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70" r:id="rId13"/>
    <p:sldId id="271" r:id="rId14"/>
    <p:sldId id="273" r:id="rId15"/>
    <p:sldId id="267" r:id="rId16"/>
    <p:sldId id="274" r:id="rId17"/>
    <p:sldId id="268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58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75933-8426-492A-9488-6551E7F17B6A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6A9C7-71F2-4AD8-841C-63A1322F9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44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6A9C7-71F2-4AD8-841C-63A1322F98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22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3A06-D4D2-4E8D-898E-8B6673F34161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16BC0-5B36-4376-B4CA-455B41D809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3A06-D4D2-4E8D-898E-8B6673F34161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16BC0-5B36-4376-B4CA-455B41D809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3A06-D4D2-4E8D-898E-8B6673F34161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16BC0-5B36-4376-B4CA-455B41D80950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3A06-D4D2-4E8D-898E-8B6673F34161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16BC0-5B36-4376-B4CA-455B41D8095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3A06-D4D2-4E8D-898E-8B6673F34161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16BC0-5B36-4376-B4CA-455B41D809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3A06-D4D2-4E8D-898E-8B6673F34161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16BC0-5B36-4376-B4CA-455B41D8095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3A06-D4D2-4E8D-898E-8B6673F34161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16BC0-5B36-4376-B4CA-455B41D809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3A06-D4D2-4E8D-898E-8B6673F34161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16BC0-5B36-4376-B4CA-455B41D809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3A06-D4D2-4E8D-898E-8B6673F34161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16BC0-5B36-4376-B4CA-455B41D809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3A06-D4D2-4E8D-898E-8B6673F34161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16BC0-5B36-4376-B4CA-455B41D809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3A06-D4D2-4E8D-898E-8B6673F34161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16BC0-5B36-4376-B4CA-455B41D8095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F0C3A06-D4D2-4E8D-898E-8B6673F34161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9D16BC0-5B36-4376-B4CA-455B41D8095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5.png"/><Relationship Id="rId4" Type="http://schemas.openxmlformats.org/officeDocument/2006/relationships/image" Target="../media/image32.emf"/><Relationship Id="rId9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77492"/>
            <a:ext cx="7772400" cy="1475308"/>
          </a:xfrm>
        </p:spPr>
        <p:txBody>
          <a:bodyPr>
            <a:normAutofit/>
          </a:bodyPr>
          <a:lstStyle/>
          <a:p>
            <a:r>
              <a:rPr lang="en-US" dirty="0" smtClean="0"/>
              <a:t>Petaluma’s Pollution</a:t>
            </a:r>
            <a:br>
              <a:rPr lang="en-US" dirty="0" smtClean="0"/>
            </a:br>
            <a:r>
              <a:rPr lang="en-US" dirty="0" smtClean="0"/>
              <a:t>Prevention Program (P4)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03600"/>
            <a:ext cx="6400800" cy="1473200"/>
          </a:xfrm>
        </p:spPr>
        <p:txBody>
          <a:bodyPr/>
          <a:lstStyle/>
          <a:p>
            <a:r>
              <a:rPr lang="en-US" dirty="0" smtClean="0"/>
              <a:t>Petaluma, California</a:t>
            </a:r>
            <a:endParaRPr lang="en-US" dirty="0"/>
          </a:p>
        </p:txBody>
      </p:sp>
      <p:pic>
        <p:nvPicPr>
          <p:cNvPr id="4101" name="Picture 5" descr="C:\Users\jhiller\Desktop\P3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427482"/>
            <a:ext cx="3814909" cy="131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:\Environmental Services\Photoshop\Logos\City Seal\City Logo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636">
            <a:off x="7230698" y="518481"/>
            <a:ext cx="1434729" cy="157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31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00581" y="1444485"/>
            <a:ext cx="2667000" cy="533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Sonoma-Marin Fair 2016</a:t>
            </a:r>
            <a:endParaRPr lang="en-US" sz="18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52728"/>
          </a:xfrm>
        </p:spPr>
        <p:txBody>
          <a:bodyPr>
            <a:normAutofit/>
          </a:bodyPr>
          <a:lstStyle/>
          <a:p>
            <a:r>
              <a:rPr lang="en-US" dirty="0"/>
              <a:t>Community </a:t>
            </a:r>
            <a:r>
              <a:rPr lang="en-US" dirty="0" smtClean="0"/>
              <a:t>Outreach:</a:t>
            </a:r>
            <a:br>
              <a:rPr lang="en-US" dirty="0" smtClean="0"/>
            </a:br>
            <a:r>
              <a:rPr lang="en-US" sz="3200" dirty="0" smtClean="0"/>
              <a:t>Events</a:t>
            </a:r>
            <a:endParaRPr lang="en-US" sz="3200" dirty="0"/>
          </a:p>
        </p:txBody>
      </p:sp>
      <p:pic>
        <p:nvPicPr>
          <p:cNvPr id="1026" name="Picture 2" descr="S:\Environmental Services\Conservation\Fair\Fair 2016\Photos\IMG_08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0"/>
          <a:stretch/>
        </p:blipFill>
        <p:spPr bwMode="auto">
          <a:xfrm>
            <a:off x="228600" y="1979629"/>
            <a:ext cx="4343400" cy="277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14949"/>
          <a:stretch/>
        </p:blipFill>
        <p:spPr>
          <a:xfrm>
            <a:off x="6067581" y="4876799"/>
            <a:ext cx="2867370" cy="1873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24" b="18728"/>
          <a:stretch/>
        </p:blipFill>
        <p:spPr>
          <a:xfrm>
            <a:off x="228600" y="4876800"/>
            <a:ext cx="2693709" cy="185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t="19557" r="5381"/>
          <a:stretch/>
        </p:blipFill>
        <p:spPr>
          <a:xfrm>
            <a:off x="3048000" y="4876799"/>
            <a:ext cx="2865749" cy="1884891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22813"/>
          <a:stretch/>
        </p:blipFill>
        <p:spPr bwMode="auto">
          <a:xfrm>
            <a:off x="4724399" y="1977885"/>
            <a:ext cx="4210552" cy="278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94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457200" y="304800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Community Outreach:</a:t>
            </a:r>
            <a:br>
              <a:rPr lang="en-US" dirty="0" smtClean="0"/>
            </a:br>
            <a:r>
              <a:rPr lang="en-US" sz="3200" dirty="0" smtClean="0"/>
              <a:t>Events</a:t>
            </a:r>
            <a:endParaRPr lang="en-US" sz="3200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948233" y="1444486"/>
            <a:ext cx="3327400" cy="533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en-US" b="1" dirty="0" smtClean="0"/>
              <a:t>Sonoma County Harvest Fair 2016</a:t>
            </a:r>
            <a:endParaRPr lang="en-US" b="1" dirty="0"/>
          </a:p>
        </p:txBody>
      </p:sp>
      <p:pic>
        <p:nvPicPr>
          <p:cNvPr id="5123" name="Picture 3" descr="S:\Environmental Services\Conservation\Fair\Harvest Fair 2016\Photos\IMG_49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3" b="7040"/>
          <a:stretch/>
        </p:blipFill>
        <p:spPr bwMode="auto">
          <a:xfrm>
            <a:off x="228600" y="2274885"/>
            <a:ext cx="4343400" cy="273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:\Environmental Services\Conservation\Fair\Harvest Fair 2016\Photos\IMG_49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90800"/>
            <a:ext cx="2043731" cy="272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jhiller\Desktop\IMG_03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6" b="17096"/>
          <a:stretch/>
        </p:blipFill>
        <p:spPr bwMode="auto">
          <a:xfrm>
            <a:off x="4788816" y="3368511"/>
            <a:ext cx="1916784" cy="303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47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Community Outreach: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 smtClean="0"/>
              <a:t>Events</a:t>
            </a:r>
            <a:endParaRPr lang="en-US" sz="3600" dirty="0"/>
          </a:p>
        </p:txBody>
      </p:sp>
      <p:pic>
        <p:nvPicPr>
          <p:cNvPr id="13314" name="Picture 2" descr="S:\Environmental Services\P2\Photos\2015\Outreach\Art&amp;Garden\Art&amp;Garden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8605"/>
            <a:ext cx="4969935" cy="372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S:\Environmental Services\P2\Photos\2015\Outreach\Art&amp;Garden\Art&amp;Garde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61" y="2788753"/>
            <a:ext cx="2795588" cy="372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2948233" y="1444486"/>
            <a:ext cx="3327400" cy="533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en-US" b="1" dirty="0" smtClean="0"/>
              <a:t>Petaluma Art and Garden Festival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918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Community Outreach: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 smtClean="0"/>
              <a:t>Events</a:t>
            </a:r>
            <a:endParaRPr lang="en-US" sz="3600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948233" y="1444486"/>
            <a:ext cx="33274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itchFamily="18" charset="2"/>
              <a:buNone/>
            </a:pPr>
            <a:r>
              <a:rPr lang="en-US" sz="1800" b="1" dirty="0" smtClean="0"/>
              <a:t>Farmers Markets</a:t>
            </a:r>
            <a:endParaRPr lang="en-US" sz="1800" b="1" dirty="0"/>
          </a:p>
        </p:txBody>
      </p:sp>
      <p:pic>
        <p:nvPicPr>
          <p:cNvPr id="15362" name="Picture 2" descr="C:\Users\jhiller\Desktop\FarmersMarket20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8" b="6840"/>
          <a:stretch/>
        </p:blipFill>
        <p:spPr bwMode="auto">
          <a:xfrm>
            <a:off x="1371600" y="2743200"/>
            <a:ext cx="6400800" cy="380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72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Community Outreach: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 smtClean="0"/>
              <a:t>Events</a:t>
            </a:r>
            <a:endParaRPr lang="en-US" sz="3600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948233" y="1444486"/>
            <a:ext cx="33274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itchFamily="18" charset="2"/>
              <a:buNone/>
            </a:pPr>
            <a:r>
              <a:rPr lang="en-US" sz="1800" b="1" dirty="0" smtClean="0"/>
              <a:t>River Clean-up</a:t>
            </a:r>
            <a:endParaRPr lang="en-US" sz="1800" b="1" dirty="0"/>
          </a:p>
        </p:txBody>
      </p:sp>
      <p:pic>
        <p:nvPicPr>
          <p:cNvPr id="14338" name="Picture 2" descr="C:\Users\jhiller\Desktop\IMG_0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" t="26547" r="2749"/>
          <a:stretch/>
        </p:blipFill>
        <p:spPr bwMode="auto">
          <a:xfrm>
            <a:off x="205033" y="1973173"/>
            <a:ext cx="2743200" cy="30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jhiller\Desktop\IMG_02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4055" b="15945"/>
          <a:stretch/>
        </p:blipFill>
        <p:spPr bwMode="auto">
          <a:xfrm>
            <a:off x="5410200" y="2667000"/>
            <a:ext cx="3505200" cy="292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jhiller\Desktop\IMG_02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2" r="9131" b="8896"/>
          <a:stretch/>
        </p:blipFill>
        <p:spPr bwMode="auto">
          <a:xfrm>
            <a:off x="1905000" y="4419600"/>
            <a:ext cx="4191000" cy="208728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0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2286000"/>
            <a:ext cx="3352800" cy="1371600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Online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Newspaper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Bus Ads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Before the Movie Ads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Community Outreach:</a:t>
            </a:r>
            <a:br>
              <a:rPr lang="en-US" dirty="0"/>
            </a:br>
            <a:r>
              <a:rPr lang="en-US" sz="3600" dirty="0" smtClean="0"/>
              <a:t>Advertising</a:t>
            </a:r>
            <a:endParaRPr lang="en-US" sz="36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8527255"/>
              </p:ext>
            </p:extLst>
          </p:nvPr>
        </p:nvGraphicFramePr>
        <p:xfrm>
          <a:off x="5181600" y="3276600"/>
          <a:ext cx="1768475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Acrobat Document" r:id="rId3" imgW="1767830" imgH="2880360" progId="AcroExch.Document.11">
                  <p:embed/>
                </p:oleObj>
              </mc:Choice>
              <mc:Fallback>
                <p:oleObj name="Acrobat Document" r:id="rId3" imgW="1767830" imgH="288036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81600" y="3276600"/>
                        <a:ext cx="1768475" cy="287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7" name="Picture 3" descr="C:\Users\jhiller\Desktop\fog 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" t="835" r="1659" b="561"/>
          <a:stretch/>
        </p:blipFill>
        <p:spPr bwMode="auto">
          <a:xfrm>
            <a:off x="7086600" y="3886200"/>
            <a:ext cx="1649158" cy="268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366493"/>
              </p:ext>
            </p:extLst>
          </p:nvPr>
        </p:nvGraphicFramePr>
        <p:xfrm>
          <a:off x="304800" y="4648200"/>
          <a:ext cx="3151322" cy="2039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3" name="Acrobat Document" r:id="rId6" imgW="9326818" imgH="6034916" progId="AcroExch.Document.11">
                  <p:embed/>
                </p:oleObj>
              </mc:Choice>
              <mc:Fallback>
                <p:oleObj name="Acrobat Document" r:id="rId6" imgW="9326818" imgH="6034916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4800" y="4648200"/>
                        <a:ext cx="3151322" cy="2039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411252"/>
              </p:ext>
            </p:extLst>
          </p:nvPr>
        </p:nvGraphicFramePr>
        <p:xfrm>
          <a:off x="3276600" y="2590800"/>
          <a:ext cx="1768475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name="Acrobat Document" r:id="rId8" imgW="1767830" imgH="2880360" progId="AcroExch.Document.11">
                  <p:embed/>
                </p:oleObj>
              </mc:Choice>
              <mc:Fallback>
                <p:oleObj name="Acrobat Document" r:id="rId8" imgW="1767830" imgH="288036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76600" y="2590800"/>
                        <a:ext cx="1768475" cy="287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418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2057400"/>
            <a:ext cx="3352800" cy="1600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900" dirty="0" smtClean="0"/>
              <a:t>Shirts</a:t>
            </a:r>
          </a:p>
          <a:p>
            <a:pPr marL="0" indent="0">
              <a:buNone/>
            </a:pPr>
            <a:r>
              <a:rPr lang="en-US" sz="1900" dirty="0" smtClean="0"/>
              <a:t>Water Bottles</a:t>
            </a:r>
          </a:p>
          <a:p>
            <a:pPr marL="0" indent="0">
              <a:buNone/>
            </a:pPr>
            <a:r>
              <a:rPr lang="en-US" sz="1900" dirty="0" smtClean="0"/>
              <a:t>Cups</a:t>
            </a:r>
          </a:p>
          <a:p>
            <a:pPr marL="0" indent="0">
              <a:buNone/>
            </a:pPr>
            <a:r>
              <a:rPr lang="en-US" sz="1900" dirty="0" smtClean="0"/>
              <a:t>Pet Waste </a:t>
            </a:r>
            <a:r>
              <a:rPr lang="en-US" sz="1900" dirty="0"/>
              <a:t>B</a:t>
            </a:r>
            <a:r>
              <a:rPr lang="en-US" sz="1900" dirty="0" smtClean="0"/>
              <a:t>ag Dispensers</a:t>
            </a:r>
            <a:endParaRPr lang="en-US" sz="1900" dirty="0"/>
          </a:p>
          <a:p>
            <a:pPr marL="0" indent="0">
              <a:buNone/>
            </a:pPr>
            <a:r>
              <a:rPr lang="en-US" sz="1900" dirty="0" smtClean="0"/>
              <a:t>Grease Scrapers</a:t>
            </a:r>
            <a:endParaRPr lang="en-US" sz="19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Community Outreach:</a:t>
            </a:r>
            <a:br>
              <a:rPr lang="en-US" dirty="0"/>
            </a:br>
            <a:r>
              <a:rPr lang="en-US" sz="3600" dirty="0" smtClean="0"/>
              <a:t>SWAG</a:t>
            </a:r>
            <a:endParaRPr lang="en-US" sz="3600" dirty="0"/>
          </a:p>
        </p:txBody>
      </p:sp>
      <p:pic>
        <p:nvPicPr>
          <p:cNvPr id="17411" name="Picture 3" descr="C:\Users\jhiller\Desktop\IMG_00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5" b="17698"/>
          <a:stretch/>
        </p:blipFill>
        <p:spPr bwMode="auto">
          <a:xfrm>
            <a:off x="113121" y="3733800"/>
            <a:ext cx="3501272" cy="301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jhiller\Desktop\IMG_00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707" y="2120630"/>
            <a:ext cx="3776493" cy="283237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jhiller\Desktop\IMG_006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56"/>
          <a:stretch/>
        </p:blipFill>
        <p:spPr bwMode="auto">
          <a:xfrm>
            <a:off x="6400800" y="3903078"/>
            <a:ext cx="2590800" cy="2841015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38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Regional </a:t>
            </a:r>
            <a:r>
              <a:rPr lang="en-US" dirty="0" smtClean="0"/>
              <a:t>Collaborations</a:t>
            </a:r>
            <a:endParaRPr lang="en-US" dirty="0"/>
          </a:p>
        </p:txBody>
      </p:sp>
      <p:pic>
        <p:nvPicPr>
          <p:cNvPr id="16386" name="Picture 2" descr="C:\Users\jhiller\Desktop\SavingWaterPartnership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53407"/>
            <a:ext cx="1255451" cy="125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jhiller\Desktop\Safe-Meds-Logo-w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387" y="4966490"/>
            <a:ext cx="2115613" cy="158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B1A48F70-52E5-44F0-8DA0-9508A772A332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" y="3590322"/>
            <a:ext cx="3270885" cy="66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C:\Users\jhiller\Desktop\bw_logo01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5" b="24192"/>
          <a:stretch/>
        </p:blipFill>
        <p:spPr bwMode="auto">
          <a:xfrm>
            <a:off x="274163" y="4375609"/>
            <a:ext cx="3612038" cy="34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jhiller\Desktop\BASMAALogoAllCap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93872"/>
            <a:ext cx="4316412" cy="122092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6391" name="Picture 7" descr="C:\Users\jhiller\Desktop\head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" y="5486400"/>
            <a:ext cx="609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0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:\Environmental Services\Photoshop\Logos\City Seal\City Logo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636">
            <a:off x="7230698" y="518481"/>
            <a:ext cx="1434729" cy="157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jhiller\Desktop\P3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427482"/>
            <a:ext cx="3814909" cy="131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Petaluma’s Pollution</a:t>
            </a:r>
            <a:br>
              <a:rPr lang="en-US" dirty="0"/>
            </a:br>
            <a:r>
              <a:rPr lang="en-US" dirty="0"/>
              <a:t>Prevention Program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0431" y="3052066"/>
            <a:ext cx="809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Petaluma’s Environmental Services Section is a small but strong group committed to protecting our local and regional environment.</a:t>
            </a:r>
            <a:endParaRPr lang="en-US" sz="20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5" t="10409" r="6780"/>
          <a:stretch/>
        </p:blipFill>
        <p:spPr bwMode="auto">
          <a:xfrm>
            <a:off x="1295400" y="346839"/>
            <a:ext cx="7201285" cy="65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49078" y="5181600"/>
            <a:ext cx="52578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Questions?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94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851982"/>
            <a:ext cx="8610600" cy="211041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~60,000 residents.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The Petaluma River flows through heart of downtown</a:t>
            </a:r>
          </a:p>
          <a:p>
            <a:pPr marL="0" indent="0">
              <a:buNone/>
            </a:pPr>
            <a:r>
              <a:rPr lang="en-US" sz="1800" dirty="0" smtClean="0"/>
              <a:t>      and discharges into San Pablo Bay.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CWA 303(d) list due to </a:t>
            </a:r>
            <a:r>
              <a:rPr lang="en-US" sz="1800" dirty="0" err="1" smtClean="0"/>
              <a:t>diazinon</a:t>
            </a:r>
            <a:r>
              <a:rPr lang="en-US" sz="1800" dirty="0" smtClean="0"/>
              <a:t>, nutrients, pathogens, sediment and trash.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Ellis Creek Water Recycling Facility:</a:t>
            </a:r>
            <a:r>
              <a:rPr lang="en-US" sz="1400" dirty="0" smtClean="0"/>
              <a:t>       Average dry weather flow 4.28 MGD.</a:t>
            </a:r>
          </a:p>
          <a:p>
            <a:pPr marL="0" indent="0" algn="ctr">
              <a:buNone/>
            </a:pPr>
            <a:r>
              <a:rPr lang="en-US" sz="1400" dirty="0" smtClean="0"/>
              <a:t>		Maximum peak flow of 38.7 MGD.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Petaluma Overview</a:t>
            </a:r>
            <a:endParaRPr lang="en-US" dirty="0"/>
          </a:p>
        </p:txBody>
      </p:sp>
      <p:pic>
        <p:nvPicPr>
          <p:cNvPr id="3074" name="Picture 2" descr="C:\Users\jhiller\Desktop\Historic-downtown-Petaluma-a-short-walk-from-the-h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640" y="3764490"/>
            <a:ext cx="3517036" cy="263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hiller\Desktop\Petaluma Ri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64491"/>
            <a:ext cx="3954464" cy="263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28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jhiller\Desktop\IMG_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57974" y="4250809"/>
            <a:ext cx="20002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33800" y="2438400"/>
            <a:ext cx="3810000" cy="1920616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FOG Program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Dental </a:t>
            </a:r>
            <a:r>
              <a:rPr lang="en-US" dirty="0" smtClean="0"/>
              <a:t>Facility Inspection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Pharmaceutical </a:t>
            </a:r>
            <a:r>
              <a:rPr lang="en-US" dirty="0" smtClean="0"/>
              <a:t>Disposal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Community Outreach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Regional Collaborations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Pollution Prevention Overview</a:t>
            </a:r>
            <a:endParaRPr lang="en-US" dirty="0"/>
          </a:p>
        </p:txBody>
      </p:sp>
      <p:pic>
        <p:nvPicPr>
          <p:cNvPr id="8194" name="Picture 2" descr="C:\Users\jhiller\Desktop\IMG_0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599"/>
            <a:ext cx="3338126" cy="445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jhiller\Desktop\IMG_00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5" t="28539" r="33333" b="42921"/>
          <a:stretch/>
        </p:blipFill>
        <p:spPr bwMode="auto">
          <a:xfrm>
            <a:off x="3657599" y="4584184"/>
            <a:ext cx="2487971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2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743200"/>
            <a:ext cx="7408333" cy="345069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Inspections for restaurant and auto facilities.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Variation of 25% rule for loading.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Inspections cover FOG, Pollution Prevention and </a:t>
            </a:r>
            <a:r>
              <a:rPr lang="en-US" dirty="0" err="1" smtClean="0"/>
              <a:t>Stormwater</a:t>
            </a:r>
            <a:r>
              <a:rPr lang="en-US" dirty="0" smtClean="0"/>
              <a:t>  </a:t>
            </a:r>
            <a:r>
              <a:rPr lang="en-US" dirty="0" smtClean="0"/>
              <a:t>protection.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Restaurants inspected annually.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Auto Facilities inspected biennially.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Inspection frequencies increase due to failure.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FOG Program</a:t>
            </a:r>
            <a:endParaRPr lang="en-US" dirty="0"/>
          </a:p>
        </p:txBody>
      </p:sp>
      <p:pic>
        <p:nvPicPr>
          <p:cNvPr id="2050" name="Picture 2" descr="S:\Environmental Services\Pretreatment\Presentations\BAPPG Presentation\Grease Tub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8" r="45095"/>
          <a:stretch/>
        </p:blipFill>
        <p:spPr bwMode="auto">
          <a:xfrm>
            <a:off x="7239000" y="2785352"/>
            <a:ext cx="1245140" cy="376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27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514600"/>
            <a:ext cx="8686800" cy="3450696"/>
          </a:xfrm>
        </p:spPr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Lists of Users </a:t>
            </a:r>
            <a:r>
              <a:rPr lang="en-US" dirty="0"/>
              <a:t>are </a:t>
            </a:r>
            <a:r>
              <a:rPr lang="en-US" dirty="0" smtClean="0"/>
              <a:t>continually updated </a:t>
            </a:r>
            <a:r>
              <a:rPr lang="en-US" dirty="0"/>
              <a:t>using plan </a:t>
            </a:r>
            <a:r>
              <a:rPr lang="en-US" dirty="0" smtClean="0"/>
              <a:t>review, </a:t>
            </a:r>
            <a:r>
              <a:rPr lang="en-US" dirty="0"/>
              <a:t>business </a:t>
            </a:r>
            <a:r>
              <a:rPr lang="en-US" dirty="0" smtClean="0"/>
              <a:t>licensing, and in-field observations.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2016 – 156 restaurants in program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2015 – 132 restaurants in program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2014 – 118 restaurants in program</a:t>
            </a:r>
          </a:p>
          <a:p>
            <a:pPr marL="301943" lvl="1" indent="0">
              <a:buNone/>
            </a:pPr>
            <a:endParaRPr lang="en-US" dirty="0"/>
          </a:p>
          <a:p>
            <a:pPr marL="627063" lvl="2" indent="0">
              <a:buNone/>
            </a:pPr>
            <a:r>
              <a:rPr lang="en-US" dirty="0" smtClean="0"/>
              <a:t>2016 – 69% passed inspections</a:t>
            </a:r>
          </a:p>
          <a:p>
            <a:pPr marL="627063" lvl="2" indent="0">
              <a:buNone/>
            </a:pPr>
            <a:r>
              <a:rPr lang="en-US" dirty="0" smtClean="0"/>
              <a:t>2015 – 57% passed inspections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FOG Program</a:t>
            </a:r>
          </a:p>
        </p:txBody>
      </p:sp>
      <p:pic>
        <p:nvPicPr>
          <p:cNvPr id="12290" name="Picture 2" descr="C:\Users\jhiller\Desktop\IMG_00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0" r="45867" b="8584"/>
          <a:stretch/>
        </p:blipFill>
        <p:spPr bwMode="auto">
          <a:xfrm>
            <a:off x="7893139" y="3352800"/>
            <a:ext cx="102226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jhiller\Desktop\IMG_00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5" r="22579" b="14261"/>
          <a:stretch/>
        </p:blipFill>
        <p:spPr bwMode="auto">
          <a:xfrm>
            <a:off x="5334000" y="3352800"/>
            <a:ext cx="117207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jhiller\Desktop\IMG_00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4" t="19997" r="31289"/>
          <a:stretch/>
        </p:blipFill>
        <p:spPr bwMode="auto">
          <a:xfrm>
            <a:off x="6629400" y="3352800"/>
            <a:ext cx="116010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23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2819400"/>
            <a:ext cx="4800600" cy="4160313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Waste prevention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 smtClean="0"/>
              <a:t>77% of facilities utilizing grease rendering bins in 2016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Trash Containment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 smtClean="0"/>
              <a:t>Review BMPs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 smtClean="0"/>
              <a:t>81% of facilities had dumpster lids closed in 2016 (72% in 2015)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Storm protection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 smtClean="0"/>
              <a:t>Review floor mat washing locations and procedures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 smtClean="0"/>
              <a:t>Review dry clean-up methods and spill kits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 smtClean="0"/>
              <a:t>Investigate staining or flow leading towards storm drain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FOG Program</a:t>
            </a:r>
          </a:p>
        </p:txBody>
      </p:sp>
      <p:pic>
        <p:nvPicPr>
          <p:cNvPr id="7170" name="Picture 2" descr="S:\Environmental Services\P2\Photos\2016\Website\IMG_00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 r="15785"/>
          <a:stretch/>
        </p:blipFill>
        <p:spPr bwMode="auto">
          <a:xfrm>
            <a:off x="300527" y="2743200"/>
            <a:ext cx="2021422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hiller\Desktop\IMG_00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7616" r="19258"/>
          <a:stretch/>
        </p:blipFill>
        <p:spPr bwMode="auto">
          <a:xfrm>
            <a:off x="6705600" y="2743200"/>
            <a:ext cx="2175447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2286000"/>
            <a:ext cx="4428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Inspections cover non-FOG topics including:</a:t>
            </a:r>
          </a:p>
        </p:txBody>
      </p:sp>
    </p:spTree>
    <p:extLst>
      <p:ext uri="{BB962C8B-B14F-4D97-AF65-F5344CB8AC3E}">
        <p14:creationId xmlns:p14="http://schemas.microsoft.com/office/powerpoint/2010/main" val="4059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2362200"/>
            <a:ext cx="6095999" cy="4114800"/>
          </a:xfrm>
        </p:spPr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Voluntary program/certification (2009 and 2010) with 18% of practices voluntarily installing amalgam separators.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Municipal Code modified in 2011 to require practices follow the California Dental Association’s BMPs.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Facilities </a:t>
            </a:r>
            <a:r>
              <a:rPr lang="en-US" dirty="0"/>
              <a:t>are inspected every 3 years</a:t>
            </a:r>
            <a:r>
              <a:rPr lang="en-US" dirty="0" smtClean="0"/>
              <a:t>.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41 dental offices as of 2015.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2015  - 76% pass rate.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Ready to adopt new regulations when EPA finalizes Dental Effluent Guidelines.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Dental Facilities</a:t>
            </a:r>
            <a:endParaRPr lang="en-US" dirty="0"/>
          </a:p>
        </p:txBody>
      </p:sp>
      <p:pic>
        <p:nvPicPr>
          <p:cNvPr id="9218" name="Picture 2" descr="C:\Users\jhiller\Desktop\amalgam-separato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" t="8922" r="27430" b="3819"/>
          <a:stretch/>
        </p:blipFill>
        <p:spPr bwMode="auto">
          <a:xfrm>
            <a:off x="6464430" y="2819400"/>
            <a:ext cx="2404507" cy="361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1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2438400"/>
            <a:ext cx="7467600" cy="4038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Petaluma works with Safe Medicine Disposal Program (a regional Sonoma and Mendocino County effort) to provide accessible locations for proper disposal to residents.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12,745 </a:t>
            </a:r>
            <a:r>
              <a:rPr lang="en-US" dirty="0" err="1" smtClean="0"/>
              <a:t>lbs</a:t>
            </a:r>
            <a:r>
              <a:rPr lang="en-US" dirty="0" smtClean="0"/>
              <a:t> of medications collected in Petaluma since 2012.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Second largest collection site in Sonoma County.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Over </a:t>
            </a:r>
            <a:r>
              <a:rPr lang="en-US" dirty="0" smtClean="0"/>
              <a:t>100,000 </a:t>
            </a:r>
            <a:r>
              <a:rPr lang="en-US" dirty="0" err="1" smtClean="0"/>
              <a:t>lbs</a:t>
            </a:r>
            <a:r>
              <a:rPr lang="en-US" dirty="0" smtClean="0"/>
              <a:t> of medications have been </a:t>
            </a:r>
            <a:r>
              <a:rPr lang="en-US" dirty="0" smtClean="0"/>
              <a:t>collected by the </a:t>
            </a:r>
            <a:r>
              <a:rPr lang="en-US" dirty="0" smtClean="0"/>
              <a:t>Safe Medicine Disposal Program.</a:t>
            </a:r>
          </a:p>
          <a:p>
            <a:pPr marL="301943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Pharmaceutical </a:t>
            </a:r>
            <a:r>
              <a:rPr lang="en-US" dirty="0" smtClean="0"/>
              <a:t>Disposal</a:t>
            </a:r>
            <a:endParaRPr lang="en-US" dirty="0"/>
          </a:p>
        </p:txBody>
      </p:sp>
      <p:pic>
        <p:nvPicPr>
          <p:cNvPr id="11266" name="Picture 2" descr="C:\Users\jhiller\Desktop\Safe-Meds-Logo-we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486398"/>
            <a:ext cx="1828800" cy="131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05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67200" y="2819400"/>
            <a:ext cx="4495799" cy="34506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Sonoma County Board of Supervisors directed the Sonoma County Department of Health Services, Sonoma County Water Agency and the entire Safe Medicine Disposal Collaborative to work on a Safe Medicine Disposal Ordinance by the end of 2016.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Pharmaceutical Disposal</a:t>
            </a:r>
          </a:p>
        </p:txBody>
      </p:sp>
      <p:pic>
        <p:nvPicPr>
          <p:cNvPr id="10242" name="Picture 2" descr="C:\Users\jhiller\Desktop\medbin-003-e1337090010712-894x10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8" t="38285" r="13748"/>
          <a:stretch/>
        </p:blipFill>
        <p:spPr bwMode="auto">
          <a:xfrm>
            <a:off x="552253" y="2362200"/>
            <a:ext cx="3158765" cy="418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00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1550</TotalTime>
  <Words>478</Words>
  <Application>Microsoft Office PowerPoint</Application>
  <PresentationFormat>On-screen Show (4:3)</PresentationFormat>
  <Paragraphs>84</Paragraphs>
  <Slides>18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Waveform</vt:lpstr>
      <vt:lpstr>Acrobat Document</vt:lpstr>
      <vt:lpstr>Petaluma’s Pollution Prevention Program (P4)</vt:lpstr>
      <vt:lpstr>Petaluma Overview</vt:lpstr>
      <vt:lpstr>Pollution Prevention Overview</vt:lpstr>
      <vt:lpstr>FOG Program</vt:lpstr>
      <vt:lpstr>FOG Program</vt:lpstr>
      <vt:lpstr>FOG Program</vt:lpstr>
      <vt:lpstr>Dental Facilities</vt:lpstr>
      <vt:lpstr>Pharmaceutical Disposal</vt:lpstr>
      <vt:lpstr>Pharmaceutical Disposal</vt:lpstr>
      <vt:lpstr>Community Outreach: Events</vt:lpstr>
      <vt:lpstr>PowerPoint Presentation</vt:lpstr>
      <vt:lpstr>Community Outreach: Events</vt:lpstr>
      <vt:lpstr>Community Outreach: Events</vt:lpstr>
      <vt:lpstr>Community Outreach: Events</vt:lpstr>
      <vt:lpstr>Community Outreach: Advertising</vt:lpstr>
      <vt:lpstr>Community Outreach: SWAG</vt:lpstr>
      <vt:lpstr>Regional Collaborations</vt:lpstr>
      <vt:lpstr>Petaluma’s Pollution Prevention Program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Perfecting Petaluma’s Pollution Prevention Program</dc:title>
  <dc:creator>Hiller, James</dc:creator>
  <cp:lastModifiedBy>Robert Tillotson</cp:lastModifiedBy>
  <cp:revision>48</cp:revision>
  <dcterms:created xsi:type="dcterms:W3CDTF">2016-12-05T21:14:08Z</dcterms:created>
  <dcterms:modified xsi:type="dcterms:W3CDTF">2016-12-06T23:05:35Z</dcterms:modified>
</cp:coreProperties>
</file>