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81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9" autoAdjust="0"/>
  </p:normalViewPr>
  <p:slideViewPr>
    <p:cSldViewPr>
      <p:cViewPr varScale="1">
        <p:scale>
          <a:sx n="139" d="100"/>
          <a:sy n="139" d="100"/>
        </p:scale>
        <p:origin x="144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32FD-9A5D-42B0-8A5C-03E5201D810B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52E3B-0F72-4DA3-9982-3D39283F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5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3829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143000"/>
            <a:ext cx="4191000" cy="3829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A7FE-984C-4680-95AC-A21B1407D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7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8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3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92F8-3C42-49AE-815F-FD122089AAF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99D1-4270-49DA-ABBF-F1364A20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r.dinsmore@ebmu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I/I Reduction Efforts</a:t>
            </a:r>
            <a:br>
              <a:rPr lang="en-US" dirty="0" smtClean="0"/>
            </a:br>
            <a:r>
              <a:rPr lang="en-US" dirty="0" smtClean="0"/>
              <a:t>EBMUD and the Satellite Agencies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BACWA Collection Systems</a:t>
            </a:r>
          </a:p>
          <a:p>
            <a:r>
              <a:rPr lang="en-US" dirty="0" smtClean="0"/>
              <a:t>November 10,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EBMUD Requirements</a:t>
            </a:r>
          </a:p>
          <a:p>
            <a:pPr lvl="1"/>
            <a:r>
              <a:rPr lang="en-US" altLang="en-US" dirty="0" smtClean="0"/>
              <a:t>Management of Regional PSL Program</a:t>
            </a:r>
          </a:p>
          <a:p>
            <a:pPr lvl="1"/>
            <a:r>
              <a:rPr lang="en-US" altLang="en-US" dirty="0" smtClean="0"/>
              <a:t>Implementation of the Regional Technical Support Program (RTSP), focusing on inflow investigations</a:t>
            </a:r>
          </a:p>
          <a:p>
            <a:pPr lvl="1"/>
            <a:r>
              <a:rPr lang="en-US" altLang="en-US" dirty="0" smtClean="0"/>
              <a:t>Construction of Urban Runoff Diversion Project (URDP) and PS Q Flow Reversal</a:t>
            </a:r>
          </a:p>
          <a:p>
            <a:pPr lvl="1"/>
            <a:r>
              <a:rPr lang="en-US" altLang="en-US" dirty="0" smtClean="0"/>
              <a:t>Additional Efforts</a:t>
            </a:r>
          </a:p>
          <a:p>
            <a:pPr lvl="2"/>
            <a:r>
              <a:rPr lang="en-US" altLang="en-US" dirty="0" smtClean="0"/>
              <a:t>Modeling and Effluent Limitations</a:t>
            </a:r>
          </a:p>
        </p:txBody>
      </p:sp>
    </p:spTree>
    <p:extLst>
      <p:ext uri="{BB962C8B-B14F-4D97-AF65-F5344CB8AC3E}">
        <p14:creationId xmlns:p14="http://schemas.microsoft.com/office/powerpoint/2010/main" val="28694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PSL is privately-owned pipe</a:t>
            </a:r>
            <a:br>
              <a:rPr lang="en-US" altLang="en-US" dirty="0" smtClean="0"/>
            </a:br>
            <a:r>
              <a:rPr lang="en-US" altLang="en-US" dirty="0" smtClean="0"/>
              <a:t>that conveys waste flows </a:t>
            </a:r>
            <a:br>
              <a:rPr lang="en-US" altLang="en-US" dirty="0" smtClean="0"/>
            </a:br>
            <a:r>
              <a:rPr lang="en-US" altLang="en-US" dirty="0" smtClean="0"/>
              <a:t>from property to publicly-</a:t>
            </a:r>
            <a:br>
              <a:rPr lang="en-US" altLang="en-US" dirty="0" smtClean="0"/>
            </a:br>
            <a:r>
              <a:rPr lang="en-US" altLang="en-US" dirty="0" smtClean="0"/>
              <a:t>owned sewer mains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Collectively, PSLs in the </a:t>
            </a:r>
            <a:br>
              <a:rPr lang="en-US" altLang="en-US" dirty="0" smtClean="0"/>
            </a:br>
            <a:r>
              <a:rPr lang="en-US" altLang="en-US" dirty="0" smtClean="0"/>
              <a:t>region are equivalent in </a:t>
            </a:r>
            <a:br>
              <a:rPr lang="en-US" altLang="en-US" dirty="0" smtClean="0"/>
            </a:br>
            <a:r>
              <a:rPr lang="en-US" altLang="en-US" dirty="0" smtClean="0"/>
              <a:t>length to the publicly-owned </a:t>
            </a:r>
            <a:br>
              <a:rPr lang="en-US" altLang="en-US" dirty="0" smtClean="0"/>
            </a:br>
            <a:r>
              <a:rPr lang="en-US" altLang="en-US" dirty="0" smtClean="0"/>
              <a:t>regional collection system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240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76350"/>
            <a:ext cx="3074988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00150"/>
            <a:ext cx="404018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000" dirty="0" smtClean="0">
                <a:solidFill>
                  <a:srgbClr val="000000"/>
                </a:solidFill>
              </a:rPr>
              <a:t>Regional PSL Program includes all of SD-1, except for the City of Berkeley (which manages its own)</a:t>
            </a:r>
          </a:p>
          <a:p>
            <a:r>
              <a:rPr lang="en-US" altLang="en-US" sz="3000" dirty="0" smtClean="0">
                <a:solidFill>
                  <a:srgbClr val="000000"/>
                </a:solidFill>
              </a:rPr>
              <a:t>Three triggers</a:t>
            </a:r>
          </a:p>
          <a:p>
            <a:pPr lvl="1"/>
            <a:r>
              <a:rPr lang="en-US" altLang="en-US" sz="2200" dirty="0" smtClean="0">
                <a:solidFill>
                  <a:srgbClr val="000000"/>
                </a:solidFill>
              </a:rPr>
              <a:t>Title transfer    </a:t>
            </a:r>
          </a:p>
          <a:p>
            <a:pPr lvl="1"/>
            <a:r>
              <a:rPr lang="en-US" altLang="en-US" sz="2200" dirty="0" smtClean="0">
                <a:solidFill>
                  <a:srgbClr val="000000"/>
                </a:solidFill>
              </a:rPr>
              <a:t>Construction/Remodeling    </a:t>
            </a:r>
          </a:p>
          <a:p>
            <a:pPr lvl="1"/>
            <a:r>
              <a:rPr lang="en-US" altLang="en-US" sz="2200" dirty="0" smtClean="0">
                <a:solidFill>
                  <a:srgbClr val="000000"/>
                </a:solidFill>
              </a:rPr>
              <a:t>Alter water meter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23950"/>
            <a:ext cx="4041775" cy="347067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3200" dirty="0" smtClean="0">
                <a:solidFill>
                  <a:srgbClr val="000000"/>
                </a:solidFill>
              </a:rPr>
              <a:t>Ordinance compliance remains high</a:t>
            </a: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FY2016 compliance of 95% (KPI of 90%)</a:t>
            </a: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Approx. 21,200 certificates issued since 2011</a:t>
            </a: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Approx. 280-miles of PSLs certified leak-free</a:t>
            </a:r>
          </a:p>
          <a:p>
            <a:pPr lvl="2"/>
            <a:r>
              <a:rPr lang="en-US" altLang="en-US" sz="2200" dirty="0" smtClean="0">
                <a:solidFill>
                  <a:srgbClr val="000000"/>
                </a:solidFill>
              </a:rPr>
              <a:t>Complete replacement of PSL 75%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dirty="0" smtClean="0"/>
              <a:t>Key Challenge</a:t>
            </a:r>
          </a:p>
          <a:p>
            <a:pPr lvl="1"/>
            <a:r>
              <a:rPr lang="en-US" altLang="en-US" sz="2400" dirty="0" smtClean="0"/>
              <a:t>Uncertainty regarding WHY the collection system has such a fast response during wet weather</a:t>
            </a:r>
          </a:p>
          <a:p>
            <a:r>
              <a:rPr lang="en-US" altLang="en-US" sz="2800" dirty="0" smtClean="0"/>
              <a:t>Program Components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Requires minimum of $2M/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yr</a:t>
            </a:r>
            <a:r>
              <a:rPr lang="en-US" altLang="en-US" sz="2400" dirty="0" smtClean="0">
                <a:solidFill>
                  <a:srgbClr val="000000"/>
                </a:solidFill>
              </a:rPr>
              <a:t> to</a:t>
            </a:r>
            <a:br>
              <a:rPr lang="en-US" altLang="en-US" sz="2400" dirty="0" smtClean="0">
                <a:solidFill>
                  <a:srgbClr val="000000"/>
                </a:solidFill>
              </a:rPr>
            </a:br>
            <a:r>
              <a:rPr lang="en-US" altLang="en-US" sz="2400" dirty="0" smtClean="0">
                <a:solidFill>
                  <a:srgbClr val="000000"/>
                </a:solidFill>
              </a:rPr>
              <a:t>identify sources of inflow and rapid </a:t>
            </a:r>
            <a:br>
              <a:rPr lang="en-US" altLang="en-US" sz="2400" dirty="0" smtClean="0">
                <a:solidFill>
                  <a:srgbClr val="000000"/>
                </a:solidFill>
              </a:rPr>
            </a:br>
            <a:r>
              <a:rPr lang="en-US" altLang="en-US" sz="2400" dirty="0" smtClean="0">
                <a:solidFill>
                  <a:srgbClr val="000000"/>
                </a:solidFill>
              </a:rPr>
              <a:t>infiltration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EBMUD identifies specific </a:t>
            </a:r>
            <a:br>
              <a:rPr lang="en-US" altLang="en-US" sz="2400" dirty="0" smtClean="0">
                <a:solidFill>
                  <a:srgbClr val="000000"/>
                </a:solidFill>
              </a:rPr>
            </a:br>
            <a:r>
              <a:rPr lang="en-US" altLang="en-US" sz="2400" dirty="0" smtClean="0">
                <a:solidFill>
                  <a:srgbClr val="000000"/>
                </a:solidFill>
              </a:rPr>
              <a:t>sources of infiltration and inflow 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Satellite communities pursue </a:t>
            </a:r>
            <a:br>
              <a:rPr lang="en-US" altLang="en-US" sz="2400" dirty="0" smtClean="0">
                <a:solidFill>
                  <a:srgbClr val="000000"/>
                </a:solidFill>
              </a:rPr>
            </a:br>
            <a:r>
              <a:rPr lang="en-US" altLang="en-US" sz="2400" dirty="0" smtClean="0">
                <a:solidFill>
                  <a:srgbClr val="000000"/>
                </a:solidFill>
              </a:rPr>
              <a:t>source elimination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-8481" r="-6332" b="8481"/>
          <a:stretch>
            <a:fillRect/>
          </a:stretch>
        </p:blipFill>
        <p:spPr bwMode="auto">
          <a:xfrm>
            <a:off x="5305425" y="1885950"/>
            <a:ext cx="36099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0445" y="2340141"/>
            <a:ext cx="400110" cy="178636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Wet Weather Flows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6238" y="4692650"/>
            <a:ext cx="7683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1415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RTSP Investigations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</a:rPr>
              <a:t>Investigation Methodologies Used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Flow Monitoring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Smoke Testing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Closed-circuit television inspection</a:t>
            </a:r>
          </a:p>
          <a:p>
            <a:pPr lvl="2"/>
            <a:r>
              <a:rPr lang="en-US" altLang="en-US" sz="1600" dirty="0" smtClean="0">
                <a:solidFill>
                  <a:srgbClr val="000000"/>
                </a:solidFill>
              </a:rPr>
              <a:t>Traditional video and digital photography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Manhole inspection</a:t>
            </a:r>
          </a:p>
          <a:p>
            <a:pPr lvl="2"/>
            <a:r>
              <a:rPr lang="en-US" altLang="en-US" sz="1600" dirty="0" smtClean="0">
                <a:solidFill>
                  <a:srgbClr val="000000"/>
                </a:solidFill>
              </a:rPr>
              <a:t>Top-side and digital photography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Focused Electrode Leak Location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Salinity Sampling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5575" y="1470025"/>
            <a:ext cx="5492750" cy="50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 descr="ITA_BeforeFY16-17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16667" r="30331" b="13998"/>
          <a:stretch>
            <a:fillRect/>
          </a:stretch>
        </p:blipFill>
        <p:spPr bwMode="auto">
          <a:xfrm>
            <a:off x="5912669" y="971551"/>
            <a:ext cx="2681660" cy="398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7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RTSP Flow Monitoring</a:t>
            </a:r>
            <a:endParaRPr lang="en-US" dirty="0"/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6" y="1506141"/>
            <a:ext cx="3230563" cy="311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7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233738"/>
            <a:ext cx="4824412" cy="16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4" descr="\\w-fp-ww-1.win.ebmud\data\DATA\NAB\ESD\I&amp;I Program\Consent Decree\02. RTSP\Inflow Investigations\Data Results\2015-2016 Season\Processing Results\Flow Metering_SSD_NTP0008\Weekly Photos\20160215_ReconPhotos\EBMUD 00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89435"/>
            <a:ext cx="3302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RTSP Smoke Testing</a:t>
            </a:r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729289" y="2514600"/>
            <a:ext cx="23759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Sample Catch Basin Defect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262563" y="4368404"/>
            <a:ext cx="1737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Sample Area Drain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Defect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5259389" y="1073944"/>
            <a:ext cx="3690937" cy="3283744"/>
            <a:chOff x="4418380" y="1431940"/>
            <a:chExt cx="4419987" cy="4758138"/>
          </a:xfrm>
        </p:grpSpPr>
        <p:grpSp>
          <p:nvGrpSpPr>
            <p:cNvPr id="19466" name="Group 7"/>
            <p:cNvGrpSpPr>
              <a:grpSpLocks/>
            </p:cNvGrpSpPr>
            <p:nvPr/>
          </p:nvGrpSpPr>
          <p:grpSpPr bwMode="auto">
            <a:xfrm>
              <a:off x="4418380" y="1431940"/>
              <a:ext cx="4378170" cy="2150680"/>
              <a:chOff x="4120361" y="1239915"/>
              <a:chExt cx="5249249" cy="2609850"/>
            </a:xfrm>
          </p:grpSpPr>
          <p:pic>
            <p:nvPicPr>
              <p:cNvPr id="1946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00"/>
              <a:stretch>
                <a:fillRect/>
              </a:stretch>
            </p:blipFill>
            <p:spPr bwMode="auto">
              <a:xfrm>
                <a:off x="4120361" y="1239915"/>
                <a:ext cx="2676169" cy="2609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47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4" r="20004"/>
              <a:stretch>
                <a:fillRect/>
              </a:stretch>
            </p:blipFill>
            <p:spPr bwMode="auto">
              <a:xfrm>
                <a:off x="6796530" y="1239915"/>
                <a:ext cx="2573080" cy="2581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46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>
              <a:fillRect/>
            </a:stretch>
          </p:blipFill>
          <p:spPr bwMode="auto">
            <a:xfrm>
              <a:off x="4456785" y="3966670"/>
              <a:ext cx="2173644" cy="219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3" b="14722"/>
            <a:stretch>
              <a:fillRect/>
            </a:stretch>
          </p:blipFill>
          <p:spPr bwMode="auto">
            <a:xfrm>
              <a:off x="6837895" y="4005075"/>
              <a:ext cx="2000472" cy="2185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7277101" y="4358879"/>
            <a:ext cx="1787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Sample Downspout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Defect</a:t>
            </a:r>
          </a:p>
        </p:txBody>
      </p:sp>
      <p:pic>
        <p:nvPicPr>
          <p:cNvPr id="1946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3944"/>
            <a:ext cx="3263900" cy="356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1053704"/>
            <a:ext cx="1382713" cy="174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5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RTSP CCTV</a:t>
            </a:r>
            <a:endParaRPr lang="en-US" dirty="0"/>
          </a:p>
        </p:txBody>
      </p:sp>
      <p:pic>
        <p:nvPicPr>
          <p:cNvPr id="20484" name="Picture 6" descr="image0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629370"/>
            <a:ext cx="3494088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image00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75792"/>
            <a:ext cx="46148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8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RTSP Manhole Inspection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5BD33-3C54-462A-ABBA-97A111F880D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371600"/>
            <a:ext cx="6742112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975122"/>
            <a:ext cx="3795712" cy="416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724025"/>
            <a:ext cx="17526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781425"/>
            <a:ext cx="8763000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RTSP Focused Electrode Leak Location</a:t>
            </a:r>
            <a:endParaRPr lang="en-US" dirty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-3030"/>
          <a:stretch>
            <a:fillRect/>
          </a:stretch>
        </p:blipFill>
        <p:spPr>
          <a:xfrm>
            <a:off x="2025650" y="1071562"/>
            <a:ext cx="5175250" cy="150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656285"/>
            <a:ext cx="3660775" cy="11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2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Consent Decree </a:t>
            </a:r>
          </a:p>
          <a:p>
            <a:r>
              <a:rPr lang="en-US" dirty="0" smtClean="0"/>
              <a:t>Work Requirements</a:t>
            </a:r>
          </a:p>
          <a:p>
            <a:r>
              <a:rPr lang="en-US" dirty="0" smtClean="0"/>
              <a:t>Regional PSL Program</a:t>
            </a:r>
          </a:p>
          <a:p>
            <a:r>
              <a:rPr lang="en-US" dirty="0" smtClean="0"/>
              <a:t>Regional Technical Support Program</a:t>
            </a:r>
          </a:p>
          <a:p>
            <a:r>
              <a:rPr lang="en-US" dirty="0" smtClean="0"/>
              <a:t>Results to Date</a:t>
            </a:r>
          </a:p>
          <a:p>
            <a:r>
              <a:rPr lang="en-US" dirty="0" smtClean="0"/>
              <a:t>Key Challenges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09750"/>
            <a:ext cx="27590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0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RTSP Salinity Sampling</a:t>
            </a:r>
            <a:endParaRPr lang="en-US" dirty="0"/>
          </a:p>
        </p:txBody>
      </p:sp>
      <p:pic>
        <p:nvPicPr>
          <p:cNvPr id="23556" name="Picture 5" descr="\\w-fp-ww-1.win.ebmud\data\DATA\NAB\ESD\I&amp;I Program\Consent Decree\02. RTSP\Inflow Investigations\Investigation Observation Photos\Conductivity ALA Mariner Sqr_20160627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6888" r="10393" b="20000"/>
          <a:stretch>
            <a:fillRect/>
          </a:stretch>
        </p:blipFill>
        <p:spPr bwMode="auto">
          <a:xfrm>
            <a:off x="7165976" y="3263504"/>
            <a:ext cx="1863725" cy="153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55650"/>
            <a:ext cx="7894637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2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RTSP Findings to Date</a:t>
            </a:r>
            <a:endParaRPr lang="en-US" dirty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r="-623"/>
          <a:stretch>
            <a:fillRect/>
          </a:stretch>
        </p:blipFill>
        <p:spPr bwMode="auto">
          <a:xfrm>
            <a:off x="1883569" y="1063228"/>
            <a:ext cx="5507831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4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Compliance Status</a:t>
            </a:r>
            <a:endParaRPr lang="en-US" dirty="0"/>
          </a:p>
        </p:txBody>
      </p:sp>
      <p:pic>
        <p:nvPicPr>
          <p:cNvPr id="2662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04950"/>
            <a:ext cx="5318125" cy="29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1" y="1546623"/>
            <a:ext cx="3230563" cy="28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kern="0" dirty="0" smtClean="0"/>
              <a:t>First Annual Check-in last December</a:t>
            </a:r>
          </a:p>
          <a:p>
            <a:pPr>
              <a:defRPr/>
            </a:pPr>
            <a:r>
              <a:rPr lang="en-US" altLang="en-US" sz="2400" kern="0" dirty="0" smtClean="0"/>
              <a:t>Reductions to date appear consistent with expectations, although data is limited</a:t>
            </a:r>
          </a:p>
        </p:txBody>
      </p:sp>
    </p:spTree>
    <p:extLst>
      <p:ext uri="{BB962C8B-B14F-4D97-AF65-F5344CB8AC3E}">
        <p14:creationId xmlns:p14="http://schemas.microsoft.com/office/powerpoint/2010/main" val="31518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Locating I/I sources</a:t>
            </a:r>
          </a:p>
          <a:p>
            <a:r>
              <a:rPr lang="en-US" dirty="0" smtClean="0"/>
              <a:t>Data Management/Data Handling</a:t>
            </a:r>
          </a:p>
          <a:p>
            <a:r>
              <a:rPr lang="en-US" dirty="0" smtClean="0"/>
              <a:t>Long-term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Next Steps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7488" y="1073944"/>
            <a:ext cx="8770937" cy="38600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3000" smtClean="0">
                <a:solidFill>
                  <a:srgbClr val="000000"/>
                </a:solidFill>
              </a:rPr>
              <a:t>Continue to Develop and Implement RTSP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600" smtClean="0">
                <a:solidFill>
                  <a:srgbClr val="000000"/>
                </a:solidFill>
              </a:rPr>
              <a:t>Data analysis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600" smtClean="0">
                <a:solidFill>
                  <a:srgbClr val="000000"/>
                </a:solidFill>
              </a:rPr>
              <a:t>Field work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600" smtClean="0">
                <a:solidFill>
                  <a:srgbClr val="000000"/>
                </a:solidFill>
              </a:rPr>
              <a:t>Evaluation of technologies and resources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000" smtClean="0">
                <a:solidFill>
                  <a:srgbClr val="000000"/>
                </a:solidFill>
              </a:rPr>
              <a:t>Continue implementation of Regional PSL Program and Capital Projects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000" smtClean="0">
                <a:solidFill>
                  <a:srgbClr val="000000"/>
                </a:solidFill>
              </a:rPr>
              <a:t>Continue to monitor performance regarding flow reductions and prepare for the 2022 Check-in</a:t>
            </a:r>
          </a:p>
        </p:txBody>
      </p:sp>
    </p:spTree>
    <p:extLst>
      <p:ext uri="{BB962C8B-B14F-4D97-AF65-F5344CB8AC3E}">
        <p14:creationId xmlns:p14="http://schemas.microsoft.com/office/powerpoint/2010/main" val="41090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r">
              <a:buNone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 Dinsmore</a:t>
            </a:r>
          </a:p>
          <a:p>
            <a:pPr marL="0" indent="0" algn="r">
              <a:buNone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EBMUD</a:t>
            </a:r>
          </a:p>
          <a:p>
            <a:pPr marL="0" indent="0" algn="r">
              <a:buNone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christopher.dinsmore@ebmud.com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510-287-0522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2" descr="257b2 wastewater facilitiesV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88" y="1263273"/>
            <a:ext cx="476858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1888" y="1390650"/>
            <a:ext cx="30764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EBMUD Assets:</a:t>
            </a:r>
          </a:p>
          <a:p>
            <a:pPr>
              <a:tabLst>
                <a:tab pos="461963" algn="ctr"/>
              </a:tabLst>
            </a:pPr>
            <a:r>
              <a:rPr lang="en-US" dirty="0"/>
              <a:t> </a:t>
            </a:r>
            <a:r>
              <a:rPr lang="en-US" dirty="0" smtClean="0"/>
              <a:t> 1 MWWTP</a:t>
            </a:r>
          </a:p>
          <a:p>
            <a:pPr>
              <a:tabLst>
                <a:tab pos="461963" algn="ctr"/>
              </a:tabLst>
            </a:pPr>
            <a:r>
              <a:rPr lang="en-US" dirty="0" smtClean="0"/>
              <a:t>  3 Wet Weather Facilities</a:t>
            </a:r>
          </a:p>
          <a:p>
            <a:pPr>
              <a:tabLst>
                <a:tab pos="461963" algn="ctr"/>
              </a:tabLst>
            </a:pPr>
            <a:r>
              <a:rPr lang="en-US" dirty="0"/>
              <a:t> </a:t>
            </a:r>
            <a:r>
              <a:rPr lang="en-US" dirty="0" smtClean="0"/>
              <a:t> 29 Miles of Interceptor</a:t>
            </a:r>
          </a:p>
          <a:p>
            <a:endParaRPr lang="en-US" dirty="0" smtClean="0"/>
          </a:p>
          <a:p>
            <a:r>
              <a:rPr lang="en-US" dirty="0" smtClean="0"/>
              <a:t>Satellite Assets:</a:t>
            </a:r>
          </a:p>
          <a:p>
            <a:r>
              <a:rPr lang="en-US" dirty="0"/>
              <a:t> </a:t>
            </a:r>
            <a:r>
              <a:rPr lang="en-US" dirty="0" smtClean="0"/>
              <a:t> 1,600 miles of sanitary sewer </a:t>
            </a:r>
            <a:br>
              <a:rPr lang="en-US" dirty="0" smtClean="0"/>
            </a:br>
            <a:r>
              <a:rPr lang="en-US" dirty="0" smtClean="0"/>
              <a:t>  collection system</a:t>
            </a:r>
          </a:p>
          <a:p>
            <a:endParaRPr lang="en-US" dirty="0"/>
          </a:p>
          <a:p>
            <a:r>
              <a:rPr lang="en-US" dirty="0" smtClean="0"/>
              <a:t>Private Assets:</a:t>
            </a:r>
          </a:p>
          <a:p>
            <a:r>
              <a:rPr lang="en-US" dirty="0"/>
              <a:t> </a:t>
            </a:r>
            <a:r>
              <a:rPr lang="en-US" dirty="0" smtClean="0"/>
              <a:t> ~ 1,600 miles of PSL</a:t>
            </a:r>
          </a:p>
        </p:txBody>
      </p:sp>
    </p:spTree>
    <p:extLst>
      <p:ext uri="{BB962C8B-B14F-4D97-AF65-F5344CB8AC3E}">
        <p14:creationId xmlns:p14="http://schemas.microsoft.com/office/powerpoint/2010/main" val="23462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Wet Weather Timeline</a:t>
            </a:r>
          </a:p>
          <a:p>
            <a:pPr lvl="1"/>
            <a:r>
              <a:rPr lang="en-US" altLang="en-US" dirty="0" smtClean="0"/>
              <a:t>Late 1980s – developed three wet weather facilities</a:t>
            </a:r>
          </a:p>
          <a:p>
            <a:pPr lvl="1"/>
            <a:r>
              <a:rPr lang="en-US" altLang="en-US" dirty="0" smtClean="0"/>
              <a:t>2007 – Permit remanded as WWFs do not meet secondary treatment standards</a:t>
            </a:r>
          </a:p>
          <a:p>
            <a:pPr marL="1074420" lvl="2" indent="-27432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200" dirty="0">
                <a:ea typeface="ヒラギノ角ゴ Pro W3" charset="-128"/>
              </a:rPr>
              <a:t>EBMUD NPDES Permit now prohibits discharge from the Wet Weather Facilities</a:t>
            </a:r>
          </a:p>
          <a:p>
            <a:pPr marL="1074420" lvl="2" indent="-27432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200" dirty="0">
                <a:ea typeface="ヒラギノ角ゴ Pro W3" charset="-128"/>
              </a:rPr>
              <a:t>Satellites’ NPDES Permits now prohibit causing or contributing to WWF discharges</a:t>
            </a:r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2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Wet Weather Timeline (cont.)</a:t>
            </a:r>
          </a:p>
          <a:p>
            <a:pPr marL="457200" lvl="1" indent="0">
              <a:buNone/>
            </a:pPr>
            <a:r>
              <a:rPr lang="en-US" altLang="en-US" dirty="0" smtClean="0"/>
              <a:t>2009 – District entered into a Stipulated Order</a:t>
            </a:r>
          </a:p>
          <a:p>
            <a:pPr marL="457200" lvl="1" indent="0">
              <a:buNone/>
            </a:pPr>
            <a:r>
              <a:rPr lang="en-US" altLang="en-US" dirty="0" smtClean="0"/>
              <a:t>2011 – Satellites entered into a Stipulated Order</a:t>
            </a:r>
          </a:p>
          <a:p>
            <a:pPr marL="457200" lvl="1" indent="0">
              <a:buNone/>
              <a:tabLst>
                <a:tab pos="1539875" algn="l"/>
              </a:tabLst>
            </a:pPr>
            <a:r>
              <a:rPr lang="en-US" altLang="en-US" dirty="0" smtClean="0"/>
              <a:t>2014 – District </a:t>
            </a:r>
            <a:r>
              <a:rPr lang="en-US" altLang="en-US" u="sng" dirty="0" smtClean="0"/>
              <a:t>and</a:t>
            </a:r>
            <a:r>
              <a:rPr lang="en-US" altLang="en-US" dirty="0" smtClean="0"/>
              <a:t> Satellite agencies entered into</a:t>
            </a:r>
            <a:br>
              <a:rPr lang="en-US" altLang="en-US" dirty="0" smtClean="0"/>
            </a:br>
            <a:r>
              <a:rPr lang="en-US" altLang="en-US" dirty="0" smtClean="0"/>
              <a:t>	Consent Decree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Decree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dirty="0" smtClean="0"/>
              <a:t>Consent Decree designed to remove significant amount of I/I from the collection system through asset management</a:t>
            </a:r>
          </a:p>
          <a:p>
            <a:pPr lvl="1"/>
            <a:r>
              <a:rPr lang="en-US" altLang="en-US" sz="2400" dirty="0" smtClean="0"/>
              <a:t>Notable shift from historical approach of treatment and/or regional storage</a:t>
            </a:r>
          </a:p>
          <a:p>
            <a:pPr lvl="1"/>
            <a:r>
              <a:rPr lang="en-US" altLang="en-US" sz="2400" dirty="0" smtClean="0"/>
              <a:t>If check-in milestones are not met, potential for work to shift towards the traditional approach</a:t>
            </a:r>
          </a:p>
          <a:p>
            <a:r>
              <a:rPr lang="en-US" altLang="en-US" sz="2800" dirty="0" smtClean="0"/>
              <a:t>Rehabilitation/repair/replacement to be performed by the responsible party</a:t>
            </a:r>
          </a:p>
          <a:p>
            <a:pPr lvl="1"/>
            <a:r>
              <a:rPr lang="en-US" altLang="en-US" sz="2400" dirty="0" smtClean="0"/>
              <a:t>PSLs :: homeowners/business owners</a:t>
            </a:r>
          </a:p>
          <a:p>
            <a:pPr lvl="1"/>
            <a:r>
              <a:rPr lang="en-US" altLang="en-US" sz="2400" dirty="0" smtClean="0"/>
              <a:t>Sewer mains/manholes :: Satellite agencies</a:t>
            </a:r>
          </a:p>
          <a:p>
            <a:pPr lvl="1"/>
            <a:r>
              <a:rPr lang="en-US" altLang="en-US" sz="2400" dirty="0" smtClean="0"/>
              <a:t>Interceptor System :: District</a:t>
            </a:r>
          </a:p>
        </p:txBody>
      </p:sp>
    </p:spTree>
    <p:extLst>
      <p:ext uri="{BB962C8B-B14F-4D97-AF65-F5344CB8AC3E}">
        <p14:creationId xmlns:p14="http://schemas.microsoft.com/office/powerpoint/2010/main" val="41884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3947" r="-1679" b="3947"/>
          <a:stretch/>
        </p:blipFill>
        <p:spPr bwMode="auto">
          <a:xfrm>
            <a:off x="5029200" y="1097280"/>
            <a:ext cx="3648456" cy="32004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09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Decree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Basis for Compliance</a:t>
            </a:r>
          </a:p>
          <a:p>
            <a:pPr lvl="1"/>
            <a:r>
              <a:rPr lang="en-US" dirty="0" smtClean="0"/>
              <a:t>Flow Model</a:t>
            </a:r>
          </a:p>
          <a:p>
            <a:pPr lvl="2"/>
            <a:r>
              <a:rPr lang="en-US" dirty="0" smtClean="0"/>
              <a:t>Interceptor System Model</a:t>
            </a:r>
          </a:p>
          <a:p>
            <a:pPr lvl="2"/>
            <a:r>
              <a:rPr lang="en-US" dirty="0" smtClean="0"/>
              <a:t>Volumetrically conservative</a:t>
            </a:r>
          </a:p>
          <a:p>
            <a:pPr lvl="2"/>
            <a:r>
              <a:rPr lang="en-US" dirty="0" smtClean="0"/>
              <a:t>Calibrated Annually</a:t>
            </a:r>
          </a:p>
          <a:p>
            <a:pPr lvl="2"/>
            <a:r>
              <a:rPr lang="en-US" dirty="0" smtClean="0"/>
              <a:t>Design Storm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Decree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058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Key Compliance Dates</a:t>
            </a:r>
          </a:p>
          <a:p>
            <a:pPr lvl="1"/>
            <a:r>
              <a:rPr lang="en-US" dirty="0" smtClean="0"/>
              <a:t>2022	Check-in #1</a:t>
            </a:r>
          </a:p>
          <a:p>
            <a:pPr lvl="1"/>
            <a:r>
              <a:rPr lang="en-US" dirty="0" smtClean="0"/>
              <a:t>2027	San Antonio Creek WWF discharges eliminated</a:t>
            </a:r>
          </a:p>
          <a:p>
            <a:pPr lvl="1"/>
            <a:r>
              <a:rPr lang="en-US" dirty="0" smtClean="0"/>
              <a:t>2030	Check-in #2</a:t>
            </a:r>
          </a:p>
          <a:p>
            <a:pPr lvl="1"/>
            <a:r>
              <a:rPr lang="en-US" dirty="0" smtClean="0"/>
              <a:t>2033	Point Isabel WWF discharges eliminated</a:t>
            </a:r>
          </a:p>
          <a:p>
            <a:pPr lvl="1"/>
            <a:r>
              <a:rPr lang="en-US" dirty="0" smtClean="0"/>
              <a:t>2035	Oakport WWF discharges eliminated</a:t>
            </a:r>
          </a:p>
          <a:p>
            <a:pPr lvl="2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Failure to meet check-in targets results in, as yet undefined, revised work requirements with significant EPA discretion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EBMUD and Satellite Agency Requirements</a:t>
            </a:r>
          </a:p>
          <a:p>
            <a:pPr lvl="1"/>
            <a:r>
              <a:rPr lang="en-US" dirty="0" smtClean="0"/>
              <a:t>Regional Standards</a:t>
            </a:r>
          </a:p>
          <a:p>
            <a:pPr lvl="1"/>
            <a:r>
              <a:rPr lang="en-US" dirty="0" smtClean="0"/>
              <a:t>Reporting</a:t>
            </a:r>
          </a:p>
          <a:p>
            <a:r>
              <a:rPr lang="en-US" dirty="0" smtClean="0"/>
              <a:t>Satellite Agency Requirements</a:t>
            </a:r>
          </a:p>
          <a:p>
            <a:pPr marL="674370" lvl="1" indent="-27432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600" dirty="0">
                <a:ea typeface="ヒラギノ角ゴ Pro W3" charset="-128"/>
              </a:rPr>
              <a:t>PSL ordinance implementation </a:t>
            </a:r>
          </a:p>
          <a:p>
            <a:pPr marL="674370" lvl="1" indent="-27432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600" dirty="0">
                <a:ea typeface="ヒラギノ角ゴ Pro W3" charset="-128"/>
              </a:rPr>
              <a:t>Sewer main and manhole rehabilitation</a:t>
            </a:r>
          </a:p>
          <a:p>
            <a:pPr marL="674370" lvl="1" indent="-27432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600" dirty="0">
                <a:ea typeface="ヒラギノ角ゴ Pro W3" charset="-128"/>
              </a:rPr>
              <a:t>Inflow and rapid infiltration source reduction</a:t>
            </a:r>
          </a:p>
          <a:p>
            <a:pPr marL="674370" lvl="1" indent="-27432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600" dirty="0">
                <a:ea typeface="ヒラギノ角ゴ Pro W3" charset="-128"/>
              </a:rPr>
              <a:t>CCTV </a:t>
            </a:r>
            <a:r>
              <a:rPr lang="en-US" altLang="en-US" sz="2600" dirty="0" smtClean="0">
                <a:ea typeface="ヒラギノ角ゴ Pro W3" charset="-128"/>
              </a:rPr>
              <a:t>Inspection / Cleaning / FOG </a:t>
            </a:r>
            <a:r>
              <a:rPr lang="en-US" altLang="en-US" sz="2600" dirty="0">
                <a:ea typeface="ヒラギノ角ゴ Pro W3" charset="-128"/>
              </a:rPr>
              <a:t>control</a:t>
            </a:r>
          </a:p>
          <a:p>
            <a:pPr marL="674370" lvl="1" indent="-27432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600" dirty="0">
                <a:ea typeface="ヒラギノ角ゴ Pro W3" charset="-128"/>
              </a:rPr>
              <a:t>Chemical root control</a:t>
            </a:r>
          </a:p>
          <a:p>
            <a:pPr marL="674370" lvl="1" indent="-27432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600" dirty="0">
                <a:ea typeface="ヒラギノ角ゴ Pro W3" charset="-128"/>
              </a:rPr>
              <a:t>Capacity </a:t>
            </a:r>
            <a:r>
              <a:rPr lang="en-US" altLang="en-US" sz="2600" dirty="0" smtClean="0">
                <a:ea typeface="ヒラギノ角ゴ Pro W3" charset="-128"/>
              </a:rPr>
              <a:t>monitoring (Stege </a:t>
            </a:r>
            <a:r>
              <a:rPr lang="en-US" altLang="en-US" sz="2600" dirty="0">
                <a:ea typeface="ヒラギノ角ゴ Pro W3" charset="-128"/>
              </a:rPr>
              <a:t>and Oakland only</a:t>
            </a:r>
            <a:r>
              <a:rPr lang="en-US" altLang="en-US" sz="2600" dirty="0" smtClean="0">
                <a:ea typeface="ヒラギノ角ゴ Pro W3" charset="-128"/>
              </a:rPr>
              <a:t>)</a:t>
            </a:r>
            <a:endParaRPr lang="en-US" altLang="en-US" sz="2600" dirty="0">
              <a:ea typeface="ヒラギノ角ゴ Pro W3" charset="-128"/>
            </a:endParaRPr>
          </a:p>
        </p:txBody>
      </p:sp>
      <p:pic>
        <p:nvPicPr>
          <p:cNvPr id="8" name="Picture 7" descr="STDS_pdf_ACC_Report_063016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17778" r="23032" b="11111"/>
          <a:stretch/>
        </p:blipFill>
        <p:spPr>
          <a:xfrm rot="900000">
            <a:off x="6266278" y="1539964"/>
            <a:ext cx="2465832" cy="2818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89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551</Words>
  <Application>Microsoft Office PowerPoint</Application>
  <PresentationFormat>On-screen Show (16:9)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ヒラギノ角ゴ Pro W3</vt:lpstr>
      <vt:lpstr>Office Theme</vt:lpstr>
      <vt:lpstr>I/I Reduction Efforts EBMUD and the Satellite Agencies</vt:lpstr>
      <vt:lpstr>Overview</vt:lpstr>
      <vt:lpstr>Background</vt:lpstr>
      <vt:lpstr>Background</vt:lpstr>
      <vt:lpstr>Background</vt:lpstr>
      <vt:lpstr>Consent Decree</vt:lpstr>
      <vt:lpstr>Consent Decree</vt:lpstr>
      <vt:lpstr>Consent Decree</vt:lpstr>
      <vt:lpstr>Work Requirements</vt:lpstr>
      <vt:lpstr>Work Requirements</vt:lpstr>
      <vt:lpstr>PSL Program</vt:lpstr>
      <vt:lpstr>PSL Program</vt:lpstr>
      <vt:lpstr>RTSP</vt:lpstr>
      <vt:lpstr>RTSP Investigations Performed</vt:lpstr>
      <vt:lpstr>RTSP Flow Monitoring</vt:lpstr>
      <vt:lpstr>RTSP Smoke Testing</vt:lpstr>
      <vt:lpstr>RTSP CCTV</vt:lpstr>
      <vt:lpstr>RTSP Manhole Inspection</vt:lpstr>
      <vt:lpstr>RTSP Focused Electrode Leak Location</vt:lpstr>
      <vt:lpstr>RTSP Salinity Sampling</vt:lpstr>
      <vt:lpstr>RTSP Findings to Date</vt:lpstr>
      <vt:lpstr>Compliance Status</vt:lpstr>
      <vt:lpstr>Key Challenges</vt:lpstr>
      <vt:lpstr>Next Steps</vt:lpstr>
      <vt:lpstr>Questions?</vt:lpstr>
    </vt:vector>
  </TitlesOfParts>
  <Company>East Bay Municipal Utility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I/I Reduction Efforts EBMUD and the Satellite Agencies</dc:title>
  <dc:creator>Christopher Dinsmore</dc:creator>
  <cp:lastModifiedBy>Lorien Fono</cp:lastModifiedBy>
  <cp:revision>22</cp:revision>
  <dcterms:created xsi:type="dcterms:W3CDTF">2016-10-25T18:49:40Z</dcterms:created>
  <dcterms:modified xsi:type="dcterms:W3CDTF">2016-11-10T22:14:23Z</dcterms:modified>
</cp:coreProperties>
</file>