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8" r:id="rId2"/>
  </p:sldMasterIdLst>
  <p:notesMasterIdLst>
    <p:notesMasterId r:id="rId21"/>
  </p:notesMasterIdLst>
  <p:handoutMasterIdLst>
    <p:handoutMasterId r:id="rId22"/>
  </p:handoutMasterIdLst>
  <p:sldIdLst>
    <p:sldId id="257" r:id="rId3"/>
    <p:sldId id="313" r:id="rId4"/>
    <p:sldId id="305" r:id="rId5"/>
    <p:sldId id="293" r:id="rId6"/>
    <p:sldId id="314" r:id="rId7"/>
    <p:sldId id="282" r:id="rId8"/>
    <p:sldId id="281" r:id="rId9"/>
    <p:sldId id="276" r:id="rId10"/>
    <p:sldId id="295" r:id="rId11"/>
    <p:sldId id="291" r:id="rId12"/>
    <p:sldId id="297" r:id="rId13"/>
    <p:sldId id="303" r:id="rId14"/>
    <p:sldId id="307" r:id="rId15"/>
    <p:sldId id="309" r:id="rId16"/>
    <p:sldId id="330" r:id="rId17"/>
    <p:sldId id="331" r:id="rId18"/>
    <p:sldId id="332" r:id="rId19"/>
    <p:sldId id="310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3792" userDrawn="1">
          <p15:clr>
            <a:srgbClr val="A4A3A4"/>
          </p15:clr>
        </p15:guide>
        <p15:guide id="4" orient="horz" pos="1152" userDrawn="1">
          <p15:clr>
            <a:srgbClr val="A4A3A4"/>
          </p15:clr>
        </p15:guide>
        <p15:guide id="5" orient="horz" pos="3360" userDrawn="1">
          <p15:clr>
            <a:srgbClr val="A4A3A4"/>
          </p15:clr>
        </p15:guide>
        <p15:guide id="6" orient="horz" pos="3072" userDrawn="1">
          <p15:clr>
            <a:srgbClr val="A4A3A4"/>
          </p15:clr>
        </p15:guide>
        <p15:guide id="7" orient="horz" pos="864" userDrawn="1">
          <p15:clr>
            <a:srgbClr val="A4A3A4"/>
          </p15:clr>
        </p15:guide>
        <p15:guide id="8" orient="horz" pos="528" userDrawn="1">
          <p15:clr>
            <a:srgbClr val="A4A3A4"/>
          </p15:clr>
        </p15:guide>
        <p15:guide id="9" orient="horz" pos="2784" userDrawn="1">
          <p15:clr>
            <a:srgbClr val="A4A3A4"/>
          </p15:clr>
        </p15:guide>
        <p15:guide id="10" pos="2880" userDrawn="1">
          <p15:clr>
            <a:srgbClr val="A4A3A4"/>
          </p15:clr>
        </p15:guide>
        <p15:guide id="11" pos="719" userDrawn="1">
          <p15:clr>
            <a:srgbClr val="A4A3A4"/>
          </p15:clr>
        </p15:guide>
        <p15:guide id="12" pos="5257" userDrawn="1">
          <p15:clr>
            <a:srgbClr val="A4A3A4"/>
          </p15:clr>
        </p15:guide>
        <p15:guide id="13" pos="5041" userDrawn="1">
          <p15:clr>
            <a:srgbClr val="A4A3A4"/>
          </p15:clr>
        </p15:guide>
        <p15:guide id="14" pos="4608" userDrawn="1">
          <p15:clr>
            <a:srgbClr val="A4A3A4"/>
          </p15:clr>
        </p15:guide>
        <p15:guide id="15" pos="2976" userDrawn="1">
          <p15:clr>
            <a:srgbClr val="A4A3A4"/>
          </p15:clr>
        </p15:guide>
        <p15:guide id="16" pos="395" userDrawn="1">
          <p15:clr>
            <a:srgbClr val="A4A3A4"/>
          </p15:clr>
        </p15:guide>
        <p15:guide id="17" pos="53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B598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21" autoAdjust="0"/>
    <p:restoredTop sz="94982" autoAdjust="0"/>
  </p:normalViewPr>
  <p:slideViewPr>
    <p:cSldViewPr>
      <p:cViewPr varScale="1">
        <p:scale>
          <a:sx n="73" d="100"/>
          <a:sy n="73" d="100"/>
        </p:scale>
        <p:origin x="134" y="67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2880"/>
        <p:guide pos="719"/>
        <p:guide pos="5257"/>
        <p:guide pos="5041"/>
        <p:guide pos="4608"/>
        <p:guide pos="2976"/>
        <p:guide pos="395"/>
        <p:guide pos="53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09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6/2/2015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6/2/2015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607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848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718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344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86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365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39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337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C2C7BC-AC0D-4684-AC61-EBBA815BD728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0299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870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343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16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13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986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43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993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7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50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353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24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1515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754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15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9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94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83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 marL="742950" indent="-285750">
              <a:buFont typeface="Arial" panose="020B0604020202020204" pitchFamily="34" charset="0"/>
              <a:buChar char="•"/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2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74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6/2/2015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41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6/2/2015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8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42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6/2/2015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71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Olsons@dsrsd.com" TargetMode="External"/><Relationship Id="rId5" Type="http://schemas.openxmlformats.org/officeDocument/2006/relationships/hyperlink" Target="mailto:Biagtan@dsrsd.com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rsd.com/home/showdocument?id=92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0" y="5715000"/>
            <a:ext cx="451602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Recycled Water Committee</a:t>
            </a:r>
            <a:br>
              <a:rPr lang="en-US" sz="1600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Oakland, CA  </a:t>
            </a:r>
            <a:endParaRPr lang="en-US" sz="1600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June 3, 2015</a:t>
            </a:r>
            <a:endParaRPr lang="en-US" sz="1600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US" sz="13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21918"/>
            <a:ext cx="2718767" cy="10426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0" y="5665113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Bay Area Clean Water </a:t>
            </a:r>
          </a:p>
          <a:p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Agencies (BACWA)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9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Staffing Considerations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598" y="1524000"/>
            <a:ext cx="7086601" cy="3886200"/>
          </a:xfrm>
        </p:spPr>
        <p:txBody>
          <a:bodyPr>
            <a:normAutofit/>
          </a:bodyPr>
          <a:lstStyle/>
          <a:p>
            <a:r>
              <a:rPr lang="en-US" sz="2000" dirty="0"/>
              <a:t>Hire </a:t>
            </a:r>
            <a:r>
              <a:rPr lang="en-US" sz="2000" dirty="0" smtClean="0"/>
              <a:t>and train attendants (temporary employees)</a:t>
            </a:r>
            <a:endParaRPr lang="en-US" sz="2000" dirty="0"/>
          </a:p>
          <a:p>
            <a:r>
              <a:rPr lang="en-US" sz="2000" dirty="0" smtClean="0"/>
              <a:t>$12/hour pay rate ($15/hour </a:t>
            </a:r>
            <a:r>
              <a:rPr lang="en-US" sz="2000" dirty="0"/>
              <a:t>to temp </a:t>
            </a:r>
            <a:r>
              <a:rPr lang="en-US" sz="2000" dirty="0" smtClean="0"/>
              <a:t>agency)</a:t>
            </a:r>
          </a:p>
          <a:p>
            <a:r>
              <a:rPr lang="en-US" sz="2000" dirty="0" smtClean="0"/>
              <a:t>Use District staff to man the facility one </a:t>
            </a:r>
            <a:r>
              <a:rPr lang="en-US" sz="2000" dirty="0"/>
              <a:t>day per </a:t>
            </a:r>
            <a:r>
              <a:rPr lang="en-US" sz="2000" dirty="0" smtClean="0"/>
              <a:t>week 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079282"/>
            <a:ext cx="4419600" cy="2938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408" y="5606223"/>
            <a:ext cx="2433895" cy="82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1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599" y="533400"/>
            <a:ext cx="6347713" cy="1320800"/>
          </a:xfrm>
        </p:spPr>
        <p:txBody>
          <a:bodyPr>
            <a:noAutofit/>
          </a:bodyPr>
          <a:lstStyle/>
          <a:p>
            <a:r>
              <a:rPr lang="en-US" dirty="0"/>
              <a:t>Unexpected</a:t>
            </a:r>
            <a:r>
              <a:rPr lang="en-US" sz="4400" dirty="0"/>
              <a:t> </a:t>
            </a:r>
            <a:r>
              <a:rPr lang="en-US" dirty="0"/>
              <a:t>Benefits</a:t>
            </a:r>
            <a:r>
              <a:rPr lang="en-US" sz="4400" dirty="0"/>
              <a:t>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600" dirty="0" smtClean="0"/>
              <a:t>of </a:t>
            </a:r>
            <a:r>
              <a:rPr lang="en-US" sz="3600" dirty="0"/>
              <a:t>the </a:t>
            </a:r>
            <a:r>
              <a:rPr lang="en-US" sz="3600" dirty="0" smtClean="0"/>
              <a:t>Residential Fill Station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599" y="2160590"/>
            <a:ext cx="4495801" cy="4164010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sz="1800" dirty="0" smtClean="0"/>
              <a:t>Users have become comfortable </a:t>
            </a:r>
            <a:r>
              <a:rPr lang="en-US" sz="1800" dirty="0"/>
              <a:t>with recycled </a:t>
            </a:r>
            <a:r>
              <a:rPr lang="en-US" sz="1800" dirty="0" smtClean="0"/>
              <a:t>water. </a:t>
            </a:r>
            <a:r>
              <a:rPr lang="en-US" dirty="0"/>
              <a:t>T</a:t>
            </a:r>
            <a:r>
              <a:rPr lang="en-US" sz="1800" dirty="0" smtClean="0"/>
              <a:t>hey </a:t>
            </a:r>
            <a:r>
              <a:rPr lang="en-US" sz="1800" dirty="0"/>
              <a:t>love it, they want it, they are </a:t>
            </a:r>
            <a:r>
              <a:rPr lang="en-US" sz="1800" dirty="0" smtClean="0"/>
              <a:t>no longer afraid </a:t>
            </a:r>
            <a:r>
              <a:rPr lang="en-US" sz="1800" dirty="0"/>
              <a:t>of it</a:t>
            </a:r>
          </a:p>
          <a:p>
            <a:pPr>
              <a:lnSpc>
                <a:spcPts val="2400"/>
              </a:lnSpc>
            </a:pPr>
            <a:r>
              <a:rPr lang="en-US" sz="1800" dirty="0" smtClean="0"/>
              <a:t>Media loved the program (</a:t>
            </a:r>
            <a:r>
              <a:rPr lang="en-US" sz="1800" dirty="0"/>
              <a:t>local, state, national, </a:t>
            </a:r>
            <a:r>
              <a:rPr lang="en-US" sz="1800" dirty="0" smtClean="0"/>
              <a:t>and even international </a:t>
            </a:r>
            <a:r>
              <a:rPr lang="en-US" sz="1800" dirty="0"/>
              <a:t>reporters) </a:t>
            </a:r>
            <a:endParaRPr lang="en-US" sz="1800" dirty="0" smtClean="0"/>
          </a:p>
          <a:p>
            <a:pPr>
              <a:lnSpc>
                <a:spcPts val="2400"/>
              </a:lnSpc>
            </a:pPr>
            <a:r>
              <a:rPr lang="en-US" sz="1800" dirty="0" smtClean="0"/>
              <a:t>Users and the media are now better </a:t>
            </a:r>
            <a:r>
              <a:rPr lang="en-US" sz="1800" dirty="0"/>
              <a:t>educated about recycled water and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its </a:t>
            </a:r>
            <a:r>
              <a:rPr lang="en-US" sz="1800" dirty="0"/>
              <a:t>role in creating sustainable </a:t>
            </a:r>
            <a:r>
              <a:rPr lang="en-US" sz="1800" dirty="0" smtClean="0"/>
              <a:t>communities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r="17500" b="11203"/>
          <a:stretch/>
        </p:blipFill>
        <p:spPr>
          <a:xfrm>
            <a:off x="5486400" y="2169555"/>
            <a:ext cx="3384783" cy="32406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0" y="5465802"/>
            <a:ext cx="2516188" cy="1239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</a:rPr>
              <a:t>“Recycled Water </a:t>
            </a:r>
            <a:r>
              <a:rPr lang="en-US" sz="1400" b="1" dirty="0" smtClean="0">
                <a:latin typeface="Calibri" panose="020F0502020204030204" pitchFamily="34" charset="0"/>
              </a:rPr>
              <a:t>Keeps </a:t>
            </a:r>
            <a:r>
              <a:rPr lang="en-US" sz="1400" b="1" dirty="0">
                <a:latin typeface="Calibri" panose="020F0502020204030204" pitchFamily="34" charset="0"/>
              </a:rPr>
              <a:t>this Garden Green” signs given to residential users to post in their </a:t>
            </a:r>
            <a:r>
              <a:rPr lang="en-US" sz="1400" b="1" dirty="0" smtClean="0">
                <a:latin typeface="Calibri" panose="020F0502020204030204" pitchFamily="34" charset="0"/>
              </a:rPr>
              <a:t>yard.</a:t>
            </a:r>
            <a:endParaRPr lang="en-US" sz="1400" b="1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58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685800" y="442523"/>
            <a:ext cx="6348413" cy="13208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What Customers Say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408" y="5606223"/>
            <a:ext cx="2433895" cy="8271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01" y="2768947"/>
            <a:ext cx="5029200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600" i="1" dirty="0" smtClean="0"/>
              <a:t>“We </a:t>
            </a:r>
            <a:r>
              <a:rPr lang="en-US" sz="1600" i="1" dirty="0"/>
              <a:t>started </a:t>
            </a:r>
            <a:r>
              <a:rPr lang="en-US" sz="1600" i="1" dirty="0" smtClean="0"/>
              <a:t>with 5 </a:t>
            </a:r>
            <a:r>
              <a:rPr lang="en-US" sz="1600" i="1" dirty="0"/>
              <a:t>gallon water jugs, moved up to a 55 gallon drum and now we’ve got the 275 gallon tote. </a:t>
            </a:r>
            <a:r>
              <a:rPr lang="en-US" sz="1600" i="1" dirty="0" smtClean="0"/>
              <a:t>Our yard </a:t>
            </a:r>
            <a:r>
              <a:rPr lang="en-US" sz="1600" i="1" dirty="0"/>
              <a:t>is really green. </a:t>
            </a:r>
            <a:r>
              <a:rPr lang="en-US" sz="1600" i="1" dirty="0" smtClean="0"/>
              <a:t>We’re </a:t>
            </a:r>
            <a:r>
              <a:rPr lang="en-US" sz="1600" i="1" dirty="0"/>
              <a:t>really glad </a:t>
            </a:r>
            <a:r>
              <a:rPr lang="en-US" sz="1600" i="1" dirty="0" smtClean="0"/>
              <a:t>this program </a:t>
            </a:r>
            <a:r>
              <a:rPr lang="en-US" sz="1600" i="1" dirty="0"/>
              <a:t>has been offered</a:t>
            </a:r>
            <a:r>
              <a:rPr lang="en-US" sz="1600" i="1" dirty="0" smtClean="0"/>
              <a:t>.”</a:t>
            </a:r>
            <a:endParaRPr lang="en-US" sz="1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590801" y="1102923"/>
            <a:ext cx="4952999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600" i="1" dirty="0" smtClean="0"/>
              <a:t>“Everyone </a:t>
            </a:r>
            <a:r>
              <a:rPr lang="en-US" sz="1600" i="1" dirty="0"/>
              <a:t>who comes here is pretty happy about </a:t>
            </a:r>
            <a:r>
              <a:rPr lang="en-US" sz="1600" i="1" dirty="0" smtClean="0"/>
              <a:t>it. It’s </a:t>
            </a:r>
            <a:r>
              <a:rPr lang="en-US" sz="1600" i="1" dirty="0"/>
              <a:t>a fantastic </a:t>
            </a:r>
            <a:r>
              <a:rPr lang="en-US" sz="1600" i="1" dirty="0" smtClean="0"/>
              <a:t>program that’s for the future. </a:t>
            </a:r>
            <a:r>
              <a:rPr lang="en-US" sz="1600" i="1" dirty="0"/>
              <a:t>They keep adding </a:t>
            </a:r>
            <a:r>
              <a:rPr lang="en-US" sz="1600" i="1" dirty="0" smtClean="0"/>
              <a:t>stations as </a:t>
            </a:r>
            <a:r>
              <a:rPr lang="en-US" sz="1600" i="1" dirty="0"/>
              <a:t>it gets more popular - making it as convenient as possible. I love the program. I hope more people do </a:t>
            </a:r>
            <a:r>
              <a:rPr lang="en-US" sz="1600" i="1" dirty="0" smtClean="0"/>
              <a:t>it.”</a:t>
            </a:r>
            <a:endParaRPr lang="en-US" sz="16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" t="1284" b="-1284"/>
          <a:stretch/>
        </p:blipFill>
        <p:spPr>
          <a:xfrm>
            <a:off x="449384" y="2916616"/>
            <a:ext cx="2039814" cy="1636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4"/>
          <a:stretch/>
        </p:blipFill>
        <p:spPr>
          <a:xfrm>
            <a:off x="457199" y="1171390"/>
            <a:ext cx="2022987" cy="16119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06" b="4600"/>
          <a:stretch/>
        </p:blipFill>
        <p:spPr>
          <a:xfrm>
            <a:off x="449385" y="4686013"/>
            <a:ext cx="2065216" cy="19000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68774" y="4208137"/>
            <a:ext cx="491669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1600" i="1" dirty="0"/>
              <a:t>“It’s an awesome service and everyone is so nice. It does help. More agencies need to do this or it’s just water that gets dumped into the Bay.”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2590801" y="5365199"/>
            <a:ext cx="38771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200"/>
              </a:lnSpc>
            </a:pPr>
            <a:r>
              <a:rPr lang="en-US" sz="1600" i="1" dirty="0" smtClean="0">
                <a:solidFill>
                  <a:prstClr val="black"/>
                </a:solidFill>
              </a:rPr>
              <a:t>“When I walk my dog by the creek, you’re going to find a lot more bacteria in the creek than in this recycled water.”</a:t>
            </a:r>
            <a:endParaRPr lang="en-US" sz="1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50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5181601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Three hose bibs not enough…</a:t>
            </a:r>
            <a:br>
              <a:rPr lang="en-US" dirty="0" smtClean="0"/>
            </a:br>
            <a:r>
              <a:rPr lang="en-US" dirty="0" smtClean="0"/>
              <a:t>now there are eight</a:t>
            </a:r>
          </a:p>
          <a:p>
            <a:r>
              <a:rPr lang="en-US" dirty="0" smtClean="0"/>
              <a:t>Provide a mix of “back-in” and “drive through” fill stations for trailers</a:t>
            </a:r>
          </a:p>
          <a:p>
            <a:r>
              <a:rPr lang="en-US" dirty="0" smtClean="0"/>
              <a:t>Need shut off valves on the end of hoses</a:t>
            </a:r>
          </a:p>
          <a:p>
            <a:r>
              <a:rPr lang="en-US" dirty="0" smtClean="0"/>
              <a:t>Things break, repairs are common</a:t>
            </a:r>
          </a:p>
          <a:p>
            <a:r>
              <a:rPr lang="en-US" dirty="0" smtClean="0"/>
              <a:t>Shed is needed for attendant shelter and storage of materials</a:t>
            </a:r>
          </a:p>
          <a:p>
            <a:r>
              <a:rPr lang="en-US" dirty="0" smtClean="0"/>
              <a:t>Signage is crucial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Traffic control is needed when busy</a:t>
            </a:r>
          </a:p>
          <a:p>
            <a:pPr lvl="2">
              <a:spcBef>
                <a:spcPts val="600"/>
              </a:spcBef>
              <a:buFont typeface="Trebuchet MS" panose="020B0603020202020204" pitchFamily="34" charset="0"/>
              <a:buChar char="—"/>
            </a:pPr>
            <a:r>
              <a:rPr lang="en-US" dirty="0" smtClean="0"/>
              <a:t>Average between 100 – 350 customer trips/day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Some people are not good drivers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Residents need a clear route through the plant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9"/>
          <a:stretch/>
        </p:blipFill>
        <p:spPr>
          <a:xfrm>
            <a:off x="5758744" y="2209800"/>
            <a:ext cx="3143250" cy="2124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3" b="-2222"/>
          <a:stretch/>
        </p:blipFill>
        <p:spPr>
          <a:xfrm>
            <a:off x="5758744" y="321341"/>
            <a:ext cx="3127415" cy="1864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"/>
          <a:stretch/>
        </p:blipFill>
        <p:spPr>
          <a:xfrm>
            <a:off x="5791200" y="4419600"/>
            <a:ext cx="3110794" cy="211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7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Concept is Already Being Replicated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60590"/>
            <a:ext cx="3429001" cy="3880773"/>
          </a:xfrm>
        </p:spPr>
        <p:txBody>
          <a:bodyPr/>
          <a:lstStyle/>
          <a:p>
            <a:r>
              <a:rPr lang="en-US" dirty="0" smtClean="0"/>
              <a:t>City of Livermore</a:t>
            </a:r>
          </a:p>
          <a:p>
            <a:r>
              <a:rPr lang="en-US" dirty="0" smtClean="0"/>
              <a:t>Central Contra Costa Sanitary District</a:t>
            </a:r>
          </a:p>
          <a:p>
            <a:r>
              <a:rPr lang="en-US" dirty="0" smtClean="0"/>
              <a:t>Others?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4"/>
          <a:stretch/>
        </p:blipFill>
        <p:spPr>
          <a:xfrm>
            <a:off x="3729059" y="1447800"/>
            <a:ext cx="3251699" cy="396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408" y="5606223"/>
            <a:ext cx="2433895" cy="82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8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92943"/>
            <a:ext cx="2819401" cy="442685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DSRSD </a:t>
            </a:r>
            <a:r>
              <a:rPr lang="en-US" b="1" dirty="0"/>
              <a:t>Board of Directors: </a:t>
            </a:r>
            <a:endParaRPr lang="en-US" b="1" dirty="0" smtClean="0"/>
          </a:p>
          <a:p>
            <a:r>
              <a:rPr lang="en-US" dirty="0" err="1" smtClean="0"/>
              <a:t>Georgean</a:t>
            </a:r>
            <a:r>
              <a:rPr lang="en-US" dirty="0" smtClean="0"/>
              <a:t> </a:t>
            </a:r>
            <a:r>
              <a:rPr lang="en-US" dirty="0" err="1" smtClean="0"/>
              <a:t>Vonheeder</a:t>
            </a:r>
            <a:r>
              <a:rPr lang="en-US" dirty="0" smtClean="0"/>
              <a:t>-Leopold </a:t>
            </a:r>
          </a:p>
          <a:p>
            <a:r>
              <a:rPr lang="en-US" dirty="0" smtClean="0"/>
              <a:t>Ed Duarte </a:t>
            </a:r>
          </a:p>
          <a:p>
            <a:r>
              <a:rPr lang="en-US" dirty="0" smtClean="0"/>
              <a:t>Pat Howard</a:t>
            </a:r>
          </a:p>
          <a:p>
            <a:r>
              <a:rPr lang="en-US" dirty="0" smtClean="0"/>
              <a:t>Richard </a:t>
            </a:r>
            <a:r>
              <a:rPr lang="en-US" dirty="0" err="1" smtClean="0"/>
              <a:t>Halket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awn </a:t>
            </a:r>
            <a:r>
              <a:rPr lang="en-US" dirty="0"/>
              <a:t>Benson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DSRSD Staff:</a:t>
            </a:r>
          </a:p>
          <a:p>
            <a:r>
              <a:rPr lang="en-US" dirty="0" smtClean="0"/>
              <a:t>Bert </a:t>
            </a:r>
            <a:r>
              <a:rPr lang="en-US" dirty="0" err="1" smtClean="0"/>
              <a:t>Michaleczk</a:t>
            </a:r>
            <a:r>
              <a:rPr lang="en-US" dirty="0" smtClean="0"/>
              <a:t>, General Manager</a:t>
            </a:r>
          </a:p>
          <a:p>
            <a:r>
              <a:rPr lang="en-US" dirty="0" smtClean="0"/>
              <a:t>Dan Gallagher, Operations Manager/Drought Coordinator</a:t>
            </a:r>
          </a:p>
          <a:p>
            <a:r>
              <a:rPr lang="en-US" dirty="0" smtClean="0"/>
              <a:t>Levi Fuller, Wastewater Treatment Plant Operations Manager</a:t>
            </a:r>
          </a:p>
          <a:p>
            <a:r>
              <a:rPr lang="en-US" dirty="0" smtClean="0"/>
              <a:t>Dan Lopez, Mechanical Maintenance Supervisor</a:t>
            </a:r>
          </a:p>
          <a:p>
            <a:r>
              <a:rPr lang="en-US" dirty="0" smtClean="0"/>
              <a:t>Shawn Quinlan, Mechanic II</a:t>
            </a:r>
          </a:p>
          <a:p>
            <a:r>
              <a:rPr lang="en-US" dirty="0" smtClean="0"/>
              <a:t>Steven Delight, Senior Civil Engineer</a:t>
            </a:r>
          </a:p>
          <a:p>
            <a:r>
              <a:rPr lang="en-US" dirty="0" smtClean="0"/>
              <a:t>Stefanie Olson, Clean Water Programs Specialist</a:t>
            </a:r>
          </a:p>
          <a:p>
            <a:r>
              <a:rPr lang="en-US" dirty="0" smtClean="0"/>
              <a:t>Florence Khaw, Environmental Compliance Inspector II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0" y="1592943"/>
            <a:ext cx="3485535" cy="4426857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b="1" dirty="0" smtClean="0"/>
              <a:t>DSRSD Staff (Continued): </a:t>
            </a:r>
          </a:p>
          <a:p>
            <a:r>
              <a:rPr lang="en-US" dirty="0" smtClean="0"/>
              <a:t>Sue Stephenson, Community Affairs Supervisor</a:t>
            </a:r>
          </a:p>
          <a:p>
            <a:r>
              <a:rPr lang="en-US" dirty="0" smtClean="0"/>
              <a:t>Renee Olsen, Community Affairs Specialist II</a:t>
            </a:r>
          </a:p>
          <a:p>
            <a:r>
              <a:rPr lang="en-US" dirty="0" smtClean="0"/>
              <a:t>Joyce Chang, Graphic Designer</a:t>
            </a:r>
          </a:p>
          <a:p>
            <a:r>
              <a:rPr lang="en-US" dirty="0" smtClean="0"/>
              <a:t>Lori Martin, Administrative Assistant II</a:t>
            </a:r>
          </a:p>
          <a:p>
            <a:r>
              <a:rPr lang="en-US" dirty="0" smtClean="0"/>
              <a:t>Louanne Ivy, Administrative Analyst II</a:t>
            </a:r>
          </a:p>
          <a:p>
            <a:r>
              <a:rPr lang="en-US" dirty="0" smtClean="0"/>
              <a:t>Simone </a:t>
            </a:r>
            <a:r>
              <a:rPr lang="en-US" dirty="0" err="1" smtClean="0"/>
              <a:t>Grashuis</a:t>
            </a:r>
            <a:r>
              <a:rPr lang="en-US" dirty="0" smtClean="0"/>
              <a:t>, Human Resources Tech</a:t>
            </a:r>
          </a:p>
          <a:p>
            <a:r>
              <a:rPr lang="en-US" dirty="0" smtClean="0"/>
              <a:t>Ann Cigliuti, Environmental Compliance Inspector II</a:t>
            </a:r>
          </a:p>
          <a:p>
            <a:r>
              <a:rPr lang="en-US" dirty="0" smtClean="0"/>
              <a:t>Kapil Mohan, Environmental Compliance Inspector II</a:t>
            </a:r>
          </a:p>
          <a:p>
            <a:pPr marL="0" indent="0">
              <a:buFont typeface="Wingdings 3" charset="2"/>
              <a:buNone/>
            </a:pPr>
            <a:endParaRPr lang="en-US" dirty="0" smtClean="0"/>
          </a:p>
          <a:p>
            <a:pPr marL="0" indent="0">
              <a:buFont typeface="Wingdings 3" charset="2"/>
              <a:buNone/>
            </a:pPr>
            <a:r>
              <a:rPr lang="en-US" b="1" dirty="0" smtClean="0"/>
              <a:t>State Water Resources Control Board, San Francisco District</a:t>
            </a:r>
          </a:p>
          <a:p>
            <a:r>
              <a:rPr lang="en-US" dirty="0" smtClean="0"/>
              <a:t> Robert Brownwood, District Engineer/Senior Sanitary Engineer</a:t>
            </a:r>
          </a:p>
          <a:p>
            <a:r>
              <a:rPr lang="en-US" dirty="0" smtClean="0"/>
              <a:t>Vladimir </a:t>
            </a:r>
            <a:r>
              <a:rPr lang="en-US" dirty="0" err="1" smtClean="0"/>
              <a:t>Rakhamimov</a:t>
            </a:r>
            <a:r>
              <a:rPr lang="en-US" dirty="0" smtClean="0"/>
              <a:t>, Associate Sanitary Engineer</a:t>
            </a:r>
          </a:p>
          <a:p>
            <a:pPr marL="0" indent="0">
              <a:buFont typeface="Wingdings 3" charset="2"/>
              <a:buNone/>
            </a:pPr>
            <a:endParaRPr lang="en-US" dirty="0" smtClean="0"/>
          </a:p>
          <a:p>
            <a:pPr marL="0" indent="0">
              <a:buFont typeface="Wingdings 3" charset="2"/>
              <a:buNone/>
            </a:pPr>
            <a:r>
              <a:rPr lang="en-US" b="1" dirty="0" smtClean="0"/>
              <a:t>San Francisco Bay Area Regional Water Quality Control Board:</a:t>
            </a:r>
            <a:r>
              <a:rPr lang="en-US" dirty="0" smtClean="0"/>
              <a:t> </a:t>
            </a:r>
          </a:p>
          <a:p>
            <a:r>
              <a:rPr lang="en-US" dirty="0" smtClean="0"/>
              <a:t>Blair Allen, Water Resources Control Engineer</a:t>
            </a:r>
          </a:p>
          <a:p>
            <a:pPr marL="0" indent="0">
              <a:buFont typeface="Wingdings 3" charset="2"/>
              <a:buNone/>
            </a:pPr>
            <a:endParaRPr lang="en-US" dirty="0" smtClean="0"/>
          </a:p>
          <a:p>
            <a:pPr marL="0" indent="0">
              <a:buFont typeface="Wingdings 3" charset="2"/>
              <a:buNone/>
            </a:pPr>
            <a:endParaRPr lang="en-US" dirty="0" smtClean="0"/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90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0"/>
            <a:ext cx="101346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04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92278F">
                    <a:lumMod val="75000"/>
                  </a:srgbClr>
                </a:solidFill>
                <a:ea typeface="+mj-ea"/>
                <a:cs typeface="+mj-cs"/>
              </a:rPr>
              <a:t>Adding 10 additional stations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77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3048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92278F">
                    <a:lumMod val="75000"/>
                  </a:srgbClr>
                </a:solidFill>
              </a:rPr>
              <a:t>Fill Station Customers </a:t>
            </a:r>
            <a:r>
              <a:rPr lang="en-US" sz="3600" dirty="0" smtClean="0">
                <a:solidFill>
                  <a:srgbClr val="92278F">
                    <a:lumMod val="75000"/>
                  </a:srgbClr>
                </a:solidFill>
              </a:rPr>
              <a:t>on Tuesday Morning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1505129"/>
            <a:ext cx="9211733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42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" r="10948"/>
          <a:stretch/>
        </p:blipFill>
        <p:spPr>
          <a:xfrm>
            <a:off x="0" y="0"/>
            <a:ext cx="94488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768009"/>
            <a:ext cx="2433895" cy="8271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5451" y="4572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Questions?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23383" y="228600"/>
            <a:ext cx="2362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Rhodora Biagtan</a:t>
            </a:r>
          </a:p>
          <a:p>
            <a:r>
              <a:rPr lang="en-US" dirty="0" smtClean="0">
                <a:hlinkClick r:id="rId5"/>
              </a:rPr>
              <a:t>Biagtan@dsrsd.com</a:t>
            </a:r>
            <a:endParaRPr lang="en-US" dirty="0" smtClean="0"/>
          </a:p>
          <a:p>
            <a:r>
              <a:rPr lang="en-US" dirty="0" smtClean="0"/>
              <a:t>(925) 875-2255</a:t>
            </a:r>
          </a:p>
          <a:p>
            <a:endParaRPr lang="en-US" dirty="0"/>
          </a:p>
          <a:p>
            <a:r>
              <a:rPr lang="en-US" dirty="0" smtClean="0"/>
              <a:t>Stefanie Olson</a:t>
            </a:r>
          </a:p>
          <a:p>
            <a:r>
              <a:rPr lang="en-US" dirty="0" smtClean="0">
                <a:hlinkClick r:id="rId6"/>
              </a:rPr>
              <a:t>Olsons@dsrsd.com</a:t>
            </a:r>
            <a:endParaRPr lang="en-US" dirty="0" smtClean="0"/>
          </a:p>
          <a:p>
            <a:r>
              <a:rPr lang="en-US" dirty="0" smtClean="0"/>
              <a:t>(925) 875-2245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1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7461" y="1143000"/>
            <a:ext cx="6724157" cy="556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6854"/>
            <a:ext cx="7086600" cy="914400"/>
          </a:xfrm>
        </p:spPr>
        <p:txBody>
          <a:bodyPr>
            <a:noAutofit/>
          </a:bodyPr>
          <a:lstStyle/>
          <a:p>
            <a:r>
              <a:rPr lang="en-US" b="1" dirty="0" smtClean="0"/>
              <a:t>About DSRSD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H:\PUBLIC INFO\Graphic Design\MAPS\DSRSD\2014_Map with Region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704" y="1638300"/>
            <a:ext cx="5154053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6477000" y="4953000"/>
            <a:ext cx="129540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/>
              <a:t>Treat wastewater by contract</a:t>
            </a:r>
            <a:endParaRPr lang="en-US" sz="1100" b="1" dirty="0"/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507380" y="3924300"/>
            <a:ext cx="191801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/>
              <a:t>Distribute potable and recycled water; collect and treat wastewater</a:t>
            </a:r>
            <a:endParaRPr lang="en-US" sz="1100" b="1" dirty="0"/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609600" y="3402902"/>
            <a:ext cx="22098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/>
              <a:t>Collect and treat wastewater</a:t>
            </a:r>
            <a:endParaRPr lang="en-US" sz="1100" b="1" dirty="0"/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3581400" y="1274529"/>
            <a:ext cx="33528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 smtClean="0"/>
              <a:t>Distribute potable and recycled water </a:t>
            </a:r>
            <a:endParaRPr lang="en-US" sz="1100" b="1" dirty="0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 flipH="1" flipV="1">
            <a:off x="5105400" y="5105400"/>
            <a:ext cx="1295400" cy="0"/>
          </a:xfrm>
          <a:prstGeom prst="line">
            <a:avLst/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 flipV="1">
            <a:off x="2425390" y="4136404"/>
            <a:ext cx="571500" cy="0"/>
          </a:xfrm>
          <a:prstGeom prst="line">
            <a:avLst/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>
            <a:off x="2667000" y="3541402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 flipH="1">
            <a:off x="4419600" y="1633934"/>
            <a:ext cx="457200" cy="728265"/>
          </a:xfrm>
          <a:prstGeom prst="line">
            <a:avLst/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746978"/>
            <a:ext cx="2148081" cy="73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9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914400"/>
          </a:xfrm>
        </p:spPr>
        <p:txBody>
          <a:bodyPr/>
          <a:lstStyle/>
          <a:p>
            <a:r>
              <a:rPr lang="en-US" b="1" dirty="0"/>
              <a:t>Potable Water Restrictions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352800" cy="388077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DSRSD </a:t>
            </a:r>
            <a:r>
              <a:rPr lang="en-US" dirty="0" smtClean="0"/>
              <a:t>declared an updated State of Community </a:t>
            </a:r>
            <a:r>
              <a:rPr lang="en-US" dirty="0"/>
              <a:t>Drought Emergency May 5, </a:t>
            </a:r>
            <a:r>
              <a:rPr lang="en-US" dirty="0" smtClean="0"/>
              <a:t>2014 </a:t>
            </a: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Overall conservation goal of 25%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5% inside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50-60% outside</a:t>
            </a:r>
          </a:p>
          <a:p>
            <a:r>
              <a:rPr lang="en-US" dirty="0" smtClean="0"/>
              <a:t>Use of </a:t>
            </a:r>
            <a:r>
              <a:rPr lang="en-US" dirty="0"/>
              <a:t>p</a:t>
            </a:r>
            <a:r>
              <a:rPr lang="en-US" dirty="0" smtClean="0"/>
              <a:t>otable </a:t>
            </a:r>
            <a:r>
              <a:rPr lang="en-US" dirty="0"/>
              <a:t>w</a:t>
            </a:r>
            <a:r>
              <a:rPr lang="en-US" dirty="0" smtClean="0"/>
              <a:t>ater:  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Prohibited for construction purposes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Limited for irrigation purposes </a:t>
            </a:r>
            <a:endParaRPr lang="en-US" dirty="0"/>
          </a:p>
          <a:p>
            <a:endParaRPr lang="en-US" dirty="0"/>
          </a:p>
        </p:txBody>
      </p:sp>
      <p:pic>
        <p:nvPicPr>
          <p:cNvPr id="12" name="Picture 2" descr="C:\Users\chang\Desktop\Drought Watch Situation Photo-01.pn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4"/>
          <a:stretch/>
        </p:blipFill>
        <p:spPr bwMode="auto">
          <a:xfrm>
            <a:off x="4191000" y="1752600"/>
            <a:ext cx="3089275" cy="365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408" y="5606223"/>
            <a:ext cx="2433895" cy="82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3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-315" r="16193" b="2189"/>
          <a:stretch/>
        </p:blipFill>
        <p:spPr>
          <a:xfrm>
            <a:off x="0" y="-23814"/>
            <a:ext cx="9144000" cy="74152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0" y="1371600"/>
            <a:ext cx="4800600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599" y="328612"/>
            <a:ext cx="7162801" cy="12954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Commercial Fill Station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962399" y="1524001"/>
            <a:ext cx="4572001" cy="3048000"/>
          </a:xfrm>
        </p:spPr>
        <p:txBody>
          <a:bodyPr>
            <a:normAutofit fontScale="77500" lnSpcReduction="20000"/>
          </a:bodyPr>
          <a:lstStyle/>
          <a:p>
            <a:r>
              <a:rPr lang="en-US" sz="1800" dirty="0"/>
              <a:t>Operational since 2007</a:t>
            </a:r>
          </a:p>
          <a:p>
            <a:pPr marL="342900" lvl="6" indent="-342900"/>
            <a:r>
              <a:rPr lang="en-US" sz="1800" dirty="0" smtClean="0"/>
              <a:t>Required all potable water construction meters returned to District </a:t>
            </a:r>
          </a:p>
          <a:p>
            <a:pPr marL="342900" lvl="6" indent="-342900"/>
            <a:r>
              <a:rPr lang="en-US" sz="1800" dirty="0" smtClean="0"/>
              <a:t>Required use of recycled water for construction and surface washing activities</a:t>
            </a:r>
          </a:p>
          <a:p>
            <a:pPr marL="342900" lvl="6" indent="-342900"/>
            <a:r>
              <a:rPr lang="en-US" sz="1800" dirty="0" smtClean="0"/>
              <a:t>Commercial fill station use increased by 98% </a:t>
            </a:r>
            <a:endParaRPr lang="en-US" sz="1800" dirty="0"/>
          </a:p>
          <a:p>
            <a:r>
              <a:rPr lang="en-US" sz="1800" dirty="0" smtClean="0"/>
              <a:t>Typical loads 2,000-4,000 gallons</a:t>
            </a:r>
          </a:p>
          <a:p>
            <a:r>
              <a:rPr lang="en-US" sz="1800" dirty="0" smtClean="0"/>
              <a:t>Upgraded fill station to a 1,000 GPM fill rate</a:t>
            </a:r>
          </a:p>
          <a:p>
            <a:r>
              <a:rPr lang="en-US" sz="1800" dirty="0" smtClean="0"/>
              <a:t>$</a:t>
            </a:r>
            <a:r>
              <a:rPr lang="en-US" sz="1800" dirty="0"/>
              <a:t>10/load </a:t>
            </a:r>
            <a:r>
              <a:rPr lang="en-US" sz="1800" dirty="0" smtClean="0"/>
              <a:t>for recycled water</a:t>
            </a:r>
          </a:p>
          <a:p>
            <a:r>
              <a:rPr lang="en-US" sz="1800" dirty="0"/>
              <a:t>PIN gives </a:t>
            </a:r>
            <a:r>
              <a:rPr lang="en-US" sz="1800" dirty="0" smtClean="0"/>
              <a:t>drivers access </a:t>
            </a:r>
            <a:r>
              <a:rPr lang="en-US" sz="1800" dirty="0"/>
              <a:t>24/7</a:t>
            </a:r>
          </a:p>
          <a:p>
            <a:pPr marL="344488" lvl="6" indent="-344488"/>
            <a:r>
              <a:rPr lang="en-US" sz="1800" dirty="0" smtClean="0"/>
              <a:t>Distributed 16.9 MG  (52 AF)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408" y="5606223"/>
            <a:ext cx="2433895" cy="82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0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3" r="1006" b="21058"/>
          <a:stretch/>
        </p:blipFill>
        <p:spPr>
          <a:xfrm>
            <a:off x="0" y="-914400"/>
            <a:ext cx="9143999" cy="54864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</p:pic>
      <p:sp useBgFill="1">
        <p:nvSpPr>
          <p:cNvPr id="9" name="TextBox 8"/>
          <p:cNvSpPr txBox="1"/>
          <p:nvPr/>
        </p:nvSpPr>
        <p:spPr>
          <a:xfrm>
            <a:off x="609600" y="3733800"/>
            <a:ext cx="8258033" cy="258532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92278F">
                  <a:lumMod val="75000"/>
                </a:srgbClr>
              </a:buClr>
              <a:buSzPct val="80000"/>
              <a:buFont typeface="Wingdings 3" charset="2"/>
              <a:buChar char=""/>
            </a:pPr>
            <a:r>
              <a:rPr lang="en-US" sz="1400" dirty="0" smtClean="0"/>
              <a:t>DSRSD’s Drought Response Action Plan included conceptual program offering free recycled water to residents: </a:t>
            </a:r>
          </a:p>
          <a:p>
            <a:pPr marL="800100" lvl="1" indent="-342900" defTabSz="457200">
              <a:spcBef>
                <a:spcPts val="1000"/>
              </a:spcBef>
              <a:buClr>
                <a:srgbClr val="92278F">
                  <a:lumMod val="75000"/>
                </a:srgbClr>
              </a:buClr>
              <a:buSzPct val="80000"/>
              <a:buFont typeface="Wingdings 3" charset="2"/>
              <a:buChar char=""/>
            </a:pPr>
            <a:r>
              <a:rPr lang="en-US" sz="1400" dirty="0" smtClean="0"/>
              <a:t>To conserve potable water; and </a:t>
            </a:r>
          </a:p>
          <a:p>
            <a:pPr marL="800100" lvl="1" indent="-342900" defTabSz="457200">
              <a:spcBef>
                <a:spcPts val="1000"/>
              </a:spcBef>
              <a:buClr>
                <a:srgbClr val="92278F">
                  <a:lumMod val="75000"/>
                </a:srgbClr>
              </a:buClr>
              <a:buSzPct val="80000"/>
              <a:buFont typeface="Wingdings 3" charset="2"/>
              <a:buChar char=""/>
            </a:pPr>
            <a:r>
              <a:rPr lang="en-US" sz="1400" dirty="0" smtClean="0"/>
              <a:t>Mitigate residents concerns about maintaining landscaping over the summer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2278F">
                  <a:lumMod val="75000"/>
                </a:srgbClr>
              </a:buClr>
              <a:buSzPct val="80000"/>
              <a:buFont typeface="Wingdings 3" charset="2"/>
              <a:buChar char=""/>
            </a:pPr>
            <a:r>
              <a:rPr lang="en-US" sz="1400" dirty="0" smtClean="0"/>
              <a:t>Program hurdles: </a:t>
            </a:r>
          </a:p>
          <a:p>
            <a:pPr marL="800100" lvl="1" indent="-342900" defTabSz="457200">
              <a:spcBef>
                <a:spcPts val="1000"/>
              </a:spcBef>
              <a:buClr>
                <a:srgbClr val="92278F">
                  <a:lumMod val="75000"/>
                </a:srgbClr>
              </a:buClr>
              <a:buSzPct val="80000"/>
              <a:buFont typeface="Wingdings 3" charset="2"/>
              <a:buChar char=""/>
            </a:pPr>
            <a:r>
              <a:rPr lang="en-US" sz="1400" dirty="0" smtClean="0"/>
              <a:t>Regulatory approval</a:t>
            </a:r>
          </a:p>
          <a:p>
            <a:pPr marL="800100" lvl="1" indent="-342900" defTabSz="457200">
              <a:spcBef>
                <a:spcPts val="1000"/>
              </a:spcBef>
              <a:buClr>
                <a:srgbClr val="92278F">
                  <a:lumMod val="75000"/>
                </a:srgbClr>
              </a:buClr>
              <a:buSzPct val="80000"/>
              <a:buFont typeface="Wingdings 3" charset="2"/>
              <a:buChar char=""/>
            </a:pPr>
            <a:r>
              <a:rPr lang="en-US" sz="1400" dirty="0" smtClean="0"/>
              <a:t>Public acceptance and participation</a:t>
            </a:r>
          </a:p>
          <a:p>
            <a:pPr marL="800100" lvl="1" indent="-342900" defTabSz="457200">
              <a:spcBef>
                <a:spcPts val="1000"/>
              </a:spcBef>
              <a:buClr>
                <a:srgbClr val="92278F">
                  <a:lumMod val="75000"/>
                </a:srgbClr>
              </a:buClr>
              <a:buSzPct val="80000"/>
              <a:buFont typeface="Wingdings 3" charset="2"/>
              <a:buChar char=""/>
            </a:pPr>
            <a:r>
              <a:rPr lang="en-US" sz="1400" dirty="0" smtClean="0"/>
              <a:t>Safeguarding health and safety at the fill station and customers’ homes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96101" y="359658"/>
            <a:ext cx="8991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bg1"/>
                </a:solidFill>
              </a:rPr>
              <a:t>Residential Recycled Water Fill Station</a:t>
            </a:r>
          </a:p>
        </p:txBody>
      </p:sp>
    </p:spTree>
    <p:extLst>
      <p:ext uri="{BB962C8B-B14F-4D97-AF65-F5344CB8AC3E}">
        <p14:creationId xmlns:p14="http://schemas.microsoft.com/office/powerpoint/2010/main" val="278928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Regulatory Approvals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598" y="1341418"/>
            <a:ext cx="7086602" cy="388077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State Water Resources Control Board (SWRCB)</a:t>
            </a:r>
            <a:endParaRPr lang="en-US" sz="2400" b="1" dirty="0"/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User Agreement with </a:t>
            </a:r>
            <a:r>
              <a:rPr lang="en-US" sz="1800" dirty="0"/>
              <a:t>i</a:t>
            </a:r>
            <a:r>
              <a:rPr lang="en-US" sz="1800" dirty="0" smtClean="0"/>
              <a:t>nstructions</a:t>
            </a:r>
            <a:br>
              <a:rPr lang="en-US" sz="1800" dirty="0" smtClean="0"/>
            </a:br>
            <a:r>
              <a:rPr lang="en-US" dirty="0" smtClean="0">
                <a:solidFill>
                  <a:srgbClr val="00B0F0"/>
                </a:solidFill>
                <a:hlinkClick r:id="rId3"/>
              </a:rPr>
              <a:t>http</a:t>
            </a:r>
            <a:r>
              <a:rPr lang="en-US" dirty="0">
                <a:solidFill>
                  <a:srgbClr val="00B0F0"/>
                </a:solidFill>
                <a:hlinkClick r:id="rId3"/>
              </a:rPr>
              <a:t>://</a:t>
            </a:r>
            <a:r>
              <a:rPr lang="en-US" dirty="0" smtClean="0">
                <a:solidFill>
                  <a:srgbClr val="00B0F0"/>
                </a:solidFill>
                <a:hlinkClick r:id="rId3"/>
              </a:rPr>
              <a:t>www.dsrsd.com/home/showdocument?id=929</a:t>
            </a:r>
            <a:endParaRPr lang="en-US" dirty="0">
              <a:solidFill>
                <a:srgbClr val="00B0F0"/>
              </a:solidFill>
            </a:endParaRP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Training program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Recycled water stickers for customer’s containers</a:t>
            </a:r>
            <a:endParaRPr lang="en-US" sz="1800" dirty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b="1" dirty="0"/>
              <a:t>Regional Water Quality Control Board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CDPH </a:t>
            </a:r>
            <a:r>
              <a:rPr lang="en-US" sz="1800" dirty="0" smtClean="0"/>
              <a:t>submittal and approval</a:t>
            </a:r>
            <a:endParaRPr lang="en-US" sz="1800" dirty="0"/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Allowed under 96-011 General Permit</a:t>
            </a:r>
            <a:endParaRPr lang="en-US" sz="1800" dirty="0"/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Report requested after the first month</a:t>
            </a:r>
            <a:r>
              <a:rPr lang="en-US" dirty="0"/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408" y="5606223"/>
            <a:ext cx="2433895" cy="82715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12" y="4633208"/>
            <a:ext cx="1360604" cy="136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91" y="4572000"/>
            <a:ext cx="2702643" cy="125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flipH="1">
            <a:off x="999014" y="6061302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Small container stickers 3.5” X 5”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3090691" y="5847743"/>
            <a:ext cx="27558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Large container stickers 4” X 8”</a:t>
            </a:r>
          </a:p>
        </p:txBody>
      </p:sp>
    </p:spTree>
    <p:extLst>
      <p:ext uri="{BB962C8B-B14F-4D97-AF65-F5344CB8AC3E}">
        <p14:creationId xmlns:p14="http://schemas.microsoft.com/office/powerpoint/2010/main" val="162057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Residential Recycled Water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Fill </a:t>
            </a:r>
            <a:r>
              <a:rPr lang="en-US" dirty="0"/>
              <a:t>Station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599" y="2160590"/>
            <a:ext cx="3124201" cy="3880773"/>
          </a:xfrm>
        </p:spPr>
        <p:txBody>
          <a:bodyPr>
            <a:noAutofit/>
          </a:bodyPr>
          <a:lstStyle/>
          <a:p>
            <a:r>
              <a:rPr lang="en-US" sz="2000" dirty="0" smtClean="0"/>
              <a:t>Must </a:t>
            </a:r>
            <a:r>
              <a:rPr lang="en-US" sz="2000" dirty="0"/>
              <a:t>receive training prior to the first use</a:t>
            </a:r>
          </a:p>
          <a:p>
            <a:r>
              <a:rPr lang="en-US" sz="2000" dirty="0"/>
              <a:t>Must sign </a:t>
            </a:r>
            <a:r>
              <a:rPr lang="en-US" sz="2000" dirty="0" smtClean="0"/>
              <a:t>user </a:t>
            </a:r>
            <a:r>
              <a:rPr lang="en-US" sz="2000" dirty="0"/>
              <a:t>agreement prior to the first use</a:t>
            </a:r>
          </a:p>
          <a:p>
            <a:r>
              <a:rPr lang="en-US" sz="2000" dirty="0"/>
              <a:t>Wallet </a:t>
            </a:r>
            <a:r>
              <a:rPr lang="en-US" sz="2000" dirty="0" smtClean="0"/>
              <a:t>ID card 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Verifies resident has completed training and user agreement  </a:t>
            </a:r>
          </a:p>
          <a:p>
            <a:r>
              <a:rPr lang="en-US" sz="2000" dirty="0"/>
              <a:t>OK to make </a:t>
            </a:r>
            <a:r>
              <a:rPr lang="en-US" sz="2000" dirty="0" smtClean="0"/>
              <a:t>multiple trips </a:t>
            </a:r>
            <a:r>
              <a:rPr lang="en-US" sz="2000" dirty="0"/>
              <a:t>in a </a:t>
            </a:r>
            <a:r>
              <a:rPr lang="en-US" sz="2000" dirty="0" smtClean="0"/>
              <a:t>day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2" t="4687" r="3381"/>
          <a:stretch/>
        </p:blipFill>
        <p:spPr>
          <a:xfrm>
            <a:off x="4057516" y="1999878"/>
            <a:ext cx="4401696" cy="3487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408" y="5606223"/>
            <a:ext cx="2433895" cy="82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8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599" y="609600"/>
            <a:ext cx="5486401" cy="1371600"/>
          </a:xfrm>
        </p:spPr>
        <p:txBody>
          <a:bodyPr>
            <a:noAutofit/>
          </a:bodyPr>
          <a:lstStyle/>
          <a:p>
            <a:r>
              <a:rPr lang="en-US" dirty="0"/>
              <a:t>Residential Recycled Water Fill Station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599" y="2209800"/>
            <a:ext cx="3733801" cy="3880773"/>
          </a:xfrm>
        </p:spPr>
        <p:txBody>
          <a:bodyPr>
            <a:noAutofit/>
          </a:bodyPr>
          <a:lstStyle/>
          <a:p>
            <a:r>
              <a:rPr lang="en-US" sz="2200" dirty="0"/>
              <a:t>Recycled water is </a:t>
            </a:r>
            <a:r>
              <a:rPr lang="en-US" sz="2200" dirty="0" smtClean="0"/>
              <a:t>free</a:t>
            </a:r>
            <a:endParaRPr lang="en-US" sz="2200" dirty="0"/>
          </a:p>
          <a:p>
            <a:r>
              <a:rPr lang="en-US" sz="2200" dirty="0"/>
              <a:t>Fill Station is open to </a:t>
            </a:r>
            <a:r>
              <a:rPr lang="en-US" sz="2200" dirty="0" smtClean="0"/>
              <a:t>all- </a:t>
            </a:r>
            <a:r>
              <a:rPr lang="en-US" sz="2200" dirty="0"/>
              <a:t>not just </a:t>
            </a:r>
            <a:r>
              <a:rPr lang="en-US" sz="2200" dirty="0" smtClean="0"/>
              <a:t>DSRSD customers</a:t>
            </a:r>
            <a:endParaRPr lang="en-US" sz="2200" dirty="0"/>
          </a:p>
          <a:p>
            <a:r>
              <a:rPr lang="en-US" sz="2200" dirty="0" smtClean="0"/>
              <a:t>Minimum 1 gallon and Maximum 300 gallons per trip</a:t>
            </a:r>
          </a:p>
          <a:p>
            <a:r>
              <a:rPr lang="en-US" sz="2200" dirty="0" smtClean="0"/>
              <a:t>Open only during posted hours</a:t>
            </a:r>
          </a:p>
          <a:p>
            <a:r>
              <a:rPr lang="en-US" sz="2200" dirty="0" smtClean="0"/>
              <a:t>Attendant checks wallet cards and logs loads</a:t>
            </a:r>
            <a:endParaRPr lang="en-US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3" b="172"/>
          <a:stretch/>
        </p:blipFill>
        <p:spPr>
          <a:xfrm>
            <a:off x="4762905" y="1828800"/>
            <a:ext cx="3113515" cy="40199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408" y="5606223"/>
            <a:ext cx="2433895" cy="82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9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Residential Recycled Water </a:t>
            </a:r>
            <a:br>
              <a:rPr lang="en-US" dirty="0"/>
            </a:br>
            <a:r>
              <a:rPr lang="en-US" dirty="0"/>
              <a:t>Fill Station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598" y="1828800"/>
            <a:ext cx="6629402" cy="42672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ts val="2600"/>
              </a:lnSpc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Summer hours: </a:t>
            </a:r>
            <a:r>
              <a:rPr lang="en-US" sz="2000" dirty="0" smtClean="0"/>
              <a:t>Open 7 days/week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Monday, Wednesday, Thursday, &amp; Friday –                                                                                 New customer sign-ups: 11:00 a.m. to 12:00; Open to all customers 12:00 p.m. to 7:00 p.m.</a:t>
            </a:r>
          </a:p>
          <a:p>
            <a:pPr lvl="1">
              <a:lnSpc>
                <a:spcPct val="120000"/>
              </a:lnSpc>
              <a:buClr>
                <a:srgbClr val="92278F">
                  <a:lumMod val="75000"/>
                </a:srgbClr>
              </a:buClr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Tuesday, Saturday &amp;  Sunday –                                                                                 Open to all: 8:00 a.m. to 12:00 p.m.; New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customer sign-ups: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12:00 p.m. to 1:00 p.m.</a:t>
            </a:r>
            <a:r>
              <a:rPr lang="en-US" sz="1600" dirty="0" smtClean="0"/>
              <a:t>                                                                     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Open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throughout winter</a:t>
            </a:r>
            <a:r>
              <a:rPr lang="en-US" sz="2000" dirty="0"/>
              <a:t>… closed when it </a:t>
            </a:r>
            <a:r>
              <a:rPr lang="en-US" sz="2000" dirty="0" smtClean="0"/>
              <a:t>rains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Winter hours: </a:t>
            </a:r>
            <a:r>
              <a:rPr lang="en-US" dirty="0" smtClean="0"/>
              <a:t>Open 4 days/week</a:t>
            </a:r>
            <a:br>
              <a:rPr lang="en-US" dirty="0" smtClean="0"/>
            </a:br>
            <a:endParaRPr lang="en-US" dirty="0" smtClean="0"/>
          </a:p>
          <a:p>
            <a:r>
              <a:rPr lang="en-US" sz="2000" dirty="0" smtClean="0"/>
              <a:t>By </a:t>
            </a:r>
            <a:r>
              <a:rPr lang="en-US" sz="2000" dirty="0" smtClean="0"/>
              <a:t>the end of 2014: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DSRSD distributed over 2.30 MG of recycled water to residents via milk jugs, buckets, and totes 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495 residential participants   </a:t>
            </a:r>
            <a:r>
              <a:rPr lang="en-US" sz="2000" dirty="0" smtClean="0"/>
              <a:t> 	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>
              <a:spcBef>
                <a:spcPts val="300"/>
              </a:spcBef>
            </a:pPr>
            <a:r>
              <a:rPr lang="en-US" sz="2200" dirty="0" smtClean="0"/>
              <a:t>Now over 1,300 customers 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Average 49,000 gallons collected per </a:t>
            </a:r>
            <a:r>
              <a:rPr lang="en-US" sz="2000" dirty="0" smtClean="0"/>
              <a:t>day; 400 - 500 trips a day</a:t>
            </a:r>
            <a:endParaRPr lang="en-US" sz="2000" dirty="0" smtClean="0"/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Since January 2015, over 3.075 MG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408" y="5606223"/>
            <a:ext cx="2433895" cy="82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3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66FA3CE-A218-4400-AA51-F51C6E85D0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871</Words>
  <Application>Microsoft Office PowerPoint</Application>
  <PresentationFormat>On-screen Show (4:3)</PresentationFormat>
  <Paragraphs>162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Palatino Linotype</vt:lpstr>
      <vt:lpstr>Trebuchet MS</vt:lpstr>
      <vt:lpstr>Wingdings 3</vt:lpstr>
      <vt:lpstr>Facet</vt:lpstr>
      <vt:lpstr>PowerPoint Presentation</vt:lpstr>
      <vt:lpstr>About DSRSD</vt:lpstr>
      <vt:lpstr>Potable Water Restrictions</vt:lpstr>
      <vt:lpstr>Commercial Fill Station</vt:lpstr>
      <vt:lpstr>PowerPoint Presentation</vt:lpstr>
      <vt:lpstr>Regulatory Approvals</vt:lpstr>
      <vt:lpstr>Residential Recycled Water  Fill Station</vt:lpstr>
      <vt:lpstr>Residential Recycled Water Fill Station</vt:lpstr>
      <vt:lpstr>Residential Recycled Water  Fill Station</vt:lpstr>
      <vt:lpstr>Staffing Considerations</vt:lpstr>
      <vt:lpstr>Unexpected Benefits  of the Residential Fill Station</vt:lpstr>
      <vt:lpstr>What Customers Say</vt:lpstr>
      <vt:lpstr>Lessons Learned</vt:lpstr>
      <vt:lpstr>The Concept is Already Being Replicated </vt:lpstr>
      <vt:lpstr>Acknowledgments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2014-12-30T22:12:35Z</dcterms:created>
  <dcterms:modified xsi:type="dcterms:W3CDTF">2015-06-02T21:06:58Z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TC028866379991</vt:lpwstr>
  </property>
</Properties>
</file>