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61" r:id="rId3"/>
    <p:sldId id="443" r:id="rId4"/>
    <p:sldId id="556" r:id="rId5"/>
    <p:sldId id="557" r:id="rId6"/>
    <p:sldId id="558" r:id="rId7"/>
    <p:sldId id="560" r:id="rId8"/>
    <p:sldId id="561" r:id="rId9"/>
    <p:sldId id="479" r:id="rId10"/>
    <p:sldId id="481" r:id="rId11"/>
    <p:sldId id="485" r:id="rId12"/>
    <p:sldId id="482" r:id="rId13"/>
    <p:sldId id="523" r:id="rId14"/>
    <p:sldId id="478" r:id="rId15"/>
    <p:sldId id="548" r:id="rId16"/>
    <p:sldId id="549" r:id="rId17"/>
    <p:sldId id="524" r:id="rId18"/>
    <p:sldId id="525" r:id="rId19"/>
    <p:sldId id="546" r:id="rId20"/>
    <p:sldId id="501" r:id="rId21"/>
    <p:sldId id="502" r:id="rId22"/>
    <p:sldId id="551" r:id="rId23"/>
    <p:sldId id="568" r:id="rId24"/>
    <p:sldId id="499" r:id="rId25"/>
    <p:sldId id="539" r:id="rId26"/>
    <p:sldId id="498" r:id="rId27"/>
    <p:sldId id="486" r:id="rId28"/>
    <p:sldId id="544" r:id="rId29"/>
    <p:sldId id="540" r:id="rId30"/>
    <p:sldId id="552" r:id="rId31"/>
    <p:sldId id="554" r:id="rId32"/>
    <p:sldId id="509" r:id="rId33"/>
    <p:sldId id="506" r:id="rId34"/>
    <p:sldId id="507" r:id="rId35"/>
    <p:sldId id="288" r:id="rId36"/>
    <p:sldId id="564" r:id="rId37"/>
    <p:sldId id="565" r:id="rId38"/>
    <p:sldId id="566" r:id="rId39"/>
    <p:sldId id="567" r:id="rId40"/>
    <p:sldId id="555" r:id="rId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i Good" initials="L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58"/>
    <a:srgbClr val="98B836"/>
    <a:srgbClr val="298732"/>
    <a:srgbClr val="00FF00"/>
    <a:srgbClr val="66FF66"/>
    <a:srgbClr val="0D2747"/>
    <a:srgbClr val="14214E"/>
    <a:srgbClr val="244665"/>
    <a:srgbClr val="705C3A"/>
    <a:srgbClr val="24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405" autoAdjust="0"/>
  </p:normalViewPr>
  <p:slideViewPr>
    <p:cSldViewPr>
      <p:cViewPr varScale="1">
        <p:scale>
          <a:sx n="85" d="100"/>
          <a:sy n="85" d="100"/>
        </p:scale>
        <p:origin x="127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507"/>
    </p:cViewPr>
  </p:sorterViewPr>
  <p:notesViewPr>
    <p:cSldViewPr>
      <p:cViewPr varScale="1">
        <p:scale>
          <a:sx n="64" d="100"/>
          <a:sy n="64" d="100"/>
        </p:scale>
        <p:origin x="3101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good\Dropbox\WY\Work\0-NOW\Drought%20Presentation\Mid%20summer%20presentation%20OCWD2014-15%20Flow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good\Dropbox\WY\Work\0-NOW\Drought%20Presentation\Mid%20summer%20presentation%20OCWD2014-15%20Flow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solidFill>
                  <a:schemeClr val="tx1"/>
                </a:solidFill>
              </a:rPr>
              <a:t>WWTP</a:t>
            </a:r>
            <a:r>
              <a:rPr lang="en-US" sz="1800" dirty="0">
                <a:solidFill>
                  <a:schemeClr val="tx1"/>
                </a:solidFill>
              </a:rPr>
              <a:t> Influent Trends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58823529411764"/>
          <c:y val="0.14863128220083602"/>
          <c:w val="0.80846405228758167"/>
          <c:h val="0.7191187907067172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Influent Flow Rate</c:v>
                </c:pt>
              </c:strCache>
            </c:strRef>
          </c:tx>
          <c:spPr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4.9000000000000004</c:v>
                </c:pt>
                <c:pt idx="2">
                  <c:v>4.7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Influent BOD</c:v>
                </c:pt>
              </c:strCache>
            </c:strRef>
          </c:tx>
          <c:spPr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3792"/>
        <c:axId val="194772000"/>
      </c:lineChart>
      <c:catAx>
        <c:axId val="1021437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smtClean="0"/>
                  <a:t>Time</a:t>
                </a:r>
                <a:endParaRPr lang="en-US" sz="1600" b="1" dirty="0"/>
              </a:p>
            </c:rich>
          </c:tx>
          <c:layout>
            <c:manualLayout>
              <c:xMode val="edge"/>
              <c:yMode val="edge"/>
              <c:x val="0.27398692810457514"/>
              <c:y val="0.887811801302614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4772000"/>
        <c:crosses val="autoZero"/>
        <c:auto val="1"/>
        <c:lblAlgn val="ctr"/>
        <c:lblOffset val="100"/>
        <c:noMultiLvlLbl val="0"/>
      </c:catAx>
      <c:valAx>
        <c:axId val="194772000"/>
        <c:scaling>
          <c:orientation val="minMax"/>
          <c:max val="7"/>
          <c:min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smtClean="0"/>
                  <a:t>Flow rate</a:t>
                </a:r>
                <a:r>
                  <a:rPr lang="en-US" sz="1600" b="1" baseline="0" dirty="0" smtClean="0"/>
                  <a:t> / </a:t>
                </a:r>
                <a:r>
                  <a:rPr lang="en-US" sz="1600" b="1" dirty="0" smtClean="0"/>
                  <a:t>BOD</a:t>
                </a:r>
                <a:endParaRPr lang="en-US" sz="1600" b="1" dirty="0"/>
              </a:p>
            </c:rich>
          </c:tx>
          <c:layout>
            <c:manualLayout>
              <c:xMode val="edge"/>
              <c:yMode val="edge"/>
              <c:x val="5.2287581699346407E-2"/>
              <c:y val="0.50807480314960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021437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543976120631978"/>
          <c:y val="0.66586111111111113"/>
          <c:w val="0.58357135505120683"/>
          <c:h val="0.151288713910761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Influent Flows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81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Sheet1!$B$28:$B$39</c:f>
              <c:numCache>
                <c:formatCode>mmm\-yy</c:formatCode>
                <c:ptCount val="12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</c:numCache>
            </c:numRef>
          </c:xVal>
          <c:yVal>
            <c:numRef>
              <c:f>Sheet1!$E$25:$P$25</c:f>
              <c:numCache>
                <c:formatCode>General</c:formatCode>
                <c:ptCount val="12"/>
                <c:pt idx="0">
                  <c:v>199</c:v>
                </c:pt>
                <c:pt idx="1">
                  <c:v>193</c:v>
                </c:pt>
                <c:pt idx="2">
                  <c:v>193</c:v>
                </c:pt>
                <c:pt idx="3">
                  <c:v>190</c:v>
                </c:pt>
                <c:pt idx="4">
                  <c:v>186</c:v>
                </c:pt>
                <c:pt idx="5">
                  <c:v>187</c:v>
                </c:pt>
                <c:pt idx="6">
                  <c:v>184</c:v>
                </c:pt>
                <c:pt idx="7">
                  <c:v>186</c:v>
                </c:pt>
                <c:pt idx="8">
                  <c:v>187</c:v>
                </c:pt>
                <c:pt idx="9">
                  <c:v>182</c:v>
                </c:pt>
                <c:pt idx="10">
                  <c:v>179</c:v>
                </c:pt>
                <c:pt idx="11">
                  <c:v>181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Sheet1!$B$26</c:f>
              <c:strCache>
                <c:ptCount val="1"/>
                <c:pt idx="0">
                  <c:v>Total to OCWD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8100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Sheet1!$B$28:$B$39</c:f>
              <c:numCache>
                <c:formatCode>mmm\-yy</c:formatCode>
                <c:ptCount val="12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</c:numCache>
            </c:numRef>
          </c:xVal>
          <c:yVal>
            <c:numRef>
              <c:f>Sheet1!$E$26:$P$26</c:f>
              <c:numCache>
                <c:formatCode>General</c:formatCode>
                <c:ptCount val="12"/>
                <c:pt idx="0">
                  <c:v>86.94</c:v>
                </c:pt>
                <c:pt idx="1">
                  <c:v>92.75</c:v>
                </c:pt>
                <c:pt idx="2">
                  <c:v>91.68</c:v>
                </c:pt>
                <c:pt idx="3">
                  <c:v>79.66</c:v>
                </c:pt>
                <c:pt idx="4">
                  <c:v>91.74</c:v>
                </c:pt>
                <c:pt idx="5">
                  <c:v>95.32</c:v>
                </c:pt>
                <c:pt idx="6">
                  <c:v>86.73</c:v>
                </c:pt>
                <c:pt idx="7">
                  <c:v>92.67</c:v>
                </c:pt>
                <c:pt idx="8">
                  <c:v>94.97</c:v>
                </c:pt>
                <c:pt idx="9">
                  <c:v>107.53</c:v>
                </c:pt>
                <c:pt idx="10">
                  <c:v>112.39</c:v>
                </c:pt>
                <c:pt idx="11">
                  <c:v>122.14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350072"/>
        <c:axId val="194669728"/>
      </c:scatterChart>
      <c:valAx>
        <c:axId val="195350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69728"/>
        <c:crosses val="autoZero"/>
        <c:crossBetween val="midCat"/>
      </c:valAx>
      <c:valAx>
        <c:axId val="19466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50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86573793660407"/>
          <c:y val="5.6722945689481129E-2"/>
          <c:w val="0.73741368867353119"/>
          <c:h val="6.101792243918177E-2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896149175383"/>
          <c:y val="3.4236220472440945E-2"/>
          <c:w val="0.56486622008069887"/>
          <c:h val="0.77920319335083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Engine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Sheet3!$B$2:$B$5</c:f>
              <c:numCache>
                <c:formatCode>General</c:formatCode>
                <c:ptCount val="4"/>
                <c:pt idx="0">
                  <c:v>104</c:v>
                </c:pt>
                <c:pt idx="1">
                  <c:v>80</c:v>
                </c:pt>
                <c:pt idx="2">
                  <c:v>65</c:v>
                </c:pt>
                <c:pt idx="3">
                  <c:v>46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End of Hose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Sheet3!$C$2:$C$5</c:f>
              <c:numCache>
                <c:formatCode>General</c:formatCode>
                <c:ptCount val="4"/>
                <c:pt idx="0">
                  <c:v>62</c:v>
                </c:pt>
                <c:pt idx="1">
                  <c:v>57</c:v>
                </c:pt>
                <c:pt idx="2">
                  <c:v>51</c:v>
                </c:pt>
                <c:pt idx="3">
                  <c:v>38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Sheet3!$G$1</c:f>
              <c:strCache>
                <c:ptCount val="1"/>
                <c:pt idx="0">
                  <c:v>Tier 3 Nozzle (98%)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Sheet3!$G$2:$G$5</c:f>
              <c:numCache>
                <c:formatCode>General</c:formatCode>
                <c:ptCount val="4"/>
                <c:pt idx="0">
                  <c:v>60</c:v>
                </c:pt>
                <c:pt idx="1">
                  <c:v>55</c:v>
                </c:pt>
                <c:pt idx="2">
                  <c:v>50</c:v>
                </c:pt>
                <c:pt idx="3">
                  <c:v>37</c:v>
                </c:pt>
              </c:numCache>
            </c:numRef>
          </c:yVal>
          <c:smooth val="1"/>
        </c:ser>
        <c:ser>
          <c:idx val="4"/>
          <c:order val="3"/>
          <c:tx>
            <c:strRef>
              <c:f>Sheet3!$F$1</c:f>
              <c:strCache>
                <c:ptCount val="1"/>
                <c:pt idx="0">
                  <c:v>Tier 3 Nozzle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Sheet3!$F$2:$F$5</c:f>
              <c:numCache>
                <c:formatCode>General</c:formatCode>
                <c:ptCount val="4"/>
                <c:pt idx="0">
                  <c:v>50</c:v>
                </c:pt>
                <c:pt idx="1">
                  <c:v>45</c:v>
                </c:pt>
                <c:pt idx="2">
                  <c:v>42</c:v>
                </c:pt>
                <c:pt idx="3">
                  <c:v>31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Sheet3!$E$1</c:f>
              <c:strCache>
                <c:ptCount val="1"/>
                <c:pt idx="0">
                  <c:v>Tier 2 Nozzle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Sheet3!$E$2:$E$5</c:f>
              <c:numCache>
                <c:formatCode>General</c:formatCode>
                <c:ptCount val="4"/>
                <c:pt idx="0">
                  <c:v>40</c:v>
                </c:pt>
                <c:pt idx="1">
                  <c:v>33</c:v>
                </c:pt>
                <c:pt idx="2">
                  <c:v>33</c:v>
                </c:pt>
                <c:pt idx="3">
                  <c:v>22</c:v>
                </c:pt>
              </c:numCache>
            </c:numRef>
          </c:yVal>
          <c:smooth val="1"/>
        </c:ser>
        <c:ser>
          <c:idx val="2"/>
          <c:order val="5"/>
          <c:tx>
            <c:strRef>
              <c:f>Sheet3!$D$1</c:f>
              <c:strCache>
                <c:ptCount val="1"/>
                <c:pt idx="0">
                  <c:v>Tier 1 Nozzle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Sheet3!$A$2:$A$5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50</c:v>
                </c:pt>
                <c:pt idx="3">
                  <c:v>35</c:v>
                </c:pt>
              </c:numCache>
            </c:numRef>
          </c:xVal>
          <c:yVal>
            <c:numRef>
              <c:f>Sheet3!$D$2:$D$5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15</c:v>
                </c:pt>
                <c:pt idx="3">
                  <c:v>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126592"/>
        <c:axId val="194567640"/>
      </c:scatterChart>
      <c:valAx>
        <c:axId val="195126592"/>
        <c:scaling>
          <c:orientation val="minMax"/>
          <c:max val="80"/>
          <c:min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Flow (GPM)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67640"/>
        <c:crosses val="autoZero"/>
        <c:crossBetween val="midCat"/>
      </c:valAx>
      <c:valAx>
        <c:axId val="19456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Fluid</a:t>
                </a:r>
                <a:r>
                  <a:rPr lang="en-US" sz="1800" baseline="0"/>
                  <a:t> Horsepower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26592"/>
        <c:crosses val="autoZero"/>
        <c:crossBetween val="midCat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5917871273553494"/>
          <c:y val="0.10130227471566053"/>
          <c:w val="0.22589591413013671"/>
          <c:h val="0.66406211723534558"/>
        </c:manualLayout>
      </c:layout>
      <c:overlay val="0"/>
      <c:spPr>
        <a:noFill/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170248" cy="480709"/>
          </a:xfrm>
          <a:prstGeom prst="rect">
            <a:avLst/>
          </a:prstGeom>
        </p:spPr>
        <p:txBody>
          <a:bodyPr vert="horz" lIns="93732" tIns="46867" rIns="93732" bIns="468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13" y="3"/>
            <a:ext cx="3170248" cy="480709"/>
          </a:xfrm>
          <a:prstGeom prst="rect">
            <a:avLst/>
          </a:prstGeom>
        </p:spPr>
        <p:txBody>
          <a:bodyPr vert="horz" lIns="93732" tIns="46867" rIns="93732" bIns="46867" rtlCol="0"/>
          <a:lstStyle>
            <a:lvl1pPr algn="r">
              <a:defRPr sz="1200"/>
            </a:lvl1pPr>
          </a:lstStyle>
          <a:p>
            <a:r>
              <a:rPr lang="en-US" dirty="0" smtClean="0"/>
              <a:t>Central Valley Clean Water Association</a:t>
            </a:r>
          </a:p>
          <a:p>
            <a:r>
              <a:rPr lang="en-US" dirty="0" smtClean="0"/>
              <a:t>Drought Workshop | August 6,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18870"/>
            <a:ext cx="3170248" cy="480709"/>
          </a:xfrm>
          <a:prstGeom prst="rect">
            <a:avLst/>
          </a:prstGeom>
        </p:spPr>
        <p:txBody>
          <a:bodyPr vert="horz" lIns="93732" tIns="46867" rIns="93732" bIns="468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13" y="9118870"/>
            <a:ext cx="3170248" cy="480709"/>
          </a:xfrm>
          <a:prstGeom prst="rect">
            <a:avLst/>
          </a:prstGeom>
        </p:spPr>
        <p:txBody>
          <a:bodyPr vert="horz" lIns="93732" tIns="46867" rIns="93732" bIns="46867" rtlCol="0" anchor="b"/>
          <a:lstStyle>
            <a:lvl1pPr algn="r">
              <a:defRPr sz="1200"/>
            </a:lvl1pPr>
          </a:lstStyle>
          <a:p>
            <a:fld id="{F207F12A-1835-45A7-8FE1-08F1B9B8DA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0" y="9433560"/>
            <a:ext cx="218725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0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1" cy="480060"/>
          </a:xfrm>
          <a:prstGeom prst="rect">
            <a:avLst/>
          </a:prstGeom>
        </p:spPr>
        <p:txBody>
          <a:bodyPr vert="horz" lIns="96422" tIns="48210" rIns="96422" bIns="482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1"/>
            <a:ext cx="3169921" cy="480060"/>
          </a:xfrm>
          <a:prstGeom prst="rect">
            <a:avLst/>
          </a:prstGeom>
        </p:spPr>
        <p:txBody>
          <a:bodyPr vert="horz" lIns="96422" tIns="48210" rIns="96422" bIns="482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0A945B-BE5C-498F-A8BC-C41D811106B0}" type="datetimeFigureOut">
              <a:rPr lang="en-US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22" tIns="48210" rIns="96422" bIns="4821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0"/>
          </a:xfrm>
          <a:prstGeom prst="rect">
            <a:avLst/>
          </a:prstGeom>
        </p:spPr>
        <p:txBody>
          <a:bodyPr vert="horz" lIns="96422" tIns="48210" rIns="96422" bIns="4821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1" cy="480060"/>
          </a:xfrm>
          <a:prstGeom prst="rect">
            <a:avLst/>
          </a:prstGeom>
        </p:spPr>
        <p:txBody>
          <a:bodyPr vert="horz" lIns="96422" tIns="48210" rIns="96422" bIns="482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1" cy="480060"/>
          </a:xfrm>
          <a:prstGeom prst="rect">
            <a:avLst/>
          </a:prstGeom>
        </p:spPr>
        <p:txBody>
          <a:bodyPr vert="horz" lIns="96422" tIns="48210" rIns="96422" bIns="482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942E0F-DB52-4BDA-9766-8D8740DFE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51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2E0F-DB52-4BDA-9766-8D8740DFE6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0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06313-6665-462E-A9D5-23B9BA13F63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DD4BF-9ADB-41E6-83E7-E3A4FAD605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87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DD4BF-9ADB-41E6-83E7-E3A4FAD605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55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DD4BF-9ADB-41E6-83E7-E3A4FAD6051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3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DD4BF-9ADB-41E6-83E7-E3A4FAD6051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2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2E0F-DB52-4BDA-9766-8D8740DFE68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4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,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WEA Genentech Backgrounds_2.jpg"/>
          <p:cNvPicPr>
            <a:picLocks noChangeAspect="1"/>
          </p:cNvPicPr>
          <p:nvPr userDrawn="1"/>
        </p:nvPicPr>
        <p:blipFill>
          <a:blip r:embed="rId2" cstate="print"/>
          <a:srcRect r="127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66800"/>
          </a:xfrm>
          <a:prstGeom prst="rect">
            <a:avLst/>
          </a:prstGeom>
          <a:noFill/>
        </p:spPr>
        <p:txBody>
          <a:bodyPr lIns="457200" tIns="274320" rIns="457200" rtlCol="0"/>
          <a:lstStyle>
            <a:lvl1pPr>
              <a:defRPr sz="3200" b="1" baseline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19200"/>
            <a:ext cx="82296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Font typeface="Wingdings" pitchFamily="2" charset="2"/>
              <a:buChar char="§"/>
              <a:defRPr sz="28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1200"/>
              </a:spcBef>
              <a:buFont typeface="Wingdings" pitchFamily="2" charset="2"/>
              <a:buChar char="§"/>
              <a:defRPr sz="24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Font typeface="Wingdings" pitchFamily="2" charset="2"/>
              <a:buChar char="§"/>
              <a:defRPr sz="20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lang="en-US" sz="2000" b="0" kern="1200" dirty="0" smtClean="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6400800"/>
            <a:ext cx="5486400" cy="228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,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WEA Genentech Backgrounds_2.jpg"/>
          <p:cNvPicPr>
            <a:picLocks noChangeAspect="1"/>
          </p:cNvPicPr>
          <p:nvPr userDrawn="1"/>
        </p:nvPicPr>
        <p:blipFill>
          <a:blip r:embed="rId2" cstate="print"/>
          <a:srcRect r="127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66800"/>
          </a:xfrm>
          <a:prstGeom prst="rect">
            <a:avLst/>
          </a:prstGeom>
          <a:noFill/>
        </p:spPr>
        <p:txBody>
          <a:bodyPr lIns="457200" tIns="274320" rIns="457200" rtlCol="0"/>
          <a:lstStyle>
            <a:lvl1pPr>
              <a:defRPr sz="3200" baseline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19200"/>
            <a:ext cx="3886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Font typeface="Wingdings" pitchFamily="2" charset="2"/>
              <a:buChar char="§"/>
              <a:defRPr sz="28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1200"/>
              </a:spcBef>
              <a:buFont typeface="Wingdings" pitchFamily="2" charset="2"/>
              <a:buChar char="§"/>
              <a:defRPr sz="24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800600" y="1219200"/>
            <a:ext cx="3886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Font typeface="Wingdings" pitchFamily="2" charset="2"/>
              <a:buChar char="§"/>
              <a:defRPr sz="28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1200"/>
              </a:spcBef>
              <a:buFont typeface="Wingdings" pitchFamily="2" charset="2"/>
              <a:buChar char="§"/>
              <a:defRPr sz="24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buFont typeface="Wingdings" pitchFamily="2" charset="2"/>
              <a:buChar char="§"/>
              <a:defRPr sz="2000" b="0">
                <a:solidFill>
                  <a:srgbClr val="1B3858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6400800"/>
            <a:ext cx="5486400" cy="22881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bany Thurs_4.jpg"/>
          <p:cNvPicPr>
            <a:picLocks noChangeAspect="1"/>
          </p:cNvPicPr>
          <p:nvPr userDrawn="1"/>
        </p:nvPicPr>
        <p:blipFill rotWithShape="1">
          <a:blip r:embed="rId2" cstate="print"/>
          <a:srcRect b="14286"/>
          <a:stretch/>
        </p:blipFill>
        <p:spPr>
          <a:xfrm>
            <a:off x="-685800" y="0"/>
            <a:ext cx="10668000" cy="685800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7000"/>
            <a:ext cx="9144000" cy="838200"/>
          </a:xfrm>
          <a:prstGeom prst="rect">
            <a:avLst/>
          </a:prstGeom>
          <a:noFill/>
        </p:spPr>
        <p:txBody>
          <a:bodyPr anchor="ctr"/>
          <a:lstStyle>
            <a:lvl1pPr algn="ctr">
              <a:buNone/>
              <a:defRPr sz="28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Section Break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B3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lbany Thurs_4.jpg"/>
          <p:cNvPicPr>
            <a:picLocks noChangeAspect="1"/>
          </p:cNvPicPr>
          <p:nvPr userDrawn="1"/>
        </p:nvPicPr>
        <p:blipFill rotWithShape="1">
          <a:blip r:embed="rId2" cstate="print"/>
          <a:srcRect b="14286"/>
          <a:stretch/>
        </p:blipFill>
        <p:spPr>
          <a:xfrm>
            <a:off x="-685800" y="0"/>
            <a:ext cx="1066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381000"/>
            <a:ext cx="8763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kern="12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Managing Drought Impacts on Wastewater Systems</a:t>
            </a:r>
            <a:endParaRPr lang="en-US" sz="2800" b="1" kern="1200" cap="sm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  <a:p>
            <a:pPr algn="l"/>
            <a:endParaRPr lang="en-US" sz="1800" kern="1200" baseline="0" dirty="0" smtClean="0">
              <a:solidFill>
                <a:srgbClr val="9CD0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  <a:p>
            <a:pPr algn="l"/>
            <a:r>
              <a:rPr lang="en-US" sz="1800" kern="1200" baseline="0" dirty="0" err="1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BACWA</a:t>
            </a:r>
            <a:r>
              <a:rPr lang="en-US" sz="1800" kern="1200" baseline="0" dirty="0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Collection System Committee</a:t>
            </a:r>
            <a:endParaRPr lang="en-US" sz="1800" kern="1200" baseline="0" dirty="0" smtClean="0">
              <a:solidFill>
                <a:srgbClr val="9CD0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  <a:p>
            <a:pPr algn="l"/>
            <a:r>
              <a:rPr lang="en-US" sz="1800" kern="1200" baseline="0" dirty="0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September </a:t>
            </a:r>
            <a:r>
              <a:rPr lang="en-US" sz="1800" kern="1200" baseline="0" dirty="0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10 </a:t>
            </a:r>
            <a:r>
              <a:rPr lang="en-US" sz="1800" kern="1200" baseline="0" dirty="0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| 2015</a:t>
            </a:r>
            <a:endParaRPr lang="en-US" sz="4400" b="1" dirty="0">
              <a:solidFill>
                <a:srgbClr val="9CD0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3505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cap="small" baseline="0" dirty="0" smtClean="0">
                <a:solidFill>
                  <a:srgbClr val="9CD0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Lani Good, PE</a:t>
            </a:r>
            <a:endParaRPr lang="en-US" sz="3200" b="1" cap="small" baseline="0" dirty="0">
              <a:solidFill>
                <a:srgbClr val="9CD0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31468"/>
            <a:ext cx="2047056" cy="1600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69" r:id="rId3"/>
    <p:sldLayoutId id="2147483668" r:id="rId4"/>
    <p:sldLayoutId id="2147483670" r:id="rId5"/>
    <p:sldLayoutId id="2147483664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Swis721 Blk B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Swis721 Blk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uumtruckexchange.com/tree-roots-in-sewer-line.html" TargetMode="External"/><Relationship Id="rId2" Type="http://schemas.openxmlformats.org/officeDocument/2006/relationships/hyperlink" Target="http://www.vacuumtruckexchange.com/blocked-sewer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3657600" cy="4572000"/>
          </a:xfrm>
        </p:spPr>
        <p:txBody>
          <a:bodyPr/>
          <a:lstStyle/>
          <a:p>
            <a:r>
              <a:rPr lang="en-US" dirty="0"/>
              <a:t>Higher salt water intrusion in coastal areas</a:t>
            </a:r>
          </a:p>
          <a:p>
            <a:r>
              <a:rPr lang="en-US" dirty="0"/>
              <a:t>Increased demand for recycled water production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79" y="1447800"/>
            <a:ext cx="4786721" cy="3124200"/>
          </a:xfrm>
        </p:spPr>
      </p:pic>
    </p:spTree>
    <p:extLst>
      <p:ext uri="{BB962C8B-B14F-4D97-AF65-F5344CB8AC3E}">
        <p14:creationId xmlns:p14="http://schemas.microsoft.com/office/powerpoint/2010/main" val="22598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System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3276600" cy="4572000"/>
          </a:xfrm>
        </p:spPr>
        <p:txBody>
          <a:bodyPr/>
          <a:lstStyle/>
          <a:p>
            <a:r>
              <a:rPr lang="en-US" dirty="0" smtClean="0"/>
              <a:t>Lower average day flows</a:t>
            </a:r>
          </a:p>
          <a:p>
            <a:pPr lvl="1"/>
            <a:r>
              <a:rPr lang="en-US" dirty="0" smtClean="0"/>
              <a:t>Lower sewer flow velocities</a:t>
            </a:r>
          </a:p>
          <a:p>
            <a:pPr lvl="1"/>
            <a:r>
              <a:rPr lang="en-US" dirty="0" smtClean="0"/>
              <a:t>Higher rate of sediment deposits </a:t>
            </a:r>
          </a:p>
          <a:p>
            <a:pPr lvl="1"/>
            <a:r>
              <a:rPr lang="en-US" dirty="0"/>
              <a:t>Concerns in flat sewers and </a:t>
            </a:r>
            <a:r>
              <a:rPr lang="en-US" dirty="0" smtClean="0"/>
              <a:t>sags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42" y="1083272"/>
            <a:ext cx="3657600" cy="24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42" y="4232407"/>
            <a:ext cx="3657600" cy="17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System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4114800" cy="4572000"/>
          </a:xfrm>
        </p:spPr>
        <p:txBody>
          <a:bodyPr/>
          <a:lstStyle/>
          <a:p>
            <a:r>
              <a:rPr lang="en-US" dirty="0" smtClean="0"/>
              <a:t>Increased root intrusion</a:t>
            </a:r>
          </a:p>
          <a:p>
            <a:pPr lvl="1"/>
            <a:r>
              <a:rPr lang="en-US" altLang="en-US" sz="2000" dirty="0" smtClean="0"/>
              <a:t>Roots compensate </a:t>
            </a:r>
            <a:r>
              <a:rPr lang="en-US" altLang="en-US" sz="2000" dirty="0"/>
              <a:t>for the lack of soil moisture </a:t>
            </a:r>
            <a:r>
              <a:rPr lang="en-US" altLang="en-US" sz="2000" dirty="0" smtClean="0"/>
              <a:t>to keep </a:t>
            </a:r>
            <a:r>
              <a:rPr lang="en-US" altLang="en-US" sz="2000" dirty="0"/>
              <a:t>tree </a:t>
            </a:r>
            <a:r>
              <a:rPr lang="en-US" altLang="en-US" sz="2000" dirty="0" smtClean="0"/>
              <a:t>evenly </a:t>
            </a:r>
            <a:r>
              <a:rPr lang="en-US" altLang="en-US" sz="2000" dirty="0"/>
              <a:t>anchored</a:t>
            </a:r>
          </a:p>
          <a:p>
            <a:pPr lvl="1"/>
            <a:r>
              <a:rPr lang="en-US" altLang="en-US" sz="2000" dirty="0" smtClean="0"/>
              <a:t>Root sizes increase to </a:t>
            </a:r>
            <a:r>
              <a:rPr lang="en-US" altLang="en-US" sz="2000" dirty="0"/>
              <a:t>obtain </a:t>
            </a:r>
            <a:r>
              <a:rPr lang="en-US" altLang="en-US" sz="2000" dirty="0" smtClean="0"/>
              <a:t>more water and minerals</a:t>
            </a:r>
            <a:endParaRPr lang="en-US" sz="2000" dirty="0" smtClean="0"/>
          </a:p>
          <a:p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Mandatory water reductions of 20-30%</a:t>
            </a:r>
          </a:p>
        </p:txBody>
      </p:sp>
      <p:pic>
        <p:nvPicPr>
          <p:cNvPr id="2050" name="Picture 2" descr="https://pastorscottcarlson.files.wordpress.com/2014/05/elephant-logo-transparen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3354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2"/>
          <p:cNvPicPr>
            <a:picLocks noGrp="1" noChangeAspect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30" y="1295400"/>
            <a:ext cx="3253047" cy="2438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75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3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WWTP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Drought Solutions </a:t>
            </a:r>
          </a:p>
        </p:txBody>
      </p:sp>
    </p:spTree>
    <p:extLst>
      <p:ext uri="{BB962C8B-B14F-4D97-AF65-F5344CB8AC3E}">
        <p14:creationId xmlns:p14="http://schemas.microsoft.com/office/powerpoint/2010/main" val="5480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Wastewater Treatment Solutions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5" b="10000"/>
          <a:stretch/>
        </p:blipFill>
        <p:spPr>
          <a:xfrm>
            <a:off x="381000" y="4114800"/>
            <a:ext cx="8229600" cy="1895304"/>
          </a:xfr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8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4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20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en-US" sz="2000" b="0" kern="1200" dirty="0" smtClean="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Increased influent ammonium concentrations = higher effluent nitrate levels </a:t>
            </a:r>
          </a:p>
          <a:p>
            <a:r>
              <a:rPr lang="en-US" sz="2400" dirty="0" smtClean="0"/>
              <a:t>Potential </a:t>
            </a:r>
            <a:r>
              <a:rPr lang="en-US" sz="2400" dirty="0" err="1" smtClean="0"/>
              <a:t>MLE</a:t>
            </a:r>
            <a:r>
              <a:rPr lang="en-US" sz="2400" dirty="0" smtClean="0"/>
              <a:t> processes modifications to meet nitrate limits: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/>
              <a:t>Increase the recycle rate to the anoxic zone </a:t>
            </a:r>
            <a:endParaRPr lang="en-US" sz="2000" dirty="0" smtClean="0"/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/>
              <a:t>Lower DO at the end of the aerobic zone</a:t>
            </a:r>
          </a:p>
          <a:p>
            <a:pPr marL="914400" lvl="1" indent="-457200">
              <a:buFont typeface="+mj-lt"/>
              <a:buAutoNum type="arabicParenR"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19700" y="4620138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ym typeface="Wingdings" panose="05000000000000000000" pitchFamily="2" charset="2"/>
              </a:rPr>
              <a:t>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876800" y="5225694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ym typeface="Wingdings" panose="05000000000000000000" pitchFamily="2" charset="2"/>
              </a:rPr>
              <a:t>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67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Solutions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56944"/>
          <a:stretch/>
        </p:blipFill>
        <p:spPr>
          <a:xfrm>
            <a:off x="461682" y="4572000"/>
            <a:ext cx="8229600" cy="1524000"/>
          </a:xfrm>
        </p:spPr>
      </p:pic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57200" y="1143000"/>
            <a:ext cx="8229600" cy="2286000"/>
          </a:xfrm>
        </p:spPr>
        <p:txBody>
          <a:bodyPr/>
          <a:lstStyle/>
          <a:p>
            <a:pPr marL="342900" lvl="1" indent="-342900"/>
            <a:r>
              <a:rPr lang="en-US" dirty="0"/>
              <a:t>Reactors are sized by the solids retention time, which isn’t changing (much)</a:t>
            </a:r>
          </a:p>
          <a:p>
            <a:r>
              <a:rPr lang="en-US" sz="2400" dirty="0" smtClean="0"/>
              <a:t>Conventional Activated Sludge:</a:t>
            </a:r>
          </a:p>
          <a:p>
            <a:pPr lvl="1"/>
            <a:r>
              <a:rPr lang="en-US" sz="2000" dirty="0" smtClean="0"/>
              <a:t>Automated dissolved oxygen controls can regulate oxygen rates as detention times increase</a:t>
            </a:r>
          </a:p>
          <a:p>
            <a:pPr lvl="1"/>
            <a:r>
              <a:rPr lang="en-US" sz="2000" dirty="0" smtClean="0"/>
              <a:t>If reactor has </a:t>
            </a:r>
            <a:r>
              <a:rPr lang="en-US" sz="2000" dirty="0"/>
              <a:t>no automated dissolved oxygen </a:t>
            </a:r>
            <a:r>
              <a:rPr lang="en-US" sz="2000" dirty="0" smtClean="0"/>
              <a:t>control, aeration rates may increase </a:t>
            </a:r>
            <a:r>
              <a:rPr lang="en-US" sz="2000" dirty="0" err="1" smtClean="0"/>
              <a:t>O&amp;M</a:t>
            </a:r>
            <a:r>
              <a:rPr lang="en-US" sz="2000" dirty="0" smtClean="0"/>
              <a:t> costs</a:t>
            </a: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60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Solutions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Re-rate plant capacity based on loads and population projections – not flow rate</a:t>
            </a:r>
          </a:p>
          <a:p>
            <a:r>
              <a:rPr lang="en-US" dirty="0" smtClean="0"/>
              <a:t>Blending or </a:t>
            </a:r>
            <a:r>
              <a:rPr lang="en-US" dirty="0" err="1" smtClean="0"/>
              <a:t>sidestream</a:t>
            </a:r>
            <a:r>
              <a:rPr lang="en-US" dirty="0" smtClean="0"/>
              <a:t> treatment for salt reduction</a:t>
            </a:r>
          </a:p>
          <a:p>
            <a:r>
              <a:rPr lang="en-US" dirty="0"/>
              <a:t>Increased groundwater </a:t>
            </a:r>
            <a:r>
              <a:rPr lang="en-US" dirty="0" smtClean="0"/>
              <a:t>recharge to combat salt water intrusion</a:t>
            </a:r>
            <a:endParaRPr lang="en-US" dirty="0"/>
          </a:p>
          <a:p>
            <a:r>
              <a:rPr lang="en-US" dirty="0" smtClean="0"/>
              <a:t>Increase recycled water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Agency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3581400" cy="4572000"/>
          </a:xfrm>
        </p:spPr>
        <p:txBody>
          <a:bodyPr/>
          <a:lstStyle/>
          <a:p>
            <a:r>
              <a:rPr lang="en-US" sz="2400" b="1" dirty="0" err="1" smtClean="0"/>
              <a:t>WWTP</a:t>
            </a:r>
            <a:r>
              <a:rPr lang="en-US" sz="2400" dirty="0" smtClean="0"/>
              <a:t>: Increased recycled water delivery to </a:t>
            </a:r>
            <a:r>
              <a:rPr lang="en-US" sz="2400" dirty="0" err="1" smtClean="0"/>
              <a:t>OCWD</a:t>
            </a:r>
            <a:r>
              <a:rPr lang="en-US" sz="2400" dirty="0" smtClean="0"/>
              <a:t> for groundwater recharge</a:t>
            </a:r>
          </a:p>
          <a:p>
            <a:pPr lvl="1"/>
            <a:r>
              <a:rPr lang="en-US" dirty="0" smtClean="0"/>
              <a:t>Potentially helps lower salt water intrusion rates</a:t>
            </a:r>
          </a:p>
          <a:p>
            <a:r>
              <a:rPr lang="en-US" sz="2400" b="1" dirty="0" smtClean="0"/>
              <a:t>Collection System</a:t>
            </a:r>
            <a:r>
              <a:rPr lang="en-US" sz="2400" dirty="0" smtClean="0"/>
              <a:t>: Looking into </a:t>
            </a:r>
            <a:r>
              <a:rPr lang="en-US" sz="2400" dirty="0" err="1" smtClean="0"/>
              <a:t>Haaker</a:t>
            </a:r>
            <a:r>
              <a:rPr lang="en-US" sz="2400" dirty="0" smtClean="0"/>
              <a:t> vactor truck with recycling capabilities </a:t>
            </a:r>
          </a:p>
        </p:txBody>
      </p:sp>
      <p:pic>
        <p:nvPicPr>
          <p:cNvPr id="1026" name="Picture 2" descr="http://images.onset.freedom.com/ocregister/blogs/lansner.ocregister.com/ocsd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969331604"/>
              </p:ext>
            </p:extLst>
          </p:nvPr>
        </p:nvGraphicFramePr>
        <p:xfrm>
          <a:off x="4267200" y="2438400"/>
          <a:ext cx="4953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3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3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Collection System Drought Solutions &amp; Agency Examples</a:t>
            </a:r>
          </a:p>
        </p:txBody>
      </p:sp>
    </p:spTree>
    <p:extLst>
      <p:ext uri="{BB962C8B-B14F-4D97-AF65-F5344CB8AC3E}">
        <p14:creationId xmlns:p14="http://schemas.microsoft.com/office/powerpoint/2010/main" val="30869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Water Supplies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Use of non-potable water supplies including recycled water for hydro-flushing operations</a:t>
            </a:r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Availability of supply</a:t>
            </a:r>
          </a:p>
          <a:p>
            <a:pPr lvl="1"/>
            <a:r>
              <a:rPr lang="en-US" dirty="0" smtClean="0"/>
              <a:t>Increased refill drive times</a:t>
            </a:r>
          </a:p>
          <a:p>
            <a:pPr lvl="1"/>
            <a:r>
              <a:rPr lang="en-US" dirty="0" smtClean="0"/>
              <a:t>Particulates can sometimes clog equipment</a:t>
            </a:r>
          </a:p>
          <a:p>
            <a:pPr lvl="2"/>
            <a:r>
              <a:rPr lang="en-US" sz="2200" dirty="0"/>
              <a:t>Turbidity levels:</a:t>
            </a:r>
          </a:p>
          <a:p>
            <a:pPr lvl="3"/>
            <a:r>
              <a:rPr lang="en-US" sz="2200" dirty="0"/>
              <a:t>Recycled water = 2.0 </a:t>
            </a:r>
            <a:r>
              <a:rPr lang="en-US" sz="2200" dirty="0" err="1"/>
              <a:t>NTU</a:t>
            </a:r>
            <a:r>
              <a:rPr lang="en-US" sz="2200" dirty="0"/>
              <a:t>  </a:t>
            </a:r>
            <a:r>
              <a:rPr lang="en-US" sz="2200" dirty="0" smtClean="0"/>
              <a:t>                       (</a:t>
            </a:r>
            <a:r>
              <a:rPr lang="en-US" sz="2200" dirty="0"/>
              <a:t>particles up to 100 micron)</a:t>
            </a:r>
          </a:p>
          <a:p>
            <a:pPr lvl="3"/>
            <a:r>
              <a:rPr lang="en-US" sz="2200" dirty="0"/>
              <a:t>Drinking water = 0.1-0.3 </a:t>
            </a:r>
            <a:r>
              <a:rPr lang="en-US" sz="2200" dirty="0" err="1"/>
              <a:t>NTU</a:t>
            </a:r>
            <a:r>
              <a:rPr lang="en-US" sz="2200" dirty="0"/>
              <a:t> 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</a:p>
        </p:txBody>
      </p:sp>
      <p:sp>
        <p:nvSpPr>
          <p:cNvPr id="27650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Current Drought Conditions</a:t>
            </a:r>
          </a:p>
          <a:p>
            <a:r>
              <a:rPr lang="en-US" dirty="0" smtClean="0"/>
              <a:t>Drought Impacts</a:t>
            </a:r>
          </a:p>
          <a:p>
            <a:r>
              <a:rPr lang="en-US" dirty="0" smtClean="0"/>
              <a:t>Collection System Solutions &amp; Agency Examples</a:t>
            </a:r>
          </a:p>
          <a:p>
            <a:pPr lvl="1"/>
            <a:r>
              <a:rPr lang="en-US" dirty="0" smtClean="0"/>
              <a:t>Alternative </a:t>
            </a:r>
            <a:r>
              <a:rPr lang="en-US" dirty="0" smtClean="0"/>
              <a:t>Water Supplies</a:t>
            </a:r>
          </a:p>
          <a:p>
            <a:pPr lvl="1"/>
            <a:r>
              <a:rPr lang="en-US" dirty="0"/>
              <a:t>Alternative Maintenance Equipment &amp; Methods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Filters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381000" y="1219200"/>
            <a:ext cx="5181600" cy="4572000"/>
          </a:xfrm>
        </p:spPr>
        <p:txBody>
          <a:bodyPr/>
          <a:lstStyle/>
          <a:p>
            <a:r>
              <a:rPr lang="en-US" dirty="0" smtClean="0"/>
              <a:t>Hydro-truck tank fill:</a:t>
            </a:r>
          </a:p>
          <a:p>
            <a:pPr lvl="1"/>
            <a:r>
              <a:rPr lang="en-US" dirty="0" smtClean="0"/>
              <a:t>10 micron or larger                      (bacteria = 1 micron) </a:t>
            </a:r>
          </a:p>
          <a:p>
            <a:pPr lvl="1"/>
            <a:r>
              <a:rPr lang="en-US" dirty="0" smtClean="0"/>
              <a:t>Manufacturers: </a:t>
            </a:r>
            <a:r>
              <a:rPr lang="en-US" dirty="0" err="1" smtClean="0"/>
              <a:t>Pentarr</a:t>
            </a:r>
            <a:r>
              <a:rPr lang="en-US" dirty="0" smtClean="0"/>
              <a:t>, Jamison, Rosedale, Granger,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92068"/>
            <a:ext cx="3657600" cy="2414016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62000"/>
            <a:ext cx="3657600" cy="3225259"/>
          </a:xfrm>
        </p:spPr>
      </p:pic>
    </p:spTree>
    <p:extLst>
      <p:ext uri="{BB962C8B-B14F-4D97-AF65-F5344CB8AC3E}">
        <p14:creationId xmlns:p14="http://schemas.microsoft.com/office/powerpoint/2010/main" val="2615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066800"/>
          </a:xfrm>
        </p:spPr>
        <p:txBody>
          <a:bodyPr/>
          <a:lstStyle/>
          <a:p>
            <a:r>
              <a:rPr lang="en-US" dirty="0" smtClean="0"/>
              <a:t>Agency Example: Alternative Water Supply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52650"/>
            <a:ext cx="4343400" cy="325755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4102" y="304800"/>
            <a:ext cx="19136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981200"/>
            <a:ext cx="3886200" cy="3810000"/>
          </a:xfrm>
        </p:spPr>
        <p:txBody>
          <a:bodyPr/>
          <a:lstStyle/>
          <a:p>
            <a:r>
              <a:rPr lang="en-US" dirty="0" smtClean="0"/>
              <a:t>Rehab and redevelopment of non-potable Washington Well for:</a:t>
            </a:r>
          </a:p>
          <a:p>
            <a:pPr lvl="1"/>
            <a:r>
              <a:rPr lang="en-US" dirty="0" smtClean="0"/>
              <a:t>Sewer hydro-flushing</a:t>
            </a:r>
          </a:p>
          <a:p>
            <a:pPr lvl="1"/>
            <a:r>
              <a:rPr lang="en-US" dirty="0" smtClean="0"/>
              <a:t>Street sweeping</a:t>
            </a:r>
          </a:p>
          <a:p>
            <a:pPr lvl="1"/>
            <a:r>
              <a:rPr lang="en-US" dirty="0" smtClean="0"/>
              <a:t>Park irrigation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066800"/>
          </a:xfrm>
        </p:spPr>
        <p:txBody>
          <a:bodyPr/>
          <a:lstStyle/>
          <a:p>
            <a:r>
              <a:rPr lang="en-US" dirty="0" smtClean="0"/>
              <a:t>Agency Example: Alternative Water Supply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04800" y="1371600"/>
            <a:ext cx="5562600" cy="4419600"/>
          </a:xfrm>
        </p:spPr>
        <p:txBody>
          <a:bodyPr/>
          <a:lstStyle/>
          <a:p>
            <a:r>
              <a:rPr lang="en-US" sz="2400" dirty="0"/>
              <a:t>Recycled Water Import Pilot Project</a:t>
            </a:r>
          </a:p>
          <a:p>
            <a:pPr lvl="1"/>
            <a:r>
              <a:rPr lang="en-US" sz="2200" dirty="0"/>
              <a:t>Rental tank located at Corp Yard</a:t>
            </a:r>
          </a:p>
          <a:p>
            <a:pPr lvl="1"/>
            <a:r>
              <a:rPr lang="en-US" sz="2200" dirty="0"/>
              <a:t>Contract water hauler</a:t>
            </a:r>
          </a:p>
          <a:p>
            <a:pPr lvl="1"/>
            <a:r>
              <a:rPr lang="en-US" sz="2200" dirty="0"/>
              <a:t>Required Y-strainer on </a:t>
            </a:r>
            <a:r>
              <a:rPr lang="en-US" sz="2200" dirty="0" smtClean="0"/>
              <a:t>tank </a:t>
            </a:r>
            <a:r>
              <a:rPr lang="en-US" sz="2200" dirty="0"/>
              <a:t>discharge pipe, and air gap bypass connections on </a:t>
            </a:r>
            <a:r>
              <a:rPr lang="en-US" sz="2200" dirty="0" smtClean="0"/>
              <a:t>truck fill</a:t>
            </a:r>
          </a:p>
          <a:p>
            <a:pPr lvl="1"/>
            <a:r>
              <a:rPr lang="en-US" sz="2200" dirty="0" err="1"/>
              <a:t>Hydrotrucks</a:t>
            </a:r>
            <a:r>
              <a:rPr lang="en-US" sz="2200" dirty="0"/>
              <a:t> fill with </a:t>
            </a:r>
            <a:r>
              <a:rPr lang="en-US" sz="2200" dirty="0" err="1"/>
              <a:t>RW</a:t>
            </a:r>
            <a:r>
              <a:rPr lang="en-US" sz="2200" dirty="0"/>
              <a:t> on the first tank of the day, and after </a:t>
            </a:r>
            <a:r>
              <a:rPr lang="en-US" sz="2200" dirty="0" smtClean="0"/>
              <a:t>lunch</a:t>
            </a:r>
            <a:endParaRPr lang="en-US" sz="2200" dirty="0"/>
          </a:p>
          <a:p>
            <a:pPr lvl="1"/>
            <a:r>
              <a:rPr lang="en-US" sz="2200" dirty="0"/>
              <a:t>Estimated 35% reduction in potable water use </a:t>
            </a:r>
          </a:p>
          <a:p>
            <a:pPr lvl="1"/>
            <a:r>
              <a:rPr lang="en-US" sz="2200" dirty="0" smtClean="0"/>
              <a:t>No </a:t>
            </a:r>
            <a:r>
              <a:rPr lang="en-US" sz="2200" dirty="0"/>
              <a:t>expected loss in crew productivity </a:t>
            </a:r>
          </a:p>
          <a:p>
            <a:pPr lvl="1"/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5867400" y="2070794"/>
            <a:ext cx="2819400" cy="3720405"/>
          </a:xfrm>
        </p:spPr>
        <p:txBody>
          <a:bodyPr/>
          <a:lstStyle/>
          <a:p>
            <a:pPr lvl="0"/>
            <a:r>
              <a:rPr lang="en-US" sz="2400" dirty="0" smtClean="0"/>
              <a:t>Possible </a:t>
            </a:r>
            <a:r>
              <a:rPr lang="en-US" sz="2400" dirty="0"/>
              <a:t>permanent solutions</a:t>
            </a:r>
          </a:p>
          <a:p>
            <a:pPr lvl="1"/>
            <a:r>
              <a:rPr lang="en-US" sz="2200" dirty="0"/>
              <a:t>Purchase tank</a:t>
            </a:r>
          </a:p>
          <a:p>
            <a:pPr lvl="1"/>
            <a:r>
              <a:rPr lang="en-US" sz="2200" dirty="0"/>
              <a:t>Use staff to haul water</a:t>
            </a:r>
          </a:p>
          <a:p>
            <a:pPr lvl="1"/>
            <a:r>
              <a:rPr lang="en-US" sz="2200" dirty="0"/>
              <a:t>Advocate for permanent </a:t>
            </a:r>
            <a:r>
              <a:rPr lang="en-US" sz="2200" dirty="0" err="1"/>
              <a:t>RW</a:t>
            </a:r>
            <a:r>
              <a:rPr lang="en-US" sz="2200" dirty="0"/>
              <a:t> supply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1524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/>
              <a:t>West Valley Sanitation District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30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Defect-specific Maintenance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 marL="342900" lvl="1" indent="-342900"/>
            <a:r>
              <a:rPr lang="en-US" sz="2800" dirty="0" smtClean="0"/>
              <a:t>Hydro-jetting vs. mechanical rodding (no water)</a:t>
            </a:r>
          </a:p>
          <a:p>
            <a:pPr marL="342900" lvl="1" indent="-342900"/>
            <a:r>
              <a:rPr lang="en-US" sz="2800" dirty="0"/>
              <a:t>Chemical root control </a:t>
            </a:r>
            <a:r>
              <a:rPr lang="en-US" sz="2800" dirty="0" smtClean="0"/>
              <a:t>vs. </a:t>
            </a:r>
            <a:r>
              <a:rPr lang="en-US" sz="2800" dirty="0"/>
              <a:t>continued hydro-jetting </a:t>
            </a:r>
          </a:p>
          <a:p>
            <a:pPr marL="342900" lvl="1" indent="-342900"/>
            <a:endParaRPr lang="en-US" dirty="0" smtClean="0"/>
          </a:p>
          <a:p>
            <a:endParaRPr lang="en-US" sz="6600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43333" r="51646" b="28948"/>
          <a:stretch/>
        </p:blipFill>
        <p:spPr>
          <a:xfrm>
            <a:off x="895341" y="3003169"/>
            <a:ext cx="5874761" cy="3206301"/>
          </a:xfrm>
          <a:prstGeom prst="rect">
            <a:avLst/>
          </a:prstGeom>
        </p:spPr>
      </p:pic>
      <p:pic>
        <p:nvPicPr>
          <p:cNvPr id="8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3" t="21667" r="4706" b="51666"/>
          <a:stretch/>
        </p:blipFill>
        <p:spPr>
          <a:xfrm>
            <a:off x="6994395" y="3003170"/>
            <a:ext cx="2225805" cy="30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400" dirty="0" smtClean="0"/>
              <a:t>50% rodding, 50% hydro-jet (normal)</a:t>
            </a:r>
          </a:p>
          <a:p>
            <a:r>
              <a:rPr lang="en-US" sz="2400" dirty="0" smtClean="0"/>
              <a:t>Using recycled water for 25-35% of hydro-jetting  </a:t>
            </a:r>
          </a:p>
          <a:p>
            <a:pPr lvl="1"/>
            <a:r>
              <a:rPr lang="en-US" sz="2000" dirty="0"/>
              <a:t>5 </a:t>
            </a:r>
            <a:r>
              <a:rPr lang="en-US" sz="2000" dirty="0" err="1"/>
              <a:t>DSRSD</a:t>
            </a:r>
            <a:r>
              <a:rPr lang="en-US" sz="2000" dirty="0"/>
              <a:t> hydrants in Dublin/San Ramon</a:t>
            </a:r>
          </a:p>
          <a:p>
            <a:pPr lvl="1"/>
            <a:r>
              <a:rPr lang="en-US" sz="2000" dirty="0" err="1" smtClean="0"/>
              <a:t>CCCSD</a:t>
            </a:r>
            <a:r>
              <a:rPr lang="en-US" sz="2000" dirty="0" smtClean="0"/>
              <a:t> hydrants in Martinez and Pleasant Hill</a:t>
            </a:r>
          </a:p>
          <a:p>
            <a:pPr lvl="1"/>
            <a:r>
              <a:rPr lang="en-US" sz="2000" dirty="0"/>
              <a:t>First hydro-truck fill of the day is </a:t>
            </a:r>
            <a:r>
              <a:rPr lang="en-US" sz="2000" dirty="0" err="1"/>
              <a:t>CCCSD</a:t>
            </a:r>
            <a:r>
              <a:rPr lang="en-US" sz="2000" dirty="0"/>
              <a:t> </a:t>
            </a:r>
            <a:r>
              <a:rPr lang="en-US" sz="2000" dirty="0" err="1"/>
              <a:t>RW</a:t>
            </a:r>
            <a:r>
              <a:rPr lang="en-US" sz="2000" dirty="0"/>
              <a:t> for Walnut </a:t>
            </a:r>
            <a:r>
              <a:rPr lang="en-US" sz="2000" dirty="0" smtClean="0"/>
              <a:t>Creek/</a:t>
            </a:r>
            <a:r>
              <a:rPr lang="en-US" sz="2000" dirty="0" err="1" smtClean="0"/>
              <a:t>Lamorinda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4" b="36459"/>
          <a:stretch/>
        </p:blipFill>
        <p:spPr>
          <a:xfrm>
            <a:off x="5181600" y="152400"/>
            <a:ext cx="3886200" cy="1143000"/>
          </a:xfr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4800600" y="1905000"/>
            <a:ext cx="38862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8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4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If required by </a:t>
            </a:r>
            <a:r>
              <a:rPr lang="en-US" sz="2400" dirty="0" err="1" smtClean="0"/>
              <a:t>EBMUD</a:t>
            </a:r>
            <a:r>
              <a:rPr lang="en-US" sz="2400" dirty="0" smtClean="0"/>
              <a:t>, prepared to rent two temporary tanks and have </a:t>
            </a:r>
            <a:r>
              <a:rPr lang="en-US" sz="2400" dirty="0" err="1" smtClean="0"/>
              <a:t>CCCSD</a:t>
            </a:r>
            <a:r>
              <a:rPr lang="en-US" sz="2400" dirty="0" smtClean="0"/>
              <a:t> </a:t>
            </a:r>
            <a:r>
              <a:rPr lang="en-US" sz="2400" dirty="0" err="1" smtClean="0"/>
              <a:t>RW</a:t>
            </a:r>
            <a:r>
              <a:rPr lang="en-US" sz="2400" dirty="0" smtClean="0"/>
              <a:t> hauled to Walnut Creek</a:t>
            </a:r>
          </a:p>
          <a:p>
            <a:pPr lvl="1"/>
            <a:r>
              <a:rPr lang="en-US" sz="2000" dirty="0" smtClean="0"/>
              <a:t>$10-15K/month for equipment and hauling</a:t>
            </a:r>
          </a:p>
          <a:p>
            <a:pPr lvl="1"/>
            <a:r>
              <a:rPr lang="en-US" sz="2000" dirty="0" smtClean="0"/>
              <a:t>50% reduced hydro-crew productivity due to increased tank refill drive times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20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Maintenance Equipment &amp;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828800"/>
            <a:ext cx="4038600" cy="3962400"/>
          </a:xfrm>
        </p:spPr>
        <p:txBody>
          <a:bodyPr/>
          <a:lstStyle/>
          <a:p>
            <a:r>
              <a:rPr lang="en-US" dirty="0" smtClean="0"/>
              <a:t>CCTV before/during cleaning</a:t>
            </a:r>
          </a:p>
          <a:p>
            <a:r>
              <a:rPr lang="en-US" dirty="0" smtClean="0"/>
              <a:t>Water-efficient </a:t>
            </a:r>
            <a:r>
              <a:rPr lang="en-US" dirty="0" err="1" smtClean="0"/>
              <a:t>jetters</a:t>
            </a:r>
            <a:r>
              <a:rPr lang="en-US" dirty="0" smtClean="0"/>
              <a:t> and nozzles </a:t>
            </a:r>
          </a:p>
          <a:p>
            <a:r>
              <a:rPr lang="en-US" dirty="0"/>
              <a:t>Decreased hydro-jet flowrate, increased jet pressure</a:t>
            </a:r>
          </a:p>
          <a:p>
            <a:endParaRPr lang="en-US" dirty="0" smtClean="0"/>
          </a:p>
          <a:p>
            <a:endParaRPr lang="en-US" sz="10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23529" t="15999" r="25490" b="21229"/>
          <a:stretch/>
        </p:blipFill>
        <p:spPr>
          <a:xfrm>
            <a:off x="4800600" y="1711596"/>
            <a:ext cx="3886200" cy="3587208"/>
          </a:xfrm>
        </p:spPr>
      </p:pic>
    </p:spTree>
    <p:extLst>
      <p:ext uri="{BB962C8B-B14F-4D97-AF65-F5344CB8AC3E}">
        <p14:creationId xmlns:p14="http://schemas.microsoft.com/office/powerpoint/2010/main" val="28526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Decreased </a:t>
            </a:r>
            <a:r>
              <a:rPr lang="en-US" dirty="0" smtClean="0"/>
              <a:t>Hydro-jet Flowrate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81000" y="1219200"/>
            <a:ext cx="3581400" cy="4572000"/>
          </a:xfrm>
        </p:spPr>
        <p:txBody>
          <a:bodyPr/>
          <a:lstStyle/>
          <a:p>
            <a:r>
              <a:rPr lang="en-US" sz="2400" dirty="0" smtClean="0"/>
              <a:t>Less </a:t>
            </a:r>
            <a:r>
              <a:rPr lang="en-US" sz="2400" dirty="0"/>
              <a:t>water consumption </a:t>
            </a:r>
            <a:endParaRPr lang="en-US" sz="2400" dirty="0" smtClean="0"/>
          </a:p>
          <a:p>
            <a:r>
              <a:rPr lang="en-US" sz="2400" dirty="0" smtClean="0"/>
              <a:t>Reduced </a:t>
            </a:r>
            <a:r>
              <a:rPr lang="en-US" sz="2400" dirty="0"/>
              <a:t>maintenance costs</a:t>
            </a:r>
          </a:p>
          <a:p>
            <a:pPr lvl="1"/>
            <a:r>
              <a:rPr lang="en-US" sz="2000" dirty="0" smtClean="0"/>
              <a:t>Fewer </a:t>
            </a:r>
            <a:r>
              <a:rPr lang="en-US" sz="2000" dirty="0"/>
              <a:t>fill </a:t>
            </a:r>
            <a:r>
              <a:rPr lang="en-US" sz="2000" dirty="0" smtClean="0"/>
              <a:t>ups = less drive time</a:t>
            </a:r>
            <a:endParaRPr lang="en-US" sz="2000" dirty="0"/>
          </a:p>
          <a:p>
            <a:r>
              <a:rPr lang="en-US" sz="2400" dirty="0" smtClean="0"/>
              <a:t>More </a:t>
            </a:r>
            <a:r>
              <a:rPr lang="en-US" sz="2400" dirty="0"/>
              <a:t>available pressure </a:t>
            </a:r>
            <a:endParaRPr lang="en-US" sz="2400" dirty="0" smtClean="0"/>
          </a:p>
          <a:p>
            <a:r>
              <a:rPr lang="en-US" sz="2400" dirty="0" smtClean="0"/>
              <a:t>Improved safety</a:t>
            </a:r>
            <a:endParaRPr lang="en-US" sz="2400" dirty="0"/>
          </a:p>
          <a:p>
            <a:pPr lvl="1"/>
            <a:r>
              <a:rPr lang="en-US" sz="2000" dirty="0"/>
              <a:t>Fewer blown toilets</a:t>
            </a:r>
          </a:p>
          <a:p>
            <a:pPr lvl="1"/>
            <a:r>
              <a:rPr lang="en-US" sz="2000" dirty="0" smtClean="0"/>
              <a:t>Reduced </a:t>
            </a:r>
            <a:r>
              <a:rPr lang="en-US" sz="2000" dirty="0"/>
              <a:t>noise </a:t>
            </a:r>
            <a:r>
              <a:rPr lang="en-US" sz="2000" dirty="0" smtClean="0"/>
              <a:t>levels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997331500"/>
              </p:ext>
            </p:extLst>
          </p:nvPr>
        </p:nvGraphicFramePr>
        <p:xfrm>
          <a:off x="4038600" y="1219200"/>
          <a:ext cx="510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30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Starting July </a:t>
            </a:r>
            <a:r>
              <a:rPr lang="en-US" dirty="0"/>
              <a:t>1, </a:t>
            </a:r>
            <a:r>
              <a:rPr lang="en-US" dirty="0" smtClean="0"/>
              <a:t>2015, only clean sewers if needed </a:t>
            </a:r>
          </a:p>
          <a:p>
            <a:pPr lvl="1"/>
            <a:r>
              <a:rPr lang="en-US" dirty="0"/>
              <a:t>CCTV inspection triggers cleaning</a:t>
            </a:r>
          </a:p>
          <a:p>
            <a:pPr lvl="1"/>
            <a:r>
              <a:rPr lang="en-US" dirty="0" smtClean="0"/>
              <a:t>Expected to reduce cleaning by</a:t>
            </a:r>
            <a:r>
              <a:rPr lang="en-US" dirty="0"/>
              <a:t> </a:t>
            </a:r>
            <a:r>
              <a:rPr lang="en-US" dirty="0" smtClean="0"/>
              <a:t>25-30%</a:t>
            </a:r>
          </a:p>
          <a:p>
            <a:pPr lvl="1"/>
            <a:r>
              <a:rPr lang="en-US" dirty="0" smtClean="0"/>
              <a:t>Projected </a:t>
            </a:r>
            <a:r>
              <a:rPr lang="en-US" dirty="0"/>
              <a:t>to save 5,600 gallons/month</a:t>
            </a:r>
          </a:p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2"/>
          </p:nvPr>
        </p:nvSpPr>
        <p:spPr>
          <a:xfrm>
            <a:off x="4800600" y="2286000"/>
            <a:ext cx="3886200" cy="3505200"/>
          </a:xfrm>
        </p:spPr>
        <p:txBody>
          <a:bodyPr/>
          <a:lstStyle/>
          <a:p>
            <a:pPr lvl="0"/>
            <a:r>
              <a:rPr lang="en-US" dirty="0"/>
              <a:t>Uses a non-potable well to:</a:t>
            </a:r>
          </a:p>
          <a:p>
            <a:pPr lvl="1"/>
            <a:r>
              <a:rPr lang="en-US" dirty="0" smtClean="0"/>
              <a:t>Fill </a:t>
            </a:r>
            <a:r>
              <a:rPr lang="en-US" dirty="0"/>
              <a:t>hydro-</a:t>
            </a:r>
            <a:r>
              <a:rPr lang="en-US" dirty="0" err="1"/>
              <a:t>Vacs</a:t>
            </a:r>
            <a:r>
              <a:rPr lang="en-US" dirty="0"/>
              <a:t> at least once per day and anytime a crew is at the </a:t>
            </a:r>
            <a:r>
              <a:rPr lang="en-US" dirty="0" smtClean="0"/>
              <a:t>plant</a:t>
            </a:r>
          </a:p>
          <a:p>
            <a:pPr lvl="1"/>
            <a:r>
              <a:rPr lang="en-US" dirty="0" smtClean="0"/>
              <a:t>Irrigate District plant landscaping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8600"/>
            <a:ext cx="1736959" cy="17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219200"/>
            <a:ext cx="5486400" cy="4572000"/>
          </a:xfrm>
        </p:spPr>
        <p:txBody>
          <a:bodyPr/>
          <a:lstStyle/>
          <a:p>
            <a:r>
              <a:rPr lang="en-US" dirty="0" smtClean="0"/>
              <a:t>CCTV inspections trigger cleaning</a:t>
            </a:r>
          </a:p>
          <a:p>
            <a:pPr lvl="1"/>
            <a:r>
              <a:rPr lang="en-US" dirty="0" smtClean="0"/>
              <a:t>Moved from:</a:t>
            </a:r>
          </a:p>
          <a:p>
            <a:pPr marL="457200" lvl="1" indent="0" algn="ctr">
              <a:buNone/>
            </a:pPr>
            <a:r>
              <a:rPr lang="en-US" sz="2000" dirty="0" smtClean="0"/>
              <a:t>2-hydro-crews + 1-CCTV crew</a:t>
            </a:r>
          </a:p>
          <a:p>
            <a:pPr marL="457200" lvl="1" indent="0" algn="ctr">
              <a:buNone/>
            </a:pPr>
            <a:r>
              <a:rPr lang="en-US" sz="2000" dirty="0" smtClean="0"/>
              <a:t>to: </a:t>
            </a:r>
          </a:p>
          <a:p>
            <a:pPr marL="457200" lvl="1" indent="0" algn="ctr">
              <a:buNone/>
            </a:pPr>
            <a:r>
              <a:rPr lang="en-US" sz="2000" dirty="0" smtClean="0"/>
              <a:t>1-hydro-crew + 2-CCTV crews</a:t>
            </a:r>
          </a:p>
          <a:p>
            <a:pPr lvl="1"/>
            <a:r>
              <a:rPr lang="en-US" dirty="0" smtClean="0"/>
              <a:t>One CCTV crew codes defects</a:t>
            </a:r>
          </a:p>
          <a:p>
            <a:pPr lvl="1"/>
            <a:r>
              <a:rPr lang="en-US" dirty="0" smtClean="0"/>
              <a:t>One CCTV crew flies-through ahead of hydro-crew to identify cleaning needs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7200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Agency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Water-efficient equipment</a:t>
            </a:r>
          </a:p>
          <a:p>
            <a:pPr lvl="1"/>
            <a:r>
              <a:rPr lang="en-US" dirty="0" smtClean="0"/>
              <a:t>New nozzles on standard combo truck</a:t>
            </a:r>
          </a:p>
          <a:p>
            <a:pPr lvl="2"/>
            <a:r>
              <a:rPr lang="en-US" dirty="0" smtClean="0"/>
              <a:t>Reduced from 80 gpm to 65 gpm</a:t>
            </a:r>
          </a:p>
          <a:p>
            <a:pPr lvl="1"/>
            <a:r>
              <a:rPr lang="en-US" dirty="0" err="1" smtClean="0"/>
              <a:t>Harben</a:t>
            </a:r>
            <a:r>
              <a:rPr lang="en-US" dirty="0" smtClean="0"/>
              <a:t> skid </a:t>
            </a:r>
            <a:r>
              <a:rPr lang="en-US" dirty="0" err="1"/>
              <a:t>j</a:t>
            </a:r>
            <a:r>
              <a:rPr lang="en-US" dirty="0" err="1" smtClean="0"/>
              <a:t>etter</a:t>
            </a:r>
            <a:r>
              <a:rPr lang="en-US" dirty="0" smtClean="0"/>
              <a:t> for root cutting</a:t>
            </a:r>
          </a:p>
          <a:p>
            <a:pPr lvl="2"/>
            <a:r>
              <a:rPr lang="en-US" dirty="0" smtClean="0"/>
              <a:t>600-gallon tank,        18 gpm @ 4000 psi</a:t>
            </a:r>
          </a:p>
          <a:p>
            <a:pPr lvl="2"/>
            <a:r>
              <a:rPr lang="en-US" dirty="0" smtClean="0"/>
              <a:t>6” – 8” pipe only</a:t>
            </a:r>
          </a:p>
          <a:p>
            <a:pPr lvl="1"/>
            <a:endParaRPr lang="en-US" dirty="0"/>
          </a:p>
        </p:txBody>
      </p:sp>
      <p:pic>
        <p:nvPicPr>
          <p:cNvPr id="4098" name="Picture 2" descr="http://www.harbencalifornia.com/images/products/jetters/harben-truck-jetter-9.jpg"/>
          <p:cNvPicPr>
            <a:picLocks noGrp="1" noChangeAspect="1" noChangeArrowheads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20478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86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2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3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Current Drought Conditions</a:t>
            </a:r>
          </a:p>
        </p:txBody>
      </p:sp>
    </p:spTree>
    <p:extLst>
      <p:ext uri="{BB962C8B-B14F-4D97-AF65-F5344CB8AC3E}">
        <p14:creationId xmlns:p14="http://schemas.microsoft.com/office/powerpoint/2010/main" val="30431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8600"/>
            <a:ext cx="1676400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$242K Pipe Hunter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52718" y="1295400"/>
            <a:ext cx="5414681" cy="4572000"/>
          </a:xfrm>
        </p:spPr>
        <p:txBody>
          <a:bodyPr/>
          <a:lstStyle/>
          <a:p>
            <a:r>
              <a:rPr lang="en-US" sz="2400" dirty="0" smtClean="0"/>
              <a:t>Jet </a:t>
            </a:r>
            <a:r>
              <a:rPr lang="en-US" sz="2400" dirty="0"/>
              <a:t>Eye video system = no water                 on pull-back unless needed</a:t>
            </a:r>
          </a:p>
          <a:p>
            <a:r>
              <a:rPr lang="en-US" sz="2400" dirty="0"/>
              <a:t>30-50 gpm @ 2500 psi</a:t>
            </a:r>
          </a:p>
          <a:p>
            <a:r>
              <a:rPr lang="en-US" sz="2400" dirty="0"/>
              <a:t>50-75% water savings</a:t>
            </a:r>
          </a:p>
          <a:p>
            <a:r>
              <a:rPr lang="en-US" sz="2400" dirty="0" smtClean="0"/>
              <a:t>¼” hose is lighter, less water needed to jet up the pipe</a:t>
            </a:r>
          </a:p>
          <a:p>
            <a:r>
              <a:rPr lang="en-US" sz="2400" dirty="0" smtClean="0"/>
              <a:t>If heavy roots: </a:t>
            </a:r>
          </a:p>
          <a:p>
            <a:pPr lvl="1"/>
            <a:r>
              <a:rPr lang="en-US" sz="2000" dirty="0" smtClean="0"/>
              <a:t>Mark exact footage, remove Jet Eye, add root saw blade, CCTV after to confirm</a:t>
            </a:r>
            <a:endParaRPr lang="en-US" sz="2000" dirty="0"/>
          </a:p>
        </p:txBody>
      </p:sp>
      <p:pic>
        <p:nvPicPr>
          <p:cNvPr id="6" name="3368D6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922837" y="2849563"/>
            <a:ext cx="43275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Solutions – Focused Maintenance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Based on risk assessment results that consider pipe condition, SSO and work order history, consequences of </a:t>
            </a:r>
            <a:r>
              <a:rPr lang="en-US" dirty="0" err="1" smtClean="0"/>
              <a:t>SSO’s</a:t>
            </a:r>
            <a:r>
              <a:rPr lang="en-US" dirty="0" smtClean="0"/>
              <a:t>, etc. that can support decisions to reduced cleaning frequencies during drought years, etc.</a:t>
            </a:r>
          </a:p>
          <a:p>
            <a:r>
              <a:rPr lang="en-US" dirty="0" smtClean="0"/>
              <a:t>Consider:</a:t>
            </a:r>
          </a:p>
          <a:p>
            <a:pPr lvl="1"/>
            <a:r>
              <a:rPr lang="en-US" dirty="0" smtClean="0"/>
              <a:t>Slope calculations</a:t>
            </a:r>
          </a:p>
          <a:p>
            <a:pPr lvl="1"/>
            <a:r>
              <a:rPr lang="en-US" dirty="0" smtClean="0"/>
              <a:t>Sag defect code mapping </a:t>
            </a:r>
          </a:p>
          <a:p>
            <a:pPr lvl="1"/>
            <a:r>
              <a:rPr lang="en-US" dirty="0" smtClean="0"/>
              <a:t>Focus on high-risk/high-maintenance frequency sewers, rather than low-risk/routine-maintenance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</a:t>
            </a:r>
            <a:r>
              <a:rPr lang="en-US" dirty="0"/>
              <a:t>– Focused Maintenance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44999" r="43529" b="16667"/>
          <a:stretch/>
        </p:blipFill>
        <p:spPr>
          <a:xfrm>
            <a:off x="530352" y="1828800"/>
            <a:ext cx="6370259" cy="385578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6" t="21667" r="4705" b="53333"/>
          <a:stretch/>
        </p:blipFill>
        <p:spPr>
          <a:xfrm>
            <a:off x="7086600" y="2057400"/>
            <a:ext cx="194905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3" t="21667" r="3628" b="43333"/>
          <a:stretch/>
        </p:blipFill>
        <p:spPr>
          <a:xfrm>
            <a:off x="6888574" y="1810870"/>
            <a:ext cx="2179226" cy="35204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</a:t>
            </a:r>
            <a:r>
              <a:rPr lang="en-US" dirty="0"/>
              <a:t>– Focused Maintenance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44849" r="43530" b="16515"/>
          <a:stretch/>
        </p:blipFill>
        <p:spPr>
          <a:xfrm>
            <a:off x="530352" y="1856573"/>
            <a:ext cx="6370414" cy="3886200"/>
          </a:xfrm>
        </p:spPr>
      </p:pic>
    </p:spTree>
    <p:extLst>
      <p:ext uri="{BB962C8B-B14F-4D97-AF65-F5344CB8AC3E}">
        <p14:creationId xmlns:p14="http://schemas.microsoft.com/office/powerpoint/2010/main" val="26811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 bwMode="auto">
          <a:xfrm>
            <a:off x="0" y="1219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Swis721 Blk B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9pPr>
          </a:lstStyle>
          <a:p>
            <a:pPr algn="ctr">
              <a:defRPr/>
            </a:pPr>
            <a:r>
              <a:rPr lang="en-US" sz="44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Questions</a:t>
            </a:r>
            <a:r>
              <a:rPr lang="en-US" sz="44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?</a:t>
            </a:r>
            <a:endParaRPr lang="en-US" sz="4400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1066800" y="2590800"/>
            <a:ext cx="4419600" cy="1016000"/>
          </a:xfrm>
          <a:prstGeom prst="rect">
            <a:avLst/>
          </a:prstGeom>
          <a:noFill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Swis721 Blk B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04040"/>
                </a:solidFill>
                <a:latin typeface="Swis721 Blk B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04040"/>
                </a:solidFill>
                <a:latin typeface="Swis721 Blk B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04040"/>
                </a:solidFill>
                <a:latin typeface="Swis721 Blk B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04040"/>
                </a:solidFill>
                <a:latin typeface="Swis721 Blk B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Swis721 Blk BT" pitchFamily="34" charset="0"/>
              </a:defRPr>
            </a:lvl9pPr>
          </a:lstStyle>
          <a:p>
            <a:pPr algn="l">
              <a:defRPr/>
            </a:pPr>
            <a:r>
              <a:rPr lang="en-US" cap="small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Lani Good, PE</a:t>
            </a:r>
          </a:p>
          <a:p>
            <a:pPr algn="l">
              <a:defRPr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(925) 949-5822</a:t>
            </a:r>
          </a:p>
          <a:p>
            <a:pPr algn="l">
              <a:defRPr/>
            </a:pPr>
            <a:r>
              <a:rPr lang="en-US" sz="2000" b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lgood@westyost.com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799" y="4162425"/>
            <a:ext cx="2570077" cy="200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3200400" cy="4572000"/>
          </a:xfrm>
        </p:spPr>
        <p:txBody>
          <a:bodyPr/>
          <a:lstStyle/>
          <a:p>
            <a:r>
              <a:rPr lang="en-US" sz="2400" dirty="0" smtClean="0"/>
              <a:t>Less snow pack storage available</a:t>
            </a:r>
          </a:p>
          <a:p>
            <a:r>
              <a:rPr lang="en-US" sz="2400" dirty="0" smtClean="0"/>
              <a:t>Lower fill rates of reservoirs</a:t>
            </a:r>
          </a:p>
          <a:p>
            <a:r>
              <a:rPr lang="en-US" sz="2400" dirty="0"/>
              <a:t>Less precipitation to offset irrigation demands</a:t>
            </a:r>
          </a:p>
          <a:p>
            <a:r>
              <a:rPr lang="en-US" sz="2400" dirty="0" smtClean="0"/>
              <a:t>Lower surface water flows available during high-demand summers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71600"/>
            <a:ext cx="5791200" cy="30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Solutions: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Diversify Supplies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676400"/>
            <a:ext cx="8229600" cy="4114800"/>
          </a:xfrm>
        </p:spPr>
        <p:txBody>
          <a:bodyPr/>
          <a:lstStyle/>
          <a:p>
            <a:r>
              <a:rPr lang="en-US" sz="2400" dirty="0" smtClean="0"/>
              <a:t>Water portfolio diversification with </a:t>
            </a:r>
            <a:r>
              <a:rPr lang="en-US" sz="2400" b="1" dirty="0" smtClean="0"/>
              <a:t>reliable</a:t>
            </a:r>
            <a:r>
              <a:rPr lang="en-US" sz="2400" dirty="0" smtClean="0"/>
              <a:t> alternative water supplies</a:t>
            </a:r>
          </a:p>
          <a:p>
            <a:r>
              <a:rPr lang="en-US" sz="2400" dirty="0" smtClean="0"/>
              <a:t>Non-potable irrigation wells</a:t>
            </a:r>
          </a:p>
          <a:p>
            <a:r>
              <a:rPr lang="en-US" sz="2400" dirty="0" smtClean="0"/>
              <a:t>Recycled </a:t>
            </a:r>
            <a:r>
              <a:rPr lang="en-US" sz="2400" dirty="0"/>
              <a:t>water use</a:t>
            </a:r>
          </a:p>
          <a:p>
            <a:pPr lvl="1"/>
            <a:r>
              <a:rPr lang="en-US" sz="2000" dirty="0" smtClean="0"/>
              <a:t>Direct reuse for irrigation</a:t>
            </a:r>
          </a:p>
          <a:p>
            <a:pPr lvl="1"/>
            <a:r>
              <a:rPr lang="en-US" sz="2000" dirty="0" smtClean="0"/>
              <a:t>Indirect potable reuse</a:t>
            </a:r>
          </a:p>
          <a:p>
            <a:pPr lvl="2"/>
            <a:r>
              <a:rPr lang="en-US" sz="1800" dirty="0" smtClean="0"/>
              <a:t>Groundwater recharge &amp; recovery</a:t>
            </a:r>
          </a:p>
          <a:p>
            <a:pPr lvl="2"/>
            <a:r>
              <a:rPr lang="en-US" sz="1800" dirty="0" smtClean="0"/>
              <a:t>Water supply impoundments (San Diego Water Authority)</a:t>
            </a:r>
            <a:r>
              <a:rPr lang="en-US" sz="1800" dirty="0"/>
              <a:t> </a:t>
            </a:r>
            <a:endParaRPr lang="en-US" sz="1800" dirty="0" smtClean="0"/>
          </a:p>
          <a:p>
            <a:pPr lvl="1"/>
            <a:r>
              <a:rPr lang="en-US" sz="2000" dirty="0" smtClean="0"/>
              <a:t>Direct </a:t>
            </a:r>
            <a:r>
              <a:rPr lang="en-US" sz="2000" dirty="0"/>
              <a:t>potable </a:t>
            </a:r>
            <a:r>
              <a:rPr lang="en-US" sz="2000" dirty="0" smtClean="0"/>
              <a:t>reuse</a:t>
            </a:r>
          </a:p>
          <a:p>
            <a:pPr lvl="2"/>
            <a:r>
              <a:rPr lang="en-US" sz="1800" dirty="0" smtClean="0"/>
              <a:t>Still </a:t>
            </a:r>
            <a:r>
              <a:rPr lang="en-US" sz="1800" dirty="0"/>
              <a:t>years away 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63119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/>
              <a:t>Water Supply Solutions: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Increase</a:t>
            </a:r>
            <a:r>
              <a:rPr lang="en-US" dirty="0"/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Storage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8305800" cy="4572000"/>
          </a:xfrm>
        </p:spPr>
        <p:txBody>
          <a:bodyPr/>
          <a:lstStyle/>
          <a:p>
            <a:r>
              <a:rPr lang="en-US" dirty="0" smtClean="0"/>
              <a:t>Groundwater recharge using </a:t>
            </a:r>
            <a:r>
              <a:rPr lang="en-US" b="1" dirty="0" smtClean="0"/>
              <a:t>raw water</a:t>
            </a:r>
            <a:endParaRPr lang="en-US" dirty="0" smtClean="0"/>
          </a:p>
          <a:p>
            <a:pPr lvl="1"/>
            <a:r>
              <a:rPr lang="en-US" b="1" dirty="0" smtClean="0"/>
              <a:t>Recharge</a:t>
            </a:r>
            <a:r>
              <a:rPr lang="en-US" dirty="0" smtClean="0"/>
              <a:t> in wet </a:t>
            </a:r>
            <a:r>
              <a:rPr lang="en-US" dirty="0"/>
              <a:t>years </a:t>
            </a:r>
            <a:endParaRPr lang="en-US" dirty="0" smtClean="0"/>
          </a:p>
          <a:p>
            <a:pPr lvl="1"/>
            <a:r>
              <a:rPr lang="en-US" b="1" dirty="0" smtClean="0"/>
              <a:t>Recover</a:t>
            </a:r>
            <a:r>
              <a:rPr lang="en-US" dirty="0" smtClean="0"/>
              <a:t> in dry years</a:t>
            </a:r>
          </a:p>
          <a:p>
            <a:pPr lvl="1"/>
            <a:r>
              <a:rPr lang="en-US" dirty="0" smtClean="0"/>
              <a:t>Aquifer Storage and Recovery (ASR) injection wells</a:t>
            </a:r>
          </a:p>
          <a:p>
            <a:pPr lvl="1"/>
            <a:r>
              <a:rPr lang="en-US" dirty="0" smtClean="0"/>
              <a:t>Recharge </a:t>
            </a:r>
            <a:r>
              <a:rPr lang="en-US" dirty="0"/>
              <a:t>spreader basins</a:t>
            </a:r>
          </a:p>
          <a:p>
            <a:pPr lvl="1"/>
            <a:r>
              <a:rPr lang="en-US" dirty="0" smtClean="0"/>
              <a:t>Limited </a:t>
            </a:r>
            <a:r>
              <a:rPr lang="en-US" dirty="0"/>
              <a:t>to ½ of extraction </a:t>
            </a:r>
            <a:r>
              <a:rPr lang="en-US" dirty="0" smtClean="0"/>
              <a:t>capacity</a:t>
            </a:r>
            <a:endParaRPr lang="en-US" dirty="0"/>
          </a:p>
          <a:p>
            <a:pPr lvl="2"/>
            <a:r>
              <a:rPr lang="en-US" b="0" dirty="0">
                <a:solidFill>
                  <a:srgbClr val="1B3858"/>
                </a:solidFill>
                <a:latin typeface="Arial" pitchFamily="34" charset="0"/>
                <a:cs typeface="Arial" pitchFamily="34" charset="0"/>
              </a:rPr>
              <a:t>Central </a:t>
            </a:r>
            <a:r>
              <a:rPr lang="en-US" b="0" dirty="0" smtClean="0">
                <a:solidFill>
                  <a:srgbClr val="1B3858"/>
                </a:solidFill>
                <a:latin typeface="Arial" pitchFamily="34" charset="0"/>
                <a:cs typeface="Arial" pitchFamily="34" charset="0"/>
              </a:rPr>
              <a:t>Valley extraction rate = 2000-4000 gpm; recharge  rate = 1000-2000 gpm </a:t>
            </a:r>
          </a:p>
          <a:p>
            <a:pPr lvl="1"/>
            <a:r>
              <a:rPr lang="en-US" b="0" dirty="0" smtClean="0">
                <a:solidFill>
                  <a:srgbClr val="1B3858"/>
                </a:solidFill>
                <a:latin typeface="Arial" pitchFamily="34" charset="0"/>
                <a:cs typeface="Arial" pitchFamily="34" charset="0"/>
              </a:rPr>
              <a:t>Must </a:t>
            </a:r>
            <a:r>
              <a:rPr lang="en-US" b="0" dirty="0">
                <a:solidFill>
                  <a:srgbClr val="1B3858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b="0" dirty="0" smtClean="0">
                <a:solidFill>
                  <a:srgbClr val="1B3858"/>
                </a:solidFill>
                <a:latin typeface="Arial" pitchFamily="34" charset="0"/>
                <a:cs typeface="Arial" pitchFamily="34" charset="0"/>
              </a:rPr>
              <a:t>treated to near drinking water standards since particulates clog recharge well/basin media/soils</a:t>
            </a:r>
            <a:endParaRPr lang="en-US" b="0" dirty="0">
              <a:solidFill>
                <a:srgbClr val="1B385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64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/>
              <a:t>Water Supply Solutions: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Increase</a:t>
            </a:r>
            <a:r>
              <a:rPr lang="en-US" dirty="0"/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Storage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3429000" cy="4572000"/>
          </a:xfrm>
        </p:spPr>
        <p:txBody>
          <a:bodyPr/>
          <a:lstStyle/>
          <a:p>
            <a:r>
              <a:rPr lang="en-US" dirty="0" smtClean="0"/>
              <a:t>Groundwater </a:t>
            </a:r>
            <a:r>
              <a:rPr lang="en-US" dirty="0"/>
              <a:t>recharge </a:t>
            </a:r>
            <a:r>
              <a:rPr lang="en-US" dirty="0" smtClean="0"/>
              <a:t>of </a:t>
            </a:r>
            <a:r>
              <a:rPr lang="en-US" b="1" dirty="0" smtClean="0"/>
              <a:t>tertiary-treated </a:t>
            </a:r>
            <a:r>
              <a:rPr lang="en-US" b="1" dirty="0"/>
              <a:t>wastewater </a:t>
            </a:r>
            <a:endParaRPr lang="en-US" dirty="0" smtClean="0"/>
          </a:p>
          <a:p>
            <a:pPr lvl="1"/>
            <a:r>
              <a:rPr lang="en-US" dirty="0" smtClean="0"/>
              <a:t>Consistent, reliable supply </a:t>
            </a:r>
            <a:endParaRPr lang="en-US" dirty="0"/>
          </a:p>
          <a:p>
            <a:pPr lvl="1"/>
            <a:r>
              <a:rPr lang="en-US" dirty="0" smtClean="0"/>
              <a:t>Recharged at a constant </a:t>
            </a:r>
            <a:r>
              <a:rPr lang="en-US" dirty="0"/>
              <a:t>flow </a:t>
            </a:r>
            <a:r>
              <a:rPr lang="en-US" dirty="0" smtClean="0"/>
              <a:t>rate</a:t>
            </a:r>
          </a:p>
          <a:p>
            <a:pPr lvl="2"/>
            <a:r>
              <a:rPr lang="en-US" dirty="0" smtClean="0"/>
              <a:t>Year-round</a:t>
            </a:r>
          </a:p>
          <a:p>
            <a:pPr lvl="2"/>
            <a:r>
              <a:rPr lang="en-US" dirty="0" smtClean="0"/>
              <a:t>Both wet and dry years</a:t>
            </a:r>
          </a:p>
          <a:p>
            <a:pPr lvl="2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17" y="1371600"/>
            <a:ext cx="4986683" cy="3495744"/>
          </a:xfrm>
        </p:spPr>
      </p:pic>
    </p:spTree>
    <p:extLst>
      <p:ext uri="{BB962C8B-B14F-4D97-AF65-F5344CB8AC3E}">
        <p14:creationId xmlns:p14="http://schemas.microsoft.com/office/powerpoint/2010/main" val="13264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Decreased </a:t>
            </a:r>
            <a:r>
              <a:rPr lang="en-US" dirty="0" smtClean="0"/>
              <a:t>Hydro-jet Flowrate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5105400" y="1219200"/>
            <a:ext cx="3581400" cy="4572000"/>
          </a:xfrm>
        </p:spPr>
        <p:txBody>
          <a:bodyPr/>
          <a:lstStyle/>
          <a:p>
            <a:r>
              <a:rPr lang="en-US" sz="1800" dirty="0"/>
              <a:t>It takes flow to move mass and it takes PSI to cut mass;</a:t>
            </a:r>
          </a:p>
          <a:p>
            <a:r>
              <a:rPr lang="en-US" sz="1800" dirty="0"/>
              <a:t>Light sludge can be cleaned up with low GPM and PSI;</a:t>
            </a:r>
          </a:p>
          <a:p>
            <a:r>
              <a:rPr lang="en-US" sz="1800" dirty="0">
                <a:hlinkClick r:id="rId2" tooltip="Click Here for more info on Blocked Sewers"/>
              </a:rPr>
              <a:t>Hard clogged sewer</a:t>
            </a:r>
            <a:r>
              <a:rPr lang="en-US" sz="1800" dirty="0"/>
              <a:t> can be removed with low GPM and high PSI;</a:t>
            </a:r>
          </a:p>
          <a:p>
            <a:r>
              <a:rPr lang="en-US" sz="1800" dirty="0"/>
              <a:t>Heavy clogged sewer drain debris needs high GPM and lower PSI;</a:t>
            </a:r>
          </a:p>
          <a:p>
            <a:r>
              <a:rPr lang="en-US" sz="1800" dirty="0">
                <a:hlinkClick r:id="rId3" tooltip="Click Here for more info on Roots in Sewer Line"/>
              </a:rPr>
              <a:t>Roots in sewer lines</a:t>
            </a:r>
            <a:r>
              <a:rPr lang="en-US" sz="1800" dirty="0"/>
              <a:t> need medium GPM with 3500 to 4000 PSI</a:t>
            </a:r>
          </a:p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California Drought Monitor, July 23, 2015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1"/>
          </p:nvPr>
        </p:nvSpPr>
        <p:spPr>
          <a:xfrm>
            <a:off x="457200" y="1219200"/>
            <a:ext cx="3657600" cy="45720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Affects </a:t>
            </a:r>
            <a:r>
              <a:rPr lang="en-US" sz="2400" dirty="0"/>
              <a:t>Entire State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% Area Coverage better this year </a:t>
            </a:r>
            <a:r>
              <a:rPr lang="en-US" sz="2400" dirty="0" smtClean="0"/>
              <a:t>than last </a:t>
            </a:r>
            <a:r>
              <a:rPr lang="en-US" sz="2400" dirty="0"/>
              <a:t>year</a:t>
            </a:r>
          </a:p>
          <a:p>
            <a:endParaRPr lang="en-US" sz="24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4697" t="16667" r="41212" b="5690"/>
          <a:stretch/>
        </p:blipFill>
        <p:spPr>
          <a:xfrm>
            <a:off x="4594850" y="1050161"/>
            <a:ext cx="4549150" cy="5045839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81400"/>
            <a:ext cx="4343400" cy="21825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29400" y="1041876"/>
            <a:ext cx="2387160" cy="1853724"/>
            <a:chOff x="7345132" y="1278756"/>
            <a:chExt cx="2387160" cy="1853724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2"/>
            <a:srcRect l="61818" t="53333" r="20715" b="33726"/>
            <a:stretch/>
          </p:blipFill>
          <p:spPr>
            <a:xfrm>
              <a:off x="7345132" y="1278756"/>
              <a:ext cx="2196126" cy="1257283"/>
            </a:xfrm>
            <a:prstGeom prst="rect">
              <a:avLst/>
            </a:prstGeom>
          </p:spPr>
        </p:pic>
        <p:pic>
          <p:nvPicPr>
            <p:cNvPr id="16" name="Content Placeholder 3"/>
            <p:cNvPicPr>
              <a:picLocks noChangeAspect="1"/>
            </p:cNvPicPr>
            <p:nvPr/>
          </p:nvPicPr>
          <p:blipFill rotWithShape="1">
            <a:blip r:embed="rId2"/>
            <a:srcRect l="79090" t="56863" r="2728" b="36777"/>
            <a:stretch/>
          </p:blipFill>
          <p:spPr>
            <a:xfrm>
              <a:off x="7446269" y="2514600"/>
              <a:ext cx="2286023" cy="617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6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Statewide Precipitation Patterns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" y="5181600"/>
            <a:ext cx="8271466" cy="989451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392033" y="1143000"/>
            <a:ext cx="2503567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8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sz="24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  <a:defRPr sz="2000" b="0" kern="1200">
                <a:solidFill>
                  <a:srgbClr val="1B385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Historical record shows cyclical drought/flood</a:t>
            </a:r>
          </a:p>
          <a:p>
            <a:r>
              <a:rPr lang="en-US" sz="1800" dirty="0" smtClean="0"/>
              <a:t>Current drought severe in both intensity and length</a:t>
            </a:r>
          </a:p>
          <a:p>
            <a:r>
              <a:rPr lang="en-US" sz="1800" dirty="0" smtClean="0"/>
              <a:t>Highly randomized:  does not mean several more years of drought are not possible</a:t>
            </a:r>
          </a:p>
          <a:p>
            <a:endParaRPr lang="en-US" sz="1800" dirty="0"/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18430" r="33678" b="11812"/>
          <a:stretch/>
        </p:blipFill>
        <p:spPr>
          <a:xfrm>
            <a:off x="3429000" y="1154576"/>
            <a:ext cx="5264691" cy="3548136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2" t="64441" r="5179" b="18852"/>
          <a:stretch/>
        </p:blipFill>
        <p:spPr>
          <a:xfrm>
            <a:off x="4419600" y="1066800"/>
            <a:ext cx="1335391" cy="8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Reservoir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Current reservoir levels are much lower than 2 years ago (2013)</a:t>
            </a:r>
          </a:p>
          <a:p>
            <a:r>
              <a:rPr lang="en-US" dirty="0"/>
              <a:t>Situation is more dire in Southern CA</a:t>
            </a:r>
          </a:p>
          <a:p>
            <a:r>
              <a:rPr lang="en-US" dirty="0"/>
              <a:t>Overall, greater storage in Northern CA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/>
          <a:srcRect t="19265" r="5012" b="277"/>
          <a:stretch/>
        </p:blipFill>
        <p:spPr>
          <a:xfrm>
            <a:off x="4658155" y="1084730"/>
            <a:ext cx="4490327" cy="511776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374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Water </a:t>
            </a:r>
            <a:r>
              <a:rPr lang="en-US" dirty="0"/>
              <a:t>Usage &amp; Population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(1970 </a:t>
            </a:r>
            <a:r>
              <a:rPr lang="en-US" dirty="0"/>
              <a:t>– </a:t>
            </a:r>
            <a:r>
              <a:rPr lang="en-US" dirty="0" smtClean="0"/>
              <a:t>2010)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7200" y="1995284"/>
            <a:ext cx="5334000" cy="318631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2"/>
          </p:nvPr>
        </p:nvSpPr>
        <p:spPr>
          <a:xfrm>
            <a:off x="6019800" y="1219200"/>
            <a:ext cx="2667000" cy="4572000"/>
          </a:xfrm>
        </p:spPr>
        <p:txBody>
          <a:bodyPr/>
          <a:lstStyle/>
          <a:p>
            <a:r>
              <a:rPr lang="en-US" sz="2400" dirty="0"/>
              <a:t>Water </a:t>
            </a:r>
            <a:r>
              <a:rPr lang="en-US" sz="2400" dirty="0" smtClean="0"/>
              <a:t>Usage per Capita is NOT </a:t>
            </a:r>
            <a:r>
              <a:rPr lang="en-US" sz="2400" dirty="0"/>
              <a:t>increasing</a:t>
            </a:r>
          </a:p>
          <a:p>
            <a:r>
              <a:rPr lang="en-US" sz="2400" dirty="0" smtClean="0"/>
              <a:t>California population is continually increasing, bringing increased demand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25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3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Drought Impacts</a:t>
            </a:r>
          </a:p>
        </p:txBody>
      </p:sp>
    </p:spTree>
    <p:extLst>
      <p:ext uri="{BB962C8B-B14F-4D97-AF65-F5344CB8AC3E}">
        <p14:creationId xmlns:p14="http://schemas.microsoft.com/office/powerpoint/2010/main" val="29582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7200" y="1219200"/>
            <a:ext cx="4267200" cy="4572000"/>
          </a:xfrm>
        </p:spPr>
        <p:txBody>
          <a:bodyPr/>
          <a:lstStyle/>
          <a:p>
            <a:r>
              <a:rPr lang="en-US" dirty="0" smtClean="0"/>
              <a:t>Lower influent average day </a:t>
            </a:r>
            <a:r>
              <a:rPr lang="en-US" dirty="0"/>
              <a:t>f</a:t>
            </a:r>
            <a:r>
              <a:rPr lang="en-US" dirty="0" smtClean="0"/>
              <a:t>lows </a:t>
            </a:r>
          </a:p>
          <a:p>
            <a:pPr lvl="1"/>
            <a:r>
              <a:rPr lang="en-US" dirty="0" smtClean="0"/>
              <a:t>Higher influent </a:t>
            </a:r>
            <a:r>
              <a:rPr lang="en-US" dirty="0"/>
              <a:t>contaminate </a:t>
            </a:r>
            <a:r>
              <a:rPr lang="en-US" dirty="0" smtClean="0"/>
              <a:t>concentrations</a:t>
            </a:r>
          </a:p>
          <a:p>
            <a:pPr lvl="1"/>
            <a:r>
              <a:rPr lang="en-US" dirty="0"/>
              <a:t>Potential compliance issues for untreated contaminates (e.g. salts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Deceptive plant flow ratings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332779404"/>
              </p:ext>
            </p:extLst>
          </p:nvPr>
        </p:nvGraphicFramePr>
        <p:xfrm>
          <a:off x="5105400" y="1295400"/>
          <a:ext cx="3886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ight Arrow 14"/>
          <p:cNvSpPr/>
          <p:nvPr/>
        </p:nvSpPr>
        <p:spPr>
          <a:xfrm rot="16200000">
            <a:off x="4838700" y="2552700"/>
            <a:ext cx="1219200" cy="228600"/>
          </a:xfrm>
          <a:prstGeom prst="rightArrow">
            <a:avLst>
              <a:gd name="adj1" fmla="val 17059"/>
              <a:gd name="adj2" fmla="val 8137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781800" y="4953000"/>
            <a:ext cx="1219200" cy="228600"/>
          </a:xfrm>
          <a:prstGeom prst="rightArrow">
            <a:avLst>
              <a:gd name="adj1" fmla="val 17059"/>
              <a:gd name="adj2" fmla="val 8137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vada Count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8350</TotalTime>
  <Words>1191</Words>
  <Application>Microsoft Office PowerPoint</Application>
  <PresentationFormat>On-screen Show (4:3)</PresentationFormat>
  <Paragraphs>211</Paragraphs>
  <Slides>39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Palatino Linotype</vt:lpstr>
      <vt:lpstr>Swis721 Blk BT</vt:lpstr>
      <vt:lpstr>Wingdings</vt:lpstr>
      <vt:lpstr>Nevada County Template</vt:lpstr>
      <vt:lpstr>Cover slide</vt:lpstr>
      <vt:lpstr>PowerPoint Presentation</vt:lpstr>
      <vt:lpstr>Presentation Outline</vt:lpstr>
      <vt:lpstr>PowerPoint Presentation</vt:lpstr>
      <vt:lpstr>California Drought Monitor, July 23, 2015</vt:lpstr>
      <vt:lpstr>Historic Statewide Precipitation Patterns </vt:lpstr>
      <vt:lpstr>2015 Reservoir Conditions</vt:lpstr>
      <vt:lpstr>California Water Usage &amp; Population  (1970 – 2010)</vt:lpstr>
      <vt:lpstr>PowerPoint Presentation</vt:lpstr>
      <vt:lpstr>Wastewater Treatment Impacts</vt:lpstr>
      <vt:lpstr>Wastewater Treatment Impacts</vt:lpstr>
      <vt:lpstr>Collection System Impacts</vt:lpstr>
      <vt:lpstr>Collection System Impacts</vt:lpstr>
      <vt:lpstr>PowerPoint Presentation</vt:lpstr>
      <vt:lpstr>Wastewater Treatment Solutions</vt:lpstr>
      <vt:lpstr>Wastewater Treatment Solutions</vt:lpstr>
      <vt:lpstr>Wastewater Treatment Solutions</vt:lpstr>
      <vt:lpstr>Agency Example</vt:lpstr>
      <vt:lpstr>PowerPoint Presentation</vt:lpstr>
      <vt:lpstr>Alternative Water Supplies</vt:lpstr>
      <vt:lpstr>Bag Filters</vt:lpstr>
      <vt:lpstr>Agency Example: Alternative Water Supply</vt:lpstr>
      <vt:lpstr>Agency Example: Alternative Water Supply</vt:lpstr>
      <vt:lpstr>Defect-specific Maintenance Methods</vt:lpstr>
      <vt:lpstr>Agency Example</vt:lpstr>
      <vt:lpstr>Efficient Maintenance Equipment &amp; Methods</vt:lpstr>
      <vt:lpstr>Decreased Hydro-jet Flowrate</vt:lpstr>
      <vt:lpstr>Agency Example</vt:lpstr>
      <vt:lpstr>Agency Example</vt:lpstr>
      <vt:lpstr>Agency Example</vt:lpstr>
      <vt:lpstr>New $242K Pipe Hunter</vt:lpstr>
      <vt:lpstr>Solutions – Focused Maintenance</vt:lpstr>
      <vt:lpstr>Solutions – Focused Maintenance</vt:lpstr>
      <vt:lpstr>Solutions – Focused Maintenance</vt:lpstr>
      <vt:lpstr>PowerPoint Presentation</vt:lpstr>
      <vt:lpstr>Water Supply Impacts</vt:lpstr>
      <vt:lpstr>Water Supply Solutions: Diversify Supplies</vt:lpstr>
      <vt:lpstr>Water Supply Solutions: Increase Storage </vt:lpstr>
      <vt:lpstr>Water Supply Solutions: Increase Storage </vt:lpstr>
      <vt:lpstr>Decreased Hydro-jet Flowrate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mlong</dc:creator>
  <cp:lastModifiedBy>Lani Good</cp:lastModifiedBy>
  <cp:revision>708</cp:revision>
  <cp:lastPrinted>2015-08-06T13:57:39Z</cp:lastPrinted>
  <dcterms:created xsi:type="dcterms:W3CDTF">2011-03-21T20:01:30Z</dcterms:created>
  <dcterms:modified xsi:type="dcterms:W3CDTF">2015-09-10T19:26:41Z</dcterms:modified>
</cp:coreProperties>
</file>