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0" r:id="rId5"/>
    <p:sldId id="259" r:id="rId6"/>
    <p:sldId id="262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839" autoAdjust="0"/>
  </p:normalViewPr>
  <p:slideViewPr>
    <p:cSldViewPr>
      <p:cViewPr varScale="1">
        <p:scale>
          <a:sx n="61" d="100"/>
          <a:sy n="61" d="100"/>
        </p:scale>
        <p:origin x="-221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DDA65E-9F48-417C-A76E-8242C23250A6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63BE804-EFDE-4FBD-BB78-F8B1FD9DC5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534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5235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5187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3BE804-EFDE-4FBD-BB78-F8B1FD9DC533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5211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594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229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9717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98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817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1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48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7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905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614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776C1C-3391-4721-B8BF-EDE72583247B}" type="datetimeFigureOut">
              <a:rPr lang="en-US" smtClean="0"/>
              <a:t>9/16/2015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98D97-A53F-40D0-AFE1-1CC33C393B9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360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2.png"/><Relationship Id="rId3" Type="http://schemas.openxmlformats.org/officeDocument/2006/relationships/image" Target="../media/image20.png"/><Relationship Id="rId7" Type="http://schemas.openxmlformats.org/officeDocument/2006/relationships/image" Target="../media/image22.png"/><Relationship Id="rId12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4.png"/><Relationship Id="rId5" Type="http://schemas.openxmlformats.org/officeDocument/2006/relationships/image" Target="../media/image21.png"/><Relationship Id="rId10" Type="http://schemas.openxmlformats.org/officeDocument/2006/relationships/image" Target="../media/image23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6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1.png"/><Relationship Id="rId5" Type="http://schemas.openxmlformats.org/officeDocument/2006/relationships/image" Target="../media/image6.png"/><Relationship Id="rId10" Type="http://schemas.openxmlformats.org/officeDocument/2006/relationships/image" Target="../media/image10.png"/><Relationship Id="rId4" Type="http://schemas.openxmlformats.org/officeDocument/2006/relationships/image" Target="../media/image24.png"/><Relationship Id="rId9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8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6.png"/><Relationship Id="rId4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2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6.png"/><Relationship Id="rId10" Type="http://schemas.openxmlformats.org/officeDocument/2006/relationships/image" Target="../media/image3.png"/><Relationship Id="rId4" Type="http://schemas.openxmlformats.org/officeDocument/2006/relationships/image" Target="../media/image18.png"/><Relationship Id="rId9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13.png"/><Relationship Id="rId4" Type="http://schemas.openxmlformats.org/officeDocument/2006/relationships/image" Target="../media/image1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P2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a guide to reporting</a:t>
            </a:r>
          </a:p>
          <a:p>
            <a:endParaRPr lang="en-US" dirty="0">
              <a:solidFill>
                <a:schemeClr val="tx1"/>
              </a:solidFill>
              <a:latin typeface="Berlin Sans FB" panose="020E0602020502020306" pitchFamily="34" charset="0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Berlin Sans FB" panose="020E0602020502020306" pitchFamily="34" charset="0"/>
              </a:rPr>
              <a:t>2015</a:t>
            </a:r>
            <a:endParaRPr lang="en-US" dirty="0">
              <a:solidFill>
                <a:schemeClr val="tx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435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Requirement 7 </a:t>
            </a:r>
            <a:r>
              <a:rPr lang="en-US" sz="2800" dirty="0" smtClean="0">
                <a:latin typeface="Berlin Sans FB" panose="020E0602020502020306" pitchFamily="34" charset="0"/>
              </a:rPr>
              <a:t>(evaluation criteria) should guide efforts for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Requirement 8</a:t>
            </a:r>
            <a:r>
              <a:rPr lang="en-US" sz="2800" dirty="0" smtClean="0">
                <a:latin typeface="Berlin Sans FB" panose="020E0602020502020306" pitchFamily="34" charset="0"/>
              </a:rPr>
              <a:t> (efforts &amp; results), and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Requirement 8</a:t>
            </a:r>
            <a:r>
              <a:rPr lang="en-US" sz="2800" dirty="0" smtClean="0">
                <a:latin typeface="Berlin Sans FB" panose="020E0602020502020306" pitchFamily="34" charset="0"/>
              </a:rPr>
              <a:t> should inform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Requirement 9</a:t>
            </a:r>
            <a:r>
              <a:rPr lang="en-US" sz="2800" dirty="0" smtClean="0">
                <a:latin typeface="Berlin Sans FB" panose="020E0602020502020306" pitchFamily="34" charset="0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Berlin Sans FB" panose="020E0602020502020306" pitchFamily="34" charset="0"/>
              </a:rPr>
              <a:t>Example: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Evaluation criteria</a:t>
            </a:r>
            <a:r>
              <a:rPr lang="en-US" sz="2800" dirty="0" smtClean="0">
                <a:latin typeface="Berlin Sans FB" panose="020E0602020502020306" pitchFamily="34" charset="0"/>
              </a:rPr>
              <a:t> = # SSOs related to FOG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Effort</a:t>
            </a:r>
            <a:r>
              <a:rPr lang="en-US" sz="2800" dirty="0" smtClean="0">
                <a:latin typeface="Berlin Sans FB" panose="020E0602020502020306" pitchFamily="34" charset="0"/>
              </a:rPr>
              <a:t> = Inspections of food service establishments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Results</a:t>
            </a:r>
            <a:r>
              <a:rPr lang="en-US" sz="2800" dirty="0" smtClean="0">
                <a:latin typeface="Berlin Sans FB" panose="020E0602020502020306" pitchFamily="34" charset="0"/>
              </a:rPr>
              <a:t> = 3 FOG-related SSOs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Evaluation</a:t>
            </a:r>
            <a:r>
              <a:rPr lang="en-US" sz="2800" dirty="0" smtClean="0">
                <a:latin typeface="Berlin Sans FB" panose="020E0602020502020306" pitchFamily="34" charset="0"/>
              </a:rPr>
              <a:t> = 3 FOG-related SSOs, down from 4 FOG-related SSOs last year.</a:t>
            </a:r>
          </a:p>
        </p:txBody>
      </p:sp>
      <p:pic>
        <p:nvPicPr>
          <p:cNvPr id="22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305229" cy="2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4055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Targeted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447800"/>
            <a:ext cx="7696200" cy="391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900237"/>
            <a:ext cx="7772400" cy="842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Attachment of monitoring data or data integrated into the report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743200"/>
            <a:ext cx="4953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99" y="3200400"/>
            <a:ext cx="6324601" cy="36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581400"/>
            <a:ext cx="5218176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525" y="4114800"/>
            <a:ext cx="6908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495800"/>
            <a:ext cx="6908092" cy="292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8728" y="4827683"/>
            <a:ext cx="3714522" cy="26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895" y="5410200"/>
            <a:ext cx="6290705" cy="292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5764302"/>
            <a:ext cx="6329363" cy="282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9050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pix.iemoji.com/images/emoji/apple/8.3/256/direct-hit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810" y="609600"/>
            <a:ext cx="537990" cy="53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http://pix.iemoji.com/images/emoji/apple/8.3/256/direct-hit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810" y="609600"/>
            <a:ext cx="537990" cy="53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35141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Targeted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Accelerated monitoring data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Control strategy tasks</a:t>
            </a: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2819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pix.iemoji.com/images/emoji/apple/8.3/256/direct-hi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810" y="609600"/>
            <a:ext cx="537990" cy="53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pix.iemoji.com/images/emoji/apple/8.3/256/direct-hi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8810" y="609600"/>
            <a:ext cx="537990" cy="53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46297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Combine requirements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49" y="2124074"/>
            <a:ext cx="5107781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438400"/>
            <a:ext cx="5605465" cy="327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0"/>
            <a:ext cx="7200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768" y="3352800"/>
            <a:ext cx="40894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0606" y="3911600"/>
            <a:ext cx="26416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" y="4216400"/>
            <a:ext cx="4457700" cy="27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428" y="4876800"/>
            <a:ext cx="7091172" cy="27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7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9377" y="5105400"/>
            <a:ext cx="6877051" cy="277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1860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Tables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286000"/>
            <a:ext cx="7197912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4069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Tables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1"/>
            <a:ext cx="8246879" cy="2209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4012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Lists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78" y="2439835"/>
            <a:ext cx="7555522" cy="2132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51017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Quantifying Results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14600"/>
            <a:ext cx="853047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1457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Quantifying Results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98" y="2209800"/>
            <a:ext cx="7219802" cy="3957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83928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Streamlining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990600" y="1600200"/>
            <a:ext cx="7772400" cy="38862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Logical structure</a:t>
            </a: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732" y="1676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04800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://pix.iemoji.com/images/emoji/apple/8.3/256/swimmer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4799"/>
            <a:ext cx="987425" cy="98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0"/>
            <a:ext cx="748997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2327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Permit requirements come from…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San Francisco Bay Basin Plan </a:t>
            </a: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dirty="0" smtClean="0">
                <a:latin typeface="Berlin Sans FB" panose="020E0602020502020306" pitchFamily="34" charset="0"/>
              </a:rPr>
              <a:t>State Implementation Policy (SIP)</a:t>
            </a: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</p:txBody>
      </p:sp>
      <p:pic>
        <p:nvPicPr>
          <p:cNvPr id="2050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819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13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Berlin Sans FB" panose="020E0602020502020306" pitchFamily="34" charset="0"/>
              </a:rPr>
              <a:t>Two “types” of programs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70037"/>
            <a:ext cx="8229600" cy="792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General Programs (Basin Plan  § 4.13.2.3)</a:t>
            </a: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http://pix.iemoji.com/images/emoji/apple/8.3/256/direct-hi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210" y="2814810"/>
            <a:ext cx="537990" cy="53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39" y="1676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914400" y="2713037"/>
            <a:ext cx="8229600" cy="1096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Targeted Programs (Basin Plan  § 4.13.2.4; SIP </a:t>
            </a:r>
            <a:r>
              <a:rPr lang="en-US" dirty="0" smtClean="0">
                <a:latin typeface="Berlin Sans FB" panose="020E0602020502020306" pitchFamily="34" charset="0"/>
              </a:rPr>
              <a:t>§2.4.5.1</a:t>
            </a:r>
            <a:r>
              <a:rPr lang="en-US" dirty="0" smtClean="0">
                <a:latin typeface="Berlin Sans FB" panose="020E0602020502020306" pitchFamily="34" charset="0"/>
              </a:rPr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864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Review Goals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Berlin Sans FB" panose="020E0602020502020306" pitchFamily="34" charset="0"/>
              </a:rPr>
              <a:t> </a:t>
            </a:r>
            <a:r>
              <a:rPr lang="en-US" dirty="0" smtClean="0">
                <a:latin typeface="Berlin Sans FB" panose="020E0602020502020306" pitchFamily="34" charset="0"/>
              </a:rPr>
              <a:t>   Ensure permit requirements are met</a:t>
            </a:r>
            <a:endParaRPr lang="en-US" dirty="0">
              <a:latin typeface="Berlin Sans FB" panose="020E0602020502020306" pitchFamily="34" charset="0"/>
            </a:endParaRPr>
          </a:p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Berlin Sans FB" panose="020E0602020502020306" pitchFamily="34" charset="0"/>
              </a:rPr>
              <a:t>2. Obtain overview of programs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3074" name="Picture 2" descr="http://pix.iemoji.com/images/emoji/apple/8.3/256/ey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2286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76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8194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pix.iemoji.com/images/emoji/apple/8.3/256/eye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914400" y="228600"/>
            <a:ext cx="12954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836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24000"/>
            <a:ext cx="62674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1981200"/>
            <a:ext cx="371475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438400"/>
            <a:ext cx="40767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32" y="2895600"/>
            <a:ext cx="54006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46" y="3362325"/>
            <a:ext cx="198120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40" y="3829050"/>
            <a:ext cx="33432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286250"/>
            <a:ext cx="536257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733925"/>
            <a:ext cx="3067050" cy="21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" y="5200650"/>
            <a:ext cx="5200650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18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593" y="5638800"/>
            <a:ext cx="51149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20" descr="http://pix.iemoji.com/images/emoji/apple/8.3/256/loudly-crying-face.png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438400"/>
            <a:ext cx="2076450" cy="207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561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5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3084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32" y="2895600"/>
            <a:ext cx="540067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8610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Identification of tasks addressing the pollutant of concern</a:t>
            </a:r>
          </a:p>
          <a:p>
            <a:pPr lvl="1"/>
            <a:r>
              <a:rPr lang="en-US" sz="2400" dirty="0" smtClean="0">
                <a:latin typeface="Berlin Sans FB" panose="020E0602020502020306" pitchFamily="34" charset="0"/>
              </a:rPr>
              <a:t>Specific to one pollutant or cover multiple pollutants</a:t>
            </a:r>
          </a:p>
          <a:p>
            <a:pPr lvl="1"/>
            <a:r>
              <a:rPr lang="en-US" sz="2400" dirty="0" smtClean="0">
                <a:latin typeface="Berlin Sans FB" panose="020E0602020502020306" pitchFamily="34" charset="0"/>
              </a:rPr>
              <a:t>Individual tasks (e.g., inspections, collection programs) or regional (and beyond) efforts (e.g., BAPPG projects)</a:t>
            </a:r>
            <a:endParaRPr lang="en-US" sz="2800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Description of tasks performed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If applicable, explanation why pollutant isn’t covered</a:t>
            </a:r>
          </a:p>
        </p:txBody>
      </p:sp>
      <p:pic>
        <p:nvPicPr>
          <p:cNvPr id="15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32" y="22139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343400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http://pix.iemoji.com/images/emoji/apple/8.3/256/splashing-sweat-symbo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124201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http://pix.iemoji.com/images/emoji/apple/8.3/256/splashing-sweat-symbol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581401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32" y="5468033"/>
            <a:ext cx="3429004" cy="379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943600"/>
            <a:ext cx="5791200" cy="362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23" y="48809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7250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31645E-6 L 0.13333 -0.19431 " pathEditMode="relative" rAng="0" ptsTypes="AA">
                                      <p:cBhvr>
                                        <p:cTn id="6" dur="175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667" y="-971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500" fill="hold"/>
                                        <p:tgtEl>
                                          <p:spTgt spid="308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Identification of evaluation criteria (e.g., pounds of pollutants collected, # violations to inspections completed, influent monitoring results, outreach response).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Hard numbers </a:t>
            </a:r>
          </a:p>
        </p:txBody>
      </p:sp>
      <p:pic>
        <p:nvPicPr>
          <p:cNvPr id="21" name="Picture 4" descr="http://pix.iemoji.com/images/emoji/apple/8.3/256/thumbs-up-sig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941" y="38862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609" y="1447800"/>
            <a:ext cx="756699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901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427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105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836" y="1600200"/>
            <a:ext cx="4308211" cy="307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Summary of all pollution prevention activities and results</a:t>
            </a:r>
          </a:p>
          <a:p>
            <a:pPr lvl="1"/>
            <a:r>
              <a:rPr lang="en-US" sz="2400" dirty="0" smtClean="0">
                <a:latin typeface="Berlin Sans FB" panose="020E0602020502020306" pitchFamily="34" charset="0"/>
              </a:rPr>
              <a:t>All tasks in Requirements 4, 5, and 6</a:t>
            </a:r>
          </a:p>
          <a:p>
            <a:endParaRPr lang="en-US" sz="2800" dirty="0" smtClean="0">
              <a:latin typeface="Berlin Sans FB" panose="020E0602020502020306" pitchFamily="34" charset="0"/>
            </a:endParaRPr>
          </a:p>
          <a:p>
            <a:endParaRPr lang="en-US" sz="2800" dirty="0">
              <a:latin typeface="Berlin Sans FB" panose="020E0602020502020306" pitchFamily="34" charset="0"/>
            </a:endParaRPr>
          </a:p>
          <a:p>
            <a:endParaRPr lang="en-US" sz="2800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Hard numbers </a:t>
            </a:r>
          </a:p>
        </p:txBody>
      </p:sp>
      <p:pic>
        <p:nvPicPr>
          <p:cNvPr id="21" name="Picture 4" descr="http://pix.iemoji.com/images/emoji/apple/8.3/256/thumbs-up-sign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941" y="50292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901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1857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115" y="3595454"/>
            <a:ext cx="6868885" cy="290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3328" y="4140968"/>
            <a:ext cx="2519802" cy="27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623" y="4686482"/>
            <a:ext cx="4252167" cy="2665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 descr="http://pix.iemoji.com/images/emoji/apple/8.3/256/splashing-sweat-symbol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716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Berlin Sans FB" panose="020E0602020502020306" pitchFamily="34" charset="0"/>
              </a:rPr>
              <a:t>General Program Reporting</a:t>
            </a:r>
            <a:endParaRPr lang="en-US" dirty="0">
              <a:latin typeface="Berlin Sans FB" panose="020E0602020502020306" pitchFamily="34" charset="0"/>
            </a:endParaRPr>
          </a:p>
        </p:txBody>
      </p:sp>
      <p:sp>
        <p:nvSpPr>
          <p:cNvPr id="20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10600" cy="5029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 smtClean="0">
              <a:latin typeface="Berlin Sans FB" panose="020E0602020502020306" pitchFamily="34" charset="0"/>
            </a:endParaRPr>
          </a:p>
          <a:p>
            <a:r>
              <a:rPr lang="en-US" sz="2800" dirty="0" smtClean="0">
                <a:latin typeface="Berlin Sans FB" panose="020E0602020502020306" pitchFamily="34" charset="0"/>
              </a:rPr>
              <a:t>Evaluation of success based off criteria </a:t>
            </a:r>
            <a:r>
              <a:rPr lang="en-US" sz="2800" dirty="0" err="1" smtClean="0">
                <a:latin typeface="Berlin Sans FB" panose="020E0602020502020306" pitchFamily="34" charset="0"/>
              </a:rPr>
              <a:t>ID’d</a:t>
            </a:r>
            <a:r>
              <a:rPr lang="en-US" sz="2800" dirty="0" smtClean="0">
                <a:latin typeface="Berlin Sans FB" panose="020E0602020502020306" pitchFamily="34" charset="0"/>
              </a:rPr>
              <a:t> in Requirement 7</a:t>
            </a:r>
          </a:p>
          <a:p>
            <a:pPr lvl="1"/>
            <a:r>
              <a:rPr lang="en-US" sz="2400" dirty="0" smtClean="0">
                <a:latin typeface="Berlin Sans FB" panose="020E0602020502020306" pitchFamily="34" charset="0"/>
              </a:rPr>
              <a:t>Actual reported numbers (e.g., waste collected, monitoring data)</a:t>
            </a:r>
          </a:p>
          <a:p>
            <a:pPr lvl="1"/>
            <a:r>
              <a:rPr lang="en-US" sz="2400" dirty="0" smtClean="0">
                <a:latin typeface="Berlin Sans FB" panose="020E0602020502020306" pitchFamily="34" charset="0"/>
              </a:rPr>
              <a:t>Description of outreach response (e.g., attendance, changes in consumer behavior). </a:t>
            </a:r>
          </a:p>
          <a:p>
            <a:r>
              <a:rPr lang="en-US" sz="2800" dirty="0" smtClean="0">
                <a:latin typeface="Berlin Sans FB" panose="020E0602020502020306" pitchFamily="34" charset="0"/>
              </a:rPr>
              <a:t>Discussion linking evaluation criteria to results</a:t>
            </a:r>
          </a:p>
        </p:txBody>
      </p:sp>
      <p:pic>
        <p:nvPicPr>
          <p:cNvPr id="22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139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http://pix.iemoji.com/images/emoji/apple/8.3/256/drople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728532"/>
            <a:ext cx="453068" cy="453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http://pix.iemoji.com/images/emoji/apple/8.3/256/splashing-sweat-symbo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200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76400"/>
            <a:ext cx="7305229" cy="29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2" descr="http://pix.iemoji.com/images/emoji/apple/8.3/256/splashing-sweat-symbo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96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://pix.iemoji.com/images/emoji/apple/8.3/256/earth-globe-americas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609600"/>
            <a:ext cx="533400" cy="53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5534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 advClick="0">
        <p:fade/>
      </p:transition>
    </mc:Choice>
    <mc:Fallback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30557</TotalTime>
  <Words>340</Words>
  <Application>Microsoft Office PowerPoint</Application>
  <PresentationFormat>On-screen Show (4:3)</PresentationFormat>
  <Paragraphs>95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P2</vt:lpstr>
      <vt:lpstr>Permit requirements come from…</vt:lpstr>
      <vt:lpstr>Two “types” of programs</vt:lpstr>
      <vt:lpstr>Review Goals</vt:lpstr>
      <vt:lpstr>General Program Reporting</vt:lpstr>
      <vt:lpstr>General Program Reporting</vt:lpstr>
      <vt:lpstr>General Program Reporting</vt:lpstr>
      <vt:lpstr>General Program Reporting</vt:lpstr>
      <vt:lpstr>General Program Reporting</vt:lpstr>
      <vt:lpstr>General Program Reporting</vt:lpstr>
      <vt:lpstr>Targeted Program Reporting</vt:lpstr>
      <vt:lpstr>Targeted Program Reporting</vt:lpstr>
      <vt:lpstr>Streamlining</vt:lpstr>
      <vt:lpstr>Streamlining</vt:lpstr>
      <vt:lpstr>Streamlining</vt:lpstr>
      <vt:lpstr>Streamlining</vt:lpstr>
      <vt:lpstr>Streamlining</vt:lpstr>
      <vt:lpstr>Streamlining</vt:lpstr>
      <vt:lpstr>Streamlining</vt:lpstr>
    </vt:vector>
  </TitlesOfParts>
  <Company>SWRCB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Parrish</dc:creator>
  <cp:lastModifiedBy>James Parrish </cp:lastModifiedBy>
  <cp:revision>80</cp:revision>
  <cp:lastPrinted>2015-10-06T18:02:36Z</cp:lastPrinted>
  <dcterms:created xsi:type="dcterms:W3CDTF">2015-09-16T15:10:04Z</dcterms:created>
  <dcterms:modified xsi:type="dcterms:W3CDTF">2015-10-07T20:27:51Z</dcterms:modified>
</cp:coreProperties>
</file>