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2308" autoAdjust="0"/>
  </p:normalViewPr>
  <p:slideViewPr>
    <p:cSldViewPr snapToGrid="0" snapToObjects="1">
      <p:cViewPr varScale="1">
        <p:scale>
          <a:sx n="84" d="100"/>
          <a:sy n="84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2D01-B6CA-4A4B-BCEA-B981AE2E242C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D2B86-E9F9-8D4A-986B-2088D1F87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D2B86-E9F9-8D4A-986B-2088D1F873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D2B86-E9F9-8D4A-986B-2088D1F873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D2B86-E9F9-8D4A-986B-2088D1F873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D2B86-E9F9-8D4A-986B-2088D1F873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AB91C7-210E-B940-A9B8-4809E44E068E}" type="datetimeFigureOut">
              <a:rPr lang="en-US" smtClean="0"/>
              <a:pPr/>
              <a:t>5/31/16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841AF3-D3FB-0D4B-A11B-E5553D800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d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Emiko Hashisaki</a:t>
            </a:r>
          </a:p>
          <a:p>
            <a:r>
              <a:rPr lang="en-US" dirty="0" smtClean="0"/>
              <a:t>Account Supervisor  |  O'Rorke, Inc. </a:t>
            </a:r>
          </a:p>
          <a:p>
            <a:r>
              <a:rPr lang="en-US" dirty="0" smtClean="0">
                <a:latin typeface="Tw Cen MT"/>
                <a:cs typeface="Tw Cen MT"/>
              </a:rPr>
              <a:t>June 1, 2016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Tw Cen MT"/>
                <a:cs typeface="Tw Cen MT"/>
              </a:rPr>
              <a:t>O’Rorke Outreach for BAPPG: FY 2015/16</a:t>
            </a:r>
            <a:endParaRPr lang="en-US" sz="3000" dirty="0">
              <a:latin typeface="Tw Cen MT"/>
              <a:cs typeface="Tw Cen MT"/>
            </a:endParaRPr>
          </a:p>
        </p:txBody>
      </p:sp>
      <p:pic>
        <p:nvPicPr>
          <p:cNvPr id="6" name="Picture 5" descr="BAPPG Logo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28" y="4995120"/>
            <a:ext cx="2924175" cy="600413"/>
          </a:xfrm>
          <a:prstGeom prst="rect">
            <a:avLst/>
          </a:prstGeom>
        </p:spPr>
      </p:pic>
      <p:pic>
        <p:nvPicPr>
          <p:cNvPr id="7" name="Picture 6" descr="OrorkeIncLogo_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995120"/>
            <a:ext cx="2070990" cy="6004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Task 7 – Miscellaneous Agency P2 Coordination (Website)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Tw Cen MT"/>
                <a:cs typeface="Tw Cen MT"/>
              </a:rPr>
              <a:t>BACWA Website training </a:t>
            </a:r>
            <a:r>
              <a:rPr lang="en-US" sz="2400" dirty="0">
                <a:latin typeface="Tw Cen MT"/>
                <a:cs typeface="Tw Cen MT"/>
              </a:rPr>
              <a:t>webinar</a:t>
            </a:r>
            <a:r>
              <a:rPr lang="en-US" sz="2400" dirty="0" smtClean="0">
                <a:latin typeface="Tw Cen MT"/>
                <a:cs typeface="Tw Cen MT"/>
              </a:rPr>
              <a:t> on </a:t>
            </a:r>
            <a:r>
              <a:rPr lang="en-US" sz="2400" dirty="0">
                <a:latin typeface="Tw Cen MT"/>
                <a:cs typeface="Tw Cen MT"/>
              </a:rPr>
              <a:t>October </a:t>
            </a:r>
            <a:r>
              <a:rPr lang="en-US" sz="2400" dirty="0" smtClean="0">
                <a:latin typeface="Tw Cen MT"/>
                <a:cs typeface="Tw Cen MT"/>
              </a:rPr>
              <a:t>29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latin typeface="Tw Cen MT"/>
                <a:cs typeface="Tw Cen MT"/>
              </a:rPr>
              <a:t>Lorien</a:t>
            </a:r>
            <a:r>
              <a:rPr lang="en-US" sz="2400" dirty="0" smtClean="0">
                <a:latin typeface="Tw Cen MT"/>
                <a:cs typeface="Tw Cen MT"/>
              </a:rPr>
              <a:t> </a:t>
            </a:r>
            <a:r>
              <a:rPr lang="en-US" sz="2400" dirty="0" err="1">
                <a:latin typeface="Tw Cen MT"/>
                <a:cs typeface="Tw Cen MT"/>
              </a:rPr>
              <a:t>Fono</a:t>
            </a:r>
            <a:r>
              <a:rPr lang="en-US" sz="2400" dirty="0">
                <a:latin typeface="Tw Cen MT"/>
                <a:cs typeface="Tw Cen MT"/>
              </a:rPr>
              <a:t> from BACWA trained BAPPG </a:t>
            </a:r>
            <a:r>
              <a:rPr lang="en-US" sz="2400" dirty="0" smtClean="0">
                <a:latin typeface="Tw Cen MT"/>
                <a:cs typeface="Tw Cen MT"/>
              </a:rPr>
              <a:t>members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Tw Cen MT"/>
                <a:cs typeface="Tw Cen MT"/>
              </a:rPr>
              <a:t>Use </a:t>
            </a:r>
            <a:r>
              <a:rPr lang="en-US" sz="2400" dirty="0" err="1" smtClean="0">
                <a:latin typeface="Tw Cen MT"/>
                <a:cs typeface="Tw Cen MT"/>
              </a:rPr>
              <a:t>Wordpress</a:t>
            </a:r>
            <a:r>
              <a:rPr lang="en-US" sz="2400" dirty="0" smtClean="0">
                <a:latin typeface="Tw Cen MT"/>
                <a:cs typeface="Tw Cen MT"/>
              </a:rPr>
              <a:t> CMS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Tw Cen MT"/>
                <a:cs typeface="Tw Cen MT"/>
              </a:rPr>
              <a:t>Upload documents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Tw Cen MT"/>
                <a:cs typeface="Tw Cen MT"/>
              </a:rPr>
              <a:t>Make copy changes to BAPPG page</a:t>
            </a:r>
            <a:endParaRPr lang="en-US" sz="2400" dirty="0">
              <a:latin typeface="Tw Cen MT"/>
              <a:cs typeface="Tw Cen MT"/>
            </a:endParaRPr>
          </a:p>
        </p:txBody>
      </p:sp>
      <p:pic>
        <p:nvPicPr>
          <p:cNvPr id="5" name="Picture 4" descr="lap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669" y="1944547"/>
            <a:ext cx="4729563" cy="3522539"/>
          </a:xfrm>
          <a:prstGeom prst="rect">
            <a:avLst/>
          </a:prstGeom>
        </p:spPr>
      </p:pic>
      <p:pic>
        <p:nvPicPr>
          <p:cNvPr id="6" name="Picture 5" descr="BAPP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139" y="2473721"/>
            <a:ext cx="3067526" cy="18501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Task 8 – Alkyl Phenol </a:t>
            </a:r>
            <a:r>
              <a:rPr lang="en-US" sz="3200" dirty="0" err="1" smtClean="0">
                <a:latin typeface="Tw Cen MT"/>
                <a:cs typeface="Tw Cen MT"/>
              </a:rPr>
              <a:t>Ethoxylates</a:t>
            </a:r>
            <a:r>
              <a:rPr lang="en-US" sz="3200" dirty="0" smtClean="0">
                <a:latin typeface="Tw Cen MT"/>
                <a:cs typeface="Tw Cen MT"/>
              </a:rPr>
              <a:t> &amp; Commercial Laundry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Plan submitted on 9/29/15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On 5/13/16 BAPPG confirmed that </a:t>
            </a:r>
            <a:r>
              <a:rPr lang="en-US" sz="2400" dirty="0" err="1" smtClean="0">
                <a:latin typeface="Tw Cen MT"/>
                <a:cs typeface="Tw Cen MT"/>
              </a:rPr>
              <a:t>APE’s</a:t>
            </a:r>
            <a:r>
              <a:rPr lang="en-US" sz="2400" dirty="0" smtClean="0">
                <a:latin typeface="Tw Cen MT"/>
                <a:cs typeface="Tw Cen MT"/>
              </a:rPr>
              <a:t> were being phased out by the industry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Funds for this task were reallocated</a:t>
            </a:r>
            <a:endParaRPr lang="en-US" sz="20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Task 9 – FY 2016/17 Outreach Plan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O’Rorke will work with BAPPG to develop a strategy for FY 2016/17 outreach</a:t>
            </a:r>
            <a:endParaRPr lang="en-US" sz="20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Additional Projects: Chinook Book Mobile Ads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Tw Cen MT"/>
                <a:cs typeface="Tw Cen MT"/>
              </a:rPr>
              <a:t>Mobile ads designed for </a:t>
            </a:r>
            <a:r>
              <a:rPr lang="en-US" sz="2400" dirty="0" err="1" smtClean="0">
                <a:latin typeface="Tw Cen MT"/>
                <a:cs typeface="Tw Cen MT"/>
              </a:rPr>
              <a:t>BAPPG’s</a:t>
            </a:r>
            <a:r>
              <a:rPr lang="en-US" sz="2400" dirty="0" smtClean="0">
                <a:latin typeface="Tw Cen MT"/>
                <a:cs typeface="Tw Cen MT"/>
              </a:rPr>
              <a:t> placements with Chinook Book</a:t>
            </a:r>
            <a:endParaRPr lang="en-US" sz="2000" dirty="0">
              <a:latin typeface="Tw Cen MT"/>
              <a:cs typeface="Tw Cen MT"/>
            </a:endParaRPr>
          </a:p>
        </p:txBody>
      </p:sp>
      <p:pic>
        <p:nvPicPr>
          <p:cNvPr id="5" name="Picture 4" descr="Chinook_1302x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42" y="2825517"/>
            <a:ext cx="5633368" cy="327048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Additional Projects: Chinook Book Print Ads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Print ads designed for </a:t>
            </a:r>
            <a:r>
              <a:rPr lang="en-US" sz="2400" dirty="0" err="1" smtClean="0"/>
              <a:t>BAPPG’s</a:t>
            </a:r>
            <a:r>
              <a:rPr lang="en-US" sz="2400" dirty="0" smtClean="0"/>
              <a:t> placements with Chinook Book</a:t>
            </a:r>
            <a:endParaRPr lang="en-US" sz="2400" dirty="0"/>
          </a:p>
        </p:txBody>
      </p:sp>
      <p:pic>
        <p:nvPicPr>
          <p:cNvPr id="5" name="Picture 4" descr="BAPPG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21" y="1649092"/>
            <a:ext cx="1547650" cy="4996899"/>
          </a:xfrm>
          <a:prstGeom prst="rect">
            <a:avLst/>
          </a:prstGeom>
        </p:spPr>
      </p:pic>
      <p:pic>
        <p:nvPicPr>
          <p:cNvPr id="9" name="Picture 8" descr="BAPPG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706" y="1649093"/>
            <a:ext cx="1545337" cy="49968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Additional Projects: How-To Guide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Explains how to manage marketing consultants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Detailed descriptions of BAPPG staff and contractor responsibilities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cs typeface="Tw Cen MT"/>
              </a:rPr>
              <a:t>Contains examples of: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Tw Cen MT"/>
              </a:rPr>
              <a:t>Production schedules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Tw Cen MT"/>
              </a:rPr>
              <a:t>Past work plans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Tw Cen MT"/>
              </a:rPr>
              <a:t>Past budgets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Tw Cen MT"/>
              </a:rPr>
              <a:t>Sample projects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>
              <a:latin typeface="Tw Cen MT"/>
              <a:cs typeface="Tw Cen MT"/>
            </a:endParaRPr>
          </a:p>
        </p:txBody>
      </p:sp>
      <p:pic>
        <p:nvPicPr>
          <p:cNvPr id="5" name="Picture 4" descr="BAPPG Consultant Management How-to Guide_LB edits vE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06963" y="1725851"/>
            <a:ext cx="3427412" cy="443571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Recommendations for FY 2016/17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>
                <a:latin typeface="Tw Cen MT"/>
                <a:cs typeface="Tw Cen MT"/>
              </a:rPr>
              <a:t>Consolidate task list to focus on several larger tasks, rather than multiple small tasks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latin typeface="Tw Cen MT"/>
                <a:cs typeface="Tw Cen MT"/>
              </a:rPr>
              <a:t>Consider funding one large regional campaign per Fiscal Year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cs typeface="Tw Cen MT"/>
              </a:rPr>
              <a:t>Additional outreach to Spanish and Chinese speaking audiences</a:t>
            </a:r>
          </a:p>
          <a:p>
            <a:pPr>
              <a:spcAft>
                <a:spcPts val="2400"/>
              </a:spcAft>
            </a:pPr>
            <a:endParaRPr lang="en-US" sz="2400" dirty="0" smtClean="0"/>
          </a:p>
          <a:p>
            <a:pPr>
              <a:spcAft>
                <a:spcPts val="2400"/>
              </a:spcAft>
            </a:pPr>
            <a:endParaRPr lang="en-US" sz="2400" dirty="0" smtClean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0983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Emiko </a:t>
            </a:r>
            <a:r>
              <a:rPr lang="en-US" dirty="0" err="1" smtClean="0"/>
              <a:t>Hashisaki Account</a:t>
            </a:r>
            <a:r>
              <a:rPr lang="en-US" dirty="0" smtClean="0"/>
              <a:t> Supervisor  |  O'Rorke, Inc. 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Office: (415) </a:t>
            </a:r>
            <a:r>
              <a:rPr lang="en-US" sz="2811" dirty="0" smtClean="0"/>
              <a:t>543-9119 x153 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11" dirty="0" smtClean="0"/>
              <a:t>emiko@ororkeinc.com  | </a:t>
            </a:r>
            <a:r>
              <a:rPr lang="en-US" sz="2811" dirty="0" err="1" smtClean="0"/>
              <a:t>ororkeinc.com</a:t>
            </a:r>
            <a:endParaRPr lang="en-US" sz="281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w Cen MT"/>
                <a:cs typeface="Tw Cen MT"/>
              </a:rPr>
              <a:t>FY 2015/16 Budget: $20,000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52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Task 1 – Dioxin Partnership with Air District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Task 2 – FOG Outreach to Food Trucks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Task 3 – No Drugs Down the Drain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Task 4 – Trash (Toilets Aren’t Trash Cans &amp; Wipes)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Task 5 – Annual Report Support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Task 6 – Personal Care Products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Task 7 – Miscellaneous P2 Agency Coordination (Website)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Task 8 – Alkyl Phenol </a:t>
            </a:r>
            <a:r>
              <a:rPr lang="en-US" sz="2400" dirty="0" err="1" smtClean="0">
                <a:latin typeface="Tw Cen MT"/>
                <a:cs typeface="Tw Cen MT"/>
              </a:rPr>
              <a:t>Ethoxylates</a:t>
            </a:r>
            <a:r>
              <a:rPr lang="en-US" sz="2400" dirty="0" smtClean="0">
                <a:latin typeface="Tw Cen MT"/>
                <a:cs typeface="Tw Cen MT"/>
              </a:rPr>
              <a:t> &amp; Commercial Laundry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Task 9 – FY 2016/17 Outreach Plan</a:t>
            </a:r>
            <a:endParaRPr lang="en-US" sz="24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w Cen MT"/>
                <a:cs typeface="Tw Cen MT"/>
              </a:rPr>
              <a:t>FY 2015/16 Budget: $20,000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52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400" dirty="0" smtClean="0">
                <a:latin typeface="Tw Cen MT"/>
                <a:cs typeface="Tw Cen MT"/>
              </a:rPr>
              <a:t>Additional Projects: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w Cen MT"/>
                <a:cs typeface="Tw Cen MT"/>
              </a:rPr>
              <a:t>Chinook Book Mobile Ads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w Cen MT"/>
                <a:cs typeface="Tw Cen MT"/>
              </a:rPr>
              <a:t>Chinook Book Print Ads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w Cen MT"/>
                <a:cs typeface="Tw Cen MT"/>
              </a:rPr>
              <a:t>How-To Guide for working with BAPPG Consultants</a:t>
            </a:r>
            <a:endParaRPr lang="en-US" sz="24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Task 1 – Dioxin Partnership with Air District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Press Event on December 10 at Westfield Mall in   San Francisco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BAPPG credited in press release and event signage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Event Coverage:	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12 stories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$12,242 publicity value</a:t>
            </a:r>
          </a:p>
          <a:p>
            <a:pPr>
              <a:spcAft>
                <a:spcPts val="1800"/>
              </a:spcAft>
            </a:pPr>
            <a:endParaRPr lang="en-US" sz="2400" dirty="0">
              <a:latin typeface="Tw Cen MT"/>
              <a:cs typeface="Tw Cen MT"/>
            </a:endParaRPr>
          </a:p>
        </p:txBody>
      </p:sp>
      <p:pic>
        <p:nvPicPr>
          <p:cNvPr id="5" name="Picture 4" descr="BAPP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99" y="1695596"/>
            <a:ext cx="3428967" cy="2034758"/>
          </a:xfrm>
          <a:prstGeom prst="rect">
            <a:avLst/>
          </a:prstGeom>
        </p:spPr>
      </p:pic>
      <p:pic>
        <p:nvPicPr>
          <p:cNvPr id="6" name="Picture 5" descr="World Jour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45" y="3238437"/>
            <a:ext cx="2604486" cy="2349748"/>
          </a:xfrm>
          <a:prstGeom prst="rect">
            <a:avLst/>
          </a:prstGeom>
        </p:spPr>
      </p:pic>
      <p:pic>
        <p:nvPicPr>
          <p:cNvPr id="4" name="Picture 3" descr="WrapPAperPost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618610" y="3420823"/>
            <a:ext cx="2026556" cy="303983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Task 2 – FOG Outreach to Food Trucks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Flyer designed to educate Food Truck owners about FOG best practices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Currently updating flyer to include FOG drop-off locations throughout the Bay Area</a:t>
            </a:r>
          </a:p>
          <a:p>
            <a:pPr>
              <a:spcAft>
                <a:spcPts val="1800"/>
              </a:spcAft>
            </a:pPr>
            <a:endParaRPr lang="en-US" sz="2400" dirty="0">
              <a:latin typeface="Tw Cen MT"/>
              <a:cs typeface="Tw Cen MT"/>
            </a:endParaRPr>
          </a:p>
        </p:txBody>
      </p:sp>
      <p:pic>
        <p:nvPicPr>
          <p:cNvPr id="9" name="Picture 8" descr="BAPPG_FoodTruck_FactShe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02576" y="1699410"/>
            <a:ext cx="3760424" cy="48666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Task 3 – No Drugs Down the Drain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05976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Regional online campaign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Facebook Online Ads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Ran 4/25 – 5/29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913,925 impressions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1,617 clicks, .17% CTR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Pandora Ads</a:t>
            </a:r>
            <a:endParaRPr lang="en-US" sz="2400" dirty="0" smtClean="0">
              <a:latin typeface="Tw Cen MT"/>
              <a:cs typeface="Tw Cen MT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Tw Cen MT"/>
              </a:rPr>
              <a:t>Ran 5/2 – 5/8 &amp; 5/23 – 5/29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484,480 </a:t>
            </a:r>
            <a:r>
              <a:rPr lang="en-US" sz="2400" dirty="0" smtClean="0">
                <a:latin typeface="Tw Cen MT"/>
                <a:cs typeface="Tw Cen MT"/>
              </a:rPr>
              <a:t>impressions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623 clicks, .26% CTR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w Cen MT"/>
              <a:cs typeface="Tw Cen MT"/>
            </a:endParaRPr>
          </a:p>
        </p:txBody>
      </p:sp>
      <p:pic>
        <p:nvPicPr>
          <p:cNvPr id="5" name="Picture 4" descr="BAPPG_NDDD_Pand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68" y="4346212"/>
            <a:ext cx="4413172" cy="2303124"/>
          </a:xfrm>
          <a:prstGeom prst="rect">
            <a:avLst/>
          </a:prstGeom>
        </p:spPr>
      </p:pic>
      <p:pic>
        <p:nvPicPr>
          <p:cNvPr id="6" name="Picture 5" descr="BAPPG_DontFlush_30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781" y="1728461"/>
            <a:ext cx="2917316" cy="24310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Task 4 – Trash (Toilets Aren’t Trash Cans &amp; Wipes)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Pitched article to local parenting publications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Covered by the Berkeley Parents Network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Poster designed for parents groups</a:t>
            </a:r>
            <a:endParaRPr lang="en-US" sz="2000" dirty="0" smtClean="0">
              <a:latin typeface="Tw Cen MT"/>
              <a:cs typeface="Tw Cen MT"/>
            </a:endParaRPr>
          </a:p>
          <a:p>
            <a:pPr>
              <a:spcAft>
                <a:spcPts val="1800"/>
              </a:spcAft>
            </a:pPr>
            <a:endParaRPr lang="en-US" sz="2400" dirty="0">
              <a:latin typeface="Tw Cen MT"/>
              <a:cs typeface="Tw Cen MT"/>
            </a:endParaRPr>
          </a:p>
        </p:txBody>
      </p:sp>
      <p:pic>
        <p:nvPicPr>
          <p:cNvPr id="4" name="Picture 3" descr="BAPPG_ToiletNotTrash_8x11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87961" y="1719251"/>
            <a:ext cx="3797300" cy="49144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Task 5 – Annual Report Support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Tw Cen MT"/>
                <a:cs typeface="Tw Cen MT"/>
              </a:rPr>
              <a:t>Provided graphic design support for 2015 Annual Report</a:t>
            </a:r>
            <a:endParaRPr lang="en-US" sz="2000" dirty="0" smtClean="0">
              <a:latin typeface="Tw Cen MT"/>
              <a:cs typeface="Tw Cen MT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Tw Cen MT"/>
              <a:cs typeface="Tw Cen MT"/>
            </a:endParaRPr>
          </a:p>
        </p:txBody>
      </p:sp>
      <p:pic>
        <p:nvPicPr>
          <p:cNvPr id="5" name="Picture 4" descr="BAPP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66" y="2361234"/>
            <a:ext cx="3235079" cy="4179288"/>
          </a:xfrm>
          <a:prstGeom prst="rect">
            <a:avLst/>
          </a:prstGeom>
          <a:ln w="3175" cmpd="sng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Picture 5" descr="BAPP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51" y="2361234"/>
            <a:ext cx="3215730" cy="4179288"/>
          </a:xfrm>
          <a:prstGeom prst="rect">
            <a:avLst/>
          </a:prstGeom>
          <a:ln w="3175" cmpd="sng"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latin typeface="Tw Cen MT"/>
                <a:cs typeface="Tw Cen MT"/>
              </a:rPr>
              <a:t>Task 6 – Personal Care Products (</a:t>
            </a:r>
            <a:r>
              <a:rPr lang="en-US" sz="3200" dirty="0" err="1" smtClean="0">
                <a:latin typeface="Tw Cen MT"/>
                <a:cs typeface="Tw Cen MT"/>
              </a:rPr>
              <a:t>Triclosan</a:t>
            </a:r>
            <a:r>
              <a:rPr lang="en-US" sz="3200" dirty="0" smtClean="0">
                <a:latin typeface="Tw Cen MT"/>
                <a:cs typeface="Tw Cen MT"/>
              </a:rPr>
              <a:t>)</a:t>
            </a:r>
            <a:endParaRPr lang="en-US" sz="3200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Regional online campaign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Facebook </a:t>
            </a:r>
            <a:r>
              <a:rPr lang="en-US" sz="2400" dirty="0">
                <a:latin typeface="Tw Cen MT"/>
                <a:cs typeface="Tw Cen MT"/>
              </a:rPr>
              <a:t>online </a:t>
            </a:r>
            <a:r>
              <a:rPr lang="en-US" sz="2400" dirty="0" smtClean="0">
                <a:latin typeface="Tw Cen MT"/>
                <a:cs typeface="Tw Cen MT"/>
              </a:rPr>
              <a:t>ads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514,118 impressions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7,372 clicks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Tw Cen MT"/>
                <a:cs typeface="Tw Cen MT"/>
              </a:rPr>
              <a:t>1.4% CTR</a:t>
            </a:r>
            <a:endParaRPr lang="en-US" sz="2400" dirty="0">
              <a:latin typeface="Tw Cen MT"/>
              <a:cs typeface="Tw Cen MT"/>
            </a:endParaRPr>
          </a:p>
        </p:txBody>
      </p:sp>
      <p:pic>
        <p:nvPicPr>
          <p:cNvPr id="5" name="Picture 4" descr="iStock_000051177596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91" y="1907040"/>
            <a:ext cx="3934609" cy="28551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669</TotalTime>
  <Words>568</Words>
  <Application>Microsoft Macintosh PowerPoint</Application>
  <PresentationFormat>On-screen Show (4:3)</PresentationFormat>
  <Paragraphs>86</Paragraphs>
  <Slides>17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O’Rorke Outreach for BAPPG: FY 2015/16</vt:lpstr>
      <vt:lpstr>FY 2015/16 Budget: $20,000</vt:lpstr>
      <vt:lpstr>FY 2015/16 Budget: $20,000</vt:lpstr>
      <vt:lpstr>Task 1 – Dioxin Partnership with Air District</vt:lpstr>
      <vt:lpstr>Task 2 – FOG Outreach to Food Trucks</vt:lpstr>
      <vt:lpstr>Task 3 – No Drugs Down the Drain</vt:lpstr>
      <vt:lpstr>Task 4 – Trash (Toilets Aren’t Trash Cans &amp; Wipes)</vt:lpstr>
      <vt:lpstr>Task 5 – Annual Report Support</vt:lpstr>
      <vt:lpstr>Task 6 – Personal Care Products (Triclosan)</vt:lpstr>
      <vt:lpstr>Task 7 – Miscellaneous Agency P2 Coordination (Website)</vt:lpstr>
      <vt:lpstr>Task 8 – Alkyl Phenol Ethoxylates &amp; Commercial Laundry</vt:lpstr>
      <vt:lpstr>Task 9 – FY 2016/17 Outreach Plan</vt:lpstr>
      <vt:lpstr>Additional Projects: Chinook Book Mobile Ads</vt:lpstr>
      <vt:lpstr>Additional Projects: Chinook Book Print Ads</vt:lpstr>
      <vt:lpstr>Additional Projects: How-To Guide</vt:lpstr>
      <vt:lpstr>Recommendations for FY 2016/17</vt:lpstr>
      <vt:lpstr>Thank you!</vt:lpstr>
    </vt:vector>
  </TitlesOfParts>
  <Company>O'Rorke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O’Rorke Outreach for BAPPG Fiscal Year 2015/16</dc:title>
  <dc:creator>Emiko Hashisaki</dc:creator>
  <cp:lastModifiedBy>Emiko Hashisaki</cp:lastModifiedBy>
  <cp:revision>16</cp:revision>
  <dcterms:created xsi:type="dcterms:W3CDTF">2016-06-01T04:00:51Z</dcterms:created>
  <dcterms:modified xsi:type="dcterms:W3CDTF">2016-06-01T04:12:36Z</dcterms:modified>
</cp:coreProperties>
</file>