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5"/>
  </p:notesMasterIdLst>
  <p:handoutMasterIdLst>
    <p:handoutMasterId r:id="rId16"/>
  </p:handoutMasterIdLst>
  <p:sldIdLst>
    <p:sldId id="256" r:id="rId3"/>
    <p:sldId id="261" r:id="rId4"/>
    <p:sldId id="264" r:id="rId5"/>
    <p:sldId id="297" r:id="rId6"/>
    <p:sldId id="304" r:id="rId7"/>
    <p:sldId id="299" r:id="rId8"/>
    <p:sldId id="300" r:id="rId9"/>
    <p:sldId id="286" r:id="rId10"/>
    <p:sldId id="301" r:id="rId11"/>
    <p:sldId id="302" r:id="rId12"/>
    <p:sldId id="303" r:id="rId13"/>
    <p:sldId id="273" r:id="rId14"/>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0110" autoAdjust="0"/>
  </p:normalViewPr>
  <p:slideViewPr>
    <p:cSldViewPr>
      <p:cViewPr>
        <p:scale>
          <a:sx n="120" d="100"/>
          <a:sy n="120" d="100"/>
        </p:scale>
        <p:origin x="1266" y="216"/>
      </p:cViewPr>
      <p:guideLst>
        <p:guide orient="horz" pos="2160"/>
        <p:guide pos="2880"/>
      </p:guideLst>
    </p:cSldViewPr>
  </p:slideViewPr>
  <p:notesTextViewPr>
    <p:cViewPr>
      <p:scale>
        <a:sx n="3" d="2"/>
        <a:sy n="3" d="2"/>
      </p:scale>
      <p:origin x="0" y="0"/>
    </p:cViewPr>
  </p:notesTextViewPr>
  <p:sorterViewPr>
    <p:cViewPr>
      <p:scale>
        <a:sx n="100" d="100"/>
        <a:sy n="100" d="100"/>
      </p:scale>
      <p:origin x="0" y="-7218"/>
    </p:cViewPr>
  </p:sorterViewPr>
  <p:notesViewPr>
    <p:cSldViewPr>
      <p:cViewPr varScale="1">
        <p:scale>
          <a:sx n="94" d="100"/>
          <a:sy n="94" d="100"/>
        </p:scale>
        <p:origin x="368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5271317829457363E-2"/>
          <c:y val="6.3953488372093026E-2"/>
          <c:w val="0.9147286821705426"/>
          <c:h val="0.87209302325581395"/>
        </c:manualLayout>
      </c:layout>
      <c:pie3DChart>
        <c:varyColors val="1"/>
        <c:dLbls>
          <c:showLegendKey val="0"/>
          <c:showVal val="0"/>
          <c:showCatName val="0"/>
          <c:showSerName val="0"/>
          <c:showPercent val="0"/>
          <c:showBubbleSize val="0"/>
          <c:showLeaderLines val="0"/>
        </c:dLbls>
      </c:pie3DChart>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5271317829457363E-2"/>
          <c:y val="6.3953488372093026E-2"/>
          <c:w val="0.9147286821705426"/>
          <c:h val="0.87209302325581395"/>
        </c:manualLayout>
      </c:layout>
      <c:pie3DChart>
        <c:varyColors val="1"/>
        <c:dLbls>
          <c:showLegendKey val="0"/>
          <c:showVal val="0"/>
          <c:showCatName val="0"/>
          <c:showSerName val="0"/>
          <c:showPercent val="0"/>
          <c:showBubbleSize val="0"/>
          <c:showLeaderLines val="0"/>
        </c:dLbls>
      </c:pie3DChart>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5271317829457363E-2"/>
          <c:y val="6.3953488372093026E-2"/>
          <c:w val="0.9147286821705426"/>
          <c:h val="0.87209302325581395"/>
        </c:manualLayout>
      </c:layout>
      <c:pie3DChart>
        <c:varyColors val="1"/>
        <c:dLbls>
          <c:showLegendKey val="0"/>
          <c:showVal val="0"/>
          <c:showCatName val="0"/>
          <c:showSerName val="0"/>
          <c:showPercent val="0"/>
          <c:showBubbleSize val="0"/>
          <c:showLeaderLines val="0"/>
        </c:dLbls>
      </c:pie3DChart>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5271317829457363E-2"/>
          <c:y val="6.3953488372093026E-2"/>
          <c:w val="0.9147286821705426"/>
          <c:h val="0.87209302325581395"/>
        </c:manualLayout>
      </c:layout>
      <c:pie3DChart>
        <c:varyColors val="1"/>
        <c:dLbls>
          <c:showLegendKey val="0"/>
          <c:showVal val="0"/>
          <c:showCatName val="0"/>
          <c:showSerName val="0"/>
          <c:showPercent val="0"/>
          <c:showBubbleSize val="0"/>
          <c:showLeaderLines val="0"/>
        </c:dLbls>
      </c:pie3DChart>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954954954954955E-2"/>
          <c:y val="5.4054054054054057E-2"/>
          <c:w val="0.90090090090090091"/>
          <c:h val="0.85135135135135132"/>
        </c:manualLayout>
      </c:layout>
      <c:pie3DChart>
        <c:varyColors val="1"/>
        <c:ser>
          <c:idx val="0"/>
          <c:order val="0"/>
          <c:tx>
            <c:strRef>
              <c:f>Sheet1!$B$1</c:f>
              <c:strCache>
                <c:ptCount val="1"/>
                <c:pt idx="0">
                  <c:v>Emissions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88B-4318-BF65-32AA4E81FB3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788B-4318-BF65-32AA4E81FB32}"/>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788B-4318-BF65-32AA4E81FB32}"/>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788B-4318-BF65-32AA4E81FB32}"/>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788B-4318-BF65-32AA4E81FB32}"/>
              </c:ext>
            </c:extLst>
          </c:dPt>
          <c:dPt>
            <c:idx val="5"/>
            <c:bubble3D val="0"/>
            <c:explosion val="27"/>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788B-4318-BF65-32AA4E81FB32}"/>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788B-4318-BF65-32AA4E81FB32}"/>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788B-4318-BF65-32AA4E81FB32}"/>
              </c:ext>
            </c:extLst>
          </c:dPt>
          <c:cat>
            <c:strRef>
              <c:f>Sheet1!$A$2:$A$9</c:f>
              <c:strCache>
                <c:ptCount val="8"/>
                <c:pt idx="0">
                  <c:v>Stationary</c:v>
                </c:pt>
                <c:pt idx="1">
                  <c:v>Transportation</c:v>
                </c:pt>
                <c:pt idx="2">
                  <c:v>Energy</c:v>
                </c:pt>
                <c:pt idx="3">
                  <c:v>Buildings</c:v>
                </c:pt>
                <c:pt idx="4">
                  <c:v>Agriculture</c:v>
                </c:pt>
                <c:pt idx="5">
                  <c:v>Water</c:v>
                </c:pt>
                <c:pt idx="6">
                  <c:v>SLCP</c:v>
                </c:pt>
                <c:pt idx="7">
                  <c:v>Waste</c:v>
                </c:pt>
              </c:strCache>
            </c:strRef>
          </c:cat>
          <c:val>
            <c:numRef>
              <c:f>Sheet1!$B$2:$B$9</c:f>
              <c:numCache>
                <c:formatCode>General</c:formatCode>
                <c:ptCount val="8"/>
                <c:pt idx="0">
                  <c:v>25</c:v>
                </c:pt>
                <c:pt idx="1">
                  <c:v>39</c:v>
                </c:pt>
                <c:pt idx="2">
                  <c:v>16</c:v>
                </c:pt>
                <c:pt idx="3">
                  <c:v>12</c:v>
                </c:pt>
                <c:pt idx="4">
                  <c:v>1.5</c:v>
                </c:pt>
                <c:pt idx="5">
                  <c:v>0.5</c:v>
                </c:pt>
                <c:pt idx="6">
                  <c:v>3.5</c:v>
                </c:pt>
                <c:pt idx="7">
                  <c:v>3</c:v>
                </c:pt>
              </c:numCache>
            </c:numRef>
          </c:val>
          <c:extLst>
            <c:ext xmlns:c16="http://schemas.microsoft.com/office/drawing/2014/chart" uri="{C3380CC4-5D6E-409C-BE32-E72D297353CC}">
              <c16:uniqueId val="{00000010-788B-4318-BF65-32AA4E81FB32}"/>
            </c:ext>
          </c:extLst>
        </c:ser>
        <c:dLbls>
          <c:showLegendKey val="0"/>
          <c:showVal val="0"/>
          <c:showCatName val="0"/>
          <c:showSerName val="0"/>
          <c:showPercent val="0"/>
          <c:showBubbleSize val="0"/>
          <c:showLeaderLines val="1"/>
        </c:dLbls>
      </c:pie3DChart>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5271317829457363E-2"/>
          <c:y val="6.3953488372093026E-2"/>
          <c:w val="0.9147286821705426"/>
          <c:h val="0.87209302325581395"/>
        </c:manualLayout>
      </c:layout>
      <c:pie3DChart>
        <c:varyColors val="1"/>
        <c:dLbls>
          <c:showLegendKey val="0"/>
          <c:showVal val="0"/>
          <c:showCatName val="0"/>
          <c:showSerName val="0"/>
          <c:showPercent val="0"/>
          <c:showBubbleSize val="0"/>
          <c:showLeaderLines val="0"/>
        </c:dLbls>
      </c:pie3DChart>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954954954954955E-2"/>
          <c:y val="5.4054054054054057E-2"/>
          <c:w val="0.90090090090090091"/>
          <c:h val="0.85135135135135132"/>
        </c:manualLayout>
      </c:layout>
      <c:pie3DChart>
        <c:varyColors val="1"/>
        <c:ser>
          <c:idx val="0"/>
          <c:order val="0"/>
          <c:tx>
            <c:strRef>
              <c:f>Sheet1!$B$1</c:f>
              <c:strCache>
                <c:ptCount val="1"/>
                <c:pt idx="0">
                  <c:v>Emissions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88B-4318-BF65-32AA4E81FB3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788B-4318-BF65-32AA4E81FB32}"/>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788B-4318-BF65-32AA4E81FB32}"/>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788B-4318-BF65-32AA4E81FB32}"/>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788B-4318-BF65-32AA4E81FB32}"/>
              </c:ext>
            </c:extLst>
          </c:dPt>
          <c:dPt>
            <c:idx val="5"/>
            <c:bubble3D val="0"/>
            <c:explosion val="27"/>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788B-4318-BF65-32AA4E81FB32}"/>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788B-4318-BF65-32AA4E81FB32}"/>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788B-4318-BF65-32AA4E81FB32}"/>
              </c:ext>
            </c:extLst>
          </c:dPt>
          <c:cat>
            <c:strRef>
              <c:f>Sheet1!$A$2:$A$9</c:f>
              <c:strCache>
                <c:ptCount val="8"/>
                <c:pt idx="0">
                  <c:v>Stationary</c:v>
                </c:pt>
                <c:pt idx="1">
                  <c:v>Transportation</c:v>
                </c:pt>
                <c:pt idx="2">
                  <c:v>Energy</c:v>
                </c:pt>
                <c:pt idx="3">
                  <c:v>Buildings</c:v>
                </c:pt>
                <c:pt idx="4">
                  <c:v>Agriculture</c:v>
                </c:pt>
                <c:pt idx="5">
                  <c:v>Water</c:v>
                </c:pt>
                <c:pt idx="6">
                  <c:v>SLCP</c:v>
                </c:pt>
                <c:pt idx="7">
                  <c:v>Waste</c:v>
                </c:pt>
              </c:strCache>
            </c:strRef>
          </c:cat>
          <c:val>
            <c:numRef>
              <c:f>Sheet1!$B$2:$B$9</c:f>
              <c:numCache>
                <c:formatCode>General</c:formatCode>
                <c:ptCount val="8"/>
                <c:pt idx="0">
                  <c:v>25</c:v>
                </c:pt>
                <c:pt idx="1">
                  <c:v>39</c:v>
                </c:pt>
                <c:pt idx="2">
                  <c:v>16</c:v>
                </c:pt>
                <c:pt idx="3">
                  <c:v>12</c:v>
                </c:pt>
                <c:pt idx="4">
                  <c:v>1.5</c:v>
                </c:pt>
                <c:pt idx="5">
                  <c:v>0.5</c:v>
                </c:pt>
                <c:pt idx="6">
                  <c:v>3.5</c:v>
                </c:pt>
                <c:pt idx="7">
                  <c:v>3</c:v>
                </c:pt>
              </c:numCache>
            </c:numRef>
          </c:val>
          <c:extLst>
            <c:ext xmlns:c16="http://schemas.microsoft.com/office/drawing/2014/chart" uri="{C3380CC4-5D6E-409C-BE32-E72D297353CC}">
              <c16:uniqueId val="{00000010-788B-4318-BF65-32AA4E81FB32}"/>
            </c:ext>
          </c:extLst>
        </c:ser>
        <c:dLbls>
          <c:showLegendKey val="0"/>
          <c:showVal val="0"/>
          <c:showCatName val="0"/>
          <c:showSerName val="0"/>
          <c:showPercent val="0"/>
          <c:showBubbleSize val="0"/>
          <c:showLeaderLines val="1"/>
        </c:dLbls>
      </c:pie3DChart>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5271317829457363E-2"/>
          <c:y val="6.3953488372093026E-2"/>
          <c:w val="0.9147286821705426"/>
          <c:h val="0.87209302325581395"/>
        </c:manualLayout>
      </c:layout>
      <c:pie3DChart>
        <c:varyColors val="1"/>
        <c:dLbls>
          <c:showLegendKey val="0"/>
          <c:showVal val="0"/>
          <c:showCatName val="0"/>
          <c:showSerName val="0"/>
          <c:showPercent val="0"/>
          <c:showBubbleSize val="0"/>
          <c:showLeaderLines val="0"/>
        </c:dLbls>
      </c:pie3DChart>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5271317829457363E-2"/>
          <c:y val="6.3953488372093026E-2"/>
          <c:w val="0.9147286821705426"/>
          <c:h val="0.87209302325581395"/>
        </c:manualLayout>
      </c:layout>
      <c:pie3DChart>
        <c:varyColors val="1"/>
        <c:dLbls>
          <c:showLegendKey val="0"/>
          <c:showVal val="0"/>
          <c:showCatName val="0"/>
          <c:showSerName val="0"/>
          <c:showPercent val="0"/>
          <c:showBubbleSize val="0"/>
          <c:showLeaderLines val="0"/>
        </c:dLbls>
      </c:pie3DChart>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A1F592-E651-4FB8-BC4E-9F04D180E6C1}"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78B7E00C-40CC-411A-BC78-2ECE764A4804}">
      <dgm:prSet phldrT="[Text]" custT="1"/>
      <dgm:spPr/>
      <dgm:t>
        <a:bodyPr/>
        <a:lstStyle/>
        <a:p>
          <a:r>
            <a:rPr lang="en-US" sz="2200" dirty="0" smtClean="0"/>
            <a:t>Objectives</a:t>
          </a:r>
          <a:endParaRPr lang="en-US" sz="2200" dirty="0"/>
        </a:p>
      </dgm:t>
    </dgm:pt>
    <dgm:pt modelId="{CF95E2FF-A08A-4D22-BD37-F6DFDDA2FF3E}" type="parTrans" cxnId="{62D6FF8C-521F-4614-9048-311773E1B03F}">
      <dgm:prSet/>
      <dgm:spPr/>
      <dgm:t>
        <a:bodyPr/>
        <a:lstStyle/>
        <a:p>
          <a:endParaRPr lang="en-US"/>
        </a:p>
      </dgm:t>
    </dgm:pt>
    <dgm:pt modelId="{942E0808-AEBD-435F-81CE-3B95FC0FC8C7}" type="sibTrans" cxnId="{62D6FF8C-521F-4614-9048-311773E1B03F}">
      <dgm:prSet/>
      <dgm:spPr/>
      <dgm:t>
        <a:bodyPr/>
        <a:lstStyle/>
        <a:p>
          <a:endParaRPr lang="en-US"/>
        </a:p>
      </dgm:t>
    </dgm:pt>
    <dgm:pt modelId="{43EF0E47-84DC-4A60-9A27-27632C8314CB}">
      <dgm:prSet phldrT="[Text]" custT="1"/>
      <dgm:spPr/>
      <dgm:t>
        <a:bodyPr/>
        <a:lstStyle/>
        <a:p>
          <a:r>
            <a:rPr lang="en-US" sz="1100" dirty="0" smtClean="0"/>
            <a:t>Decarbonize Electricity</a:t>
          </a:r>
          <a:endParaRPr lang="en-US" sz="1100" dirty="0"/>
        </a:p>
      </dgm:t>
    </dgm:pt>
    <dgm:pt modelId="{774521F1-9160-4ADD-9341-631881D94441}" type="parTrans" cxnId="{4783ED1F-A705-49EC-810B-C415C2F2E4FD}">
      <dgm:prSet/>
      <dgm:spPr/>
      <dgm:t>
        <a:bodyPr/>
        <a:lstStyle/>
        <a:p>
          <a:endParaRPr lang="en-US"/>
        </a:p>
      </dgm:t>
    </dgm:pt>
    <dgm:pt modelId="{D165DBDE-68D7-49B2-8BAA-E4959124C2DF}" type="sibTrans" cxnId="{4783ED1F-A705-49EC-810B-C415C2F2E4FD}">
      <dgm:prSet/>
      <dgm:spPr/>
      <dgm:t>
        <a:bodyPr/>
        <a:lstStyle/>
        <a:p>
          <a:endParaRPr lang="en-US"/>
        </a:p>
      </dgm:t>
    </dgm:pt>
    <dgm:pt modelId="{59C961F5-9B74-4C54-B441-5C1EAFC1953F}">
      <dgm:prSet/>
      <dgm:spPr/>
      <dgm:t>
        <a:bodyPr/>
        <a:lstStyle/>
        <a:p>
          <a:endParaRPr lang="en-US"/>
        </a:p>
      </dgm:t>
    </dgm:pt>
    <dgm:pt modelId="{7252B6F0-F9D7-48C2-8DD4-73A22512BA87}" type="parTrans" cxnId="{82F108FC-68FE-4E21-8378-F5B422AD562F}">
      <dgm:prSet/>
      <dgm:spPr/>
      <dgm:t>
        <a:bodyPr/>
        <a:lstStyle/>
        <a:p>
          <a:endParaRPr lang="en-US"/>
        </a:p>
      </dgm:t>
    </dgm:pt>
    <dgm:pt modelId="{01DD58EE-FD4A-4536-85C9-9DBE4F393273}" type="sibTrans" cxnId="{82F108FC-68FE-4E21-8378-F5B422AD562F}">
      <dgm:prSet/>
      <dgm:spPr/>
      <dgm:t>
        <a:bodyPr/>
        <a:lstStyle/>
        <a:p>
          <a:endParaRPr lang="en-US"/>
        </a:p>
      </dgm:t>
    </dgm:pt>
    <dgm:pt modelId="{0A500A94-EFE1-4758-B269-19D54CAE8269}">
      <dgm:prSet/>
      <dgm:spPr/>
      <dgm:t>
        <a:bodyPr/>
        <a:lstStyle/>
        <a:p>
          <a:endParaRPr lang="en-US"/>
        </a:p>
      </dgm:t>
    </dgm:pt>
    <dgm:pt modelId="{AE5D2391-1338-40FE-942A-744C16AB8D2E}" type="parTrans" cxnId="{A83EC33E-C63E-468A-A56A-7AB6A4EB4C1D}">
      <dgm:prSet/>
      <dgm:spPr/>
      <dgm:t>
        <a:bodyPr/>
        <a:lstStyle/>
        <a:p>
          <a:endParaRPr lang="en-US"/>
        </a:p>
      </dgm:t>
    </dgm:pt>
    <dgm:pt modelId="{A897F2B7-8DCA-4F11-99C1-F39CD5C2B372}" type="sibTrans" cxnId="{A83EC33E-C63E-468A-A56A-7AB6A4EB4C1D}">
      <dgm:prSet/>
      <dgm:spPr/>
      <dgm:t>
        <a:bodyPr/>
        <a:lstStyle/>
        <a:p>
          <a:endParaRPr lang="en-US"/>
        </a:p>
      </dgm:t>
    </dgm:pt>
    <dgm:pt modelId="{B80A21DA-A97F-4EC9-ABF7-50A1F75C7ECF}">
      <dgm:prSet/>
      <dgm:spPr/>
      <dgm:t>
        <a:bodyPr/>
        <a:lstStyle/>
        <a:p>
          <a:endParaRPr lang="en-US"/>
        </a:p>
      </dgm:t>
    </dgm:pt>
    <dgm:pt modelId="{0855575B-340A-4239-A730-177CCF3BA7D3}" type="parTrans" cxnId="{C2C28E21-0849-4A0A-908D-07CF5562FED0}">
      <dgm:prSet/>
      <dgm:spPr/>
      <dgm:t>
        <a:bodyPr/>
        <a:lstStyle/>
        <a:p>
          <a:endParaRPr lang="en-US"/>
        </a:p>
      </dgm:t>
    </dgm:pt>
    <dgm:pt modelId="{295793F1-5A52-4720-B609-FD206C61AC61}" type="sibTrans" cxnId="{C2C28E21-0849-4A0A-908D-07CF5562FED0}">
      <dgm:prSet/>
      <dgm:spPr/>
      <dgm:t>
        <a:bodyPr/>
        <a:lstStyle/>
        <a:p>
          <a:endParaRPr lang="en-US"/>
        </a:p>
      </dgm:t>
    </dgm:pt>
    <dgm:pt modelId="{26BD2618-B601-4F45-872B-265BCAD262DA}">
      <dgm:prSet/>
      <dgm:spPr/>
      <dgm:t>
        <a:bodyPr/>
        <a:lstStyle/>
        <a:p>
          <a:endParaRPr lang="en-US"/>
        </a:p>
      </dgm:t>
    </dgm:pt>
    <dgm:pt modelId="{DD797F34-18E1-4819-8ED9-1F34807DABCA}" type="parTrans" cxnId="{2339934C-D9EE-4CCE-801F-E3A980255AE1}">
      <dgm:prSet/>
      <dgm:spPr/>
      <dgm:t>
        <a:bodyPr/>
        <a:lstStyle/>
        <a:p>
          <a:endParaRPr lang="en-US"/>
        </a:p>
      </dgm:t>
    </dgm:pt>
    <dgm:pt modelId="{E5CE03A6-45EF-4D44-B4E5-0E47B1DFCA18}" type="sibTrans" cxnId="{2339934C-D9EE-4CCE-801F-E3A980255AE1}">
      <dgm:prSet/>
      <dgm:spPr/>
      <dgm:t>
        <a:bodyPr/>
        <a:lstStyle/>
        <a:p>
          <a:endParaRPr lang="en-US"/>
        </a:p>
      </dgm:t>
    </dgm:pt>
    <dgm:pt modelId="{14BF8265-0779-4B55-AAF6-4D0FB77D01BC}">
      <dgm:prSet phldrT="[Text]" custT="1"/>
      <dgm:spPr/>
      <dgm:t>
        <a:bodyPr/>
        <a:lstStyle/>
        <a:p>
          <a:r>
            <a:rPr lang="en-US" sz="1100" dirty="0" smtClean="0"/>
            <a:t>Reduce Energy Use</a:t>
          </a:r>
          <a:endParaRPr lang="en-US" sz="1100" dirty="0"/>
        </a:p>
      </dgm:t>
    </dgm:pt>
    <dgm:pt modelId="{11896F2D-867B-4F36-A350-FEC4EE550F59}" type="parTrans" cxnId="{2052E861-5E7A-4425-BD71-877EBFA66772}">
      <dgm:prSet/>
      <dgm:spPr/>
      <dgm:t>
        <a:bodyPr/>
        <a:lstStyle/>
        <a:p>
          <a:endParaRPr lang="en-US"/>
        </a:p>
      </dgm:t>
    </dgm:pt>
    <dgm:pt modelId="{9F55BD2D-462E-4F08-9EE6-C43838B9DB84}" type="sibTrans" cxnId="{2052E861-5E7A-4425-BD71-877EBFA66772}">
      <dgm:prSet/>
      <dgm:spPr/>
      <dgm:t>
        <a:bodyPr/>
        <a:lstStyle/>
        <a:p>
          <a:endParaRPr lang="en-US"/>
        </a:p>
      </dgm:t>
    </dgm:pt>
    <dgm:pt modelId="{C6E2AFDD-407E-4174-82D6-7E06B5484799}">
      <dgm:prSet phldrT="[Text]" custLinFactNeighborX="8333" custLinFactNeighborY="-9115"/>
      <dgm:spPr/>
      <dgm:t>
        <a:bodyPr/>
        <a:lstStyle/>
        <a:p>
          <a:endParaRPr lang="en-US"/>
        </a:p>
      </dgm:t>
    </dgm:pt>
    <dgm:pt modelId="{402F253F-EC3D-4F4E-A526-4A788CC91366}" type="parTrans" cxnId="{7DBE1970-F602-4BEC-BEF4-CA4422ECB75F}">
      <dgm:prSet/>
      <dgm:spPr/>
      <dgm:t>
        <a:bodyPr/>
        <a:lstStyle/>
        <a:p>
          <a:endParaRPr lang="en-US"/>
        </a:p>
      </dgm:t>
    </dgm:pt>
    <dgm:pt modelId="{2C191267-191E-4320-BD45-26CF06A67390}" type="sibTrans" cxnId="{7DBE1970-F602-4BEC-BEF4-CA4422ECB75F}">
      <dgm:prSet/>
      <dgm:spPr/>
      <dgm:t>
        <a:bodyPr/>
        <a:lstStyle/>
        <a:p>
          <a:endParaRPr lang="en-US"/>
        </a:p>
      </dgm:t>
    </dgm:pt>
    <dgm:pt modelId="{4A52CED0-7F86-4DE3-BDE9-7AE29F65FDC6}">
      <dgm:prSet custT="1"/>
      <dgm:spPr/>
      <dgm:t>
        <a:bodyPr/>
        <a:lstStyle/>
        <a:p>
          <a:endParaRPr lang="en-US" sz="1200" dirty="0"/>
        </a:p>
      </dgm:t>
    </dgm:pt>
    <dgm:pt modelId="{82B855E5-79BB-4248-B55E-3800DD5EBA13}" type="parTrans" cxnId="{7033E1AF-94C8-4D19-9E1E-CC5C80AA7096}">
      <dgm:prSet/>
      <dgm:spPr/>
      <dgm:t>
        <a:bodyPr/>
        <a:lstStyle/>
        <a:p>
          <a:endParaRPr lang="en-US"/>
        </a:p>
      </dgm:t>
    </dgm:pt>
    <dgm:pt modelId="{CF79A2B3-96D9-4211-9E02-F3E292650634}" type="sibTrans" cxnId="{7033E1AF-94C8-4D19-9E1E-CC5C80AA7096}">
      <dgm:prSet/>
      <dgm:spPr/>
      <dgm:t>
        <a:bodyPr/>
        <a:lstStyle/>
        <a:p>
          <a:endParaRPr lang="en-US"/>
        </a:p>
      </dgm:t>
    </dgm:pt>
    <dgm:pt modelId="{679B7D3C-C7C0-4AB8-8757-D1D2C6947DB1}" type="pres">
      <dgm:prSet presAssocID="{88A1F592-E651-4FB8-BC4E-9F04D180E6C1}" presName="composite" presStyleCnt="0">
        <dgm:presLayoutVars>
          <dgm:chMax val="3"/>
          <dgm:animLvl val="lvl"/>
          <dgm:resizeHandles val="exact"/>
        </dgm:presLayoutVars>
      </dgm:prSet>
      <dgm:spPr/>
      <dgm:t>
        <a:bodyPr/>
        <a:lstStyle/>
        <a:p>
          <a:endParaRPr lang="en-US"/>
        </a:p>
      </dgm:t>
    </dgm:pt>
    <dgm:pt modelId="{300FEB9D-1756-4382-BE11-9CFC5E8FE8BF}" type="pres">
      <dgm:prSet presAssocID="{78B7E00C-40CC-411A-BC78-2ECE764A4804}" presName="gear1" presStyleLbl="node1" presStyleIdx="0" presStyleCnt="3" custLinFactNeighborX="983" custLinFactNeighborY="966">
        <dgm:presLayoutVars>
          <dgm:chMax val="1"/>
          <dgm:bulletEnabled val="1"/>
        </dgm:presLayoutVars>
      </dgm:prSet>
      <dgm:spPr/>
      <dgm:t>
        <a:bodyPr/>
        <a:lstStyle/>
        <a:p>
          <a:endParaRPr lang="en-US"/>
        </a:p>
      </dgm:t>
    </dgm:pt>
    <dgm:pt modelId="{2F2F7D75-4FCC-4A87-88E3-098FCA2C6ACA}" type="pres">
      <dgm:prSet presAssocID="{78B7E00C-40CC-411A-BC78-2ECE764A4804}" presName="gear1srcNode" presStyleLbl="node1" presStyleIdx="0" presStyleCnt="3"/>
      <dgm:spPr/>
      <dgm:t>
        <a:bodyPr/>
        <a:lstStyle/>
        <a:p>
          <a:endParaRPr lang="en-US"/>
        </a:p>
      </dgm:t>
    </dgm:pt>
    <dgm:pt modelId="{834DC586-D0C6-4ED6-A2EB-7B5A1DDD11E2}" type="pres">
      <dgm:prSet presAssocID="{78B7E00C-40CC-411A-BC78-2ECE764A4804}" presName="gear1dstNode" presStyleLbl="node1" presStyleIdx="0" presStyleCnt="3"/>
      <dgm:spPr/>
      <dgm:t>
        <a:bodyPr/>
        <a:lstStyle/>
        <a:p>
          <a:endParaRPr lang="en-US"/>
        </a:p>
      </dgm:t>
    </dgm:pt>
    <dgm:pt modelId="{C5C90394-F960-4162-91BD-0EC90107D9D8}" type="pres">
      <dgm:prSet presAssocID="{43EF0E47-84DC-4A60-9A27-27632C8314CB}" presName="gear2" presStyleLbl="node1" presStyleIdx="1" presStyleCnt="3" custLinFactNeighborX="3438" custLinFactNeighborY="-1875">
        <dgm:presLayoutVars>
          <dgm:chMax val="1"/>
          <dgm:bulletEnabled val="1"/>
        </dgm:presLayoutVars>
      </dgm:prSet>
      <dgm:spPr/>
      <dgm:t>
        <a:bodyPr/>
        <a:lstStyle/>
        <a:p>
          <a:endParaRPr lang="en-US"/>
        </a:p>
      </dgm:t>
    </dgm:pt>
    <dgm:pt modelId="{BDD2E711-17C2-4382-AF0D-43CD47BB9932}" type="pres">
      <dgm:prSet presAssocID="{43EF0E47-84DC-4A60-9A27-27632C8314CB}" presName="gear2srcNode" presStyleLbl="node1" presStyleIdx="1" presStyleCnt="3"/>
      <dgm:spPr/>
      <dgm:t>
        <a:bodyPr/>
        <a:lstStyle/>
        <a:p>
          <a:endParaRPr lang="en-US"/>
        </a:p>
      </dgm:t>
    </dgm:pt>
    <dgm:pt modelId="{687D6BB2-05E5-47E0-A52F-9F9BD925E5AB}" type="pres">
      <dgm:prSet presAssocID="{43EF0E47-84DC-4A60-9A27-27632C8314CB}" presName="gear2dstNode" presStyleLbl="node1" presStyleIdx="1" presStyleCnt="3"/>
      <dgm:spPr/>
      <dgm:t>
        <a:bodyPr/>
        <a:lstStyle/>
        <a:p>
          <a:endParaRPr lang="en-US"/>
        </a:p>
      </dgm:t>
    </dgm:pt>
    <dgm:pt modelId="{B09B9475-2D6F-4E5A-A1BA-29CE4F61D03C}" type="pres">
      <dgm:prSet presAssocID="{14BF8265-0779-4B55-AAF6-4D0FB77D01BC}" presName="gear3" presStyleLbl="node1" presStyleIdx="2" presStyleCnt="3" custLinFactNeighborX="6201" custLinFactNeighborY="-2098"/>
      <dgm:spPr/>
      <dgm:t>
        <a:bodyPr/>
        <a:lstStyle/>
        <a:p>
          <a:endParaRPr lang="en-US"/>
        </a:p>
      </dgm:t>
    </dgm:pt>
    <dgm:pt modelId="{C83E9F1C-D1DE-49F7-A564-61C15FB5899F}" type="pres">
      <dgm:prSet presAssocID="{14BF8265-0779-4B55-AAF6-4D0FB77D01BC}" presName="gear3tx" presStyleLbl="node1" presStyleIdx="2" presStyleCnt="3">
        <dgm:presLayoutVars>
          <dgm:chMax val="1"/>
          <dgm:bulletEnabled val="1"/>
        </dgm:presLayoutVars>
      </dgm:prSet>
      <dgm:spPr/>
      <dgm:t>
        <a:bodyPr/>
        <a:lstStyle/>
        <a:p>
          <a:endParaRPr lang="en-US"/>
        </a:p>
      </dgm:t>
    </dgm:pt>
    <dgm:pt modelId="{8761B663-D3AE-4184-927D-9AE0B988FB9F}" type="pres">
      <dgm:prSet presAssocID="{14BF8265-0779-4B55-AAF6-4D0FB77D01BC}" presName="gear3srcNode" presStyleLbl="node1" presStyleIdx="2" presStyleCnt="3"/>
      <dgm:spPr/>
      <dgm:t>
        <a:bodyPr/>
        <a:lstStyle/>
        <a:p>
          <a:endParaRPr lang="en-US"/>
        </a:p>
      </dgm:t>
    </dgm:pt>
    <dgm:pt modelId="{757EE765-80C7-4AAC-B6C9-18D2D58542EF}" type="pres">
      <dgm:prSet presAssocID="{14BF8265-0779-4B55-AAF6-4D0FB77D01BC}" presName="gear3dstNode" presStyleLbl="node1" presStyleIdx="2" presStyleCnt="3"/>
      <dgm:spPr/>
      <dgm:t>
        <a:bodyPr/>
        <a:lstStyle/>
        <a:p>
          <a:endParaRPr lang="en-US"/>
        </a:p>
      </dgm:t>
    </dgm:pt>
    <dgm:pt modelId="{4B096D6C-6E52-4AC0-A70A-793C135ADA03}" type="pres">
      <dgm:prSet presAssocID="{942E0808-AEBD-435F-81CE-3B95FC0FC8C7}" presName="connector1" presStyleLbl="sibTrans2D1" presStyleIdx="0" presStyleCnt="3"/>
      <dgm:spPr/>
      <dgm:t>
        <a:bodyPr/>
        <a:lstStyle/>
        <a:p>
          <a:endParaRPr lang="en-US"/>
        </a:p>
      </dgm:t>
    </dgm:pt>
    <dgm:pt modelId="{2AD642BD-184E-44E0-A2E9-AC172154037F}" type="pres">
      <dgm:prSet presAssocID="{D165DBDE-68D7-49B2-8BAA-E4959124C2DF}" presName="connector2" presStyleLbl="sibTrans2D1" presStyleIdx="1" presStyleCnt="3"/>
      <dgm:spPr/>
      <dgm:t>
        <a:bodyPr/>
        <a:lstStyle/>
        <a:p>
          <a:endParaRPr lang="en-US"/>
        </a:p>
      </dgm:t>
    </dgm:pt>
    <dgm:pt modelId="{51267B5C-CFEE-4A65-8798-56A56BD8F9CF}" type="pres">
      <dgm:prSet presAssocID="{9F55BD2D-462E-4F08-9EE6-C43838B9DB84}" presName="connector3" presStyleLbl="sibTrans2D1" presStyleIdx="2" presStyleCnt="3"/>
      <dgm:spPr/>
      <dgm:t>
        <a:bodyPr/>
        <a:lstStyle/>
        <a:p>
          <a:endParaRPr lang="en-US"/>
        </a:p>
      </dgm:t>
    </dgm:pt>
  </dgm:ptLst>
  <dgm:cxnLst>
    <dgm:cxn modelId="{62D6FF8C-521F-4614-9048-311773E1B03F}" srcId="{88A1F592-E651-4FB8-BC4E-9F04D180E6C1}" destId="{78B7E00C-40CC-411A-BC78-2ECE764A4804}" srcOrd="0" destOrd="0" parTransId="{CF95E2FF-A08A-4D22-BD37-F6DFDDA2FF3E}" sibTransId="{942E0808-AEBD-435F-81CE-3B95FC0FC8C7}"/>
    <dgm:cxn modelId="{0BB8BAF4-DA7D-4B6F-96D7-986AB19D632A}" type="presOf" srcId="{942E0808-AEBD-435F-81CE-3B95FC0FC8C7}" destId="{4B096D6C-6E52-4AC0-A70A-793C135ADA03}" srcOrd="0" destOrd="0" presId="urn:microsoft.com/office/officeart/2005/8/layout/gear1"/>
    <dgm:cxn modelId="{C2C28E21-0849-4A0A-908D-07CF5562FED0}" srcId="{88A1F592-E651-4FB8-BC4E-9F04D180E6C1}" destId="{B80A21DA-A97F-4EC9-ABF7-50A1F75C7ECF}" srcOrd="8" destOrd="0" parTransId="{0855575B-340A-4239-A730-177CCF3BA7D3}" sibTransId="{295793F1-5A52-4720-B609-FD206C61AC61}"/>
    <dgm:cxn modelId="{75219FB6-9245-4886-B58F-618507A4EF03}" type="presOf" srcId="{43EF0E47-84DC-4A60-9A27-27632C8314CB}" destId="{BDD2E711-17C2-4382-AF0D-43CD47BB9932}" srcOrd="1" destOrd="0" presId="urn:microsoft.com/office/officeart/2005/8/layout/gear1"/>
    <dgm:cxn modelId="{1A314DAC-D108-4F6E-8882-3067B8360D20}" type="presOf" srcId="{9F55BD2D-462E-4F08-9EE6-C43838B9DB84}" destId="{51267B5C-CFEE-4A65-8798-56A56BD8F9CF}" srcOrd="0" destOrd="0" presId="urn:microsoft.com/office/officeart/2005/8/layout/gear1"/>
    <dgm:cxn modelId="{2052E861-5E7A-4425-BD71-877EBFA66772}" srcId="{88A1F592-E651-4FB8-BC4E-9F04D180E6C1}" destId="{14BF8265-0779-4B55-AAF6-4D0FB77D01BC}" srcOrd="2" destOrd="0" parTransId="{11896F2D-867B-4F36-A350-FEC4EE550F59}" sibTransId="{9F55BD2D-462E-4F08-9EE6-C43838B9DB84}"/>
    <dgm:cxn modelId="{80B45F47-BFEE-4B22-A922-D4E23189AB17}" type="presOf" srcId="{43EF0E47-84DC-4A60-9A27-27632C8314CB}" destId="{C5C90394-F960-4162-91BD-0EC90107D9D8}" srcOrd="0" destOrd="0" presId="urn:microsoft.com/office/officeart/2005/8/layout/gear1"/>
    <dgm:cxn modelId="{0F3BB4D4-B50F-459E-99DD-DDA09A86EE41}" type="presOf" srcId="{78B7E00C-40CC-411A-BC78-2ECE764A4804}" destId="{2F2F7D75-4FCC-4A87-88E3-098FCA2C6ACA}" srcOrd="1" destOrd="0" presId="urn:microsoft.com/office/officeart/2005/8/layout/gear1"/>
    <dgm:cxn modelId="{793F9754-CB8A-42AE-921A-E57EA8E3E840}" type="presOf" srcId="{88A1F592-E651-4FB8-BC4E-9F04D180E6C1}" destId="{679B7D3C-C7C0-4AB8-8757-D1D2C6947DB1}" srcOrd="0" destOrd="0" presId="urn:microsoft.com/office/officeart/2005/8/layout/gear1"/>
    <dgm:cxn modelId="{249360CF-DFE6-4BA4-B58E-8A5CF0E8CDCE}" type="presOf" srcId="{14BF8265-0779-4B55-AAF6-4D0FB77D01BC}" destId="{8761B663-D3AE-4184-927D-9AE0B988FB9F}" srcOrd="2" destOrd="0" presId="urn:microsoft.com/office/officeart/2005/8/layout/gear1"/>
    <dgm:cxn modelId="{78EE1BA3-1FF5-4DAF-90BE-92695314D3F7}" type="presOf" srcId="{14BF8265-0779-4B55-AAF6-4D0FB77D01BC}" destId="{757EE765-80C7-4AAC-B6C9-18D2D58542EF}" srcOrd="3" destOrd="0" presId="urn:microsoft.com/office/officeart/2005/8/layout/gear1"/>
    <dgm:cxn modelId="{A7ACCCD6-CFB1-4A56-BCFF-767C13F9B244}" type="presOf" srcId="{14BF8265-0779-4B55-AAF6-4D0FB77D01BC}" destId="{B09B9475-2D6F-4E5A-A1BA-29CE4F61D03C}" srcOrd="0" destOrd="0" presId="urn:microsoft.com/office/officeart/2005/8/layout/gear1"/>
    <dgm:cxn modelId="{7033E1AF-94C8-4D19-9E1E-CC5C80AA7096}" srcId="{88A1F592-E651-4FB8-BC4E-9F04D180E6C1}" destId="{4A52CED0-7F86-4DE3-BDE9-7AE29F65FDC6}" srcOrd="3" destOrd="0" parTransId="{82B855E5-79BB-4248-B55E-3800DD5EBA13}" sibTransId="{CF79A2B3-96D9-4211-9E02-F3E292650634}"/>
    <dgm:cxn modelId="{67179D50-8ADB-4F4A-8228-E82753B66357}" type="presOf" srcId="{43EF0E47-84DC-4A60-9A27-27632C8314CB}" destId="{687D6BB2-05E5-47E0-A52F-9F9BD925E5AB}" srcOrd="2" destOrd="0" presId="urn:microsoft.com/office/officeart/2005/8/layout/gear1"/>
    <dgm:cxn modelId="{4783ED1F-A705-49EC-810B-C415C2F2E4FD}" srcId="{88A1F592-E651-4FB8-BC4E-9F04D180E6C1}" destId="{43EF0E47-84DC-4A60-9A27-27632C8314CB}" srcOrd="1" destOrd="0" parTransId="{774521F1-9160-4ADD-9341-631881D94441}" sibTransId="{D165DBDE-68D7-49B2-8BAA-E4959124C2DF}"/>
    <dgm:cxn modelId="{7CB882A0-F541-4FFA-B9A3-C88F3D30B27F}" type="presOf" srcId="{78B7E00C-40CC-411A-BC78-2ECE764A4804}" destId="{834DC586-D0C6-4ED6-A2EB-7B5A1DDD11E2}" srcOrd="2" destOrd="0" presId="urn:microsoft.com/office/officeart/2005/8/layout/gear1"/>
    <dgm:cxn modelId="{82F108FC-68FE-4E21-8378-F5B422AD562F}" srcId="{88A1F592-E651-4FB8-BC4E-9F04D180E6C1}" destId="{59C961F5-9B74-4C54-B441-5C1EAFC1953F}" srcOrd="5" destOrd="0" parTransId="{7252B6F0-F9D7-48C2-8DD4-73A22512BA87}" sibTransId="{01DD58EE-FD4A-4536-85C9-9DBE4F393273}"/>
    <dgm:cxn modelId="{2339934C-D9EE-4CCE-801F-E3A980255AE1}" srcId="{88A1F592-E651-4FB8-BC4E-9F04D180E6C1}" destId="{26BD2618-B601-4F45-872B-265BCAD262DA}" srcOrd="6" destOrd="0" parTransId="{DD797F34-18E1-4819-8ED9-1F34807DABCA}" sibTransId="{E5CE03A6-45EF-4D44-B4E5-0E47B1DFCA18}"/>
    <dgm:cxn modelId="{48AABE62-C3A5-4039-88AD-F268D9E478C6}" type="presOf" srcId="{14BF8265-0779-4B55-AAF6-4D0FB77D01BC}" destId="{C83E9F1C-D1DE-49F7-A564-61C15FB5899F}" srcOrd="1" destOrd="0" presId="urn:microsoft.com/office/officeart/2005/8/layout/gear1"/>
    <dgm:cxn modelId="{7DBE1970-F602-4BEC-BEF4-CA4422ECB75F}" srcId="{88A1F592-E651-4FB8-BC4E-9F04D180E6C1}" destId="{C6E2AFDD-407E-4174-82D6-7E06B5484799}" srcOrd="4" destOrd="0" parTransId="{402F253F-EC3D-4F4E-A526-4A788CC91366}" sibTransId="{2C191267-191E-4320-BD45-26CF06A67390}"/>
    <dgm:cxn modelId="{A83EC33E-C63E-468A-A56A-7AB6A4EB4C1D}" srcId="{88A1F592-E651-4FB8-BC4E-9F04D180E6C1}" destId="{0A500A94-EFE1-4758-B269-19D54CAE8269}" srcOrd="7" destOrd="0" parTransId="{AE5D2391-1338-40FE-942A-744C16AB8D2E}" sibTransId="{A897F2B7-8DCA-4F11-99C1-F39CD5C2B372}"/>
    <dgm:cxn modelId="{3FC3ECC0-66BB-40A0-B9FD-AB76F1CBD529}" type="presOf" srcId="{78B7E00C-40CC-411A-BC78-2ECE764A4804}" destId="{300FEB9D-1756-4382-BE11-9CFC5E8FE8BF}" srcOrd="0" destOrd="0" presId="urn:microsoft.com/office/officeart/2005/8/layout/gear1"/>
    <dgm:cxn modelId="{6E34B14E-6C22-47D0-AB43-1E12A2D249AB}" type="presOf" srcId="{D165DBDE-68D7-49B2-8BAA-E4959124C2DF}" destId="{2AD642BD-184E-44E0-A2E9-AC172154037F}" srcOrd="0" destOrd="0" presId="urn:microsoft.com/office/officeart/2005/8/layout/gear1"/>
    <dgm:cxn modelId="{B3D124ED-4D7D-48B8-98CC-8998CDAD7D73}" type="presParOf" srcId="{679B7D3C-C7C0-4AB8-8757-D1D2C6947DB1}" destId="{300FEB9D-1756-4382-BE11-9CFC5E8FE8BF}" srcOrd="0" destOrd="0" presId="urn:microsoft.com/office/officeart/2005/8/layout/gear1"/>
    <dgm:cxn modelId="{41EC6B4C-F3C1-4266-AF97-206759EE81BB}" type="presParOf" srcId="{679B7D3C-C7C0-4AB8-8757-D1D2C6947DB1}" destId="{2F2F7D75-4FCC-4A87-88E3-098FCA2C6ACA}" srcOrd="1" destOrd="0" presId="urn:microsoft.com/office/officeart/2005/8/layout/gear1"/>
    <dgm:cxn modelId="{3DAC22BD-669A-447E-A273-9C69B90AA7F4}" type="presParOf" srcId="{679B7D3C-C7C0-4AB8-8757-D1D2C6947DB1}" destId="{834DC586-D0C6-4ED6-A2EB-7B5A1DDD11E2}" srcOrd="2" destOrd="0" presId="urn:microsoft.com/office/officeart/2005/8/layout/gear1"/>
    <dgm:cxn modelId="{DAFE83A2-9956-4611-BAC2-F16160B9D684}" type="presParOf" srcId="{679B7D3C-C7C0-4AB8-8757-D1D2C6947DB1}" destId="{C5C90394-F960-4162-91BD-0EC90107D9D8}" srcOrd="3" destOrd="0" presId="urn:microsoft.com/office/officeart/2005/8/layout/gear1"/>
    <dgm:cxn modelId="{00BFCB56-CD63-4351-B71E-A9DD37AD45F7}" type="presParOf" srcId="{679B7D3C-C7C0-4AB8-8757-D1D2C6947DB1}" destId="{BDD2E711-17C2-4382-AF0D-43CD47BB9932}" srcOrd="4" destOrd="0" presId="urn:microsoft.com/office/officeart/2005/8/layout/gear1"/>
    <dgm:cxn modelId="{32CDD8B1-1AA0-4897-B4E5-A1870AEEB7AF}" type="presParOf" srcId="{679B7D3C-C7C0-4AB8-8757-D1D2C6947DB1}" destId="{687D6BB2-05E5-47E0-A52F-9F9BD925E5AB}" srcOrd="5" destOrd="0" presId="urn:microsoft.com/office/officeart/2005/8/layout/gear1"/>
    <dgm:cxn modelId="{0E463897-29F8-453E-9E9B-C01AD5DEA8E9}" type="presParOf" srcId="{679B7D3C-C7C0-4AB8-8757-D1D2C6947DB1}" destId="{B09B9475-2D6F-4E5A-A1BA-29CE4F61D03C}" srcOrd="6" destOrd="0" presId="urn:microsoft.com/office/officeart/2005/8/layout/gear1"/>
    <dgm:cxn modelId="{D2C8F307-4DD6-44B5-80FB-323E8D4318EB}" type="presParOf" srcId="{679B7D3C-C7C0-4AB8-8757-D1D2C6947DB1}" destId="{C83E9F1C-D1DE-49F7-A564-61C15FB5899F}" srcOrd="7" destOrd="0" presId="urn:microsoft.com/office/officeart/2005/8/layout/gear1"/>
    <dgm:cxn modelId="{C81A8029-5279-482E-B0B5-8B68497C56DB}" type="presParOf" srcId="{679B7D3C-C7C0-4AB8-8757-D1D2C6947DB1}" destId="{8761B663-D3AE-4184-927D-9AE0B988FB9F}" srcOrd="8" destOrd="0" presId="urn:microsoft.com/office/officeart/2005/8/layout/gear1"/>
    <dgm:cxn modelId="{566B8AE4-3AEC-43F8-B07E-5FC036579D0C}" type="presParOf" srcId="{679B7D3C-C7C0-4AB8-8757-D1D2C6947DB1}" destId="{757EE765-80C7-4AAC-B6C9-18D2D58542EF}" srcOrd="9" destOrd="0" presId="urn:microsoft.com/office/officeart/2005/8/layout/gear1"/>
    <dgm:cxn modelId="{46E57D85-277C-4A7C-8A13-CBA5B4AC0492}" type="presParOf" srcId="{679B7D3C-C7C0-4AB8-8757-D1D2C6947DB1}" destId="{4B096D6C-6E52-4AC0-A70A-793C135ADA03}" srcOrd="10" destOrd="0" presId="urn:microsoft.com/office/officeart/2005/8/layout/gear1"/>
    <dgm:cxn modelId="{7CD09CA4-2AAA-40DC-9CCD-0B064A234C40}" type="presParOf" srcId="{679B7D3C-C7C0-4AB8-8757-D1D2C6947DB1}" destId="{2AD642BD-184E-44E0-A2E9-AC172154037F}" srcOrd="11" destOrd="0" presId="urn:microsoft.com/office/officeart/2005/8/layout/gear1"/>
    <dgm:cxn modelId="{A21988C5-5D1B-45B6-A82F-1803BD36CBC5}" type="presParOf" srcId="{679B7D3C-C7C0-4AB8-8757-D1D2C6947DB1}" destId="{51267B5C-CFEE-4A65-8798-56A56BD8F9CF}"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D65BD0-3A5A-4830-AFC0-7EE89ED9D5AE}" type="doc">
      <dgm:prSet loTypeId="urn:microsoft.com/office/officeart/2005/8/layout/hProcess9" loCatId="process" qsTypeId="urn:microsoft.com/office/officeart/2005/8/quickstyle/simple1" qsCatId="simple" csTypeId="urn:microsoft.com/office/officeart/2005/8/colors/accent1_2" csCatId="accent1" phldr="1"/>
      <dgm:spPr/>
    </dgm:pt>
    <dgm:pt modelId="{3458CCDB-EA17-4D8A-B13B-BB44B2E6D148}">
      <dgm:prSet phldrT="[Text]"/>
      <dgm:spPr/>
      <dgm:t>
        <a:bodyPr/>
        <a:lstStyle/>
        <a:p>
          <a:r>
            <a:rPr lang="en-US" dirty="0" smtClean="0"/>
            <a:t>Draft Plan/EIR, Socio-Economic Analysis, </a:t>
          </a:r>
          <a:r>
            <a:rPr lang="en-US" dirty="0" smtClean="0"/>
            <a:t>Summer 2016</a:t>
          </a:r>
          <a:endParaRPr lang="en-US" dirty="0"/>
        </a:p>
      </dgm:t>
    </dgm:pt>
    <dgm:pt modelId="{BC667D1A-DAFE-49BC-9675-717576694298}" type="parTrans" cxnId="{CBEC6702-7101-4691-BF90-625FCBD03E7D}">
      <dgm:prSet/>
      <dgm:spPr/>
      <dgm:t>
        <a:bodyPr/>
        <a:lstStyle/>
        <a:p>
          <a:endParaRPr lang="en-US"/>
        </a:p>
      </dgm:t>
    </dgm:pt>
    <dgm:pt modelId="{AC482D74-7CEE-45B0-83CA-05C3A820B298}" type="sibTrans" cxnId="{CBEC6702-7101-4691-BF90-625FCBD03E7D}">
      <dgm:prSet/>
      <dgm:spPr/>
      <dgm:t>
        <a:bodyPr/>
        <a:lstStyle/>
        <a:p>
          <a:endParaRPr lang="en-US"/>
        </a:p>
      </dgm:t>
    </dgm:pt>
    <dgm:pt modelId="{2ED9A993-7B75-4785-AFC5-66124D7E7E50}">
      <dgm:prSet phldrT="[Text]"/>
      <dgm:spPr/>
      <dgm:t>
        <a:bodyPr/>
        <a:lstStyle/>
        <a:p>
          <a:r>
            <a:rPr lang="en-US" dirty="0" smtClean="0"/>
            <a:t>2</a:t>
          </a:r>
          <a:r>
            <a:rPr lang="en-US" baseline="30000" dirty="0" smtClean="0"/>
            <a:t>nd</a:t>
          </a:r>
          <a:r>
            <a:rPr lang="en-US" dirty="0" smtClean="0"/>
            <a:t> Round Open Houses, </a:t>
          </a:r>
          <a:r>
            <a:rPr lang="en-US" dirty="0" smtClean="0"/>
            <a:t>Fall 2016</a:t>
          </a:r>
          <a:endParaRPr lang="en-US" dirty="0"/>
        </a:p>
      </dgm:t>
    </dgm:pt>
    <dgm:pt modelId="{171750C6-C379-4582-883F-2C9C84E763A9}" type="parTrans" cxnId="{5687538E-7A85-4C97-ABA2-17BCB3FFB622}">
      <dgm:prSet/>
      <dgm:spPr/>
      <dgm:t>
        <a:bodyPr/>
        <a:lstStyle/>
        <a:p>
          <a:endParaRPr lang="en-US"/>
        </a:p>
      </dgm:t>
    </dgm:pt>
    <dgm:pt modelId="{498418C6-4350-491A-8EC1-2E756656E8BD}" type="sibTrans" cxnId="{5687538E-7A85-4C97-ABA2-17BCB3FFB622}">
      <dgm:prSet/>
      <dgm:spPr/>
      <dgm:t>
        <a:bodyPr/>
        <a:lstStyle/>
        <a:p>
          <a:endParaRPr lang="en-US"/>
        </a:p>
      </dgm:t>
    </dgm:pt>
    <dgm:pt modelId="{1F64347B-57BF-4E3B-9CDC-921EDB192069}">
      <dgm:prSet phldrT="[Text]"/>
      <dgm:spPr/>
      <dgm:t>
        <a:bodyPr/>
        <a:lstStyle/>
        <a:p>
          <a:r>
            <a:rPr lang="en-US" dirty="0" smtClean="0"/>
            <a:t>Final Plan to Board, </a:t>
          </a:r>
          <a:r>
            <a:rPr lang="en-US" dirty="0" smtClean="0"/>
            <a:t>Fall/Winter </a:t>
          </a:r>
          <a:r>
            <a:rPr lang="en-US" dirty="0" smtClean="0"/>
            <a:t>2016</a:t>
          </a:r>
          <a:endParaRPr lang="en-US" dirty="0"/>
        </a:p>
      </dgm:t>
    </dgm:pt>
    <dgm:pt modelId="{AAF2CDE0-838F-470B-8B7C-E1D289C877E1}" type="parTrans" cxnId="{F0B3D068-95DE-4779-8B6A-3D6959FA5DCA}">
      <dgm:prSet/>
      <dgm:spPr/>
      <dgm:t>
        <a:bodyPr/>
        <a:lstStyle/>
        <a:p>
          <a:endParaRPr lang="en-US"/>
        </a:p>
      </dgm:t>
    </dgm:pt>
    <dgm:pt modelId="{1AA92E97-E7F7-49A9-9907-2A4CDBAA47C2}" type="sibTrans" cxnId="{F0B3D068-95DE-4779-8B6A-3D6959FA5DCA}">
      <dgm:prSet/>
      <dgm:spPr/>
      <dgm:t>
        <a:bodyPr/>
        <a:lstStyle/>
        <a:p>
          <a:endParaRPr lang="en-US"/>
        </a:p>
      </dgm:t>
    </dgm:pt>
    <dgm:pt modelId="{13EF7EE2-D79E-422C-B19C-3148CE9F5914}" type="pres">
      <dgm:prSet presAssocID="{6CD65BD0-3A5A-4830-AFC0-7EE89ED9D5AE}" presName="CompostProcess" presStyleCnt="0">
        <dgm:presLayoutVars>
          <dgm:dir/>
          <dgm:resizeHandles val="exact"/>
        </dgm:presLayoutVars>
      </dgm:prSet>
      <dgm:spPr/>
    </dgm:pt>
    <dgm:pt modelId="{3748EDA1-1AF5-4523-83DA-3BD3BC300842}" type="pres">
      <dgm:prSet presAssocID="{6CD65BD0-3A5A-4830-AFC0-7EE89ED9D5AE}" presName="arrow" presStyleLbl="bgShp" presStyleIdx="0" presStyleCnt="1"/>
      <dgm:spPr/>
    </dgm:pt>
    <dgm:pt modelId="{CC119D89-3CCF-4031-826B-6196F60B8BCC}" type="pres">
      <dgm:prSet presAssocID="{6CD65BD0-3A5A-4830-AFC0-7EE89ED9D5AE}" presName="linearProcess" presStyleCnt="0"/>
      <dgm:spPr/>
    </dgm:pt>
    <dgm:pt modelId="{44FFECF9-7D89-4FB8-A990-12A683618202}" type="pres">
      <dgm:prSet presAssocID="{3458CCDB-EA17-4D8A-B13B-BB44B2E6D148}" presName="textNode" presStyleLbl="node1" presStyleIdx="0" presStyleCnt="3">
        <dgm:presLayoutVars>
          <dgm:bulletEnabled val="1"/>
        </dgm:presLayoutVars>
      </dgm:prSet>
      <dgm:spPr/>
      <dgm:t>
        <a:bodyPr/>
        <a:lstStyle/>
        <a:p>
          <a:endParaRPr lang="en-US"/>
        </a:p>
      </dgm:t>
    </dgm:pt>
    <dgm:pt modelId="{299781D3-00CF-4D9B-B6B2-F505A42EDF65}" type="pres">
      <dgm:prSet presAssocID="{AC482D74-7CEE-45B0-83CA-05C3A820B298}" presName="sibTrans" presStyleCnt="0"/>
      <dgm:spPr/>
    </dgm:pt>
    <dgm:pt modelId="{3981D79B-1A42-465F-A503-8B0E74B65B1A}" type="pres">
      <dgm:prSet presAssocID="{2ED9A993-7B75-4785-AFC5-66124D7E7E50}" presName="textNode" presStyleLbl="node1" presStyleIdx="1" presStyleCnt="3">
        <dgm:presLayoutVars>
          <dgm:bulletEnabled val="1"/>
        </dgm:presLayoutVars>
      </dgm:prSet>
      <dgm:spPr/>
      <dgm:t>
        <a:bodyPr/>
        <a:lstStyle/>
        <a:p>
          <a:endParaRPr lang="en-US"/>
        </a:p>
      </dgm:t>
    </dgm:pt>
    <dgm:pt modelId="{E3CF3C38-FB24-4E13-AFC9-27ABF3062F78}" type="pres">
      <dgm:prSet presAssocID="{498418C6-4350-491A-8EC1-2E756656E8BD}" presName="sibTrans" presStyleCnt="0"/>
      <dgm:spPr/>
    </dgm:pt>
    <dgm:pt modelId="{44FDB36A-C080-4C17-9039-A55551D3F4BD}" type="pres">
      <dgm:prSet presAssocID="{1F64347B-57BF-4E3B-9CDC-921EDB192069}" presName="textNode" presStyleLbl="node1" presStyleIdx="2" presStyleCnt="3">
        <dgm:presLayoutVars>
          <dgm:bulletEnabled val="1"/>
        </dgm:presLayoutVars>
      </dgm:prSet>
      <dgm:spPr/>
      <dgm:t>
        <a:bodyPr/>
        <a:lstStyle/>
        <a:p>
          <a:endParaRPr lang="en-US"/>
        </a:p>
      </dgm:t>
    </dgm:pt>
  </dgm:ptLst>
  <dgm:cxnLst>
    <dgm:cxn modelId="{1F00DB64-C729-41EB-9B3A-197B72A71161}" type="presOf" srcId="{2ED9A993-7B75-4785-AFC5-66124D7E7E50}" destId="{3981D79B-1A42-465F-A503-8B0E74B65B1A}" srcOrd="0" destOrd="0" presId="urn:microsoft.com/office/officeart/2005/8/layout/hProcess9"/>
    <dgm:cxn modelId="{5687538E-7A85-4C97-ABA2-17BCB3FFB622}" srcId="{6CD65BD0-3A5A-4830-AFC0-7EE89ED9D5AE}" destId="{2ED9A993-7B75-4785-AFC5-66124D7E7E50}" srcOrd="1" destOrd="0" parTransId="{171750C6-C379-4582-883F-2C9C84E763A9}" sibTransId="{498418C6-4350-491A-8EC1-2E756656E8BD}"/>
    <dgm:cxn modelId="{6CDBCDF8-641F-438F-818D-FC9F42095772}" type="presOf" srcId="{1F64347B-57BF-4E3B-9CDC-921EDB192069}" destId="{44FDB36A-C080-4C17-9039-A55551D3F4BD}" srcOrd="0" destOrd="0" presId="urn:microsoft.com/office/officeart/2005/8/layout/hProcess9"/>
    <dgm:cxn modelId="{F0B3D068-95DE-4779-8B6A-3D6959FA5DCA}" srcId="{6CD65BD0-3A5A-4830-AFC0-7EE89ED9D5AE}" destId="{1F64347B-57BF-4E3B-9CDC-921EDB192069}" srcOrd="2" destOrd="0" parTransId="{AAF2CDE0-838F-470B-8B7C-E1D289C877E1}" sibTransId="{1AA92E97-E7F7-49A9-9907-2A4CDBAA47C2}"/>
    <dgm:cxn modelId="{18F6E95C-CFD0-4532-B075-E3E48882C647}" type="presOf" srcId="{3458CCDB-EA17-4D8A-B13B-BB44B2E6D148}" destId="{44FFECF9-7D89-4FB8-A990-12A683618202}" srcOrd="0" destOrd="0" presId="urn:microsoft.com/office/officeart/2005/8/layout/hProcess9"/>
    <dgm:cxn modelId="{41DB9516-ED65-48BC-98C3-E329FA7A032E}" type="presOf" srcId="{6CD65BD0-3A5A-4830-AFC0-7EE89ED9D5AE}" destId="{13EF7EE2-D79E-422C-B19C-3148CE9F5914}" srcOrd="0" destOrd="0" presId="urn:microsoft.com/office/officeart/2005/8/layout/hProcess9"/>
    <dgm:cxn modelId="{CBEC6702-7101-4691-BF90-625FCBD03E7D}" srcId="{6CD65BD0-3A5A-4830-AFC0-7EE89ED9D5AE}" destId="{3458CCDB-EA17-4D8A-B13B-BB44B2E6D148}" srcOrd="0" destOrd="0" parTransId="{BC667D1A-DAFE-49BC-9675-717576694298}" sibTransId="{AC482D74-7CEE-45B0-83CA-05C3A820B298}"/>
    <dgm:cxn modelId="{C69B7DE1-5BD5-49FE-83D0-DCD979528274}" type="presParOf" srcId="{13EF7EE2-D79E-422C-B19C-3148CE9F5914}" destId="{3748EDA1-1AF5-4523-83DA-3BD3BC300842}" srcOrd="0" destOrd="0" presId="urn:microsoft.com/office/officeart/2005/8/layout/hProcess9"/>
    <dgm:cxn modelId="{DB33AB27-DDEF-4621-9405-0DFAAB54AB41}" type="presParOf" srcId="{13EF7EE2-D79E-422C-B19C-3148CE9F5914}" destId="{CC119D89-3CCF-4031-826B-6196F60B8BCC}" srcOrd="1" destOrd="0" presId="urn:microsoft.com/office/officeart/2005/8/layout/hProcess9"/>
    <dgm:cxn modelId="{29FC5BA0-03F5-4BC2-9106-F7A52529BF59}" type="presParOf" srcId="{CC119D89-3CCF-4031-826B-6196F60B8BCC}" destId="{44FFECF9-7D89-4FB8-A990-12A683618202}" srcOrd="0" destOrd="0" presId="urn:microsoft.com/office/officeart/2005/8/layout/hProcess9"/>
    <dgm:cxn modelId="{DA77B17C-9A50-4840-A6B8-FEBD015D251E}" type="presParOf" srcId="{CC119D89-3CCF-4031-826B-6196F60B8BCC}" destId="{299781D3-00CF-4D9B-B6B2-F505A42EDF65}" srcOrd="1" destOrd="0" presId="urn:microsoft.com/office/officeart/2005/8/layout/hProcess9"/>
    <dgm:cxn modelId="{CBE062DB-4DEA-4B07-80AD-0DB7A51B0241}" type="presParOf" srcId="{CC119D89-3CCF-4031-826B-6196F60B8BCC}" destId="{3981D79B-1A42-465F-A503-8B0E74B65B1A}" srcOrd="2" destOrd="0" presId="urn:microsoft.com/office/officeart/2005/8/layout/hProcess9"/>
    <dgm:cxn modelId="{84F7F4F3-46E9-41B2-B72D-D18E586FE127}" type="presParOf" srcId="{CC119D89-3CCF-4031-826B-6196F60B8BCC}" destId="{E3CF3C38-FB24-4E13-AFC9-27ABF3062F78}" srcOrd="3" destOrd="0" presId="urn:microsoft.com/office/officeart/2005/8/layout/hProcess9"/>
    <dgm:cxn modelId="{D4A3F249-6901-4D93-A961-9F6FDD62A4DC}" type="presParOf" srcId="{CC119D89-3CCF-4031-826B-6196F60B8BCC}" destId="{44FDB36A-C080-4C17-9039-A55551D3F4BD}"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FEB9D-1756-4382-BE11-9CFC5E8FE8BF}">
      <dsp:nvSpPr>
        <dsp:cNvPr id="0" name=""/>
        <dsp:cNvSpPr/>
      </dsp:nvSpPr>
      <dsp:spPr>
        <a:xfrm>
          <a:off x="2797039" y="1763539"/>
          <a:ext cx="2155437" cy="2155437"/>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Objectives</a:t>
          </a:r>
          <a:endParaRPr lang="en-US" sz="2200" kern="1200" dirty="0"/>
        </a:p>
      </dsp:txBody>
      <dsp:txXfrm>
        <a:off x="3230378" y="2268440"/>
        <a:ext cx="1288759" cy="1107939"/>
      </dsp:txXfrm>
    </dsp:sp>
    <dsp:sp modelId="{C5C90394-F960-4162-91BD-0EC90107D9D8}">
      <dsp:nvSpPr>
        <dsp:cNvPr id="0" name=""/>
        <dsp:cNvSpPr/>
      </dsp:nvSpPr>
      <dsp:spPr>
        <a:xfrm>
          <a:off x="1575672" y="1224680"/>
          <a:ext cx="1567590" cy="156759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Decarbonize Electricity</a:t>
          </a:r>
          <a:endParaRPr lang="en-US" sz="1100" kern="1200" dirty="0"/>
        </a:p>
      </dsp:txBody>
      <dsp:txXfrm>
        <a:off x="1970318" y="1621711"/>
        <a:ext cx="778298" cy="773528"/>
      </dsp:txXfrm>
    </dsp:sp>
    <dsp:sp modelId="{B09B9475-2D6F-4E5A-A1BA-29CE4F61D03C}">
      <dsp:nvSpPr>
        <dsp:cNvPr id="0" name=""/>
        <dsp:cNvSpPr/>
      </dsp:nvSpPr>
      <dsp:spPr>
        <a:xfrm rot="20700000">
          <a:off x="2516436" y="172594"/>
          <a:ext cx="1535919" cy="1535919"/>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Reduce Energy Use</a:t>
          </a:r>
          <a:endParaRPr lang="en-US" sz="1100" kern="1200" dirty="0"/>
        </a:p>
      </dsp:txBody>
      <dsp:txXfrm rot="-20700000">
        <a:off x="2853308" y="509467"/>
        <a:ext cx="862174" cy="862174"/>
      </dsp:txXfrm>
    </dsp:sp>
    <dsp:sp modelId="{4B096D6C-6E52-4AC0-A70A-793C135ADA03}">
      <dsp:nvSpPr>
        <dsp:cNvPr id="0" name=""/>
        <dsp:cNvSpPr/>
      </dsp:nvSpPr>
      <dsp:spPr>
        <a:xfrm>
          <a:off x="2607116" y="1439988"/>
          <a:ext cx="2758959" cy="2758959"/>
        </a:xfrm>
        <a:prstGeom prst="circularArrow">
          <a:avLst>
            <a:gd name="adj1" fmla="val 4687"/>
            <a:gd name="adj2" fmla="val 299029"/>
            <a:gd name="adj3" fmla="val 2509350"/>
            <a:gd name="adj4" fmla="val 15876038"/>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D642BD-184E-44E0-A2E9-AC172154037F}">
      <dsp:nvSpPr>
        <dsp:cNvPr id="0" name=""/>
        <dsp:cNvSpPr/>
      </dsp:nvSpPr>
      <dsp:spPr>
        <a:xfrm>
          <a:off x="1244161" y="908405"/>
          <a:ext cx="2004556" cy="200455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267B5C-CFEE-4A65-8798-56A56BD8F9CF}">
      <dsp:nvSpPr>
        <dsp:cNvPr id="0" name=""/>
        <dsp:cNvSpPr/>
      </dsp:nvSpPr>
      <dsp:spPr>
        <a:xfrm>
          <a:off x="2044515" y="-162647"/>
          <a:ext cx="2161315" cy="216131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8EDA1-1AF5-4523-83DA-3BD3BC300842}">
      <dsp:nvSpPr>
        <dsp:cNvPr id="0" name=""/>
        <dsp:cNvSpPr/>
      </dsp:nvSpPr>
      <dsp:spPr>
        <a:xfrm>
          <a:off x="457199" y="0"/>
          <a:ext cx="518160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FFECF9-7D89-4FB8-A990-12A683618202}">
      <dsp:nvSpPr>
        <dsp:cNvPr id="0" name=""/>
        <dsp:cNvSpPr/>
      </dsp:nvSpPr>
      <dsp:spPr>
        <a:xfrm>
          <a:off x="6548" y="1219199"/>
          <a:ext cx="196215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Draft Plan/EIR, Socio-Economic Analysis, </a:t>
          </a:r>
          <a:r>
            <a:rPr lang="en-US" sz="2000" kern="1200" dirty="0" smtClean="0"/>
            <a:t>Summer 2016</a:t>
          </a:r>
          <a:endParaRPr lang="en-US" sz="2000" kern="1200" dirty="0"/>
        </a:p>
      </dsp:txBody>
      <dsp:txXfrm>
        <a:off x="85903" y="1298554"/>
        <a:ext cx="1803440" cy="1466890"/>
      </dsp:txXfrm>
    </dsp:sp>
    <dsp:sp modelId="{3981D79B-1A42-465F-A503-8B0E74B65B1A}">
      <dsp:nvSpPr>
        <dsp:cNvPr id="0" name=""/>
        <dsp:cNvSpPr/>
      </dsp:nvSpPr>
      <dsp:spPr>
        <a:xfrm>
          <a:off x="2066925" y="1219199"/>
          <a:ext cx="196215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2</a:t>
          </a:r>
          <a:r>
            <a:rPr lang="en-US" sz="2000" kern="1200" baseline="30000" dirty="0" smtClean="0"/>
            <a:t>nd</a:t>
          </a:r>
          <a:r>
            <a:rPr lang="en-US" sz="2000" kern="1200" dirty="0" smtClean="0"/>
            <a:t> Round Open Houses, </a:t>
          </a:r>
          <a:r>
            <a:rPr lang="en-US" sz="2000" kern="1200" dirty="0" smtClean="0"/>
            <a:t>Fall 2016</a:t>
          </a:r>
          <a:endParaRPr lang="en-US" sz="2000" kern="1200" dirty="0"/>
        </a:p>
      </dsp:txBody>
      <dsp:txXfrm>
        <a:off x="2146280" y="1298554"/>
        <a:ext cx="1803440" cy="1466890"/>
      </dsp:txXfrm>
    </dsp:sp>
    <dsp:sp modelId="{44FDB36A-C080-4C17-9039-A55551D3F4BD}">
      <dsp:nvSpPr>
        <dsp:cNvPr id="0" name=""/>
        <dsp:cNvSpPr/>
      </dsp:nvSpPr>
      <dsp:spPr>
        <a:xfrm>
          <a:off x="4127301" y="1219199"/>
          <a:ext cx="196215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Final Plan to Board, </a:t>
          </a:r>
          <a:r>
            <a:rPr lang="en-US" sz="2000" kern="1200" dirty="0" smtClean="0"/>
            <a:t>Fall/Winter </a:t>
          </a:r>
          <a:r>
            <a:rPr lang="en-US" sz="2000" kern="1200" dirty="0" smtClean="0"/>
            <a:t>2016</a:t>
          </a:r>
          <a:endParaRPr lang="en-US" sz="2000" kern="1200" dirty="0"/>
        </a:p>
      </dsp:txBody>
      <dsp:txXfrm>
        <a:off x="4206656" y="1298554"/>
        <a:ext cx="1803440"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7"/>
          </a:xfrm>
          <a:prstGeom prst="rect">
            <a:avLst/>
          </a:prstGeom>
        </p:spPr>
        <p:txBody>
          <a:bodyPr vert="horz" lIns="93177" tIns="46589" rIns="93177" bIns="46589" rtlCol="0"/>
          <a:lstStyle>
            <a:lvl1pPr algn="r">
              <a:defRPr sz="1200"/>
            </a:lvl1pPr>
          </a:lstStyle>
          <a:p>
            <a:fld id="{FC29FF46-B771-42DD-9466-78B4C14956D3}" type="datetimeFigureOut">
              <a:rPr lang="en-US" smtClean="0"/>
              <a:t>6/13/2016</a:t>
            </a:fld>
            <a:endParaRPr lang="en-US"/>
          </a:p>
        </p:txBody>
      </p:sp>
      <p:sp>
        <p:nvSpPr>
          <p:cNvPr id="4" name="Footer Placeholder 3"/>
          <p:cNvSpPr>
            <a:spLocks noGrp="1"/>
          </p:cNvSpPr>
          <p:nvPr>
            <p:ph type="ftr" sz="quarter" idx="2"/>
          </p:nvPr>
        </p:nvSpPr>
        <p:spPr>
          <a:xfrm>
            <a:off x="0" y="8772670"/>
            <a:ext cx="3011699" cy="46340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70"/>
            <a:ext cx="3011699" cy="463406"/>
          </a:xfrm>
          <a:prstGeom prst="rect">
            <a:avLst/>
          </a:prstGeom>
        </p:spPr>
        <p:txBody>
          <a:bodyPr vert="horz" lIns="93177" tIns="46589" rIns="93177" bIns="46589" rtlCol="0" anchor="b"/>
          <a:lstStyle>
            <a:lvl1pPr algn="r">
              <a:defRPr sz="1200"/>
            </a:lvl1pPr>
          </a:lstStyle>
          <a:p>
            <a:fld id="{61827436-573B-4498-B906-68E8EC5AFD0E}" type="slidenum">
              <a:rPr lang="en-US" smtClean="0"/>
              <a:t>‹#›</a:t>
            </a:fld>
            <a:endParaRPr lang="en-US"/>
          </a:p>
        </p:txBody>
      </p:sp>
    </p:spTree>
    <p:extLst>
      <p:ext uri="{BB962C8B-B14F-4D97-AF65-F5344CB8AC3E}">
        <p14:creationId xmlns:p14="http://schemas.microsoft.com/office/powerpoint/2010/main" val="3558603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3177" tIns="46589" rIns="93177" bIns="46589" rtlCol="0"/>
          <a:lstStyle>
            <a:lvl1pPr algn="r">
              <a:defRPr sz="1200"/>
            </a:lvl1pPr>
          </a:lstStyle>
          <a:p>
            <a:fld id="{C64DDC58-A3DA-449C-BAE0-8B2141A34817}" type="datetimeFigureOut">
              <a:rPr lang="en-US" smtClean="0"/>
              <a:t>6/13/2016</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1804"/>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3177" tIns="46589" rIns="93177" bIns="46589" rtlCol="0" anchor="b"/>
          <a:lstStyle>
            <a:lvl1pPr algn="r">
              <a:defRPr sz="1200"/>
            </a:lvl1pPr>
          </a:lstStyle>
          <a:p>
            <a:fld id="{65A40D6F-7742-4B4C-8141-9B688D119E19}" type="slidenum">
              <a:rPr lang="en-US" smtClean="0"/>
              <a:t>‹#›</a:t>
            </a:fld>
            <a:endParaRPr lang="en-US"/>
          </a:p>
        </p:txBody>
      </p:sp>
    </p:spTree>
    <p:extLst>
      <p:ext uri="{BB962C8B-B14F-4D97-AF65-F5344CB8AC3E}">
        <p14:creationId xmlns:p14="http://schemas.microsoft.com/office/powerpoint/2010/main" val="3021804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508000"/>
            <a:ext cx="3170238" cy="2378075"/>
          </a:xfrm>
        </p:spPr>
      </p:sp>
      <p:sp>
        <p:nvSpPr>
          <p:cNvPr id="4" name="Notes Placeholder 3"/>
          <p:cNvSpPr>
            <a:spLocks noGrp="1"/>
          </p:cNvSpPr>
          <p:nvPr>
            <p:ph type="body" sz="quarter" idx="10"/>
          </p:nvPr>
        </p:nvSpPr>
        <p:spPr/>
        <p:txBody>
          <a:bodyPr/>
          <a:lstStyle/>
          <a:p>
            <a:r>
              <a:rPr lang="en-US" dirty="0" smtClean="0"/>
              <a:t>Good morning, </a:t>
            </a:r>
          </a:p>
          <a:p>
            <a:endParaRPr lang="en-US" dirty="0"/>
          </a:p>
          <a:p>
            <a:r>
              <a:rPr lang="en-US" dirty="0" smtClean="0"/>
              <a:t>Here to present the 2016 Clean Air Plan and Regional Climate Protection Strategy</a:t>
            </a:r>
          </a:p>
          <a:p>
            <a:endParaRPr lang="en-US" dirty="0"/>
          </a:p>
          <a:p>
            <a:r>
              <a:rPr lang="en-US" dirty="0" smtClean="0"/>
              <a:t>I’ll start with a brief overview of the Clean Air Plan</a:t>
            </a:r>
          </a:p>
          <a:p>
            <a:endParaRPr lang="en-US" dirty="0"/>
          </a:p>
          <a:p>
            <a:r>
              <a:rPr lang="en-US" dirty="0" smtClean="0"/>
              <a:t>Then will talk about our approach in developing the Plan</a:t>
            </a:r>
          </a:p>
          <a:p>
            <a:endParaRPr lang="en-US" dirty="0"/>
          </a:p>
          <a:p>
            <a:r>
              <a:rPr lang="en-US" dirty="0" smtClean="0"/>
              <a:t>As well as give a summary of the control measures and our next steps</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508000"/>
            <a:ext cx="3170238" cy="2378075"/>
          </a:xfrm>
        </p:spPr>
      </p:sp>
      <p:sp>
        <p:nvSpPr>
          <p:cNvPr id="4" name="Notes Placeholder 3"/>
          <p:cNvSpPr>
            <a:spLocks noGrp="1"/>
          </p:cNvSpPr>
          <p:nvPr>
            <p:ph type="body" sz="quarter" idx="10"/>
          </p:nvPr>
        </p:nvSpPr>
        <p:spPr>
          <a:xfrm>
            <a:off x="617784" y="3936688"/>
            <a:ext cx="5560060" cy="4156234"/>
          </a:xfrm>
        </p:spPr>
        <p:txBody>
          <a:bodyPr/>
          <a:lstStyle/>
          <a:p>
            <a:r>
              <a:rPr lang="en-US" dirty="0" smtClean="0"/>
              <a:t>In the waste and water sectors, we will develop </a:t>
            </a:r>
            <a:r>
              <a:rPr lang="en-US" dirty="0"/>
              <a:t>rules to further address emissions from landfills and composting facilities, </a:t>
            </a:r>
            <a:r>
              <a:rPr lang="en-US" dirty="0" smtClean="0"/>
              <a:t>and </a:t>
            </a:r>
            <a:r>
              <a:rPr lang="en-US" dirty="0"/>
              <a:t>also work closely with local governments:</a:t>
            </a:r>
          </a:p>
          <a:p>
            <a:pPr lvl="0"/>
            <a:endParaRPr lang="en-US" dirty="0" smtClean="0"/>
          </a:p>
          <a:p>
            <a:pPr lvl="0"/>
            <a:r>
              <a:rPr lang="en-US" dirty="0" smtClean="0"/>
              <a:t>We’ll develop model ordinances and best </a:t>
            </a:r>
            <a:r>
              <a:rPr lang="en-US" dirty="0"/>
              <a:t>practices to help communities meet their aggressive waste diversion </a:t>
            </a:r>
            <a:r>
              <a:rPr lang="en-US" dirty="0" smtClean="0"/>
              <a:t>goals</a:t>
            </a:r>
          </a:p>
          <a:p>
            <a:pPr lvl="0"/>
            <a:endParaRPr lang="en-US" dirty="0"/>
          </a:p>
          <a:p>
            <a:r>
              <a:rPr lang="en-US" dirty="0" smtClean="0"/>
              <a:t>And are considering </a:t>
            </a:r>
            <a:r>
              <a:rPr lang="en-US" dirty="0"/>
              <a:t>a rule to reduce GHG emissions from water treatment </a:t>
            </a:r>
            <a:r>
              <a:rPr lang="en-US" dirty="0" smtClean="0"/>
              <a:t>plants.</a:t>
            </a:r>
            <a:endParaRPr lang="en-US" dirty="0"/>
          </a:p>
          <a:p>
            <a:pPr lvl="0"/>
            <a:endParaRPr lang="en-US" dirty="0"/>
          </a:p>
          <a:p>
            <a:endParaRPr lang="en-US" dirty="0" smtClean="0"/>
          </a:p>
        </p:txBody>
      </p:sp>
    </p:spTree>
    <p:extLst>
      <p:ext uri="{BB962C8B-B14F-4D97-AF65-F5344CB8AC3E}">
        <p14:creationId xmlns:p14="http://schemas.microsoft.com/office/powerpoint/2010/main" val="2999653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508000"/>
            <a:ext cx="3170238" cy="2378075"/>
          </a:xfrm>
        </p:spPr>
      </p:sp>
      <p:sp>
        <p:nvSpPr>
          <p:cNvPr id="4" name="Notes Placeholder 3"/>
          <p:cNvSpPr>
            <a:spLocks noGrp="1"/>
          </p:cNvSpPr>
          <p:nvPr>
            <p:ph type="body" sz="quarter" idx="10"/>
          </p:nvPr>
        </p:nvSpPr>
        <p:spPr>
          <a:xfrm>
            <a:off x="617784" y="3936688"/>
            <a:ext cx="5560060" cy="4156234"/>
          </a:xfrm>
        </p:spPr>
        <p:txBody>
          <a:bodyPr/>
          <a:lstStyle/>
          <a:p>
            <a:r>
              <a:rPr lang="en-US" dirty="0" smtClean="0"/>
              <a:t>In the waste and water sectors, we will develop </a:t>
            </a:r>
            <a:r>
              <a:rPr lang="en-US" dirty="0"/>
              <a:t>rules to further address emissions from landfills and composting facilities, </a:t>
            </a:r>
            <a:r>
              <a:rPr lang="en-US" dirty="0" smtClean="0"/>
              <a:t>and </a:t>
            </a:r>
            <a:r>
              <a:rPr lang="en-US" dirty="0"/>
              <a:t>also work closely with local governments:</a:t>
            </a:r>
          </a:p>
          <a:p>
            <a:pPr lvl="0"/>
            <a:endParaRPr lang="en-US" dirty="0" smtClean="0"/>
          </a:p>
          <a:p>
            <a:pPr lvl="0"/>
            <a:r>
              <a:rPr lang="en-US" dirty="0" smtClean="0"/>
              <a:t>We’ll develop model ordinances and best </a:t>
            </a:r>
            <a:r>
              <a:rPr lang="en-US" dirty="0"/>
              <a:t>practices to help communities meet their aggressive waste diversion </a:t>
            </a:r>
            <a:r>
              <a:rPr lang="en-US" dirty="0" smtClean="0"/>
              <a:t>goals</a:t>
            </a:r>
          </a:p>
          <a:p>
            <a:pPr lvl="0"/>
            <a:endParaRPr lang="en-US" dirty="0"/>
          </a:p>
          <a:p>
            <a:r>
              <a:rPr lang="en-US" dirty="0" smtClean="0"/>
              <a:t>And are considering </a:t>
            </a:r>
            <a:r>
              <a:rPr lang="en-US" dirty="0"/>
              <a:t>a rule to reduce GHG emissions from water treatment </a:t>
            </a:r>
            <a:r>
              <a:rPr lang="en-US" dirty="0" smtClean="0"/>
              <a:t>plants.</a:t>
            </a:r>
            <a:endParaRPr lang="en-US" dirty="0"/>
          </a:p>
          <a:p>
            <a:pPr lvl="0"/>
            <a:endParaRPr lang="en-US" dirty="0"/>
          </a:p>
          <a:p>
            <a:endParaRPr lang="en-US" dirty="0" smtClean="0"/>
          </a:p>
        </p:txBody>
      </p:sp>
    </p:spTree>
    <p:extLst>
      <p:ext uri="{BB962C8B-B14F-4D97-AF65-F5344CB8AC3E}">
        <p14:creationId xmlns:p14="http://schemas.microsoft.com/office/powerpoint/2010/main" val="4062712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508000"/>
            <a:ext cx="3170238" cy="2378075"/>
          </a:xfrm>
        </p:spPr>
      </p:sp>
      <p:sp>
        <p:nvSpPr>
          <p:cNvPr id="3" name="Notes Placeholder 2"/>
          <p:cNvSpPr>
            <a:spLocks noGrp="1"/>
          </p:cNvSpPr>
          <p:nvPr>
            <p:ph type="body" idx="1"/>
          </p:nvPr>
        </p:nvSpPr>
        <p:spPr/>
        <p:txBody>
          <a:bodyPr>
            <a:normAutofit/>
          </a:bodyPr>
          <a:lstStyle/>
          <a:p>
            <a:r>
              <a:rPr lang="en-US" dirty="0" smtClean="0"/>
              <a:t>Draft Plan will include inventory for all pollutants, health and climate impacts as well as the individual control measures</a:t>
            </a:r>
            <a:endParaRPr lang="en-US" dirty="0"/>
          </a:p>
        </p:txBody>
      </p:sp>
    </p:spTree>
    <p:extLst>
      <p:ext uri="{BB962C8B-B14F-4D97-AF65-F5344CB8AC3E}">
        <p14:creationId xmlns:p14="http://schemas.microsoft.com/office/powerpoint/2010/main" val="537030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508000"/>
            <a:ext cx="3170238" cy="2378075"/>
          </a:xfrm>
        </p:spPr>
      </p:sp>
      <p:sp>
        <p:nvSpPr>
          <p:cNvPr id="3" name="Notes Placeholder 2"/>
          <p:cNvSpPr>
            <a:spLocks noGrp="1"/>
          </p:cNvSpPr>
          <p:nvPr>
            <p:ph type="body" idx="1"/>
          </p:nvPr>
        </p:nvSpPr>
        <p:spPr>
          <a:xfrm>
            <a:off x="556650" y="3255338"/>
            <a:ext cx="5560060" cy="4156234"/>
          </a:xfrm>
        </p:spPr>
        <p:txBody>
          <a:bodyPr>
            <a:normAutofit/>
          </a:bodyPr>
          <a:lstStyle/>
          <a:p>
            <a:r>
              <a:rPr lang="en-US" dirty="0" smtClean="0"/>
              <a:t>The Clean Air Plan has three primary purposes:</a:t>
            </a:r>
          </a:p>
          <a:p>
            <a:pPr marL="171450" indent="-171450">
              <a:buFont typeface="Arial" panose="020B0604020202020204" pitchFamily="34" charset="0"/>
              <a:buChar char="•"/>
            </a:pPr>
            <a:r>
              <a:rPr lang="en-US" dirty="0" smtClean="0"/>
              <a:t>To reduce emissions and ambient concentrations of emissions</a:t>
            </a:r>
          </a:p>
          <a:p>
            <a:pPr marL="171450" indent="-171450">
              <a:buFont typeface="Arial" panose="020B0604020202020204" pitchFamily="34" charset="0"/>
              <a:buChar char="•"/>
            </a:pPr>
            <a:r>
              <a:rPr lang="en-US" dirty="0" smtClean="0"/>
              <a:t>Reduce exposure to pollutants that cause greatest health risk, </a:t>
            </a:r>
            <a:r>
              <a:rPr lang="en-US" dirty="0" err="1" smtClean="0"/>
              <a:t>ie</a:t>
            </a:r>
            <a:r>
              <a:rPr lang="en-US" dirty="0" smtClean="0"/>
              <a:t> diesel pm</a:t>
            </a:r>
          </a:p>
          <a:p>
            <a:pPr marL="171450" indent="-171450">
              <a:buFont typeface="Arial" panose="020B0604020202020204" pitchFamily="34" charset="0"/>
              <a:buChar char="•"/>
            </a:pPr>
            <a:r>
              <a:rPr lang="en-US" dirty="0" smtClean="0"/>
              <a:t>Reduce GHGs and protect the climate</a:t>
            </a:r>
          </a:p>
          <a:p>
            <a:endParaRPr lang="en-US" dirty="0" smtClean="0"/>
          </a:p>
          <a:p>
            <a:r>
              <a:rPr lang="en-US" dirty="0" smtClean="0"/>
              <a:t>The plan includes 3 core components: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Region’s state mandated ozone plan</a:t>
            </a:r>
          </a:p>
          <a:p>
            <a:pPr marL="628650" lvl="1" indent="-171450">
              <a:buFont typeface="Arial" panose="020B0604020202020204" pitchFamily="34" charset="0"/>
              <a:buChar char="•"/>
            </a:pPr>
            <a:r>
              <a:rPr lang="en-US" dirty="0" smtClean="0"/>
              <a:t>Bay </a:t>
            </a:r>
            <a:r>
              <a:rPr lang="en-US" dirty="0"/>
              <a:t>Area is designated as non‐attainment for both </a:t>
            </a:r>
            <a:r>
              <a:rPr lang="en-US" dirty="0" smtClean="0"/>
              <a:t>1 hour and the 8 hour ozone standards…therefore</a:t>
            </a:r>
          </a:p>
          <a:p>
            <a:pPr marL="628650" lvl="1" indent="-171450">
              <a:buFont typeface="Arial" panose="020B0604020202020204" pitchFamily="34" charset="0"/>
              <a:buChar char="•"/>
            </a:pPr>
            <a:r>
              <a:rPr lang="en-US" dirty="0" smtClean="0"/>
              <a:t>The </a:t>
            </a:r>
            <a:r>
              <a:rPr lang="en-US" dirty="0"/>
              <a:t>California Clean Air Act requires the Air District to  develop a plan with all feasible measures to reduce emissions of ozone </a:t>
            </a:r>
            <a:r>
              <a:rPr lang="en-US" dirty="0" smtClean="0"/>
              <a:t>and </a:t>
            </a:r>
            <a:r>
              <a:rPr lang="en-US" dirty="0"/>
              <a:t>to reduce transport of ozone </a:t>
            </a:r>
            <a:r>
              <a:rPr lang="en-US" dirty="0" smtClean="0"/>
              <a:t>to </a:t>
            </a:r>
            <a:r>
              <a:rPr lang="en-US" dirty="0"/>
              <a:t>neighboring air basins.</a:t>
            </a:r>
          </a:p>
          <a:p>
            <a:endParaRPr lang="en-US" dirty="0"/>
          </a:p>
          <a:p>
            <a:pPr marL="171450" indent="-171450">
              <a:buFont typeface="Arial" panose="020B0604020202020204" pitchFamily="34" charset="0"/>
              <a:buChar char="•"/>
            </a:pPr>
            <a:r>
              <a:rPr lang="en-US" dirty="0"/>
              <a:t>All Feasible Control </a:t>
            </a:r>
            <a:r>
              <a:rPr lang="en-US" dirty="0" smtClean="0"/>
              <a:t>Measures are those things we will do to reduce emissions, from adopting rules, incentive program, or working closely with local governments to assist them in reducing emissions, </a:t>
            </a:r>
            <a:r>
              <a:rPr lang="en-US" dirty="0" err="1" smtClean="0"/>
              <a:t>ie</a:t>
            </a:r>
            <a:r>
              <a:rPr lang="en-US" dirty="0" smtClean="0"/>
              <a:t> via their Climate Protection Plans</a:t>
            </a:r>
            <a:endParaRPr lang="en-US" dirty="0"/>
          </a:p>
          <a:p>
            <a:endParaRPr lang="en-US" dirty="0"/>
          </a:p>
          <a:p>
            <a:pPr marL="171450" indent="-171450">
              <a:buFont typeface="Arial" panose="020B0604020202020204" pitchFamily="34" charset="0"/>
              <a:buChar char="•"/>
            </a:pPr>
            <a:r>
              <a:rPr lang="en-US" dirty="0" smtClean="0"/>
              <a:t>The 2010 </a:t>
            </a:r>
            <a:r>
              <a:rPr lang="en-US" dirty="0"/>
              <a:t>Clean Air Plan was first </a:t>
            </a:r>
            <a:r>
              <a:rPr lang="en-US" dirty="0" smtClean="0"/>
              <a:t>in state and nation to be </a:t>
            </a:r>
            <a:r>
              <a:rPr lang="en-US" dirty="0"/>
              <a:t>multi-pollutant </a:t>
            </a:r>
            <a:r>
              <a:rPr lang="en-US" dirty="0" smtClean="0"/>
              <a:t>plan</a:t>
            </a:r>
          </a:p>
          <a:p>
            <a:pPr marL="171450" indent="-171450">
              <a:buFont typeface="Arial" panose="020B0604020202020204" pitchFamily="34" charset="0"/>
              <a:buChar char="•"/>
            </a:pPr>
            <a:r>
              <a:rPr lang="en-US" dirty="0" smtClean="0"/>
              <a:t>Intention of a multi-pollutant approach is to maximize co benefits and to minimize trade offs</a:t>
            </a:r>
          </a:p>
          <a:p>
            <a:pPr marL="628650" lvl="1" indent="-17145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1253126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508000"/>
            <a:ext cx="3170238" cy="2378075"/>
          </a:xfrm>
        </p:spPr>
      </p:sp>
      <p:sp>
        <p:nvSpPr>
          <p:cNvPr id="4" name="Notes Placeholder 3"/>
          <p:cNvSpPr>
            <a:spLocks noGrp="1"/>
          </p:cNvSpPr>
          <p:nvPr>
            <p:ph type="body" sz="quarter" idx="10"/>
          </p:nvPr>
        </p:nvSpPr>
        <p:spPr>
          <a:xfrm>
            <a:off x="695008" y="3558160"/>
            <a:ext cx="5637283" cy="4390921"/>
          </a:xfrm>
        </p:spPr>
        <p:txBody>
          <a:bodyPr/>
          <a:lstStyle/>
          <a:p>
            <a:pPr marL="171450" indent="-171450">
              <a:spcBef>
                <a:spcPct val="0"/>
              </a:spcBef>
              <a:buFont typeface="Arial" panose="020B0604020202020204" pitchFamily="34" charset="0"/>
              <a:buChar char="•"/>
            </a:pPr>
            <a:r>
              <a:rPr lang="en-US" dirty="0" smtClean="0">
                <a:latin typeface="Arial" charset="0"/>
              </a:rPr>
              <a:t>New for 2016 in the Clean Air Plan is a comprehensive regional climate strategy, and a related sector approach</a:t>
            </a:r>
          </a:p>
          <a:p>
            <a:pPr marL="171450" indent="-171450">
              <a:spcBef>
                <a:spcPct val="0"/>
              </a:spcBef>
              <a:buFont typeface="Arial" panose="020B0604020202020204" pitchFamily="34" charset="0"/>
              <a:buChar char="•"/>
            </a:pPr>
            <a:endParaRPr lang="en-US" dirty="0" smtClean="0">
              <a:latin typeface="Arial" charset="0"/>
            </a:endParaRPr>
          </a:p>
          <a:p>
            <a:pPr marL="171450" indent="-171450">
              <a:spcBef>
                <a:spcPct val="0"/>
              </a:spcBef>
              <a:buFont typeface="Arial" panose="020B0604020202020204" pitchFamily="34" charset="0"/>
              <a:buChar char="•"/>
            </a:pPr>
            <a:r>
              <a:rPr lang="en-US" dirty="0" smtClean="0">
                <a:latin typeface="Arial" charset="0"/>
              </a:rPr>
              <a:t>In </a:t>
            </a:r>
            <a:r>
              <a:rPr lang="en-US" dirty="0">
                <a:latin typeface="Arial" charset="0"/>
              </a:rPr>
              <a:t>November </a:t>
            </a:r>
            <a:r>
              <a:rPr lang="en-US" dirty="0" smtClean="0">
                <a:latin typeface="Arial" charset="0"/>
              </a:rPr>
              <a:t>2013 the Air District Board </a:t>
            </a:r>
            <a:r>
              <a:rPr lang="en-US" dirty="0">
                <a:latin typeface="Arial" charset="0"/>
              </a:rPr>
              <a:t>adopted a climate protection </a:t>
            </a:r>
            <a:r>
              <a:rPr lang="en-US" dirty="0" smtClean="0">
                <a:latin typeface="Arial" charset="0"/>
              </a:rPr>
              <a:t>resolution to reduce GHGs 80</a:t>
            </a:r>
            <a:r>
              <a:rPr lang="en-US" dirty="0">
                <a:latin typeface="Arial" charset="0"/>
              </a:rPr>
              <a:t>% below 1990 by 2050 – consistent with </a:t>
            </a:r>
            <a:r>
              <a:rPr lang="en-US" dirty="0" smtClean="0">
                <a:latin typeface="Arial" charset="0"/>
              </a:rPr>
              <a:t>the governor’s </a:t>
            </a:r>
            <a:r>
              <a:rPr lang="en-US" dirty="0">
                <a:latin typeface="Arial" charset="0"/>
              </a:rPr>
              <a:t>executive </a:t>
            </a:r>
            <a:r>
              <a:rPr lang="en-US" dirty="0" smtClean="0">
                <a:latin typeface="Arial" charset="0"/>
              </a:rPr>
              <a:t>order</a:t>
            </a:r>
          </a:p>
          <a:p>
            <a:pPr marL="171450" indent="-171450">
              <a:spcBef>
                <a:spcPct val="0"/>
              </a:spcBef>
              <a:buFont typeface="Arial" panose="020B0604020202020204" pitchFamily="34" charset="0"/>
              <a:buChar char="•"/>
            </a:pPr>
            <a:endParaRPr lang="en-US" dirty="0">
              <a:latin typeface="Arial" charset="0"/>
            </a:endParaRPr>
          </a:p>
          <a:p>
            <a:pPr marL="171450" indent="-171450">
              <a:spcBef>
                <a:spcPct val="0"/>
              </a:spcBef>
              <a:buFont typeface="Arial" panose="020B0604020202020204" pitchFamily="34" charset="0"/>
              <a:buChar char="•"/>
            </a:pPr>
            <a:r>
              <a:rPr lang="en-US" dirty="0" smtClean="0">
                <a:latin typeface="Arial" charset="0"/>
              </a:rPr>
              <a:t>The resolution also called </a:t>
            </a:r>
            <a:r>
              <a:rPr lang="en-US" dirty="0">
                <a:latin typeface="Arial" charset="0"/>
              </a:rPr>
              <a:t>on Air District to lead a regional climate planning </a:t>
            </a:r>
            <a:r>
              <a:rPr lang="en-US" dirty="0" smtClean="0">
                <a:latin typeface="Arial" charset="0"/>
              </a:rPr>
              <a:t>effort via the Clean </a:t>
            </a:r>
            <a:r>
              <a:rPr lang="en-US" dirty="0">
                <a:latin typeface="Arial" charset="0"/>
              </a:rPr>
              <a:t>Air Plan</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Therefore, we wanted </a:t>
            </a:r>
            <a:r>
              <a:rPr lang="en-US" dirty="0">
                <a:latin typeface="Arial" panose="020B0604020202020204" pitchFamily="34" charset="0"/>
                <a:cs typeface="Arial" panose="020B0604020202020204" pitchFamily="34" charset="0"/>
              </a:rPr>
              <a:t>the Clean Air Plan to not only be comprehensive in its strategies to reduce </a:t>
            </a:r>
            <a:r>
              <a:rPr lang="en-US" dirty="0" smtClean="0">
                <a:latin typeface="Arial" panose="020B0604020202020204" pitchFamily="34" charset="0"/>
                <a:cs typeface="Arial" panose="020B0604020202020204" pitchFamily="34" charset="0"/>
              </a:rPr>
              <a:t>GHGS, but have </a:t>
            </a:r>
            <a:r>
              <a:rPr lang="en-US" dirty="0">
                <a:latin typeface="Arial" panose="020B0604020202020204" pitchFamily="34" charset="0"/>
                <a:cs typeface="Arial" panose="020B0604020202020204" pitchFamily="34" charset="0"/>
              </a:rPr>
              <a:t>a strong climate orientation. </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There seemed no better way to do this is than to organize </a:t>
            </a:r>
            <a:r>
              <a:rPr lang="en-US" dirty="0" smtClean="0">
                <a:latin typeface="Arial" panose="020B0604020202020204" pitchFamily="34" charset="0"/>
                <a:cs typeface="Arial" panose="020B0604020202020204" pitchFamily="34" charset="0"/>
              </a:rPr>
              <a:t>plan</a:t>
            </a:r>
            <a:r>
              <a:rPr lang="en-US" dirty="0">
                <a:latin typeface="Arial" panose="020B0604020202020204" pitchFamily="34" charset="0"/>
                <a:cs typeface="Arial" panose="020B0604020202020204" pitchFamily="34" charset="0"/>
              </a:rPr>
              <a:t>, and especially the control measures, </a:t>
            </a:r>
            <a:r>
              <a:rPr lang="en-US" dirty="0" smtClean="0">
                <a:latin typeface="Arial" panose="020B0604020202020204" pitchFamily="34" charset="0"/>
                <a:cs typeface="Arial" panose="020B0604020202020204" pitchFamily="34" charset="0"/>
              </a:rPr>
              <a:t>by economic sector – consistent w/ AB32</a:t>
            </a:r>
          </a:p>
          <a:p>
            <a:pPr marL="171450" indent="-1714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This </a:t>
            </a:r>
            <a:r>
              <a:rPr lang="en-US" dirty="0">
                <a:latin typeface="Arial" panose="020B0604020202020204" pitchFamily="34" charset="0"/>
                <a:cs typeface="Arial" panose="020B0604020202020204" pitchFamily="34" charset="0"/>
              </a:rPr>
              <a:t>would give the plan a clear Climate framework, but also ensure that we were comprehensive in our approach, </a:t>
            </a:r>
            <a:r>
              <a:rPr lang="en-US" dirty="0" err="1">
                <a:latin typeface="Arial" panose="020B0604020202020204" pitchFamily="34" charset="0"/>
                <a:cs typeface="Arial" panose="020B0604020202020204" pitchFamily="34" charset="0"/>
              </a:rPr>
              <a:t>ie</a:t>
            </a:r>
            <a:r>
              <a:rPr lang="en-US" dirty="0">
                <a:latin typeface="Arial" panose="020B0604020202020204" pitchFamily="34" charset="0"/>
                <a:cs typeface="Arial" panose="020B0604020202020204" pitchFamily="34" charset="0"/>
              </a:rPr>
              <a:t> develop strategies that included every segment of the </a:t>
            </a:r>
            <a:r>
              <a:rPr lang="en-US" dirty="0" smtClean="0">
                <a:latin typeface="Arial" panose="020B0604020202020204" pitchFamily="34" charset="0"/>
                <a:cs typeface="Arial" panose="020B0604020202020204" pitchFamily="34" charset="0"/>
              </a:rPr>
              <a:t>economy</a:t>
            </a:r>
          </a:p>
          <a:p>
            <a:pPr marL="171450" indent="-1714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9558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508000"/>
            <a:ext cx="3170238" cy="2378075"/>
          </a:xfrm>
        </p:spPr>
      </p:sp>
      <p:sp>
        <p:nvSpPr>
          <p:cNvPr id="4" name="Notes Placeholder 3"/>
          <p:cNvSpPr>
            <a:spLocks noGrp="1"/>
          </p:cNvSpPr>
          <p:nvPr>
            <p:ph type="body" sz="quarter" idx="10"/>
          </p:nvPr>
        </p:nvSpPr>
        <p:spPr>
          <a:xfrm>
            <a:off x="695008" y="2952516"/>
            <a:ext cx="5560060" cy="5980737"/>
          </a:xfrm>
        </p:spPr>
        <p:txBody>
          <a:bodyPr/>
          <a:lstStyle/>
          <a:p>
            <a:pPr marL="171450" indent="-171450">
              <a:buFont typeface="Arial" panose="020B0604020202020204" pitchFamily="34" charset="0"/>
              <a:buChar char="•"/>
            </a:pPr>
            <a:r>
              <a:rPr lang="en-US" dirty="0" smtClean="0"/>
              <a:t>This slide demonstrates our overall approach in preparing an integrated Clean Air Plan and Climate Protection Strategy</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err="1" smtClean="0"/>
              <a:t>Weve</a:t>
            </a:r>
            <a:r>
              <a:rPr lang="en-US" dirty="0" smtClean="0"/>
              <a:t> used this image before to convey our Regional Climate Protection Strategy, but also works for the entire Clean Air Plan and demonstrates the integration</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This overall approach was developed after multiple conversations with local government planning, and climate and public health staff, as well as advocates and business groups.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Approximately a year and half ago, we began by holding meetings in all 9 counties, in addition to holding sector based meetings; where we invited professionals or specialist from each of the nine sectors to meet with us.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At these meetings we described our intention, to build an integrated Clean Air and climate plan, and that we wanted input on the strategies the Air district could take to reduce GHGs.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smtClean="0"/>
              <a:t>In these meeting we discussed the various tools the Air District has at its disposal, </a:t>
            </a:r>
            <a:r>
              <a:rPr lang="en-US" dirty="0" err="1" smtClean="0"/>
              <a:t>ie</a:t>
            </a:r>
            <a:r>
              <a:rPr lang="en-US" dirty="0" smtClean="0"/>
              <a:t> grants, incentives, rule, permitting, outreach and discussed how we could achieve our objectives.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smtClean="0"/>
              <a:t>For Climate, focus is on:</a:t>
            </a:r>
          </a:p>
          <a:p>
            <a:pPr marL="628650" lvl="1" indent="-171450">
              <a:buFont typeface="Arial" panose="020B0604020202020204" pitchFamily="34" charset="0"/>
              <a:buChar char="•"/>
            </a:pPr>
            <a:r>
              <a:rPr lang="en-US" dirty="0" smtClean="0"/>
              <a:t>Reducing Demand or Increasing Efficiency</a:t>
            </a:r>
          </a:p>
          <a:p>
            <a:pPr marL="628650" lvl="1" indent="-171450">
              <a:buFont typeface="Arial" panose="020B0604020202020204" pitchFamily="34" charset="0"/>
              <a:buChar char="•"/>
            </a:pPr>
            <a:r>
              <a:rPr lang="en-US" dirty="0" smtClean="0"/>
              <a:t>Electrification</a:t>
            </a:r>
          </a:p>
          <a:p>
            <a:pPr marL="628650" lvl="1" indent="-171450">
              <a:buFont typeface="Arial" panose="020B0604020202020204" pitchFamily="34" charset="0"/>
              <a:buChar char="•"/>
            </a:pPr>
            <a:r>
              <a:rPr lang="en-US" dirty="0" smtClean="0"/>
              <a:t>Decarbonizing Electricity </a:t>
            </a:r>
          </a:p>
          <a:p>
            <a:pPr marL="628650" lvl="1" indent="-171450">
              <a:buFont typeface="Arial" panose="020B0604020202020204" pitchFamily="34" charset="0"/>
              <a:buChar char="•"/>
            </a:pPr>
            <a:r>
              <a:rPr lang="en-US" dirty="0" smtClean="0"/>
              <a:t>Reducing Non Energy GHGs </a:t>
            </a:r>
          </a:p>
          <a:p>
            <a:pPr marL="628650" lvl="1" indent="-171450">
              <a:buFont typeface="Arial" panose="020B0604020202020204" pitchFamily="34" charset="0"/>
              <a:buChar char="•"/>
            </a:pPr>
            <a:r>
              <a:rPr lang="en-US" dirty="0" smtClean="0"/>
              <a:t>By adding Reduce Emissions and  Exposure, this approach then encompasses not only GHGs, but ozone, PM, and TACs</a:t>
            </a:r>
          </a:p>
          <a:p>
            <a:endParaRPr lang="en-US" dirty="0" smtClean="0"/>
          </a:p>
          <a:p>
            <a:pPr marL="171450" indent="-171450">
              <a:buFont typeface="Arial" panose="020B0604020202020204" pitchFamily="34" charset="0"/>
              <a:buChar char="•"/>
            </a:pPr>
            <a:r>
              <a:rPr lang="en-US" dirty="0" smtClean="0"/>
              <a:t>Outreach also assisted us in developing the specific measures we have for each economic sector</a:t>
            </a:r>
          </a:p>
        </p:txBody>
      </p:sp>
    </p:spTree>
    <p:extLst>
      <p:ext uri="{BB962C8B-B14F-4D97-AF65-F5344CB8AC3E}">
        <p14:creationId xmlns:p14="http://schemas.microsoft.com/office/powerpoint/2010/main" val="312376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508000"/>
            <a:ext cx="3170238" cy="2378075"/>
          </a:xfrm>
        </p:spPr>
      </p:sp>
      <p:sp>
        <p:nvSpPr>
          <p:cNvPr id="4" name="Notes Placeholder 3"/>
          <p:cNvSpPr>
            <a:spLocks noGrp="1"/>
          </p:cNvSpPr>
          <p:nvPr>
            <p:ph type="body" sz="quarter" idx="10"/>
          </p:nvPr>
        </p:nvSpPr>
        <p:spPr>
          <a:xfrm>
            <a:off x="617784" y="3936688"/>
            <a:ext cx="5560060" cy="4156234"/>
          </a:xfrm>
        </p:spPr>
        <p:txBody>
          <a:bodyPr/>
          <a:lstStyle/>
          <a:p>
            <a:r>
              <a:rPr lang="en-US" dirty="0" smtClean="0"/>
              <a:t>In the waste and water sectors, we will develop </a:t>
            </a:r>
            <a:r>
              <a:rPr lang="en-US" dirty="0"/>
              <a:t>rules to further address emissions from landfills and composting facilities, </a:t>
            </a:r>
            <a:r>
              <a:rPr lang="en-US" dirty="0" smtClean="0"/>
              <a:t>and </a:t>
            </a:r>
            <a:r>
              <a:rPr lang="en-US" dirty="0"/>
              <a:t>also work closely with local governments:</a:t>
            </a:r>
          </a:p>
          <a:p>
            <a:pPr lvl="0"/>
            <a:endParaRPr lang="en-US" dirty="0" smtClean="0"/>
          </a:p>
          <a:p>
            <a:pPr lvl="0"/>
            <a:r>
              <a:rPr lang="en-US" dirty="0" smtClean="0"/>
              <a:t>We’ll develop model ordinances and best </a:t>
            </a:r>
            <a:r>
              <a:rPr lang="en-US" dirty="0"/>
              <a:t>practices to help communities meet their aggressive waste diversion </a:t>
            </a:r>
            <a:r>
              <a:rPr lang="en-US" dirty="0" smtClean="0"/>
              <a:t>goals</a:t>
            </a:r>
          </a:p>
          <a:p>
            <a:pPr lvl="0"/>
            <a:endParaRPr lang="en-US" dirty="0"/>
          </a:p>
          <a:p>
            <a:r>
              <a:rPr lang="en-US" dirty="0" smtClean="0"/>
              <a:t>And are considering </a:t>
            </a:r>
            <a:r>
              <a:rPr lang="en-US" dirty="0"/>
              <a:t>a rule to reduce GHG emissions from water treatment </a:t>
            </a:r>
            <a:r>
              <a:rPr lang="en-US" dirty="0" smtClean="0"/>
              <a:t>plants.</a:t>
            </a:r>
            <a:endParaRPr lang="en-US" dirty="0"/>
          </a:p>
          <a:p>
            <a:pPr lvl="0"/>
            <a:endParaRPr lang="en-US" dirty="0"/>
          </a:p>
          <a:p>
            <a:endParaRPr lang="en-US" dirty="0" smtClean="0"/>
          </a:p>
        </p:txBody>
      </p:sp>
    </p:spTree>
    <p:extLst>
      <p:ext uri="{BB962C8B-B14F-4D97-AF65-F5344CB8AC3E}">
        <p14:creationId xmlns:p14="http://schemas.microsoft.com/office/powerpoint/2010/main" val="3420269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508000"/>
            <a:ext cx="3170238" cy="2378075"/>
          </a:xfrm>
        </p:spPr>
      </p:sp>
      <p:sp>
        <p:nvSpPr>
          <p:cNvPr id="4" name="Notes Placeholder 3"/>
          <p:cNvSpPr>
            <a:spLocks noGrp="1"/>
          </p:cNvSpPr>
          <p:nvPr>
            <p:ph type="body" sz="quarter" idx="10"/>
          </p:nvPr>
        </p:nvSpPr>
        <p:spPr>
          <a:xfrm>
            <a:off x="617784" y="3936688"/>
            <a:ext cx="5560060" cy="4156234"/>
          </a:xfrm>
        </p:spPr>
        <p:txBody>
          <a:bodyPr/>
          <a:lstStyle/>
          <a:p>
            <a:r>
              <a:rPr lang="en-US" dirty="0" smtClean="0"/>
              <a:t>In the waste and water sectors, we will develop </a:t>
            </a:r>
            <a:r>
              <a:rPr lang="en-US" dirty="0"/>
              <a:t>rules to further address emissions from landfills and composting facilities, </a:t>
            </a:r>
            <a:r>
              <a:rPr lang="en-US" dirty="0" smtClean="0"/>
              <a:t>and </a:t>
            </a:r>
            <a:r>
              <a:rPr lang="en-US" dirty="0"/>
              <a:t>also work closely with local governments:</a:t>
            </a:r>
          </a:p>
          <a:p>
            <a:pPr lvl="0"/>
            <a:endParaRPr lang="en-US" dirty="0" smtClean="0"/>
          </a:p>
          <a:p>
            <a:pPr lvl="0"/>
            <a:r>
              <a:rPr lang="en-US" dirty="0" smtClean="0"/>
              <a:t>We’ll develop model ordinances and best </a:t>
            </a:r>
            <a:r>
              <a:rPr lang="en-US" dirty="0"/>
              <a:t>practices to help communities meet their aggressive waste diversion </a:t>
            </a:r>
            <a:r>
              <a:rPr lang="en-US" dirty="0" smtClean="0"/>
              <a:t>goals</a:t>
            </a:r>
          </a:p>
          <a:p>
            <a:pPr lvl="0"/>
            <a:endParaRPr lang="en-US" dirty="0"/>
          </a:p>
          <a:p>
            <a:r>
              <a:rPr lang="en-US" dirty="0" smtClean="0"/>
              <a:t>And are considering </a:t>
            </a:r>
            <a:r>
              <a:rPr lang="en-US" dirty="0"/>
              <a:t>a rule to reduce GHG emissions from water treatment </a:t>
            </a:r>
            <a:r>
              <a:rPr lang="en-US" dirty="0" smtClean="0"/>
              <a:t>plants.</a:t>
            </a:r>
            <a:endParaRPr lang="en-US" dirty="0"/>
          </a:p>
          <a:p>
            <a:pPr lvl="0"/>
            <a:endParaRPr lang="en-US" dirty="0"/>
          </a:p>
          <a:p>
            <a:endParaRPr lang="en-US" dirty="0" smtClean="0"/>
          </a:p>
        </p:txBody>
      </p:sp>
    </p:spTree>
    <p:extLst>
      <p:ext uri="{BB962C8B-B14F-4D97-AF65-F5344CB8AC3E}">
        <p14:creationId xmlns:p14="http://schemas.microsoft.com/office/powerpoint/2010/main" val="1010252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508000"/>
            <a:ext cx="3170238" cy="2378075"/>
          </a:xfrm>
        </p:spPr>
      </p:sp>
      <p:sp>
        <p:nvSpPr>
          <p:cNvPr id="4" name="Notes Placeholder 3"/>
          <p:cNvSpPr>
            <a:spLocks noGrp="1"/>
          </p:cNvSpPr>
          <p:nvPr>
            <p:ph type="body" sz="quarter" idx="10"/>
          </p:nvPr>
        </p:nvSpPr>
        <p:spPr>
          <a:xfrm>
            <a:off x="617784" y="3936688"/>
            <a:ext cx="5560060" cy="4156234"/>
          </a:xfrm>
        </p:spPr>
        <p:txBody>
          <a:bodyPr/>
          <a:lstStyle/>
          <a:p>
            <a:r>
              <a:rPr lang="en-US" dirty="0" smtClean="0"/>
              <a:t>In the waste and water sectors, we will develop </a:t>
            </a:r>
            <a:r>
              <a:rPr lang="en-US" dirty="0"/>
              <a:t>rules to further address emissions from landfills and composting facilities, </a:t>
            </a:r>
            <a:r>
              <a:rPr lang="en-US" dirty="0" smtClean="0"/>
              <a:t>and </a:t>
            </a:r>
            <a:r>
              <a:rPr lang="en-US" dirty="0"/>
              <a:t>also work closely with local governments:</a:t>
            </a:r>
          </a:p>
          <a:p>
            <a:pPr lvl="0"/>
            <a:endParaRPr lang="en-US" dirty="0" smtClean="0"/>
          </a:p>
          <a:p>
            <a:pPr lvl="0"/>
            <a:r>
              <a:rPr lang="en-US" dirty="0" smtClean="0"/>
              <a:t>We’ll develop model ordinances and best </a:t>
            </a:r>
            <a:r>
              <a:rPr lang="en-US" dirty="0"/>
              <a:t>practices to help communities meet their aggressive waste diversion </a:t>
            </a:r>
            <a:r>
              <a:rPr lang="en-US" dirty="0" smtClean="0"/>
              <a:t>goals</a:t>
            </a:r>
          </a:p>
          <a:p>
            <a:pPr lvl="0"/>
            <a:endParaRPr lang="en-US" dirty="0"/>
          </a:p>
          <a:p>
            <a:r>
              <a:rPr lang="en-US" dirty="0" smtClean="0"/>
              <a:t>And are considering </a:t>
            </a:r>
            <a:r>
              <a:rPr lang="en-US" dirty="0"/>
              <a:t>a rule to reduce GHG emissions from water treatment </a:t>
            </a:r>
            <a:r>
              <a:rPr lang="en-US" dirty="0" smtClean="0"/>
              <a:t>plants.</a:t>
            </a:r>
            <a:endParaRPr lang="en-US" dirty="0"/>
          </a:p>
          <a:p>
            <a:pPr lvl="0"/>
            <a:endParaRPr lang="en-US" dirty="0"/>
          </a:p>
          <a:p>
            <a:endParaRPr lang="en-US" dirty="0" smtClean="0"/>
          </a:p>
        </p:txBody>
      </p:sp>
    </p:spTree>
    <p:extLst>
      <p:ext uri="{BB962C8B-B14F-4D97-AF65-F5344CB8AC3E}">
        <p14:creationId xmlns:p14="http://schemas.microsoft.com/office/powerpoint/2010/main" val="1985105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508000"/>
            <a:ext cx="3170238" cy="2378075"/>
          </a:xfrm>
        </p:spPr>
      </p:sp>
      <p:sp>
        <p:nvSpPr>
          <p:cNvPr id="4" name="Notes Placeholder 3"/>
          <p:cNvSpPr>
            <a:spLocks noGrp="1"/>
          </p:cNvSpPr>
          <p:nvPr>
            <p:ph type="body" sz="quarter" idx="10"/>
          </p:nvPr>
        </p:nvSpPr>
        <p:spPr>
          <a:xfrm>
            <a:off x="617784" y="3936688"/>
            <a:ext cx="5560060" cy="4156234"/>
          </a:xfrm>
        </p:spPr>
        <p:txBody>
          <a:bodyPr/>
          <a:lstStyle/>
          <a:p>
            <a:r>
              <a:rPr lang="en-US" dirty="0" smtClean="0"/>
              <a:t>In the waste and water sectors, we will develop </a:t>
            </a:r>
            <a:r>
              <a:rPr lang="en-US" dirty="0"/>
              <a:t>rules to further address emissions from landfills and composting facilities, </a:t>
            </a:r>
            <a:r>
              <a:rPr lang="en-US" dirty="0" smtClean="0"/>
              <a:t>and </a:t>
            </a:r>
            <a:r>
              <a:rPr lang="en-US" dirty="0"/>
              <a:t>also work closely with local governments:</a:t>
            </a:r>
          </a:p>
          <a:p>
            <a:pPr lvl="0"/>
            <a:endParaRPr lang="en-US" dirty="0" smtClean="0"/>
          </a:p>
          <a:p>
            <a:pPr lvl="0"/>
            <a:r>
              <a:rPr lang="en-US" dirty="0" smtClean="0"/>
              <a:t>We’ll develop model ordinances and best </a:t>
            </a:r>
            <a:r>
              <a:rPr lang="en-US" dirty="0"/>
              <a:t>practices to help communities meet their aggressive waste diversion </a:t>
            </a:r>
            <a:r>
              <a:rPr lang="en-US" dirty="0" smtClean="0"/>
              <a:t>goals</a:t>
            </a:r>
          </a:p>
          <a:p>
            <a:pPr lvl="0"/>
            <a:endParaRPr lang="en-US" dirty="0"/>
          </a:p>
          <a:p>
            <a:r>
              <a:rPr lang="en-US" dirty="0" smtClean="0"/>
              <a:t>And are considering </a:t>
            </a:r>
            <a:r>
              <a:rPr lang="en-US" dirty="0"/>
              <a:t>a rule to reduce GHG emissions from water treatment </a:t>
            </a:r>
            <a:r>
              <a:rPr lang="en-US" dirty="0" smtClean="0"/>
              <a:t>plants.</a:t>
            </a:r>
            <a:endParaRPr lang="en-US" dirty="0"/>
          </a:p>
          <a:p>
            <a:pPr lvl="0"/>
            <a:endParaRPr lang="en-US" dirty="0"/>
          </a:p>
          <a:p>
            <a:endParaRPr lang="en-US" dirty="0" smtClean="0"/>
          </a:p>
        </p:txBody>
      </p:sp>
    </p:spTree>
    <p:extLst>
      <p:ext uri="{BB962C8B-B14F-4D97-AF65-F5344CB8AC3E}">
        <p14:creationId xmlns:p14="http://schemas.microsoft.com/office/powerpoint/2010/main" val="3883069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508000"/>
            <a:ext cx="3170238" cy="2378075"/>
          </a:xfrm>
        </p:spPr>
      </p:sp>
      <p:sp>
        <p:nvSpPr>
          <p:cNvPr id="4" name="Notes Placeholder 3"/>
          <p:cNvSpPr>
            <a:spLocks noGrp="1"/>
          </p:cNvSpPr>
          <p:nvPr>
            <p:ph type="body" sz="quarter" idx="10"/>
          </p:nvPr>
        </p:nvSpPr>
        <p:spPr>
          <a:xfrm>
            <a:off x="617784" y="3936688"/>
            <a:ext cx="5560060" cy="4156234"/>
          </a:xfrm>
        </p:spPr>
        <p:txBody>
          <a:bodyPr/>
          <a:lstStyle/>
          <a:p>
            <a:r>
              <a:rPr lang="en-US" dirty="0" smtClean="0"/>
              <a:t>In the waste and water sectors, we will develop </a:t>
            </a:r>
            <a:r>
              <a:rPr lang="en-US" dirty="0"/>
              <a:t>rules to further address emissions from landfills and composting facilities, </a:t>
            </a:r>
            <a:r>
              <a:rPr lang="en-US" dirty="0" smtClean="0"/>
              <a:t>and </a:t>
            </a:r>
            <a:r>
              <a:rPr lang="en-US" dirty="0"/>
              <a:t>also work closely with local governments:</a:t>
            </a:r>
          </a:p>
          <a:p>
            <a:pPr lvl="0"/>
            <a:endParaRPr lang="en-US" dirty="0" smtClean="0"/>
          </a:p>
          <a:p>
            <a:pPr lvl="0"/>
            <a:r>
              <a:rPr lang="en-US" dirty="0" smtClean="0"/>
              <a:t>We’ll develop model ordinances and best </a:t>
            </a:r>
            <a:r>
              <a:rPr lang="en-US" dirty="0"/>
              <a:t>practices to help communities meet their aggressive waste diversion </a:t>
            </a:r>
            <a:r>
              <a:rPr lang="en-US" dirty="0" smtClean="0"/>
              <a:t>goals</a:t>
            </a:r>
          </a:p>
          <a:p>
            <a:pPr lvl="0"/>
            <a:endParaRPr lang="en-US" dirty="0"/>
          </a:p>
          <a:p>
            <a:r>
              <a:rPr lang="en-US" dirty="0" smtClean="0"/>
              <a:t>And are considering </a:t>
            </a:r>
            <a:r>
              <a:rPr lang="en-US" dirty="0"/>
              <a:t>a rule to reduce GHG emissions from water treatment </a:t>
            </a:r>
            <a:r>
              <a:rPr lang="en-US" dirty="0" smtClean="0"/>
              <a:t>plants.</a:t>
            </a:r>
            <a:endParaRPr lang="en-US" dirty="0"/>
          </a:p>
          <a:p>
            <a:pPr lvl="0"/>
            <a:endParaRPr lang="en-US" dirty="0"/>
          </a:p>
          <a:p>
            <a:endParaRPr lang="en-US" dirty="0" smtClean="0"/>
          </a:p>
        </p:txBody>
      </p:sp>
    </p:spTree>
    <p:extLst>
      <p:ext uri="{BB962C8B-B14F-4D97-AF65-F5344CB8AC3E}">
        <p14:creationId xmlns:p14="http://schemas.microsoft.com/office/powerpoint/2010/main" val="47252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D5785-8A43-4CC4-A705-D4AA7E8DB57F}" type="datetimeFigureOut">
              <a:rPr lang="en-US" smtClean="0">
                <a:solidFill>
                  <a:prstClr val="black">
                    <a:tint val="75000"/>
                  </a:prstClr>
                </a:solidFill>
              </a:rPr>
              <a:pPr/>
              <a:t>6/13/2016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D5785-8A43-4CC4-A705-D4AA7E8DB57F}" type="datetimeFigureOut">
              <a:rPr lang="en-US" smtClean="0">
                <a:solidFill>
                  <a:prstClr val="black">
                    <a:tint val="75000"/>
                  </a:prstClr>
                </a:solidFill>
              </a:rPr>
              <a:pPr/>
              <a:t>6/13/2016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0328139"/>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chart" Target="../charts/chart8.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chart" Target="../charts/chart9.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eg"/><Relationship Id="rId7" Type="http://schemas.openxmlformats.org/officeDocument/2006/relationships/diagramQuickStyle" Target="../diagrams/quickStyle2.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chart" Target="../charts/char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chart" Target="../charts/char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6324600"/>
            <a:ext cx="9144000" cy="533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94" descr="C:\Users\jjones\Desktop\My Documents\Graphics\baaqmd logo refresh 2010\rasterized-for-word-ppt-web\vertical 4 line\rendered RGB color (preferred)\baaqmdv4rgb.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228600"/>
            <a:ext cx="103628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188682" y="2209800"/>
            <a:ext cx="6645409" cy="1692771"/>
          </a:xfrm>
          <a:prstGeom prst="rect">
            <a:avLst/>
          </a:prstGeom>
          <a:noFill/>
        </p:spPr>
        <p:txBody>
          <a:bodyPr wrap="none" rtlCol="0">
            <a:spAutoFit/>
          </a:bodyPr>
          <a:lstStyle/>
          <a:p>
            <a:r>
              <a:rPr lang="en-US" sz="3200" b="1" spc="50" dirty="0" smtClean="0">
                <a:ln w="0"/>
                <a:solidFill>
                  <a:schemeClr val="tx2">
                    <a:lumMod val="75000"/>
                  </a:schemeClr>
                </a:solidFill>
                <a:effectLst>
                  <a:innerShdw blurRad="63500" dist="50800" dir="13500000">
                    <a:srgbClr val="000000">
                      <a:alpha val="50000"/>
                    </a:srgbClr>
                  </a:innerShdw>
                </a:effectLst>
              </a:rPr>
              <a:t>2016 Clean Air Plan</a:t>
            </a:r>
          </a:p>
          <a:p>
            <a:r>
              <a:rPr lang="en-US" sz="3200" b="1" spc="50" dirty="0" smtClean="0">
                <a:ln w="0"/>
                <a:solidFill>
                  <a:schemeClr val="tx2">
                    <a:lumMod val="75000"/>
                  </a:schemeClr>
                </a:solidFill>
                <a:effectLst>
                  <a:innerShdw blurRad="63500" dist="50800" dir="13500000">
                    <a:srgbClr val="000000">
                      <a:alpha val="50000"/>
                    </a:srgbClr>
                  </a:innerShdw>
                </a:effectLst>
              </a:rPr>
              <a:t>Regional Climate Protection Strategy</a:t>
            </a:r>
          </a:p>
          <a:p>
            <a:r>
              <a:rPr lang="en-US" spc="50" dirty="0" smtClean="0">
                <a:ln w="0"/>
                <a:solidFill>
                  <a:schemeClr val="tx1">
                    <a:lumMod val="50000"/>
                    <a:lumOff val="50000"/>
                  </a:schemeClr>
                </a:solidFill>
                <a:effectLst>
                  <a:innerShdw blurRad="63500" dist="50800" dir="13500000">
                    <a:srgbClr val="000000">
                      <a:alpha val="50000"/>
                    </a:srgbClr>
                  </a:innerShdw>
                </a:effectLst>
                <a:latin typeface="Calibri" panose="020F0502020204030204" pitchFamily="34" charset="0"/>
              </a:rPr>
              <a:t>Christy Riviere</a:t>
            </a:r>
          </a:p>
          <a:p>
            <a:r>
              <a:rPr lang="en-US" spc="50" dirty="0" smtClean="0">
                <a:ln w="0"/>
                <a:solidFill>
                  <a:schemeClr val="tx1">
                    <a:lumMod val="50000"/>
                    <a:lumOff val="50000"/>
                  </a:schemeClr>
                </a:solidFill>
                <a:effectLst>
                  <a:innerShdw blurRad="63500" dist="50800" dir="13500000">
                    <a:srgbClr val="000000">
                      <a:alpha val="50000"/>
                    </a:srgbClr>
                  </a:innerShdw>
                </a:effectLst>
                <a:latin typeface="Calibri" panose="020F0502020204030204" pitchFamily="34" charset="0"/>
              </a:rPr>
              <a:t>Principal Planner</a:t>
            </a:r>
            <a:endParaRPr lang="en-US" spc="50" dirty="0">
              <a:ln w="0"/>
              <a:solidFill>
                <a:schemeClr val="tx1">
                  <a:lumMod val="50000"/>
                  <a:lumOff val="50000"/>
                </a:schemeClr>
              </a:solidFill>
              <a:effectLst>
                <a:innerShdw blurRad="63500" dist="50800" dir="13500000">
                  <a:srgbClr val="000000">
                    <a:alpha val="50000"/>
                  </a:srgbClr>
                </a:innerShdw>
              </a:effectLst>
              <a:latin typeface="Calibri" panose="020F0502020204030204" pitchFamily="34" charset="0"/>
            </a:endParaRPr>
          </a:p>
        </p:txBody>
      </p:sp>
      <p:sp>
        <p:nvSpPr>
          <p:cNvPr id="5" name="Rectangle 4"/>
          <p:cNvSpPr/>
          <p:nvPr/>
        </p:nvSpPr>
        <p:spPr>
          <a:xfrm>
            <a:off x="0" y="6462354"/>
            <a:ext cx="9144000" cy="319446"/>
          </a:xfrm>
          <a:prstGeom prst="rect">
            <a:avLst/>
          </a:prstGeom>
        </p:spPr>
        <p:txBody>
          <a:bodyPr wrap="square">
            <a:spAutoFit/>
          </a:bodyPr>
          <a:lstStyle/>
          <a:p>
            <a:pPr algn="ctr">
              <a:lnSpc>
                <a:spcPct val="80000"/>
              </a:lnSpc>
            </a:pPr>
            <a:r>
              <a:rPr lang="en-US" spc="300" dirty="0" smtClean="0">
                <a:solidFill>
                  <a:schemeClr val="tx1">
                    <a:lumMod val="75000"/>
                    <a:lumOff val="25000"/>
                  </a:schemeClr>
                </a:solidFill>
              </a:rPr>
              <a:t>BACWA Air Issues &amp; Regulations </a:t>
            </a:r>
            <a:r>
              <a:rPr lang="en-US" spc="300" dirty="0">
                <a:solidFill>
                  <a:schemeClr val="tx1">
                    <a:lumMod val="75000"/>
                    <a:lumOff val="25000"/>
                  </a:schemeClr>
                </a:solidFill>
              </a:rPr>
              <a:t>● </a:t>
            </a:r>
            <a:r>
              <a:rPr lang="en-US" spc="300" dirty="0" smtClean="0">
                <a:solidFill>
                  <a:schemeClr val="tx1">
                    <a:lumMod val="75000"/>
                    <a:lumOff val="25000"/>
                  </a:schemeClr>
                </a:solidFill>
              </a:rPr>
              <a:t>Wednesday, June 15, </a:t>
            </a:r>
            <a:r>
              <a:rPr lang="en-US" spc="300" dirty="0" smtClean="0">
                <a:solidFill>
                  <a:schemeClr val="tx1">
                    <a:lumMod val="75000"/>
                    <a:lumOff val="25000"/>
                  </a:schemeClr>
                </a:solidFill>
              </a:rPr>
              <a:t>2016</a:t>
            </a:r>
            <a:endParaRPr lang="en-US" spc="300" dirty="0">
              <a:solidFill>
                <a:schemeClr val="tx1">
                  <a:lumMod val="75000"/>
                  <a:lumOff val="25000"/>
                </a:schemeClr>
              </a:solidFill>
            </a:endParaRPr>
          </a:p>
        </p:txBody>
      </p:sp>
    </p:spTree>
    <p:extLst>
      <p:ext uri="{BB962C8B-B14F-4D97-AF65-F5344CB8AC3E}">
        <p14:creationId xmlns:p14="http://schemas.microsoft.com/office/powerpoint/2010/main" val="335966335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7772400" y="6096000"/>
            <a:ext cx="609600" cy="914400"/>
          </a:xfrm>
          <a:prstGeom prst="rect">
            <a:avLst/>
          </a:prstGeom>
          <a:gradFill flip="none" rotWithShape="1">
            <a:gsLst>
              <a:gs pos="1000">
                <a:schemeClr val="accent1">
                  <a:lumMod val="50000"/>
                </a:schemeClr>
              </a:gs>
              <a:gs pos="41000">
                <a:schemeClr val="tx1">
                  <a:lumMod val="65000"/>
                  <a:lumOff val="35000"/>
                </a:schemeClr>
              </a:gs>
              <a:gs pos="100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a:t>
            </a:r>
            <a:endParaRPr lang="en-US" dirty="0"/>
          </a:p>
        </p:txBody>
      </p:sp>
      <p:pic>
        <p:nvPicPr>
          <p:cNvPr id="12" name="Picture 94" descr="C:\Users\jjones\Desktop\My Documents\Graphics\baaqmd logo refresh 2010\rasterized-for-word-ppt-web\vertical 4 line\rendered RGB color (preferred)\baaqmdv4rgb.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25544" y="5715000"/>
            <a:ext cx="103628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0" y="609600"/>
            <a:ext cx="7391400" cy="646331"/>
          </a:xfrm>
          <a:prstGeom prst="rect">
            <a:avLst/>
          </a:prstGeom>
          <a:noFill/>
        </p:spPr>
        <p:txBody>
          <a:bodyPr wrap="square" rtlCol="0">
            <a:spAutoFit/>
          </a:bodyPr>
          <a:lstStyle/>
          <a:p>
            <a:r>
              <a:rPr lang="en-US" sz="3600" b="1" spc="300" dirty="0" smtClean="0">
                <a:ln w="0"/>
                <a:solidFill>
                  <a:schemeClr val="tx2">
                    <a:lumMod val="75000"/>
                  </a:schemeClr>
                </a:solidFill>
                <a:effectLst>
                  <a:innerShdw blurRad="63500" dist="50800" dir="13500000">
                    <a:srgbClr val="000000">
                      <a:alpha val="50000"/>
                    </a:srgbClr>
                  </a:innerShdw>
                </a:effectLst>
              </a:rPr>
              <a:t>Review and Comment</a:t>
            </a:r>
            <a:endParaRPr lang="en-US" sz="3600" b="1" spc="300" dirty="0" smtClean="0">
              <a:ln w="0"/>
              <a:solidFill>
                <a:schemeClr val="tx2">
                  <a:lumMod val="75000"/>
                </a:schemeClr>
              </a:solidFill>
              <a:effectLst>
                <a:innerShdw blurRad="63500" dist="50800" dir="13500000">
                  <a:srgbClr val="000000">
                    <a:alpha val="50000"/>
                  </a:srgbClr>
                </a:innerShdw>
              </a:effectLst>
            </a:endParaRPr>
          </a:p>
        </p:txBody>
      </p:sp>
      <p:sp>
        <p:nvSpPr>
          <p:cNvPr id="7" name="Rectangle 5"/>
          <p:cNvSpPr>
            <a:spLocks noChangeArrowheads="1"/>
          </p:cNvSpPr>
          <p:nvPr/>
        </p:nvSpPr>
        <p:spPr bwMode="auto">
          <a:xfrm>
            <a:off x="1143000" y="1301750"/>
            <a:ext cx="8001000" cy="76200"/>
          </a:xfrm>
          <a:prstGeom prst="rect">
            <a:avLst/>
          </a:prstGeom>
          <a:gradFill rotWithShape="1">
            <a:gsLst>
              <a:gs pos="0">
                <a:srgbClr val="C0504D">
                  <a:alpha val="0"/>
                </a:srgbClr>
              </a:gs>
              <a:gs pos="100000">
                <a:srgbClr val="C0504D">
                  <a:alpha val="89998"/>
                </a:srgbClr>
              </a:gs>
            </a:gsLst>
            <a:lin ang="0" scaled="1"/>
          </a:gradFill>
          <a:ln>
            <a:noFill/>
          </a:ln>
          <a:extLst/>
        </p:spPr>
        <p:txBody>
          <a:bodyPr wrap="none" anchor="ctr"/>
          <a:lstStyle/>
          <a:p>
            <a:pPr>
              <a:defRPr/>
            </a:pPr>
            <a:endParaRPr lang="en-US" kern="0" dirty="0">
              <a:solidFill>
                <a:srgbClr val="000000"/>
              </a:solidFill>
              <a:latin typeface="Calibri"/>
            </a:endParaRPr>
          </a:p>
        </p:txBody>
      </p:sp>
      <p:sp>
        <p:nvSpPr>
          <p:cNvPr id="2" name="Rectangle 1"/>
          <p:cNvSpPr/>
          <p:nvPr/>
        </p:nvSpPr>
        <p:spPr>
          <a:xfrm>
            <a:off x="1524000" y="1524001"/>
            <a:ext cx="6858000" cy="4449980"/>
          </a:xfrm>
          <a:prstGeom prst="rect">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buClr>
                <a:srgbClr val="1F497D"/>
              </a:buClr>
            </a:pPr>
            <a:endParaRPr lang="en-US" sz="2000" dirty="0">
              <a:solidFill>
                <a:srgbClr val="1F497D">
                  <a:lumMod val="75000"/>
                </a:srgbClr>
              </a:solidFill>
            </a:endParaRPr>
          </a:p>
        </p:txBody>
      </p:sp>
      <p:graphicFrame>
        <p:nvGraphicFramePr>
          <p:cNvPr id="8" name="Chart 7"/>
          <p:cNvGraphicFramePr/>
          <p:nvPr>
            <p:extLst>
              <p:ext uri="{D42A27DB-BD31-4B8C-83A1-F6EECF244321}">
                <p14:modId xmlns:p14="http://schemas.microsoft.com/office/powerpoint/2010/main" val="3984684781"/>
              </p:ext>
            </p:extLst>
          </p:nvPr>
        </p:nvGraphicFramePr>
        <p:xfrm>
          <a:off x="6019800" y="286717"/>
          <a:ext cx="3276600" cy="2184400"/>
        </p:xfrm>
        <a:graphic>
          <a:graphicData uri="http://schemas.openxmlformats.org/drawingml/2006/chart">
            <c:chart xmlns:c="http://schemas.openxmlformats.org/drawingml/2006/chart" xmlns:r="http://schemas.openxmlformats.org/officeDocument/2006/relationships" r:id="rId5"/>
          </a:graphicData>
        </a:graphic>
      </p:graphicFrame>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1309" y="1659835"/>
            <a:ext cx="5776791" cy="4876800"/>
          </a:xfrm>
          <a:prstGeom prst="rect">
            <a:avLst/>
          </a:prstGeom>
        </p:spPr>
      </p:pic>
    </p:spTree>
    <p:extLst>
      <p:ext uri="{BB962C8B-B14F-4D97-AF65-F5344CB8AC3E}">
        <p14:creationId xmlns:p14="http://schemas.microsoft.com/office/powerpoint/2010/main" val="98281260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7772400" y="6096000"/>
            <a:ext cx="609600" cy="914400"/>
          </a:xfrm>
          <a:prstGeom prst="rect">
            <a:avLst/>
          </a:prstGeom>
          <a:gradFill flip="none" rotWithShape="1">
            <a:gsLst>
              <a:gs pos="1000">
                <a:schemeClr val="accent1">
                  <a:lumMod val="50000"/>
                </a:schemeClr>
              </a:gs>
              <a:gs pos="41000">
                <a:schemeClr val="tx1">
                  <a:lumMod val="65000"/>
                  <a:lumOff val="35000"/>
                </a:schemeClr>
              </a:gs>
              <a:gs pos="100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11</a:t>
            </a:r>
            <a:endParaRPr lang="en-US" dirty="0"/>
          </a:p>
        </p:txBody>
      </p:sp>
      <p:pic>
        <p:nvPicPr>
          <p:cNvPr id="12" name="Picture 94" descr="C:\Users\jjones\Desktop\My Documents\Graphics\baaqmd logo refresh 2010\rasterized-for-word-ppt-web\vertical 4 line\rendered RGB color (preferred)\baaqmdv4rgb.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25544" y="5715000"/>
            <a:ext cx="103628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0" y="609600"/>
            <a:ext cx="7391400" cy="646331"/>
          </a:xfrm>
          <a:prstGeom prst="rect">
            <a:avLst/>
          </a:prstGeom>
          <a:noFill/>
        </p:spPr>
        <p:txBody>
          <a:bodyPr wrap="square" rtlCol="0">
            <a:spAutoFit/>
          </a:bodyPr>
          <a:lstStyle/>
          <a:p>
            <a:r>
              <a:rPr lang="en-US" sz="3600" b="1" spc="300" dirty="0" smtClean="0">
                <a:ln w="0"/>
                <a:solidFill>
                  <a:schemeClr val="tx2">
                    <a:lumMod val="75000"/>
                  </a:schemeClr>
                </a:solidFill>
                <a:effectLst>
                  <a:innerShdw blurRad="63500" dist="50800" dir="13500000">
                    <a:srgbClr val="000000">
                      <a:alpha val="50000"/>
                    </a:srgbClr>
                  </a:innerShdw>
                </a:effectLst>
              </a:rPr>
              <a:t>Review and Comment</a:t>
            </a:r>
            <a:endParaRPr lang="en-US" sz="3600" b="1" spc="300" dirty="0" smtClean="0">
              <a:ln w="0"/>
              <a:solidFill>
                <a:schemeClr val="tx2">
                  <a:lumMod val="75000"/>
                </a:schemeClr>
              </a:solidFill>
              <a:effectLst>
                <a:innerShdw blurRad="63500" dist="50800" dir="13500000">
                  <a:srgbClr val="000000">
                    <a:alpha val="50000"/>
                  </a:srgbClr>
                </a:innerShdw>
              </a:effectLst>
            </a:endParaRPr>
          </a:p>
        </p:txBody>
      </p:sp>
      <p:sp>
        <p:nvSpPr>
          <p:cNvPr id="7" name="Rectangle 5"/>
          <p:cNvSpPr>
            <a:spLocks noChangeArrowheads="1"/>
          </p:cNvSpPr>
          <p:nvPr/>
        </p:nvSpPr>
        <p:spPr bwMode="auto">
          <a:xfrm>
            <a:off x="1143000" y="1301750"/>
            <a:ext cx="8001000" cy="76200"/>
          </a:xfrm>
          <a:prstGeom prst="rect">
            <a:avLst/>
          </a:prstGeom>
          <a:gradFill rotWithShape="1">
            <a:gsLst>
              <a:gs pos="0">
                <a:srgbClr val="C0504D">
                  <a:alpha val="0"/>
                </a:srgbClr>
              </a:gs>
              <a:gs pos="100000">
                <a:srgbClr val="C0504D">
                  <a:alpha val="89998"/>
                </a:srgbClr>
              </a:gs>
            </a:gsLst>
            <a:lin ang="0" scaled="1"/>
          </a:gradFill>
          <a:ln>
            <a:noFill/>
          </a:ln>
          <a:extLst/>
        </p:spPr>
        <p:txBody>
          <a:bodyPr wrap="none" anchor="ctr"/>
          <a:lstStyle/>
          <a:p>
            <a:pPr>
              <a:defRPr/>
            </a:pPr>
            <a:endParaRPr lang="en-US" kern="0" dirty="0">
              <a:solidFill>
                <a:srgbClr val="000000"/>
              </a:solidFill>
              <a:latin typeface="Calibri"/>
            </a:endParaRPr>
          </a:p>
        </p:txBody>
      </p:sp>
      <p:sp>
        <p:nvSpPr>
          <p:cNvPr id="2" name="Rectangle 1"/>
          <p:cNvSpPr/>
          <p:nvPr/>
        </p:nvSpPr>
        <p:spPr>
          <a:xfrm>
            <a:off x="1524000" y="1524001"/>
            <a:ext cx="6858000" cy="4449980"/>
          </a:xfrm>
          <a:prstGeom prst="rect">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buClr>
                <a:srgbClr val="1F497D"/>
              </a:buClr>
            </a:pPr>
            <a:endParaRPr lang="en-US" sz="2000" dirty="0">
              <a:solidFill>
                <a:srgbClr val="1F497D">
                  <a:lumMod val="75000"/>
                </a:srgbClr>
              </a:solidFill>
            </a:endParaRPr>
          </a:p>
        </p:txBody>
      </p:sp>
      <p:graphicFrame>
        <p:nvGraphicFramePr>
          <p:cNvPr id="8" name="Chart 7"/>
          <p:cNvGraphicFramePr/>
          <p:nvPr>
            <p:extLst>
              <p:ext uri="{D42A27DB-BD31-4B8C-83A1-F6EECF244321}">
                <p14:modId xmlns:p14="http://schemas.microsoft.com/office/powerpoint/2010/main" val="3984684781"/>
              </p:ext>
            </p:extLst>
          </p:nvPr>
        </p:nvGraphicFramePr>
        <p:xfrm>
          <a:off x="6019800" y="286717"/>
          <a:ext cx="3276600" cy="2184400"/>
        </p:xfrm>
        <a:graphic>
          <a:graphicData uri="http://schemas.openxmlformats.org/drawingml/2006/chart">
            <c:chart xmlns:c="http://schemas.openxmlformats.org/drawingml/2006/chart" xmlns:r="http://schemas.openxmlformats.org/officeDocument/2006/relationships" r:id="rId5"/>
          </a:graphicData>
        </a:graphic>
      </p:graphicFrame>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8209" y="3202066"/>
            <a:ext cx="3909891" cy="3300752"/>
          </a:xfrm>
          <a:prstGeom prst="rect">
            <a:avLst/>
          </a:prstGeom>
        </p:spPr>
      </p:pic>
      <p:sp>
        <p:nvSpPr>
          <p:cNvPr id="4" name="Rectangle 3"/>
          <p:cNvSpPr/>
          <p:nvPr/>
        </p:nvSpPr>
        <p:spPr>
          <a:xfrm>
            <a:off x="1638300" y="1864709"/>
            <a:ext cx="6629400" cy="707886"/>
          </a:xfrm>
          <a:prstGeom prst="rect">
            <a:avLst/>
          </a:prstGeom>
        </p:spPr>
        <p:txBody>
          <a:bodyPr wrap="square">
            <a:spAutoFit/>
          </a:bodyPr>
          <a:lstStyle/>
          <a:p>
            <a:r>
              <a:rPr lang="en-US" sz="2000" b="1" dirty="0"/>
              <a:t>http://www.baaqmd.gov/plans-and-climate/air-quality-plans/plans-under-development</a:t>
            </a:r>
          </a:p>
        </p:txBody>
      </p:sp>
    </p:spTree>
    <p:extLst>
      <p:ext uri="{BB962C8B-B14F-4D97-AF65-F5344CB8AC3E}">
        <p14:creationId xmlns:p14="http://schemas.microsoft.com/office/powerpoint/2010/main" val="322692647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7772400" y="6096000"/>
            <a:ext cx="609600" cy="914400"/>
          </a:xfrm>
          <a:prstGeom prst="rect">
            <a:avLst/>
          </a:prstGeom>
          <a:gradFill flip="none" rotWithShape="1">
            <a:gsLst>
              <a:gs pos="1000">
                <a:schemeClr val="accent1">
                  <a:lumMod val="50000"/>
                </a:schemeClr>
              </a:gs>
              <a:gs pos="41000">
                <a:schemeClr val="tx1">
                  <a:lumMod val="65000"/>
                  <a:lumOff val="35000"/>
                </a:schemeClr>
              </a:gs>
              <a:gs pos="100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12</a:t>
            </a:r>
            <a:endParaRPr lang="en-US" dirty="0"/>
          </a:p>
        </p:txBody>
      </p:sp>
      <p:pic>
        <p:nvPicPr>
          <p:cNvPr id="12" name="Picture 94" descr="C:\Users\jjones\Desktop\My Documents\Graphics\baaqmd logo refresh 2010\rasterized-for-word-ppt-web\vertical 4 line\rendered RGB color (preferred)\baaqmdv4rgb.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25544" y="5715000"/>
            <a:ext cx="103628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0" y="609600"/>
            <a:ext cx="4800600" cy="646331"/>
          </a:xfrm>
          <a:prstGeom prst="rect">
            <a:avLst/>
          </a:prstGeom>
          <a:noFill/>
        </p:spPr>
        <p:txBody>
          <a:bodyPr wrap="square" rtlCol="0">
            <a:spAutoFit/>
          </a:bodyPr>
          <a:lstStyle/>
          <a:p>
            <a:r>
              <a:rPr lang="en-US" sz="3600" b="1" spc="300" dirty="0" smtClean="0">
                <a:ln w="0"/>
                <a:solidFill>
                  <a:schemeClr val="tx2">
                    <a:lumMod val="75000"/>
                  </a:schemeClr>
                </a:solidFill>
                <a:effectLst>
                  <a:innerShdw blurRad="63500" dist="50800" dir="13500000">
                    <a:srgbClr val="000000">
                      <a:alpha val="50000"/>
                    </a:srgbClr>
                  </a:innerShdw>
                </a:effectLst>
              </a:rPr>
              <a:t>Next Steps</a:t>
            </a:r>
          </a:p>
        </p:txBody>
      </p:sp>
      <p:sp>
        <p:nvSpPr>
          <p:cNvPr id="7" name="Rectangle 5"/>
          <p:cNvSpPr>
            <a:spLocks noChangeArrowheads="1"/>
          </p:cNvSpPr>
          <p:nvPr/>
        </p:nvSpPr>
        <p:spPr bwMode="auto">
          <a:xfrm>
            <a:off x="1143000" y="1301750"/>
            <a:ext cx="8001000" cy="76200"/>
          </a:xfrm>
          <a:prstGeom prst="rect">
            <a:avLst/>
          </a:prstGeom>
          <a:gradFill rotWithShape="1">
            <a:gsLst>
              <a:gs pos="0">
                <a:srgbClr val="C0504D">
                  <a:alpha val="0"/>
                </a:srgbClr>
              </a:gs>
              <a:gs pos="100000">
                <a:srgbClr val="C0504D">
                  <a:alpha val="89998"/>
                </a:srgbClr>
              </a:gs>
            </a:gsLst>
            <a:lin ang="0" scaled="1"/>
          </a:gradFill>
          <a:ln>
            <a:noFill/>
          </a:ln>
          <a:extLst/>
        </p:spPr>
        <p:txBody>
          <a:bodyPr wrap="none" anchor="ctr"/>
          <a:lstStyle/>
          <a:p>
            <a:pPr>
              <a:defRPr/>
            </a:pPr>
            <a:endParaRPr lang="en-US" kern="0" dirty="0">
              <a:solidFill>
                <a:srgbClr val="000000"/>
              </a:solidFill>
              <a:latin typeface="Calibri"/>
            </a:endParaRPr>
          </a:p>
        </p:txBody>
      </p:sp>
      <p:graphicFrame>
        <p:nvGraphicFramePr>
          <p:cNvPr id="9" name="Diagram 8"/>
          <p:cNvGraphicFramePr/>
          <p:nvPr>
            <p:extLst>
              <p:ext uri="{D42A27DB-BD31-4B8C-83A1-F6EECF244321}">
                <p14:modId xmlns:p14="http://schemas.microsoft.com/office/powerpoint/2010/main" val="305315635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0148711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7772400" y="6096000"/>
            <a:ext cx="609600" cy="914400"/>
          </a:xfrm>
          <a:prstGeom prst="rect">
            <a:avLst/>
          </a:prstGeom>
          <a:gradFill flip="none" rotWithShape="1">
            <a:gsLst>
              <a:gs pos="1000">
                <a:schemeClr val="accent1">
                  <a:lumMod val="50000"/>
                </a:schemeClr>
              </a:gs>
              <a:gs pos="41000">
                <a:schemeClr val="tx1">
                  <a:lumMod val="65000"/>
                  <a:lumOff val="35000"/>
                </a:schemeClr>
              </a:gs>
              <a:gs pos="100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pic>
        <p:nvPicPr>
          <p:cNvPr id="12" name="Picture 94" descr="C:\Users\jjones\Desktop\My Documents\Graphics\baaqmd logo refresh 2010\rasterized-for-word-ppt-web\vertical 4 line\rendered RGB color (preferred)\baaqmdv4rgb.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25544" y="5715000"/>
            <a:ext cx="103628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0" y="609600"/>
            <a:ext cx="7543800" cy="646331"/>
          </a:xfrm>
          <a:prstGeom prst="rect">
            <a:avLst/>
          </a:prstGeom>
          <a:noFill/>
        </p:spPr>
        <p:txBody>
          <a:bodyPr wrap="square" rtlCol="0">
            <a:spAutoFit/>
          </a:bodyPr>
          <a:lstStyle/>
          <a:p>
            <a:r>
              <a:rPr lang="en-US" sz="3600" b="1" spc="300" dirty="0" smtClean="0">
                <a:ln w="0"/>
                <a:solidFill>
                  <a:schemeClr val="tx2">
                    <a:lumMod val="75000"/>
                  </a:schemeClr>
                </a:solidFill>
                <a:effectLst>
                  <a:innerShdw blurRad="63500" dist="50800" dir="13500000">
                    <a:srgbClr val="000000">
                      <a:alpha val="50000"/>
                    </a:srgbClr>
                  </a:innerShdw>
                </a:effectLst>
              </a:rPr>
              <a:t>The Clean Air Plan</a:t>
            </a:r>
          </a:p>
        </p:txBody>
      </p:sp>
      <p:sp>
        <p:nvSpPr>
          <p:cNvPr id="7" name="Rectangle 5"/>
          <p:cNvSpPr>
            <a:spLocks noChangeArrowheads="1"/>
          </p:cNvSpPr>
          <p:nvPr/>
        </p:nvSpPr>
        <p:spPr bwMode="auto">
          <a:xfrm>
            <a:off x="1143000" y="1301750"/>
            <a:ext cx="8001000" cy="76200"/>
          </a:xfrm>
          <a:prstGeom prst="rect">
            <a:avLst/>
          </a:prstGeom>
          <a:gradFill rotWithShape="1">
            <a:gsLst>
              <a:gs pos="0">
                <a:srgbClr val="C0504D">
                  <a:alpha val="0"/>
                </a:srgbClr>
              </a:gs>
              <a:gs pos="100000">
                <a:srgbClr val="C0504D">
                  <a:alpha val="89998"/>
                </a:srgbClr>
              </a:gs>
            </a:gsLst>
            <a:lin ang="0" scaled="1"/>
          </a:gradFill>
          <a:ln>
            <a:noFill/>
          </a:ln>
          <a:extLst/>
        </p:spPr>
        <p:txBody>
          <a:bodyPr wrap="none" anchor="ctr"/>
          <a:lstStyle/>
          <a:p>
            <a:pPr>
              <a:defRPr/>
            </a:pPr>
            <a:endParaRPr lang="en-US" kern="0" dirty="0">
              <a:solidFill>
                <a:srgbClr val="000000"/>
              </a:solidFill>
              <a:latin typeface="Calibri"/>
            </a:endParaRPr>
          </a:p>
        </p:txBody>
      </p:sp>
      <p:sp>
        <p:nvSpPr>
          <p:cNvPr id="2" name="Rectangle 1"/>
          <p:cNvSpPr/>
          <p:nvPr/>
        </p:nvSpPr>
        <p:spPr>
          <a:xfrm>
            <a:off x="1524000" y="1778840"/>
            <a:ext cx="6858000" cy="3810000"/>
          </a:xfrm>
          <a:prstGeom prst="rect">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981200" y="2065412"/>
            <a:ext cx="5943600" cy="3400931"/>
          </a:xfrm>
          <a:prstGeom prst="rect">
            <a:avLst/>
          </a:prstGeom>
          <a:noFill/>
        </p:spPr>
        <p:txBody>
          <a:bodyPr wrap="square" rtlCol="0">
            <a:spAutoFit/>
          </a:bodyPr>
          <a:lstStyle/>
          <a:p>
            <a:pPr>
              <a:spcAft>
                <a:spcPts val="600"/>
              </a:spcAft>
              <a:buClr>
                <a:schemeClr val="tx2"/>
              </a:buClr>
            </a:pPr>
            <a:r>
              <a:rPr lang="en-US" b="1" i="1" dirty="0" smtClean="0">
                <a:solidFill>
                  <a:schemeClr val="tx2">
                    <a:lumMod val="75000"/>
                  </a:schemeClr>
                </a:solidFill>
              </a:rPr>
              <a:t>Purpose:</a:t>
            </a:r>
            <a:endParaRPr lang="en-US" b="1" i="1" dirty="0">
              <a:solidFill>
                <a:schemeClr val="tx2">
                  <a:lumMod val="75000"/>
                </a:schemeClr>
              </a:solidFill>
            </a:endParaRPr>
          </a:p>
          <a:p>
            <a:pPr marL="342900" indent="-342900">
              <a:spcAft>
                <a:spcPts val="600"/>
              </a:spcAft>
              <a:buClr>
                <a:schemeClr val="tx2"/>
              </a:buClr>
              <a:buFont typeface="Arial" panose="020B0604020202020204" pitchFamily="34" charset="0"/>
              <a:buChar char="•"/>
            </a:pPr>
            <a:r>
              <a:rPr lang="en-US" dirty="0">
                <a:solidFill>
                  <a:schemeClr val="tx2">
                    <a:lumMod val="75000"/>
                  </a:schemeClr>
                </a:solidFill>
              </a:rPr>
              <a:t>R</a:t>
            </a:r>
            <a:r>
              <a:rPr lang="en-US" dirty="0" smtClean="0">
                <a:solidFill>
                  <a:schemeClr val="tx2">
                    <a:lumMod val="75000"/>
                  </a:schemeClr>
                </a:solidFill>
              </a:rPr>
              <a:t>educe </a:t>
            </a:r>
            <a:r>
              <a:rPr lang="en-US" dirty="0">
                <a:solidFill>
                  <a:schemeClr val="tx2">
                    <a:lumMod val="75000"/>
                  </a:schemeClr>
                </a:solidFill>
              </a:rPr>
              <a:t>emissions and ambient concentrations of </a:t>
            </a:r>
            <a:r>
              <a:rPr lang="en-US" dirty="0" smtClean="0">
                <a:solidFill>
                  <a:schemeClr val="tx2">
                    <a:lumMod val="75000"/>
                  </a:schemeClr>
                </a:solidFill>
              </a:rPr>
              <a:t>pollutants</a:t>
            </a:r>
            <a:endParaRPr lang="en-US" dirty="0">
              <a:solidFill>
                <a:schemeClr val="tx2">
                  <a:lumMod val="75000"/>
                </a:schemeClr>
              </a:solidFill>
            </a:endParaRPr>
          </a:p>
          <a:p>
            <a:pPr marL="342900" indent="-342900">
              <a:spcAft>
                <a:spcPts val="600"/>
              </a:spcAft>
              <a:buClr>
                <a:schemeClr val="tx2"/>
              </a:buClr>
              <a:buFont typeface="Arial" panose="020B0604020202020204" pitchFamily="34" charset="0"/>
              <a:buChar char="•"/>
            </a:pPr>
            <a:r>
              <a:rPr lang="en-US" dirty="0" smtClean="0">
                <a:solidFill>
                  <a:schemeClr val="tx2">
                    <a:lumMod val="75000"/>
                  </a:schemeClr>
                </a:solidFill>
              </a:rPr>
              <a:t>Reduce </a:t>
            </a:r>
            <a:r>
              <a:rPr lang="en-US" dirty="0">
                <a:solidFill>
                  <a:schemeClr val="tx2">
                    <a:lumMod val="75000"/>
                  </a:schemeClr>
                </a:solidFill>
              </a:rPr>
              <a:t>exposure to air pollutants that pose the greatest health </a:t>
            </a:r>
            <a:r>
              <a:rPr lang="en-US" dirty="0" smtClean="0">
                <a:solidFill>
                  <a:schemeClr val="tx2">
                    <a:lumMod val="75000"/>
                  </a:schemeClr>
                </a:solidFill>
              </a:rPr>
              <a:t>risk</a:t>
            </a:r>
            <a:endParaRPr lang="en-US" dirty="0">
              <a:solidFill>
                <a:schemeClr val="tx2">
                  <a:lumMod val="75000"/>
                </a:schemeClr>
              </a:solidFill>
            </a:endParaRPr>
          </a:p>
          <a:p>
            <a:pPr marL="342900" indent="-342900">
              <a:spcAft>
                <a:spcPts val="600"/>
              </a:spcAft>
              <a:buClr>
                <a:schemeClr val="tx2"/>
              </a:buClr>
              <a:buFont typeface="Arial" panose="020B0604020202020204" pitchFamily="34" charset="0"/>
              <a:buChar char="•"/>
            </a:pPr>
            <a:r>
              <a:rPr lang="en-US" dirty="0" smtClean="0">
                <a:solidFill>
                  <a:schemeClr val="tx2">
                    <a:lumMod val="75000"/>
                  </a:schemeClr>
                </a:solidFill>
              </a:rPr>
              <a:t>Reduce </a:t>
            </a:r>
            <a:r>
              <a:rPr lang="en-US" dirty="0">
                <a:solidFill>
                  <a:schemeClr val="tx2">
                    <a:lumMod val="75000"/>
                  </a:schemeClr>
                </a:solidFill>
              </a:rPr>
              <a:t>greenhouse gas emissions and protect the </a:t>
            </a:r>
            <a:r>
              <a:rPr lang="en-US" dirty="0" smtClean="0">
                <a:solidFill>
                  <a:schemeClr val="tx2">
                    <a:lumMod val="75000"/>
                  </a:schemeClr>
                </a:solidFill>
              </a:rPr>
              <a:t>climate</a:t>
            </a:r>
          </a:p>
          <a:p>
            <a:pPr>
              <a:spcAft>
                <a:spcPts val="600"/>
              </a:spcAft>
              <a:buClr>
                <a:schemeClr val="tx2"/>
              </a:buClr>
            </a:pPr>
            <a:r>
              <a:rPr lang="en-US" b="1" i="1" dirty="0" smtClean="0">
                <a:solidFill>
                  <a:schemeClr val="tx2">
                    <a:lumMod val="75000"/>
                  </a:schemeClr>
                </a:solidFill>
              </a:rPr>
              <a:t>Core Components:</a:t>
            </a:r>
          </a:p>
          <a:p>
            <a:pPr marL="342900" indent="-342900">
              <a:spcAft>
                <a:spcPts val="600"/>
              </a:spcAft>
              <a:buClr>
                <a:schemeClr val="tx2"/>
              </a:buClr>
              <a:buFont typeface="Arial" panose="020B0604020202020204" pitchFamily="34" charset="0"/>
              <a:buChar char="•"/>
            </a:pPr>
            <a:r>
              <a:rPr lang="en-US" dirty="0" smtClean="0">
                <a:solidFill>
                  <a:schemeClr val="tx2">
                    <a:lumMod val="75000"/>
                  </a:schemeClr>
                </a:solidFill>
              </a:rPr>
              <a:t>State mandated ozone plan</a:t>
            </a:r>
          </a:p>
          <a:p>
            <a:pPr marL="342900" indent="-342900">
              <a:spcAft>
                <a:spcPts val="600"/>
              </a:spcAft>
              <a:buClr>
                <a:schemeClr val="tx2"/>
              </a:buClr>
              <a:buFont typeface="Arial" panose="020B0604020202020204" pitchFamily="34" charset="0"/>
              <a:buChar char="•"/>
            </a:pPr>
            <a:r>
              <a:rPr lang="en-US" dirty="0" smtClean="0">
                <a:solidFill>
                  <a:schemeClr val="tx2">
                    <a:lumMod val="75000"/>
                  </a:schemeClr>
                </a:solidFill>
              </a:rPr>
              <a:t>All feasible control measures</a:t>
            </a:r>
          </a:p>
          <a:p>
            <a:pPr marL="342900" indent="-342900">
              <a:spcAft>
                <a:spcPts val="600"/>
              </a:spcAft>
              <a:buClr>
                <a:schemeClr val="tx2"/>
              </a:buClr>
              <a:buFont typeface="Arial" panose="020B0604020202020204" pitchFamily="34" charset="0"/>
              <a:buChar char="•"/>
            </a:pPr>
            <a:r>
              <a:rPr lang="en-US" dirty="0" smtClean="0">
                <a:solidFill>
                  <a:schemeClr val="tx2">
                    <a:lumMod val="75000"/>
                  </a:schemeClr>
                </a:solidFill>
              </a:rPr>
              <a:t>Multi-pollutant approach</a:t>
            </a:r>
            <a:endParaRPr lang="en-US" sz="2800" dirty="0" smtClean="0">
              <a:solidFill>
                <a:schemeClr val="tx2">
                  <a:lumMod val="75000"/>
                </a:schemeClr>
              </a:solidFill>
            </a:endParaRPr>
          </a:p>
        </p:txBody>
      </p:sp>
    </p:spTree>
    <p:extLst>
      <p:ext uri="{BB962C8B-B14F-4D97-AF65-F5344CB8AC3E}">
        <p14:creationId xmlns:p14="http://schemas.microsoft.com/office/powerpoint/2010/main" val="175832597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7772400" y="6096000"/>
            <a:ext cx="609600" cy="914400"/>
          </a:xfrm>
          <a:prstGeom prst="rect">
            <a:avLst/>
          </a:prstGeom>
          <a:gradFill flip="none" rotWithShape="1">
            <a:gsLst>
              <a:gs pos="1000">
                <a:schemeClr val="accent1">
                  <a:lumMod val="50000"/>
                </a:schemeClr>
              </a:gs>
              <a:gs pos="41000">
                <a:schemeClr val="tx1">
                  <a:lumMod val="65000"/>
                  <a:lumOff val="35000"/>
                </a:schemeClr>
              </a:gs>
              <a:gs pos="100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pic>
        <p:nvPicPr>
          <p:cNvPr id="12" name="Picture 94" descr="C:\Users\jjones\Desktop\My Documents\Graphics\baaqmd logo refresh 2010\rasterized-for-word-ppt-web\vertical 4 line\rendered RGB color (preferred)\baaqmdv4rgb.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25544" y="5715000"/>
            <a:ext cx="103628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0" y="609600"/>
            <a:ext cx="5791200" cy="646331"/>
          </a:xfrm>
          <a:prstGeom prst="rect">
            <a:avLst/>
          </a:prstGeom>
          <a:noFill/>
        </p:spPr>
        <p:txBody>
          <a:bodyPr wrap="square" rtlCol="0">
            <a:spAutoFit/>
          </a:bodyPr>
          <a:lstStyle/>
          <a:p>
            <a:r>
              <a:rPr lang="en-US" sz="3600" b="1" spc="300" dirty="0" smtClean="0">
                <a:ln w="0"/>
                <a:solidFill>
                  <a:schemeClr val="tx2">
                    <a:lumMod val="75000"/>
                  </a:schemeClr>
                </a:solidFill>
                <a:effectLst>
                  <a:innerShdw blurRad="63500" dist="50800" dir="13500000">
                    <a:srgbClr val="000000">
                      <a:alpha val="50000"/>
                    </a:srgbClr>
                  </a:innerShdw>
                </a:effectLst>
              </a:rPr>
              <a:t>New for 2016</a:t>
            </a:r>
          </a:p>
        </p:txBody>
      </p:sp>
      <p:sp>
        <p:nvSpPr>
          <p:cNvPr id="7" name="Rectangle 5"/>
          <p:cNvSpPr>
            <a:spLocks noChangeArrowheads="1"/>
          </p:cNvSpPr>
          <p:nvPr/>
        </p:nvSpPr>
        <p:spPr bwMode="auto">
          <a:xfrm>
            <a:off x="1143000" y="1301750"/>
            <a:ext cx="8001000" cy="76200"/>
          </a:xfrm>
          <a:prstGeom prst="rect">
            <a:avLst/>
          </a:prstGeom>
          <a:gradFill rotWithShape="1">
            <a:gsLst>
              <a:gs pos="0">
                <a:srgbClr val="C0504D">
                  <a:alpha val="0"/>
                </a:srgbClr>
              </a:gs>
              <a:gs pos="100000">
                <a:srgbClr val="C0504D">
                  <a:alpha val="89998"/>
                </a:srgbClr>
              </a:gs>
            </a:gsLst>
            <a:lin ang="0" scaled="1"/>
          </a:gradFill>
          <a:ln>
            <a:noFill/>
          </a:ln>
          <a:extLst/>
        </p:spPr>
        <p:txBody>
          <a:bodyPr wrap="none" anchor="ctr"/>
          <a:lstStyle/>
          <a:p>
            <a:pPr>
              <a:defRPr/>
            </a:pPr>
            <a:endParaRPr lang="en-US" kern="0" dirty="0">
              <a:solidFill>
                <a:srgbClr val="000000"/>
              </a:solidFill>
              <a:latin typeface="Calibri"/>
            </a:endParaRPr>
          </a:p>
        </p:txBody>
      </p:sp>
      <p:sp>
        <p:nvSpPr>
          <p:cNvPr id="2" name="Rectangle 1"/>
          <p:cNvSpPr/>
          <p:nvPr/>
        </p:nvSpPr>
        <p:spPr>
          <a:xfrm>
            <a:off x="1524000" y="1752600"/>
            <a:ext cx="6858000" cy="4038600"/>
          </a:xfrm>
          <a:prstGeom prst="rect">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905000" y="1838504"/>
            <a:ext cx="6096000" cy="3400931"/>
          </a:xfrm>
          <a:prstGeom prst="rect">
            <a:avLst/>
          </a:prstGeom>
          <a:noFill/>
        </p:spPr>
        <p:txBody>
          <a:bodyPr wrap="square" rtlCol="0">
            <a:spAutoFit/>
          </a:bodyPr>
          <a:lstStyle/>
          <a:p>
            <a:pPr>
              <a:lnSpc>
                <a:spcPct val="150000"/>
              </a:lnSpc>
              <a:spcAft>
                <a:spcPts val="600"/>
              </a:spcAft>
              <a:buClr>
                <a:schemeClr val="tx2"/>
              </a:buClr>
            </a:pPr>
            <a:r>
              <a:rPr lang="en-US" sz="2000" b="1" dirty="0" smtClean="0">
                <a:solidFill>
                  <a:schemeClr val="tx2">
                    <a:lumMod val="75000"/>
                  </a:schemeClr>
                </a:solidFill>
              </a:rPr>
              <a:t>Climate Strategy:  </a:t>
            </a:r>
            <a:r>
              <a:rPr lang="en-US" sz="2000" i="1" dirty="0" smtClean="0">
                <a:solidFill>
                  <a:schemeClr val="tx2">
                    <a:lumMod val="75000"/>
                  </a:schemeClr>
                </a:solidFill>
              </a:rPr>
              <a:t>comprehensive strategy that responds to Air District’s 2013 Climate Resolution to reduce GHGs to 80 percent below 1990 levels by 2050 and to prepare a regional climate strategy via Clean Air Plan.</a:t>
            </a:r>
            <a:endParaRPr lang="en-US" sz="2000" b="1" dirty="0">
              <a:solidFill>
                <a:schemeClr val="tx2">
                  <a:lumMod val="75000"/>
                </a:schemeClr>
              </a:solidFill>
            </a:endParaRPr>
          </a:p>
          <a:p>
            <a:pPr>
              <a:lnSpc>
                <a:spcPct val="150000"/>
              </a:lnSpc>
              <a:spcAft>
                <a:spcPts val="600"/>
              </a:spcAft>
              <a:buClr>
                <a:schemeClr val="tx2"/>
              </a:buClr>
            </a:pPr>
            <a:r>
              <a:rPr lang="en-US" sz="2000" b="1" dirty="0" smtClean="0">
                <a:solidFill>
                  <a:schemeClr val="tx2">
                    <a:lumMod val="75000"/>
                  </a:schemeClr>
                </a:solidFill>
              </a:rPr>
              <a:t>Sector Approach:  </a:t>
            </a:r>
            <a:r>
              <a:rPr lang="en-US" sz="2000" i="1" dirty="0" smtClean="0">
                <a:solidFill>
                  <a:schemeClr val="tx2">
                    <a:lumMod val="75000"/>
                  </a:schemeClr>
                </a:solidFill>
              </a:rPr>
              <a:t>Aligns all control measures into nine economic sectors, consistent with ARB’s AB 32 Scoping Plan. </a:t>
            </a:r>
            <a:endParaRPr lang="en-US" sz="2800" dirty="0" smtClean="0">
              <a:solidFill>
                <a:schemeClr val="tx2">
                  <a:lumMod val="75000"/>
                </a:schemeClr>
              </a:solidFill>
            </a:endParaRPr>
          </a:p>
        </p:txBody>
      </p:sp>
    </p:spTree>
    <p:extLst>
      <p:ext uri="{BB962C8B-B14F-4D97-AF65-F5344CB8AC3E}">
        <p14:creationId xmlns:p14="http://schemas.microsoft.com/office/powerpoint/2010/main" val="206312032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7772400" y="6096000"/>
            <a:ext cx="609600" cy="914400"/>
          </a:xfrm>
          <a:prstGeom prst="rect">
            <a:avLst/>
          </a:prstGeom>
          <a:gradFill flip="none" rotWithShape="1">
            <a:gsLst>
              <a:gs pos="1000">
                <a:schemeClr val="accent1">
                  <a:lumMod val="50000"/>
                </a:schemeClr>
              </a:gs>
              <a:gs pos="41000">
                <a:schemeClr val="tx1">
                  <a:lumMod val="65000"/>
                  <a:lumOff val="35000"/>
                </a:schemeClr>
              </a:gs>
              <a:gs pos="100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pic>
        <p:nvPicPr>
          <p:cNvPr id="12" name="Picture 94" descr="C:\Users\jjones\Desktop\My Documents\Graphics\baaqmd logo refresh 2010\rasterized-for-word-ppt-web\vertical 4 line\rendered RGB color (preferred)\baaqmdv4rgb.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25544" y="5715000"/>
            <a:ext cx="103628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0" y="609600"/>
            <a:ext cx="7391400" cy="646331"/>
          </a:xfrm>
          <a:prstGeom prst="rect">
            <a:avLst/>
          </a:prstGeom>
          <a:noFill/>
        </p:spPr>
        <p:txBody>
          <a:bodyPr wrap="square" rtlCol="0">
            <a:spAutoFit/>
          </a:bodyPr>
          <a:lstStyle/>
          <a:p>
            <a:r>
              <a:rPr lang="en-US" sz="3600" b="1" spc="300" dirty="0" smtClean="0">
                <a:ln w="0"/>
                <a:solidFill>
                  <a:schemeClr val="tx2">
                    <a:lumMod val="75000"/>
                  </a:schemeClr>
                </a:solidFill>
                <a:effectLst>
                  <a:innerShdw blurRad="63500" dist="50800" dir="13500000">
                    <a:srgbClr val="000000">
                      <a:alpha val="50000"/>
                    </a:srgbClr>
                  </a:innerShdw>
                </a:effectLst>
              </a:rPr>
              <a:t>2016 Plan</a:t>
            </a:r>
            <a:endParaRPr lang="en-US" sz="3600" b="1" spc="300" dirty="0" smtClean="0">
              <a:ln w="0"/>
              <a:solidFill>
                <a:schemeClr val="tx2">
                  <a:lumMod val="75000"/>
                </a:schemeClr>
              </a:solidFill>
              <a:effectLst>
                <a:innerShdw blurRad="63500" dist="50800" dir="13500000">
                  <a:srgbClr val="000000">
                    <a:alpha val="50000"/>
                  </a:srgbClr>
                </a:innerShdw>
              </a:effectLst>
            </a:endParaRPr>
          </a:p>
        </p:txBody>
      </p:sp>
      <p:sp>
        <p:nvSpPr>
          <p:cNvPr id="7" name="Rectangle 5"/>
          <p:cNvSpPr>
            <a:spLocks noChangeArrowheads="1"/>
          </p:cNvSpPr>
          <p:nvPr/>
        </p:nvSpPr>
        <p:spPr bwMode="auto">
          <a:xfrm>
            <a:off x="1143000" y="1301750"/>
            <a:ext cx="8001000" cy="76200"/>
          </a:xfrm>
          <a:prstGeom prst="rect">
            <a:avLst/>
          </a:prstGeom>
          <a:gradFill rotWithShape="1">
            <a:gsLst>
              <a:gs pos="0">
                <a:srgbClr val="C0504D">
                  <a:alpha val="0"/>
                </a:srgbClr>
              </a:gs>
              <a:gs pos="100000">
                <a:srgbClr val="C0504D">
                  <a:alpha val="89998"/>
                </a:srgbClr>
              </a:gs>
            </a:gsLst>
            <a:lin ang="0" scaled="1"/>
          </a:gradFill>
          <a:ln>
            <a:noFill/>
          </a:ln>
          <a:extLst/>
        </p:spPr>
        <p:txBody>
          <a:bodyPr wrap="none" anchor="ctr"/>
          <a:lstStyle/>
          <a:p>
            <a:pPr>
              <a:defRPr/>
            </a:pPr>
            <a:endParaRPr lang="en-US" kern="0" dirty="0">
              <a:solidFill>
                <a:srgbClr val="000000"/>
              </a:solidFill>
              <a:latin typeface="Calibri"/>
            </a:endParaRPr>
          </a:p>
        </p:txBody>
      </p:sp>
      <p:graphicFrame>
        <p:nvGraphicFramePr>
          <p:cNvPr id="5" name="Diagram 4"/>
          <p:cNvGraphicFramePr/>
          <p:nvPr>
            <p:extLst>
              <p:ext uri="{D42A27DB-BD31-4B8C-83A1-F6EECF244321}">
                <p14:modId xmlns:p14="http://schemas.microsoft.com/office/powerpoint/2010/main" val="3060558632"/>
              </p:ext>
            </p:extLst>
          </p:nvPr>
        </p:nvGraphicFramePr>
        <p:xfrm>
          <a:off x="3505660" y="1301750"/>
          <a:ext cx="5943600" cy="391897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4" name="Group 13"/>
          <p:cNvGrpSpPr/>
          <p:nvPr/>
        </p:nvGrpSpPr>
        <p:grpSpPr>
          <a:xfrm>
            <a:off x="4717749" y="3929349"/>
            <a:ext cx="1584960" cy="1567591"/>
            <a:chOff x="-801596" y="1270608"/>
            <a:chExt cx="1625600" cy="1625600"/>
          </a:xfrm>
        </p:grpSpPr>
        <p:sp>
          <p:nvSpPr>
            <p:cNvPr id="15" name="Shape 14"/>
            <p:cNvSpPr/>
            <p:nvPr/>
          </p:nvSpPr>
          <p:spPr>
            <a:xfrm>
              <a:off x="-801596" y="1270608"/>
              <a:ext cx="1625600" cy="1625600"/>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Shape 4"/>
            <p:cNvSpPr txBox="1"/>
            <p:nvPr/>
          </p:nvSpPr>
          <p:spPr>
            <a:xfrm>
              <a:off x="-404819" y="1682331"/>
              <a:ext cx="933662" cy="8021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dirty="0" smtClean="0"/>
                <a:t>Electrification</a:t>
              </a:r>
              <a:endParaRPr lang="en-US" sz="1200" kern="1200" dirty="0"/>
            </a:p>
          </p:txBody>
        </p:sp>
      </p:grpSp>
      <p:grpSp>
        <p:nvGrpSpPr>
          <p:cNvPr id="17" name="Group 16"/>
          <p:cNvGrpSpPr/>
          <p:nvPr/>
        </p:nvGrpSpPr>
        <p:grpSpPr>
          <a:xfrm>
            <a:off x="5883988" y="5039560"/>
            <a:ext cx="1584960" cy="1567591"/>
            <a:chOff x="-758941" y="1152066"/>
            <a:chExt cx="1625600" cy="1625600"/>
          </a:xfrm>
        </p:grpSpPr>
        <p:sp>
          <p:nvSpPr>
            <p:cNvPr id="18" name="Shape 17"/>
            <p:cNvSpPr/>
            <p:nvPr/>
          </p:nvSpPr>
          <p:spPr>
            <a:xfrm>
              <a:off x="-758941" y="1152066"/>
              <a:ext cx="1625600" cy="1625600"/>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Shape 4"/>
            <p:cNvSpPr txBox="1"/>
            <p:nvPr/>
          </p:nvSpPr>
          <p:spPr>
            <a:xfrm>
              <a:off x="-412972" y="1513535"/>
              <a:ext cx="933663" cy="8021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r>
                <a:rPr lang="en-US" sz="1200" dirty="0"/>
                <a:t>Reduce Non Energy </a:t>
              </a:r>
              <a:r>
                <a:rPr lang="en-US" sz="1200" dirty="0" smtClean="0"/>
                <a:t>GHGs</a:t>
              </a:r>
              <a:endParaRPr lang="en-US" sz="1200" dirty="0"/>
            </a:p>
          </p:txBody>
        </p:sp>
      </p:grpSp>
      <p:sp>
        <p:nvSpPr>
          <p:cNvPr id="13" name="Shape 12"/>
          <p:cNvSpPr/>
          <p:nvPr/>
        </p:nvSpPr>
        <p:spPr>
          <a:xfrm rot="20707291">
            <a:off x="1960059" y="3424013"/>
            <a:ext cx="1280910" cy="1212922"/>
          </a:xfrm>
          <a:prstGeom prst="gear6">
            <a:avLst/>
          </a:pr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Shape 19"/>
          <p:cNvSpPr/>
          <p:nvPr/>
        </p:nvSpPr>
        <p:spPr>
          <a:xfrm rot="269893">
            <a:off x="3775089" y="5012312"/>
            <a:ext cx="1299624" cy="1237276"/>
          </a:xfrm>
          <a:prstGeom prst="gear6">
            <a:avLst/>
          </a:pr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Shape 20"/>
          <p:cNvSpPr/>
          <p:nvPr/>
        </p:nvSpPr>
        <p:spPr>
          <a:xfrm>
            <a:off x="2167954" y="2219880"/>
            <a:ext cx="1299624" cy="1237276"/>
          </a:xfrm>
          <a:prstGeom prst="gear6">
            <a:avLst/>
          </a:pr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Shape 21"/>
          <p:cNvSpPr/>
          <p:nvPr/>
        </p:nvSpPr>
        <p:spPr>
          <a:xfrm rot="1447228">
            <a:off x="3341399" y="2164167"/>
            <a:ext cx="1299624" cy="1237276"/>
          </a:xfrm>
          <a:prstGeom prst="gear6">
            <a:avLst/>
          </a:pr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Shape 22"/>
          <p:cNvSpPr/>
          <p:nvPr/>
        </p:nvSpPr>
        <p:spPr>
          <a:xfrm rot="206652">
            <a:off x="3103539" y="3383487"/>
            <a:ext cx="1791953" cy="1737564"/>
          </a:xfrm>
          <a:prstGeom prst="gear6">
            <a:avLst/>
          </a:pr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Shape 23"/>
          <p:cNvSpPr/>
          <p:nvPr/>
        </p:nvSpPr>
        <p:spPr>
          <a:xfrm rot="5860428">
            <a:off x="956273" y="2699267"/>
            <a:ext cx="1215821" cy="1247996"/>
          </a:xfrm>
          <a:prstGeom prst="gear6">
            <a:avLst/>
          </a:pr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Shape 24"/>
          <p:cNvSpPr/>
          <p:nvPr/>
        </p:nvSpPr>
        <p:spPr>
          <a:xfrm rot="16431401">
            <a:off x="1114342" y="1525513"/>
            <a:ext cx="1299624" cy="1237276"/>
          </a:xfrm>
          <a:prstGeom prst="gear6">
            <a:avLst/>
          </a:pr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Shape 25"/>
          <p:cNvSpPr/>
          <p:nvPr/>
        </p:nvSpPr>
        <p:spPr>
          <a:xfrm>
            <a:off x="2390179" y="4594131"/>
            <a:ext cx="1262035" cy="1273296"/>
          </a:xfrm>
          <a:prstGeom prst="gear6">
            <a:avLst/>
          </a:pr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 name="Rectangle 1"/>
          <p:cNvSpPr/>
          <p:nvPr/>
        </p:nvSpPr>
        <p:spPr>
          <a:xfrm>
            <a:off x="2508748" y="5039560"/>
            <a:ext cx="1024896" cy="258532"/>
          </a:xfrm>
          <a:prstGeom prst="rect">
            <a:avLst/>
          </a:prstGeom>
        </p:spPr>
        <p:txBody>
          <a:bodyPr wrap="none">
            <a:spAutoFit/>
          </a:bodyPr>
          <a:lstStyle/>
          <a:p>
            <a:pPr lvl="0" algn="ctr" defTabSz="666750">
              <a:lnSpc>
                <a:spcPct val="90000"/>
              </a:lnSpc>
              <a:spcBef>
                <a:spcPct val="0"/>
              </a:spcBef>
              <a:spcAft>
                <a:spcPct val="35000"/>
              </a:spcAft>
            </a:pPr>
            <a:r>
              <a:rPr lang="en-US" sz="1200" dirty="0" smtClean="0">
                <a:solidFill>
                  <a:schemeClr val="bg1"/>
                </a:solidFill>
              </a:rPr>
              <a:t>Collaboration</a:t>
            </a:r>
            <a:endParaRPr lang="en-US" sz="1200" dirty="0">
              <a:solidFill>
                <a:schemeClr val="bg1"/>
              </a:solidFill>
            </a:endParaRPr>
          </a:p>
        </p:txBody>
      </p:sp>
      <p:sp>
        <p:nvSpPr>
          <p:cNvPr id="27" name="Rectangle 26"/>
          <p:cNvSpPr/>
          <p:nvPr/>
        </p:nvSpPr>
        <p:spPr>
          <a:xfrm>
            <a:off x="3956910" y="5459911"/>
            <a:ext cx="961032" cy="313932"/>
          </a:xfrm>
          <a:prstGeom prst="rect">
            <a:avLst/>
          </a:prstGeom>
        </p:spPr>
        <p:txBody>
          <a:bodyPr wrap="none">
            <a:spAutoFit/>
          </a:bodyPr>
          <a:lstStyle/>
          <a:p>
            <a:pPr lvl="0" algn="ctr" defTabSz="666750">
              <a:lnSpc>
                <a:spcPct val="90000"/>
              </a:lnSpc>
              <a:spcBef>
                <a:spcPct val="0"/>
              </a:spcBef>
              <a:spcAft>
                <a:spcPct val="35000"/>
              </a:spcAft>
            </a:pPr>
            <a:r>
              <a:rPr lang="en-US" sz="1600" dirty="0">
                <a:solidFill>
                  <a:schemeClr val="bg1"/>
                </a:solidFill>
              </a:rPr>
              <a:t>Outreach</a:t>
            </a:r>
          </a:p>
        </p:txBody>
      </p:sp>
      <p:sp>
        <p:nvSpPr>
          <p:cNvPr id="28" name="Rectangle 27"/>
          <p:cNvSpPr/>
          <p:nvPr/>
        </p:nvSpPr>
        <p:spPr>
          <a:xfrm>
            <a:off x="3491008" y="3979990"/>
            <a:ext cx="928588" cy="480131"/>
          </a:xfrm>
          <a:prstGeom prst="rect">
            <a:avLst/>
          </a:prstGeom>
        </p:spPr>
        <p:txBody>
          <a:bodyPr wrap="none">
            <a:spAutoFit/>
          </a:bodyPr>
          <a:lstStyle/>
          <a:p>
            <a:pPr lvl="0" algn="ctr" defTabSz="666750">
              <a:lnSpc>
                <a:spcPct val="90000"/>
              </a:lnSpc>
              <a:spcBef>
                <a:spcPct val="0"/>
              </a:spcBef>
              <a:spcAft>
                <a:spcPct val="35000"/>
              </a:spcAft>
            </a:pPr>
            <a:r>
              <a:rPr lang="en-US" sz="2800" dirty="0" smtClean="0">
                <a:solidFill>
                  <a:schemeClr val="bg1"/>
                </a:solidFill>
              </a:rPr>
              <a:t>Tools</a:t>
            </a:r>
            <a:endParaRPr lang="en-US" sz="2800" dirty="0">
              <a:solidFill>
                <a:schemeClr val="bg1"/>
              </a:solidFill>
            </a:endParaRPr>
          </a:p>
        </p:txBody>
      </p:sp>
      <p:sp>
        <p:nvSpPr>
          <p:cNvPr id="29" name="Rectangle 28"/>
          <p:cNvSpPr/>
          <p:nvPr/>
        </p:nvSpPr>
        <p:spPr>
          <a:xfrm>
            <a:off x="1165618" y="1811030"/>
            <a:ext cx="1190512" cy="590931"/>
          </a:xfrm>
          <a:prstGeom prst="rect">
            <a:avLst/>
          </a:prstGeom>
        </p:spPr>
        <p:txBody>
          <a:bodyPr wrap="square">
            <a:spAutoFit/>
          </a:bodyPr>
          <a:lstStyle/>
          <a:p>
            <a:pPr lvl="0" algn="ctr" defTabSz="666750">
              <a:lnSpc>
                <a:spcPct val="90000"/>
              </a:lnSpc>
              <a:spcBef>
                <a:spcPct val="0"/>
              </a:spcBef>
              <a:spcAft>
                <a:spcPct val="35000"/>
              </a:spcAft>
            </a:pPr>
            <a:r>
              <a:rPr lang="en-US" sz="1200" dirty="0" smtClean="0">
                <a:solidFill>
                  <a:schemeClr val="bg1"/>
                </a:solidFill>
              </a:rPr>
              <a:t>Local government partnerships</a:t>
            </a:r>
            <a:endParaRPr lang="en-US" sz="1200" dirty="0">
              <a:solidFill>
                <a:schemeClr val="bg1"/>
              </a:solidFill>
            </a:endParaRPr>
          </a:p>
        </p:txBody>
      </p:sp>
      <p:sp>
        <p:nvSpPr>
          <p:cNvPr id="30" name="Rectangle 29"/>
          <p:cNvSpPr/>
          <p:nvPr/>
        </p:nvSpPr>
        <p:spPr>
          <a:xfrm>
            <a:off x="2147686" y="3855911"/>
            <a:ext cx="939488" cy="313932"/>
          </a:xfrm>
          <a:prstGeom prst="rect">
            <a:avLst/>
          </a:prstGeom>
        </p:spPr>
        <p:txBody>
          <a:bodyPr wrap="none">
            <a:spAutoFit/>
          </a:bodyPr>
          <a:lstStyle/>
          <a:p>
            <a:pPr lvl="0" algn="ctr" defTabSz="666750">
              <a:lnSpc>
                <a:spcPct val="90000"/>
              </a:lnSpc>
              <a:spcBef>
                <a:spcPct val="0"/>
              </a:spcBef>
              <a:spcAft>
                <a:spcPct val="35000"/>
              </a:spcAft>
            </a:pPr>
            <a:r>
              <a:rPr lang="en-US" sz="1600" dirty="0" smtClean="0">
                <a:solidFill>
                  <a:schemeClr val="bg1"/>
                </a:solidFill>
              </a:rPr>
              <a:t>Research</a:t>
            </a:r>
            <a:endParaRPr lang="en-US" sz="1600" dirty="0">
              <a:solidFill>
                <a:schemeClr val="bg1"/>
              </a:solidFill>
            </a:endParaRPr>
          </a:p>
        </p:txBody>
      </p:sp>
      <p:sp>
        <p:nvSpPr>
          <p:cNvPr id="31" name="Rectangle 30"/>
          <p:cNvSpPr/>
          <p:nvPr/>
        </p:nvSpPr>
        <p:spPr>
          <a:xfrm>
            <a:off x="2473734" y="2637376"/>
            <a:ext cx="633508" cy="313932"/>
          </a:xfrm>
          <a:prstGeom prst="rect">
            <a:avLst/>
          </a:prstGeom>
        </p:spPr>
        <p:txBody>
          <a:bodyPr wrap="none">
            <a:spAutoFit/>
          </a:bodyPr>
          <a:lstStyle/>
          <a:p>
            <a:pPr lvl="0" algn="ctr" defTabSz="666750">
              <a:lnSpc>
                <a:spcPct val="90000"/>
              </a:lnSpc>
              <a:spcBef>
                <a:spcPct val="0"/>
              </a:spcBef>
              <a:spcAft>
                <a:spcPct val="35000"/>
              </a:spcAft>
            </a:pPr>
            <a:r>
              <a:rPr lang="en-US" sz="1600" dirty="0" smtClean="0">
                <a:solidFill>
                  <a:schemeClr val="bg1"/>
                </a:solidFill>
              </a:rPr>
              <a:t>Rules</a:t>
            </a:r>
            <a:endParaRPr lang="en-US" sz="1600" dirty="0">
              <a:solidFill>
                <a:schemeClr val="bg1"/>
              </a:solidFill>
            </a:endParaRPr>
          </a:p>
        </p:txBody>
      </p:sp>
      <p:sp>
        <p:nvSpPr>
          <p:cNvPr id="32" name="Rectangle 31"/>
          <p:cNvSpPr/>
          <p:nvPr/>
        </p:nvSpPr>
        <p:spPr>
          <a:xfrm>
            <a:off x="3519755" y="2612309"/>
            <a:ext cx="951158" cy="286232"/>
          </a:xfrm>
          <a:prstGeom prst="rect">
            <a:avLst/>
          </a:prstGeom>
        </p:spPr>
        <p:txBody>
          <a:bodyPr wrap="none">
            <a:spAutoFit/>
          </a:bodyPr>
          <a:lstStyle/>
          <a:p>
            <a:pPr lvl="0" algn="ctr" defTabSz="666750">
              <a:lnSpc>
                <a:spcPct val="90000"/>
              </a:lnSpc>
              <a:spcBef>
                <a:spcPct val="0"/>
              </a:spcBef>
              <a:spcAft>
                <a:spcPct val="35000"/>
              </a:spcAft>
            </a:pPr>
            <a:r>
              <a:rPr lang="en-US" sz="1400" dirty="0" smtClean="0">
                <a:solidFill>
                  <a:schemeClr val="bg1"/>
                </a:solidFill>
              </a:rPr>
              <a:t>Permitting</a:t>
            </a:r>
            <a:endParaRPr lang="en-US" sz="1400" dirty="0">
              <a:solidFill>
                <a:schemeClr val="bg1"/>
              </a:solidFill>
            </a:endParaRPr>
          </a:p>
        </p:txBody>
      </p:sp>
      <p:sp>
        <p:nvSpPr>
          <p:cNvPr id="33" name="Rectangle 32"/>
          <p:cNvSpPr/>
          <p:nvPr/>
        </p:nvSpPr>
        <p:spPr>
          <a:xfrm>
            <a:off x="1179366" y="3171327"/>
            <a:ext cx="734753" cy="313932"/>
          </a:xfrm>
          <a:prstGeom prst="rect">
            <a:avLst/>
          </a:prstGeom>
        </p:spPr>
        <p:txBody>
          <a:bodyPr wrap="none">
            <a:spAutoFit/>
          </a:bodyPr>
          <a:lstStyle/>
          <a:p>
            <a:pPr lvl="0" algn="ctr" defTabSz="666750">
              <a:lnSpc>
                <a:spcPct val="90000"/>
              </a:lnSpc>
              <a:spcBef>
                <a:spcPct val="0"/>
              </a:spcBef>
              <a:spcAft>
                <a:spcPct val="35000"/>
              </a:spcAft>
            </a:pPr>
            <a:r>
              <a:rPr lang="en-US" sz="1600" dirty="0" smtClean="0">
                <a:solidFill>
                  <a:schemeClr val="bg1"/>
                </a:solidFill>
              </a:rPr>
              <a:t>Grants</a:t>
            </a:r>
            <a:endParaRPr lang="en-US" sz="1600" dirty="0">
              <a:solidFill>
                <a:schemeClr val="bg1"/>
              </a:solidFill>
            </a:endParaRPr>
          </a:p>
        </p:txBody>
      </p:sp>
      <p:sp>
        <p:nvSpPr>
          <p:cNvPr id="35" name="Shape 34"/>
          <p:cNvSpPr/>
          <p:nvPr/>
        </p:nvSpPr>
        <p:spPr>
          <a:xfrm>
            <a:off x="7453199" y="4931204"/>
            <a:ext cx="1584960" cy="1567591"/>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Shape 4"/>
          <p:cNvSpPr txBox="1"/>
          <p:nvPr/>
        </p:nvSpPr>
        <p:spPr>
          <a:xfrm>
            <a:off x="7800645" y="5266546"/>
            <a:ext cx="910321" cy="7735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r>
              <a:rPr lang="en-US" sz="1200" dirty="0"/>
              <a:t>Reduce Pollutants/ </a:t>
            </a:r>
            <a:r>
              <a:rPr lang="en-US" sz="1200" dirty="0" smtClean="0"/>
              <a:t>Exposure</a:t>
            </a:r>
            <a:endParaRPr lang="en-US" sz="1200" dirty="0"/>
          </a:p>
        </p:txBody>
      </p:sp>
    </p:spTree>
    <p:extLst>
      <p:ext uri="{BB962C8B-B14F-4D97-AF65-F5344CB8AC3E}">
        <p14:creationId xmlns:p14="http://schemas.microsoft.com/office/powerpoint/2010/main" val="154518204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94" descr="C:\Users\jjones\Desktop\My Documents\Graphics\baaqmd logo refresh 2010\rasterized-for-word-ppt-web\vertical 4 line\rendered RGB color (preferred)\baaqmdv4rgb.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25544" y="5715000"/>
            <a:ext cx="103628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0" y="631091"/>
            <a:ext cx="6477000" cy="646331"/>
          </a:xfrm>
          <a:prstGeom prst="rect">
            <a:avLst/>
          </a:prstGeom>
          <a:noFill/>
        </p:spPr>
        <p:txBody>
          <a:bodyPr wrap="square" rtlCol="0">
            <a:spAutoFit/>
          </a:bodyPr>
          <a:lstStyle/>
          <a:p>
            <a:r>
              <a:rPr lang="en-US" sz="3600" b="1" spc="300" dirty="0" smtClean="0">
                <a:ln w="0"/>
                <a:solidFill>
                  <a:schemeClr val="tx2">
                    <a:lumMod val="75000"/>
                  </a:schemeClr>
                </a:solidFill>
                <a:effectLst>
                  <a:innerShdw blurRad="63500" dist="50800" dir="13500000">
                    <a:srgbClr val="000000">
                      <a:alpha val="50000"/>
                    </a:srgbClr>
                  </a:innerShdw>
                </a:effectLst>
              </a:rPr>
              <a:t>Bay Area GHG’s by Sector</a:t>
            </a:r>
            <a:endParaRPr lang="en-US" sz="3600" b="1" spc="300" dirty="0" smtClean="0">
              <a:ln w="0"/>
              <a:solidFill>
                <a:schemeClr val="tx2">
                  <a:lumMod val="75000"/>
                </a:schemeClr>
              </a:solidFill>
              <a:effectLst>
                <a:innerShdw blurRad="63500" dist="50800" dir="13500000">
                  <a:srgbClr val="000000">
                    <a:alpha val="50000"/>
                  </a:srgbClr>
                </a:innerShdw>
              </a:effectLst>
            </a:endParaRPr>
          </a:p>
        </p:txBody>
      </p:sp>
      <p:sp>
        <p:nvSpPr>
          <p:cNvPr id="7" name="Rectangle 5"/>
          <p:cNvSpPr>
            <a:spLocks noChangeArrowheads="1"/>
          </p:cNvSpPr>
          <p:nvPr/>
        </p:nvSpPr>
        <p:spPr bwMode="auto">
          <a:xfrm>
            <a:off x="1143000" y="1301750"/>
            <a:ext cx="8001000" cy="76200"/>
          </a:xfrm>
          <a:prstGeom prst="rect">
            <a:avLst/>
          </a:prstGeom>
          <a:gradFill rotWithShape="1">
            <a:gsLst>
              <a:gs pos="0">
                <a:srgbClr val="C0504D">
                  <a:alpha val="0"/>
                </a:srgbClr>
              </a:gs>
              <a:gs pos="100000">
                <a:srgbClr val="C0504D">
                  <a:alpha val="89998"/>
                </a:srgbClr>
              </a:gs>
            </a:gsLst>
            <a:lin ang="0" scaled="1"/>
          </a:gradFill>
          <a:ln>
            <a:noFill/>
          </a:ln>
          <a:extLst/>
        </p:spPr>
        <p:txBody>
          <a:bodyPr wrap="none" anchor="ctr"/>
          <a:lstStyle/>
          <a:p>
            <a:pPr>
              <a:defRPr/>
            </a:pPr>
            <a:endParaRPr lang="en-US" kern="0" dirty="0">
              <a:solidFill>
                <a:srgbClr val="000000"/>
              </a:solidFill>
              <a:latin typeface="Calibri"/>
            </a:endParaRPr>
          </a:p>
        </p:txBody>
      </p:sp>
      <p:graphicFrame>
        <p:nvGraphicFramePr>
          <p:cNvPr id="8" name="Chart 7"/>
          <p:cNvGraphicFramePr/>
          <p:nvPr>
            <p:extLst>
              <p:ext uri="{D42A27DB-BD31-4B8C-83A1-F6EECF244321}">
                <p14:modId xmlns:p14="http://schemas.microsoft.com/office/powerpoint/2010/main" val="3984684781"/>
              </p:ext>
            </p:extLst>
          </p:nvPr>
        </p:nvGraphicFramePr>
        <p:xfrm>
          <a:off x="6019800" y="286717"/>
          <a:ext cx="3276600" cy="2184400"/>
        </p:xfrm>
        <a:graphic>
          <a:graphicData uri="http://schemas.openxmlformats.org/drawingml/2006/chart">
            <c:chart xmlns:c="http://schemas.openxmlformats.org/drawingml/2006/chart" xmlns:r="http://schemas.openxmlformats.org/officeDocument/2006/relationships" r:id="rId5"/>
          </a:graphicData>
        </a:graphic>
      </p:graphicFrame>
      <p:sp>
        <p:nvSpPr>
          <p:cNvPr id="6" name="Rectangle 5"/>
          <p:cNvSpPr/>
          <p:nvPr/>
        </p:nvSpPr>
        <p:spPr>
          <a:xfrm>
            <a:off x="7772400" y="6096000"/>
            <a:ext cx="609600" cy="914400"/>
          </a:xfrm>
          <a:prstGeom prst="rect">
            <a:avLst/>
          </a:prstGeom>
          <a:gradFill flip="none" rotWithShape="1">
            <a:gsLst>
              <a:gs pos="1000">
                <a:schemeClr val="accent1">
                  <a:lumMod val="50000"/>
                </a:schemeClr>
              </a:gs>
              <a:gs pos="41000">
                <a:schemeClr val="tx1">
                  <a:lumMod val="65000"/>
                  <a:lumOff val="35000"/>
                </a:schemeClr>
              </a:gs>
              <a:gs pos="100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pic>
        <p:nvPicPr>
          <p:cNvPr id="2" name="Picture 1"/>
          <p:cNvPicPr>
            <a:picLocks noChangeAspect="1"/>
          </p:cNvPicPr>
          <p:nvPr/>
        </p:nvPicPr>
        <p:blipFill>
          <a:blip r:embed="rId6"/>
          <a:stretch>
            <a:fillRect/>
          </a:stretch>
        </p:blipFill>
        <p:spPr>
          <a:xfrm>
            <a:off x="1547854" y="1676400"/>
            <a:ext cx="6734866" cy="4242966"/>
          </a:xfrm>
          <a:prstGeom prst="rect">
            <a:avLst/>
          </a:prstGeom>
        </p:spPr>
      </p:pic>
    </p:spTree>
    <p:extLst>
      <p:ext uri="{BB962C8B-B14F-4D97-AF65-F5344CB8AC3E}">
        <p14:creationId xmlns:p14="http://schemas.microsoft.com/office/powerpoint/2010/main" val="157555887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94" descr="C:\Users\jjones\Desktop\My Documents\Graphics\baaqmd logo refresh 2010\rasterized-for-word-ppt-web\vertical 4 line\rendered RGB color (preferred)\baaqmdv4rgb.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25544" y="5715000"/>
            <a:ext cx="103628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0" y="609600"/>
            <a:ext cx="4800600" cy="646331"/>
          </a:xfrm>
          <a:prstGeom prst="rect">
            <a:avLst/>
          </a:prstGeom>
          <a:noFill/>
        </p:spPr>
        <p:txBody>
          <a:bodyPr wrap="square" rtlCol="0">
            <a:spAutoFit/>
          </a:bodyPr>
          <a:lstStyle/>
          <a:p>
            <a:r>
              <a:rPr lang="en-US" sz="3600" b="1" spc="300" dirty="0" smtClean="0">
                <a:ln w="0"/>
                <a:solidFill>
                  <a:schemeClr val="tx2">
                    <a:lumMod val="75000"/>
                  </a:schemeClr>
                </a:solidFill>
                <a:effectLst>
                  <a:innerShdw blurRad="63500" dist="50800" dir="13500000">
                    <a:srgbClr val="000000">
                      <a:alpha val="50000"/>
                    </a:srgbClr>
                  </a:innerShdw>
                </a:effectLst>
              </a:rPr>
              <a:t>Water</a:t>
            </a:r>
            <a:endParaRPr lang="en-US" sz="3600" b="1" spc="300" dirty="0" smtClean="0">
              <a:ln w="0"/>
              <a:solidFill>
                <a:schemeClr val="tx2">
                  <a:lumMod val="75000"/>
                </a:schemeClr>
              </a:solidFill>
              <a:effectLst>
                <a:innerShdw blurRad="63500" dist="50800" dir="13500000">
                  <a:srgbClr val="000000">
                    <a:alpha val="50000"/>
                  </a:srgbClr>
                </a:innerShdw>
              </a:effectLst>
            </a:endParaRPr>
          </a:p>
        </p:txBody>
      </p:sp>
      <p:sp>
        <p:nvSpPr>
          <p:cNvPr id="7" name="Rectangle 5"/>
          <p:cNvSpPr>
            <a:spLocks noChangeArrowheads="1"/>
          </p:cNvSpPr>
          <p:nvPr/>
        </p:nvSpPr>
        <p:spPr bwMode="auto">
          <a:xfrm>
            <a:off x="1143000" y="1301750"/>
            <a:ext cx="8001000" cy="76200"/>
          </a:xfrm>
          <a:prstGeom prst="rect">
            <a:avLst/>
          </a:prstGeom>
          <a:gradFill rotWithShape="1">
            <a:gsLst>
              <a:gs pos="0">
                <a:srgbClr val="C0504D">
                  <a:alpha val="0"/>
                </a:srgbClr>
              </a:gs>
              <a:gs pos="100000">
                <a:srgbClr val="C0504D">
                  <a:alpha val="89998"/>
                </a:srgbClr>
              </a:gs>
            </a:gsLst>
            <a:lin ang="0" scaled="1"/>
          </a:gradFill>
          <a:ln>
            <a:noFill/>
          </a:ln>
          <a:extLst/>
        </p:spPr>
        <p:txBody>
          <a:bodyPr wrap="none" anchor="ctr"/>
          <a:lstStyle/>
          <a:p>
            <a:pPr>
              <a:defRPr/>
            </a:pPr>
            <a:endParaRPr lang="en-US" kern="0" dirty="0">
              <a:solidFill>
                <a:srgbClr val="000000"/>
              </a:solidFill>
              <a:latin typeface="Calibri"/>
            </a:endParaRPr>
          </a:p>
        </p:txBody>
      </p:sp>
      <p:graphicFrame>
        <p:nvGraphicFramePr>
          <p:cNvPr id="8" name="Chart 7"/>
          <p:cNvGraphicFramePr/>
          <p:nvPr>
            <p:extLst>
              <p:ext uri="{D42A27DB-BD31-4B8C-83A1-F6EECF244321}">
                <p14:modId xmlns:p14="http://schemas.microsoft.com/office/powerpoint/2010/main" val="3984684781"/>
              </p:ext>
            </p:extLst>
          </p:nvPr>
        </p:nvGraphicFramePr>
        <p:xfrm>
          <a:off x="6019800" y="286717"/>
          <a:ext cx="3276600" cy="2184400"/>
        </p:xfrm>
        <a:graphic>
          <a:graphicData uri="http://schemas.openxmlformats.org/drawingml/2006/chart">
            <c:chart xmlns:c="http://schemas.openxmlformats.org/drawingml/2006/chart" xmlns:r="http://schemas.openxmlformats.org/officeDocument/2006/relationships" r:id="rId5"/>
          </a:graphicData>
        </a:graphic>
      </p:graphicFrame>
      <p:pic>
        <p:nvPicPr>
          <p:cNvPr id="4" name="Picture 3"/>
          <p:cNvPicPr>
            <a:picLocks noChangeAspect="1"/>
          </p:cNvPicPr>
          <p:nvPr/>
        </p:nvPicPr>
        <p:blipFill>
          <a:blip r:embed="rId6"/>
          <a:stretch>
            <a:fillRect/>
          </a:stretch>
        </p:blipFill>
        <p:spPr>
          <a:xfrm>
            <a:off x="1753925" y="1524000"/>
            <a:ext cx="6616148" cy="4962112"/>
          </a:xfrm>
          <a:prstGeom prst="rect">
            <a:avLst/>
          </a:prstGeom>
        </p:spPr>
      </p:pic>
      <p:sp>
        <p:nvSpPr>
          <p:cNvPr id="6" name="Rectangle 5"/>
          <p:cNvSpPr/>
          <p:nvPr/>
        </p:nvSpPr>
        <p:spPr>
          <a:xfrm>
            <a:off x="7772400" y="6096000"/>
            <a:ext cx="609600" cy="914400"/>
          </a:xfrm>
          <a:prstGeom prst="rect">
            <a:avLst/>
          </a:prstGeom>
          <a:gradFill flip="none" rotWithShape="1">
            <a:gsLst>
              <a:gs pos="1000">
                <a:schemeClr val="accent1">
                  <a:lumMod val="50000"/>
                </a:schemeClr>
              </a:gs>
              <a:gs pos="41000">
                <a:schemeClr val="tx1">
                  <a:lumMod val="65000"/>
                  <a:lumOff val="35000"/>
                </a:schemeClr>
              </a:gs>
              <a:gs pos="100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Tree>
    <p:extLst>
      <p:ext uri="{BB962C8B-B14F-4D97-AF65-F5344CB8AC3E}">
        <p14:creationId xmlns:p14="http://schemas.microsoft.com/office/powerpoint/2010/main" val="206690278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94" descr="C:\Users\jjones\Desktop\My Documents\Graphics\baaqmd logo refresh 2010\rasterized-for-word-ppt-web\vertical 4 line\rendered RGB color (preferred)\baaqmdv4rgb.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25544" y="5715000"/>
            <a:ext cx="103628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42360" y="647419"/>
            <a:ext cx="8686800" cy="646331"/>
          </a:xfrm>
          <a:prstGeom prst="rect">
            <a:avLst/>
          </a:prstGeom>
          <a:noFill/>
        </p:spPr>
        <p:txBody>
          <a:bodyPr wrap="square" rtlCol="0">
            <a:spAutoFit/>
          </a:bodyPr>
          <a:lstStyle/>
          <a:p>
            <a:r>
              <a:rPr lang="en-US" sz="3600" b="1" spc="300" dirty="0" smtClean="0">
                <a:ln w="0"/>
                <a:solidFill>
                  <a:schemeClr val="tx2">
                    <a:lumMod val="75000"/>
                  </a:schemeClr>
                </a:solidFill>
                <a:effectLst>
                  <a:innerShdw blurRad="63500" dist="50800" dir="13500000">
                    <a:srgbClr val="000000">
                      <a:alpha val="50000"/>
                    </a:srgbClr>
                  </a:innerShdw>
                </a:effectLst>
              </a:rPr>
              <a:t>Water: Challenges and Opportunities</a:t>
            </a:r>
            <a:endParaRPr lang="en-US" sz="3600" b="1" spc="300" dirty="0" smtClean="0">
              <a:ln w="0"/>
              <a:solidFill>
                <a:schemeClr val="tx2">
                  <a:lumMod val="75000"/>
                </a:schemeClr>
              </a:solidFill>
              <a:effectLst>
                <a:innerShdw blurRad="63500" dist="50800" dir="13500000">
                  <a:srgbClr val="000000">
                    <a:alpha val="50000"/>
                  </a:srgbClr>
                </a:innerShdw>
              </a:effectLst>
            </a:endParaRPr>
          </a:p>
        </p:txBody>
      </p:sp>
      <p:sp>
        <p:nvSpPr>
          <p:cNvPr id="7" name="Rectangle 5"/>
          <p:cNvSpPr>
            <a:spLocks noChangeArrowheads="1"/>
          </p:cNvSpPr>
          <p:nvPr/>
        </p:nvSpPr>
        <p:spPr bwMode="auto">
          <a:xfrm>
            <a:off x="1143000" y="1301750"/>
            <a:ext cx="8001000" cy="76200"/>
          </a:xfrm>
          <a:prstGeom prst="rect">
            <a:avLst/>
          </a:prstGeom>
          <a:gradFill rotWithShape="1">
            <a:gsLst>
              <a:gs pos="0">
                <a:srgbClr val="C0504D">
                  <a:alpha val="0"/>
                </a:srgbClr>
              </a:gs>
              <a:gs pos="100000">
                <a:srgbClr val="C0504D">
                  <a:alpha val="89998"/>
                </a:srgbClr>
              </a:gs>
            </a:gsLst>
            <a:lin ang="0" scaled="1"/>
          </a:gradFill>
          <a:ln>
            <a:noFill/>
          </a:ln>
          <a:extLst/>
        </p:spPr>
        <p:txBody>
          <a:bodyPr wrap="none" anchor="ctr"/>
          <a:lstStyle/>
          <a:p>
            <a:pPr>
              <a:defRPr/>
            </a:pPr>
            <a:endParaRPr lang="en-US" kern="0" dirty="0">
              <a:solidFill>
                <a:srgbClr val="000000"/>
              </a:solidFill>
              <a:latin typeface="Calibri"/>
            </a:endParaRPr>
          </a:p>
        </p:txBody>
      </p:sp>
      <p:graphicFrame>
        <p:nvGraphicFramePr>
          <p:cNvPr id="8" name="Chart 7"/>
          <p:cNvGraphicFramePr/>
          <p:nvPr>
            <p:extLst>
              <p:ext uri="{D42A27DB-BD31-4B8C-83A1-F6EECF244321}">
                <p14:modId xmlns:p14="http://schemas.microsoft.com/office/powerpoint/2010/main" val="3984684781"/>
              </p:ext>
            </p:extLst>
          </p:nvPr>
        </p:nvGraphicFramePr>
        <p:xfrm>
          <a:off x="6019800" y="286717"/>
          <a:ext cx="3276600" cy="2184400"/>
        </p:xfrm>
        <a:graphic>
          <a:graphicData uri="http://schemas.openxmlformats.org/drawingml/2006/chart">
            <c:chart xmlns:c="http://schemas.openxmlformats.org/drawingml/2006/chart" xmlns:r="http://schemas.openxmlformats.org/officeDocument/2006/relationships" r:id="rId5"/>
          </a:graphicData>
        </a:graphic>
      </p:graphicFrame>
      <p:sp>
        <p:nvSpPr>
          <p:cNvPr id="6" name="Rectangle 5"/>
          <p:cNvSpPr/>
          <p:nvPr/>
        </p:nvSpPr>
        <p:spPr>
          <a:xfrm>
            <a:off x="7772400" y="6096000"/>
            <a:ext cx="609600" cy="914400"/>
          </a:xfrm>
          <a:prstGeom prst="rect">
            <a:avLst/>
          </a:prstGeom>
          <a:gradFill flip="none" rotWithShape="1">
            <a:gsLst>
              <a:gs pos="1000">
                <a:schemeClr val="accent1">
                  <a:lumMod val="50000"/>
                </a:schemeClr>
              </a:gs>
              <a:gs pos="41000">
                <a:schemeClr val="tx1">
                  <a:lumMod val="65000"/>
                  <a:lumOff val="35000"/>
                </a:schemeClr>
              </a:gs>
              <a:gs pos="100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pic>
        <p:nvPicPr>
          <p:cNvPr id="5" name="Picture 4"/>
          <p:cNvPicPr>
            <a:picLocks noChangeAspect="1"/>
          </p:cNvPicPr>
          <p:nvPr/>
        </p:nvPicPr>
        <p:blipFill>
          <a:blip r:embed="rId6"/>
          <a:stretch>
            <a:fillRect/>
          </a:stretch>
        </p:blipFill>
        <p:spPr>
          <a:xfrm>
            <a:off x="1557130" y="1459597"/>
            <a:ext cx="6968332" cy="4560203"/>
          </a:xfrm>
          <a:prstGeom prst="rect">
            <a:avLst/>
          </a:prstGeom>
        </p:spPr>
      </p:pic>
      <p:sp>
        <p:nvSpPr>
          <p:cNvPr id="10" name="Rectangle 9"/>
          <p:cNvSpPr/>
          <p:nvPr/>
        </p:nvSpPr>
        <p:spPr>
          <a:xfrm>
            <a:off x="1780430" y="1611004"/>
            <a:ext cx="4572000" cy="1754326"/>
          </a:xfrm>
          <a:prstGeom prst="rect">
            <a:avLst/>
          </a:prstGeom>
        </p:spPr>
        <p:txBody>
          <a:bodyPr>
            <a:spAutoFit/>
          </a:bodyPr>
          <a:lstStyle/>
          <a:p>
            <a:r>
              <a:rPr lang="en-US" dirty="0" smtClean="0"/>
              <a:t>Challenges: </a:t>
            </a:r>
          </a:p>
          <a:p>
            <a:pPr marL="285750" indent="-285750">
              <a:buFont typeface="Arial" panose="020B0604020202020204" pitchFamily="34" charset="0"/>
              <a:buChar char="•"/>
            </a:pPr>
            <a:r>
              <a:rPr lang="en-US" dirty="0" smtClean="0"/>
              <a:t>Limited </a:t>
            </a:r>
            <a:r>
              <a:rPr lang="en-US" dirty="0"/>
              <a:t>control over water consumption</a:t>
            </a:r>
          </a:p>
          <a:p>
            <a:pPr marL="285750" indent="-285750">
              <a:buFont typeface="Arial" panose="020B0604020202020204" pitchFamily="34" charset="0"/>
              <a:buChar char="•"/>
            </a:pPr>
            <a:r>
              <a:rPr lang="en-US" dirty="0"/>
              <a:t>Per capita water use is </a:t>
            </a:r>
            <a:r>
              <a:rPr lang="en-US" dirty="0" smtClean="0"/>
              <a:t>declining, </a:t>
            </a:r>
            <a:r>
              <a:rPr lang="en-US" dirty="0"/>
              <a:t>but population is rising</a:t>
            </a:r>
          </a:p>
          <a:p>
            <a:pPr marL="285750" indent="-285750">
              <a:buFont typeface="Arial" panose="020B0604020202020204" pitchFamily="34" charset="0"/>
              <a:buChar char="•"/>
            </a:pPr>
            <a:r>
              <a:rPr lang="en-US" dirty="0"/>
              <a:t>New state </a:t>
            </a:r>
            <a:r>
              <a:rPr lang="en-US" dirty="0" err="1"/>
              <a:t>regs</a:t>
            </a:r>
            <a:r>
              <a:rPr lang="en-US" dirty="0"/>
              <a:t> to reduce nutrient discharge at POTWs may increase GHGs</a:t>
            </a:r>
          </a:p>
        </p:txBody>
      </p:sp>
      <p:sp>
        <p:nvSpPr>
          <p:cNvPr id="13" name="Rectangle 12"/>
          <p:cNvSpPr/>
          <p:nvPr/>
        </p:nvSpPr>
        <p:spPr>
          <a:xfrm>
            <a:off x="4038600" y="3434702"/>
            <a:ext cx="4572000" cy="2308324"/>
          </a:xfrm>
          <a:prstGeom prst="rect">
            <a:avLst/>
          </a:prstGeom>
        </p:spPr>
        <p:txBody>
          <a:bodyPr>
            <a:spAutoFit/>
          </a:bodyPr>
          <a:lstStyle/>
          <a:p>
            <a:r>
              <a:rPr lang="en-US" dirty="0"/>
              <a:t>Opportunities:</a:t>
            </a:r>
          </a:p>
          <a:p>
            <a:pPr marL="285750" indent="-285750">
              <a:buFont typeface="Arial" panose="020B0604020202020204" pitchFamily="34" charset="0"/>
              <a:buChar char="•"/>
            </a:pPr>
            <a:r>
              <a:rPr lang="en-US" dirty="0"/>
              <a:t>GHGs from POTWs subject to Air District permit requirements</a:t>
            </a:r>
          </a:p>
          <a:p>
            <a:pPr marL="285750" indent="-285750">
              <a:buFont typeface="Arial" panose="020B0604020202020204" pitchFamily="34" charset="0"/>
              <a:buChar char="•"/>
            </a:pPr>
            <a:r>
              <a:rPr lang="en-US" dirty="0"/>
              <a:t>Drought provides opportunity to reduce water use</a:t>
            </a:r>
          </a:p>
          <a:p>
            <a:pPr marL="285750" indent="-285750">
              <a:buFont typeface="Arial" panose="020B0604020202020204" pitchFamily="34" charset="0"/>
              <a:buChar char="•"/>
            </a:pPr>
            <a:r>
              <a:rPr lang="en-US" dirty="0"/>
              <a:t>Potential for Air District to provide funds/incentives for green infrastructure in POTWs</a:t>
            </a:r>
          </a:p>
        </p:txBody>
      </p:sp>
    </p:spTree>
    <p:extLst>
      <p:ext uri="{BB962C8B-B14F-4D97-AF65-F5344CB8AC3E}">
        <p14:creationId xmlns:p14="http://schemas.microsoft.com/office/powerpoint/2010/main" val="263445530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7772400" y="6096000"/>
            <a:ext cx="609600" cy="914400"/>
          </a:xfrm>
          <a:prstGeom prst="rect">
            <a:avLst/>
          </a:prstGeom>
          <a:gradFill flip="none" rotWithShape="1">
            <a:gsLst>
              <a:gs pos="1000">
                <a:schemeClr val="accent1">
                  <a:lumMod val="50000"/>
                </a:schemeClr>
              </a:gs>
              <a:gs pos="41000">
                <a:schemeClr val="tx1">
                  <a:lumMod val="65000"/>
                  <a:lumOff val="35000"/>
                </a:schemeClr>
              </a:gs>
              <a:gs pos="100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endParaRPr lang="en-US" dirty="0"/>
          </a:p>
        </p:txBody>
      </p:sp>
      <p:pic>
        <p:nvPicPr>
          <p:cNvPr id="12" name="Picture 94" descr="C:\Users\jjones\Desktop\My Documents\Graphics\baaqmd logo refresh 2010\rasterized-for-word-ppt-web\vertical 4 line\rendered RGB color (preferred)\baaqmdv4rgb.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25544" y="5715000"/>
            <a:ext cx="103628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0" y="609600"/>
            <a:ext cx="7391400" cy="646331"/>
          </a:xfrm>
          <a:prstGeom prst="rect">
            <a:avLst/>
          </a:prstGeom>
          <a:noFill/>
        </p:spPr>
        <p:txBody>
          <a:bodyPr wrap="square" rtlCol="0">
            <a:spAutoFit/>
          </a:bodyPr>
          <a:lstStyle/>
          <a:p>
            <a:r>
              <a:rPr lang="en-US" sz="3600" b="1" spc="300" dirty="0" smtClean="0">
                <a:ln w="0"/>
                <a:solidFill>
                  <a:schemeClr val="tx2">
                    <a:lumMod val="75000"/>
                  </a:schemeClr>
                </a:solidFill>
                <a:effectLst>
                  <a:innerShdw blurRad="63500" dist="50800" dir="13500000">
                    <a:srgbClr val="000000">
                      <a:alpha val="50000"/>
                    </a:srgbClr>
                  </a:innerShdw>
                </a:effectLst>
              </a:rPr>
              <a:t>Draft Water Control Measures</a:t>
            </a:r>
            <a:endParaRPr lang="en-US" sz="3600" b="1" spc="300" dirty="0" smtClean="0">
              <a:ln w="0"/>
              <a:solidFill>
                <a:schemeClr val="tx2">
                  <a:lumMod val="75000"/>
                </a:schemeClr>
              </a:solidFill>
              <a:effectLst>
                <a:innerShdw blurRad="63500" dist="50800" dir="13500000">
                  <a:srgbClr val="000000">
                    <a:alpha val="50000"/>
                  </a:srgbClr>
                </a:innerShdw>
              </a:effectLst>
            </a:endParaRPr>
          </a:p>
        </p:txBody>
      </p:sp>
      <p:sp>
        <p:nvSpPr>
          <p:cNvPr id="7" name="Rectangle 5"/>
          <p:cNvSpPr>
            <a:spLocks noChangeArrowheads="1"/>
          </p:cNvSpPr>
          <p:nvPr/>
        </p:nvSpPr>
        <p:spPr bwMode="auto">
          <a:xfrm>
            <a:off x="1143000" y="1301750"/>
            <a:ext cx="8001000" cy="76200"/>
          </a:xfrm>
          <a:prstGeom prst="rect">
            <a:avLst/>
          </a:prstGeom>
          <a:gradFill rotWithShape="1">
            <a:gsLst>
              <a:gs pos="0">
                <a:srgbClr val="C0504D">
                  <a:alpha val="0"/>
                </a:srgbClr>
              </a:gs>
              <a:gs pos="100000">
                <a:srgbClr val="C0504D">
                  <a:alpha val="89998"/>
                </a:srgbClr>
              </a:gs>
            </a:gsLst>
            <a:lin ang="0" scaled="1"/>
          </a:gradFill>
          <a:ln>
            <a:noFill/>
          </a:ln>
          <a:extLst/>
        </p:spPr>
        <p:txBody>
          <a:bodyPr wrap="none" anchor="ctr"/>
          <a:lstStyle/>
          <a:p>
            <a:pPr>
              <a:defRPr/>
            </a:pPr>
            <a:endParaRPr lang="en-US" kern="0" dirty="0">
              <a:solidFill>
                <a:srgbClr val="000000"/>
              </a:solidFill>
              <a:latin typeface="Calibri"/>
            </a:endParaRPr>
          </a:p>
        </p:txBody>
      </p:sp>
      <p:sp>
        <p:nvSpPr>
          <p:cNvPr id="2" name="Rectangle 1"/>
          <p:cNvSpPr/>
          <p:nvPr/>
        </p:nvSpPr>
        <p:spPr>
          <a:xfrm>
            <a:off x="1524000" y="1524001"/>
            <a:ext cx="6858000" cy="4449980"/>
          </a:xfrm>
          <a:prstGeom prst="rect">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buClr>
                <a:srgbClr val="1F497D"/>
              </a:buClr>
            </a:pPr>
            <a:endParaRPr lang="en-US" sz="2000" dirty="0">
              <a:solidFill>
                <a:srgbClr val="1F497D">
                  <a:lumMod val="75000"/>
                </a:srgbClr>
              </a:solidFill>
            </a:endParaRPr>
          </a:p>
        </p:txBody>
      </p:sp>
      <p:sp>
        <p:nvSpPr>
          <p:cNvPr id="10" name="TextBox 9"/>
          <p:cNvSpPr txBox="1"/>
          <p:nvPr/>
        </p:nvSpPr>
        <p:spPr>
          <a:xfrm>
            <a:off x="1752600" y="1676400"/>
            <a:ext cx="6324600" cy="5032147"/>
          </a:xfrm>
          <a:prstGeom prst="rect">
            <a:avLst/>
          </a:prstGeom>
          <a:noFill/>
        </p:spPr>
        <p:txBody>
          <a:bodyPr wrap="square" rtlCol="0">
            <a:spAutoFit/>
          </a:bodyPr>
          <a:lstStyle/>
          <a:p>
            <a:pPr>
              <a:spcAft>
                <a:spcPts val="600"/>
              </a:spcAft>
              <a:buClr>
                <a:schemeClr val="tx2"/>
              </a:buClr>
            </a:pPr>
            <a:r>
              <a:rPr lang="en-US" sz="2000" dirty="0" smtClean="0">
                <a:solidFill>
                  <a:schemeClr val="tx2">
                    <a:lumMod val="75000"/>
                  </a:schemeClr>
                </a:solidFill>
              </a:rPr>
              <a:t>Reduce </a:t>
            </a:r>
            <a:r>
              <a:rPr lang="en-US" sz="2000" dirty="0">
                <a:solidFill>
                  <a:schemeClr val="tx2">
                    <a:lumMod val="75000"/>
                  </a:schemeClr>
                </a:solidFill>
              </a:rPr>
              <a:t>Emissions from Water Treatment </a:t>
            </a:r>
            <a:r>
              <a:rPr lang="en-US" sz="2000" dirty="0" smtClean="0">
                <a:solidFill>
                  <a:schemeClr val="tx2">
                    <a:lumMod val="75000"/>
                  </a:schemeClr>
                </a:solidFill>
              </a:rPr>
              <a:t>Plants</a:t>
            </a:r>
          </a:p>
          <a:p>
            <a:pPr marL="285750" indent="-285750">
              <a:spcAft>
                <a:spcPts val="600"/>
              </a:spcAft>
              <a:buClr>
                <a:schemeClr val="tx2"/>
              </a:buClr>
              <a:buFont typeface="Arial" panose="020B0604020202020204" pitchFamily="34" charset="0"/>
              <a:buChar char="•"/>
            </a:pPr>
            <a:r>
              <a:rPr lang="en-US" sz="1600" dirty="0" smtClean="0">
                <a:solidFill>
                  <a:schemeClr val="tx2">
                    <a:lumMod val="75000"/>
                  </a:schemeClr>
                </a:solidFill>
              </a:rPr>
              <a:t>Initiate process to better understand and quantify GHG emissions from POTWs</a:t>
            </a:r>
          </a:p>
          <a:p>
            <a:pPr marL="285750" indent="-285750">
              <a:spcAft>
                <a:spcPts val="600"/>
              </a:spcAft>
              <a:buClr>
                <a:schemeClr val="tx2"/>
              </a:buClr>
              <a:buFont typeface="Arial" panose="020B0604020202020204" pitchFamily="34" charset="0"/>
              <a:buChar char="•"/>
            </a:pPr>
            <a:r>
              <a:rPr lang="en-US" sz="1600" dirty="0" smtClean="0">
                <a:solidFill>
                  <a:schemeClr val="tx2">
                    <a:lumMod val="75000"/>
                  </a:schemeClr>
                </a:solidFill>
              </a:rPr>
              <a:t>Explore rulemaking to </a:t>
            </a:r>
            <a:r>
              <a:rPr lang="en-US" sz="1600" dirty="0" smtClean="0">
                <a:solidFill>
                  <a:schemeClr val="tx2">
                    <a:lumMod val="75000"/>
                  </a:schemeClr>
                </a:solidFill>
              </a:rPr>
              <a:t>reduce </a:t>
            </a:r>
            <a:r>
              <a:rPr lang="en-US" sz="1600" dirty="0">
                <a:solidFill>
                  <a:schemeClr val="tx2">
                    <a:lumMod val="75000"/>
                  </a:schemeClr>
                </a:solidFill>
              </a:rPr>
              <a:t>GHG </a:t>
            </a:r>
            <a:r>
              <a:rPr lang="en-US" sz="1600" dirty="0" smtClean="0">
                <a:solidFill>
                  <a:schemeClr val="tx2">
                    <a:lumMod val="75000"/>
                  </a:schemeClr>
                </a:solidFill>
              </a:rPr>
              <a:t>emissions emitted directly from </a:t>
            </a:r>
            <a:r>
              <a:rPr lang="en-US" sz="1600" dirty="0" smtClean="0">
                <a:solidFill>
                  <a:schemeClr val="tx2">
                    <a:lumMod val="75000"/>
                  </a:schemeClr>
                </a:solidFill>
              </a:rPr>
              <a:t>water </a:t>
            </a:r>
            <a:r>
              <a:rPr lang="en-US" sz="1600" dirty="0">
                <a:solidFill>
                  <a:schemeClr val="tx2">
                    <a:lumMod val="75000"/>
                  </a:schemeClr>
                </a:solidFill>
              </a:rPr>
              <a:t>treatment </a:t>
            </a:r>
            <a:r>
              <a:rPr lang="en-US" sz="1600" dirty="0" smtClean="0">
                <a:solidFill>
                  <a:schemeClr val="tx2">
                    <a:lumMod val="75000"/>
                  </a:schemeClr>
                </a:solidFill>
              </a:rPr>
              <a:t>plants (methane)</a:t>
            </a:r>
          </a:p>
          <a:p>
            <a:pPr marL="285750" indent="-285750">
              <a:spcAft>
                <a:spcPts val="600"/>
              </a:spcAft>
              <a:buClr>
                <a:schemeClr val="tx2"/>
              </a:buClr>
              <a:buFont typeface="Arial" panose="020B0604020202020204" pitchFamily="34" charset="0"/>
              <a:buChar char="•"/>
            </a:pPr>
            <a:r>
              <a:rPr lang="en-US" sz="1600" dirty="0" smtClean="0">
                <a:solidFill>
                  <a:schemeClr val="tx2">
                    <a:lumMod val="75000"/>
                  </a:schemeClr>
                </a:solidFill>
              </a:rPr>
              <a:t>Work with POTW operators and BACWA to obtain funding for the development of green infrastructure in POTWs</a:t>
            </a:r>
          </a:p>
          <a:p>
            <a:pPr marL="285750" indent="-285750">
              <a:spcAft>
                <a:spcPts val="600"/>
              </a:spcAft>
              <a:buClr>
                <a:schemeClr val="tx2"/>
              </a:buClr>
              <a:buFont typeface="Arial" panose="020B0604020202020204" pitchFamily="34" charset="0"/>
              <a:buChar char="•"/>
            </a:pPr>
            <a:r>
              <a:rPr lang="en-US" sz="1600" dirty="0" smtClean="0">
                <a:solidFill>
                  <a:schemeClr val="tx2">
                    <a:lumMod val="75000"/>
                  </a:schemeClr>
                </a:solidFill>
              </a:rPr>
              <a:t>Collaborate with POTWs on potential streamlining of the Air District’s permitting process to promote biogas recovery, as well as to address conflicting regulations, </a:t>
            </a:r>
            <a:r>
              <a:rPr lang="en-US" sz="1600" dirty="0" err="1" smtClean="0">
                <a:solidFill>
                  <a:schemeClr val="tx2">
                    <a:lumMod val="75000"/>
                  </a:schemeClr>
                </a:solidFill>
              </a:rPr>
              <a:t>ie</a:t>
            </a:r>
            <a:r>
              <a:rPr lang="en-US" sz="1600" dirty="0" smtClean="0">
                <a:solidFill>
                  <a:schemeClr val="tx2">
                    <a:lumMod val="75000"/>
                  </a:schemeClr>
                </a:solidFill>
              </a:rPr>
              <a:t> State </a:t>
            </a:r>
            <a:r>
              <a:rPr lang="en-US" sz="1600" dirty="0" err="1" smtClean="0">
                <a:solidFill>
                  <a:schemeClr val="tx2">
                    <a:lumMod val="75000"/>
                  </a:schemeClr>
                </a:solidFill>
              </a:rPr>
              <a:t>regs</a:t>
            </a:r>
            <a:r>
              <a:rPr lang="en-US" sz="1600" dirty="0" smtClean="0">
                <a:solidFill>
                  <a:schemeClr val="tx2">
                    <a:lumMod val="75000"/>
                  </a:schemeClr>
                </a:solidFill>
              </a:rPr>
              <a:t> on nutrient removal</a:t>
            </a:r>
          </a:p>
          <a:p>
            <a:pPr>
              <a:spcAft>
                <a:spcPts val="600"/>
              </a:spcAft>
              <a:buClr>
                <a:schemeClr val="tx2"/>
              </a:buClr>
            </a:pPr>
            <a:endParaRPr lang="en-US" sz="1600" dirty="0" smtClean="0">
              <a:solidFill>
                <a:schemeClr val="tx2">
                  <a:lumMod val="75000"/>
                </a:schemeClr>
              </a:solidFill>
            </a:endParaRPr>
          </a:p>
          <a:p>
            <a:pPr marL="285750" indent="-285750">
              <a:spcAft>
                <a:spcPts val="600"/>
              </a:spcAft>
              <a:buClr>
                <a:schemeClr val="tx2"/>
              </a:buClr>
              <a:buFont typeface="Arial" panose="020B0604020202020204" pitchFamily="34" charset="0"/>
              <a:buChar char="•"/>
            </a:pPr>
            <a:endParaRPr lang="en-US" sz="1600" dirty="0">
              <a:solidFill>
                <a:schemeClr val="tx2">
                  <a:lumMod val="75000"/>
                </a:schemeClr>
              </a:solidFill>
            </a:endParaRPr>
          </a:p>
          <a:p>
            <a:pPr>
              <a:lnSpc>
                <a:spcPct val="150000"/>
              </a:lnSpc>
              <a:buClr>
                <a:schemeClr val="tx2"/>
              </a:buClr>
            </a:pPr>
            <a:endParaRPr lang="en-US" sz="2000" dirty="0">
              <a:solidFill>
                <a:schemeClr val="tx2">
                  <a:lumMod val="75000"/>
                </a:schemeClr>
              </a:solidFill>
            </a:endParaRPr>
          </a:p>
          <a:p>
            <a:pPr>
              <a:lnSpc>
                <a:spcPct val="150000"/>
              </a:lnSpc>
              <a:buClr>
                <a:schemeClr val="tx2"/>
              </a:buClr>
            </a:pPr>
            <a:endParaRPr lang="en-US" sz="2000" dirty="0" smtClean="0">
              <a:solidFill>
                <a:schemeClr val="tx2">
                  <a:lumMod val="75000"/>
                </a:schemeClr>
              </a:solidFill>
            </a:endParaRPr>
          </a:p>
          <a:p>
            <a:pPr>
              <a:lnSpc>
                <a:spcPct val="150000"/>
              </a:lnSpc>
              <a:buClr>
                <a:schemeClr val="tx2"/>
              </a:buClr>
            </a:pPr>
            <a:endParaRPr lang="en-US" sz="2000" dirty="0" smtClean="0">
              <a:solidFill>
                <a:schemeClr val="tx2">
                  <a:lumMod val="75000"/>
                </a:schemeClr>
              </a:solidFill>
            </a:endParaRPr>
          </a:p>
        </p:txBody>
      </p:sp>
      <p:graphicFrame>
        <p:nvGraphicFramePr>
          <p:cNvPr id="8" name="Chart 7"/>
          <p:cNvGraphicFramePr/>
          <p:nvPr>
            <p:extLst>
              <p:ext uri="{D42A27DB-BD31-4B8C-83A1-F6EECF244321}">
                <p14:modId xmlns:p14="http://schemas.microsoft.com/office/powerpoint/2010/main" val="3984684781"/>
              </p:ext>
            </p:extLst>
          </p:nvPr>
        </p:nvGraphicFramePr>
        <p:xfrm>
          <a:off x="6019800" y="286717"/>
          <a:ext cx="3276600" cy="2184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p:nvPr>
            <p:extLst>
              <p:ext uri="{D42A27DB-BD31-4B8C-83A1-F6EECF244321}">
                <p14:modId xmlns:p14="http://schemas.microsoft.com/office/powerpoint/2010/main" val="863073415"/>
              </p:ext>
            </p:extLst>
          </p:nvPr>
        </p:nvGraphicFramePr>
        <p:xfrm>
          <a:off x="6972300" y="4361860"/>
          <a:ext cx="2819400" cy="1879600"/>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3"/>
          <p:cNvSpPr txBox="1"/>
          <p:nvPr/>
        </p:nvSpPr>
        <p:spPr>
          <a:xfrm>
            <a:off x="7372126" y="4361860"/>
            <a:ext cx="609600" cy="307777"/>
          </a:xfrm>
          <a:prstGeom prst="rect">
            <a:avLst/>
          </a:prstGeom>
          <a:noFill/>
        </p:spPr>
        <p:txBody>
          <a:bodyPr wrap="square" rtlCol="0">
            <a:spAutoFit/>
          </a:bodyPr>
          <a:lstStyle/>
          <a:p>
            <a:r>
              <a:rPr lang="en-US" sz="1400" dirty="0"/>
              <a:t>0</a:t>
            </a:r>
            <a:r>
              <a:rPr lang="en-US" sz="1400" dirty="0" smtClean="0"/>
              <a:t>.5%</a:t>
            </a:r>
            <a:endParaRPr lang="en-US" sz="1400" dirty="0"/>
          </a:p>
        </p:txBody>
      </p:sp>
    </p:spTree>
    <p:extLst>
      <p:ext uri="{BB962C8B-B14F-4D97-AF65-F5344CB8AC3E}">
        <p14:creationId xmlns:p14="http://schemas.microsoft.com/office/powerpoint/2010/main" val="419266766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7772400" y="6096000"/>
            <a:ext cx="609600" cy="914400"/>
          </a:xfrm>
          <a:prstGeom prst="rect">
            <a:avLst/>
          </a:prstGeom>
          <a:gradFill flip="none" rotWithShape="1">
            <a:gsLst>
              <a:gs pos="1000">
                <a:schemeClr val="accent1">
                  <a:lumMod val="50000"/>
                </a:schemeClr>
              </a:gs>
              <a:gs pos="41000">
                <a:schemeClr val="tx1">
                  <a:lumMod val="65000"/>
                  <a:lumOff val="35000"/>
                </a:schemeClr>
              </a:gs>
              <a:gs pos="100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pic>
        <p:nvPicPr>
          <p:cNvPr id="12" name="Picture 94" descr="C:\Users\jjones\Desktop\My Documents\Graphics\baaqmd logo refresh 2010\rasterized-for-word-ppt-web\vertical 4 line\rendered RGB color (preferred)\baaqmdv4rgb.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25544" y="5715000"/>
            <a:ext cx="103628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0" y="609600"/>
            <a:ext cx="7391400" cy="646331"/>
          </a:xfrm>
          <a:prstGeom prst="rect">
            <a:avLst/>
          </a:prstGeom>
          <a:noFill/>
        </p:spPr>
        <p:txBody>
          <a:bodyPr wrap="square" rtlCol="0">
            <a:spAutoFit/>
          </a:bodyPr>
          <a:lstStyle/>
          <a:p>
            <a:r>
              <a:rPr lang="en-US" sz="3600" b="1" spc="300" dirty="0" smtClean="0">
                <a:ln w="0"/>
                <a:solidFill>
                  <a:schemeClr val="tx2">
                    <a:lumMod val="75000"/>
                  </a:schemeClr>
                </a:solidFill>
                <a:effectLst>
                  <a:innerShdw blurRad="63500" dist="50800" dir="13500000">
                    <a:srgbClr val="000000">
                      <a:alpha val="50000"/>
                    </a:srgbClr>
                  </a:innerShdw>
                </a:effectLst>
              </a:rPr>
              <a:t>Draft Water Control Measures</a:t>
            </a:r>
            <a:endParaRPr lang="en-US" sz="3600" b="1" spc="300" dirty="0" smtClean="0">
              <a:ln w="0"/>
              <a:solidFill>
                <a:schemeClr val="tx2">
                  <a:lumMod val="75000"/>
                </a:schemeClr>
              </a:solidFill>
              <a:effectLst>
                <a:innerShdw blurRad="63500" dist="50800" dir="13500000">
                  <a:srgbClr val="000000">
                    <a:alpha val="50000"/>
                  </a:srgbClr>
                </a:innerShdw>
              </a:effectLst>
            </a:endParaRPr>
          </a:p>
        </p:txBody>
      </p:sp>
      <p:sp>
        <p:nvSpPr>
          <p:cNvPr id="7" name="Rectangle 5"/>
          <p:cNvSpPr>
            <a:spLocks noChangeArrowheads="1"/>
          </p:cNvSpPr>
          <p:nvPr/>
        </p:nvSpPr>
        <p:spPr bwMode="auto">
          <a:xfrm>
            <a:off x="1143000" y="1301750"/>
            <a:ext cx="8001000" cy="76200"/>
          </a:xfrm>
          <a:prstGeom prst="rect">
            <a:avLst/>
          </a:prstGeom>
          <a:gradFill rotWithShape="1">
            <a:gsLst>
              <a:gs pos="0">
                <a:srgbClr val="C0504D">
                  <a:alpha val="0"/>
                </a:srgbClr>
              </a:gs>
              <a:gs pos="100000">
                <a:srgbClr val="C0504D">
                  <a:alpha val="89998"/>
                </a:srgbClr>
              </a:gs>
            </a:gsLst>
            <a:lin ang="0" scaled="1"/>
          </a:gradFill>
          <a:ln>
            <a:noFill/>
          </a:ln>
          <a:extLst/>
        </p:spPr>
        <p:txBody>
          <a:bodyPr wrap="none" anchor="ctr"/>
          <a:lstStyle/>
          <a:p>
            <a:pPr>
              <a:defRPr/>
            </a:pPr>
            <a:endParaRPr lang="en-US" kern="0" dirty="0">
              <a:solidFill>
                <a:srgbClr val="000000"/>
              </a:solidFill>
              <a:latin typeface="Calibri"/>
            </a:endParaRPr>
          </a:p>
        </p:txBody>
      </p:sp>
      <p:sp>
        <p:nvSpPr>
          <p:cNvPr id="2" name="Rectangle 1"/>
          <p:cNvSpPr/>
          <p:nvPr/>
        </p:nvSpPr>
        <p:spPr>
          <a:xfrm>
            <a:off x="1524000" y="1524001"/>
            <a:ext cx="6858000" cy="4449980"/>
          </a:xfrm>
          <a:prstGeom prst="rect">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buClr>
                <a:srgbClr val="1F497D"/>
              </a:buClr>
            </a:pPr>
            <a:endParaRPr lang="en-US" sz="2000" dirty="0">
              <a:solidFill>
                <a:srgbClr val="1F497D">
                  <a:lumMod val="75000"/>
                </a:srgbClr>
              </a:solidFill>
            </a:endParaRPr>
          </a:p>
        </p:txBody>
      </p:sp>
      <p:sp>
        <p:nvSpPr>
          <p:cNvPr id="10" name="TextBox 9"/>
          <p:cNvSpPr txBox="1"/>
          <p:nvPr/>
        </p:nvSpPr>
        <p:spPr>
          <a:xfrm>
            <a:off x="1752600" y="1676400"/>
            <a:ext cx="6324600" cy="4862870"/>
          </a:xfrm>
          <a:prstGeom prst="rect">
            <a:avLst/>
          </a:prstGeom>
          <a:noFill/>
        </p:spPr>
        <p:txBody>
          <a:bodyPr wrap="square" rtlCol="0">
            <a:spAutoFit/>
          </a:bodyPr>
          <a:lstStyle/>
          <a:p>
            <a:pPr lvl="0">
              <a:spcAft>
                <a:spcPts val="600"/>
              </a:spcAft>
              <a:buClr>
                <a:srgbClr val="1F497D"/>
              </a:buClr>
            </a:pPr>
            <a:r>
              <a:rPr lang="en-US" sz="2000" dirty="0">
                <a:solidFill>
                  <a:srgbClr val="1F497D">
                    <a:lumMod val="75000"/>
                  </a:srgbClr>
                </a:solidFill>
              </a:rPr>
              <a:t>Reduce Water Use</a:t>
            </a:r>
          </a:p>
          <a:p>
            <a:pPr marL="285750" lvl="0" indent="-285750">
              <a:spcAft>
                <a:spcPts val="600"/>
              </a:spcAft>
              <a:buClr>
                <a:srgbClr val="1F497D"/>
              </a:buClr>
              <a:buFont typeface="Arial" panose="020B0604020202020204" pitchFamily="34" charset="0"/>
              <a:buChar char="•"/>
            </a:pPr>
            <a:r>
              <a:rPr lang="en-US" sz="1600" dirty="0" smtClean="0">
                <a:solidFill>
                  <a:srgbClr val="1F497D">
                    <a:lumMod val="75000"/>
                  </a:srgbClr>
                </a:solidFill>
              </a:rPr>
              <a:t>Support local efforts to reduce water use</a:t>
            </a:r>
          </a:p>
          <a:p>
            <a:pPr marL="742950" lvl="1" indent="-285750">
              <a:spcAft>
                <a:spcPts val="600"/>
              </a:spcAft>
              <a:buClr>
                <a:srgbClr val="1F497D"/>
              </a:buClr>
              <a:buFont typeface="Arial" panose="020B0604020202020204" pitchFamily="34" charset="0"/>
              <a:buChar char="•"/>
            </a:pPr>
            <a:r>
              <a:rPr lang="en-US" sz="1600" dirty="0" smtClean="0">
                <a:solidFill>
                  <a:srgbClr val="1F497D">
                    <a:lumMod val="75000"/>
                  </a:srgbClr>
                </a:solidFill>
              </a:rPr>
              <a:t>Disseminate best practices for reducing water consumption and increasing water recycling</a:t>
            </a:r>
          </a:p>
          <a:p>
            <a:pPr marL="742950" lvl="1" indent="-285750">
              <a:spcAft>
                <a:spcPts val="600"/>
              </a:spcAft>
              <a:buClr>
                <a:srgbClr val="1F497D"/>
              </a:buClr>
              <a:buFont typeface="Arial" panose="020B0604020202020204" pitchFamily="34" charset="0"/>
              <a:buChar char="•"/>
            </a:pPr>
            <a:r>
              <a:rPr lang="en-US" sz="1600" dirty="0" smtClean="0">
                <a:solidFill>
                  <a:srgbClr val="1F497D">
                    <a:lumMod val="75000"/>
                  </a:srgbClr>
                </a:solidFill>
              </a:rPr>
              <a:t>Encourage adoption of water conservation ordinances</a:t>
            </a:r>
          </a:p>
          <a:p>
            <a:pPr marL="742950" lvl="1" indent="-285750">
              <a:spcAft>
                <a:spcPts val="600"/>
              </a:spcAft>
              <a:buClr>
                <a:srgbClr val="1F497D"/>
              </a:buClr>
              <a:buFont typeface="Arial" panose="020B0604020202020204" pitchFamily="34" charset="0"/>
              <a:buChar char="•"/>
            </a:pPr>
            <a:r>
              <a:rPr lang="en-US" sz="1600" dirty="0" smtClean="0">
                <a:solidFill>
                  <a:srgbClr val="1F497D">
                    <a:lumMod val="75000"/>
                  </a:srgbClr>
                </a:solidFill>
              </a:rPr>
              <a:t>Incorporate public outreach and education on water conservation into Air District outreach programs</a:t>
            </a:r>
          </a:p>
          <a:p>
            <a:pPr marL="285750" lvl="0" indent="-285750">
              <a:spcAft>
                <a:spcPts val="600"/>
              </a:spcAft>
              <a:buClr>
                <a:srgbClr val="1F497D"/>
              </a:buClr>
              <a:buFont typeface="Arial" panose="020B0604020202020204" pitchFamily="34" charset="0"/>
              <a:buChar char="•"/>
            </a:pPr>
            <a:r>
              <a:rPr lang="en-US" sz="1600" dirty="0" smtClean="0">
                <a:solidFill>
                  <a:srgbClr val="1F497D">
                    <a:lumMod val="75000"/>
                  </a:srgbClr>
                </a:solidFill>
              </a:rPr>
              <a:t>Incorporate best practices for water use in local plan guidance, CEQA guidance and other resources for cities and counties</a:t>
            </a:r>
          </a:p>
          <a:p>
            <a:pPr marL="285750" lvl="0" indent="-285750">
              <a:spcAft>
                <a:spcPts val="600"/>
              </a:spcAft>
              <a:buClr>
                <a:srgbClr val="1F497D"/>
              </a:buClr>
              <a:buFont typeface="Arial" panose="020B0604020202020204" pitchFamily="34" charset="0"/>
              <a:buChar char="•"/>
            </a:pPr>
            <a:endParaRPr lang="en-US" sz="1600" dirty="0">
              <a:solidFill>
                <a:srgbClr val="1F497D">
                  <a:lumMod val="75000"/>
                </a:srgbClr>
              </a:solidFill>
            </a:endParaRPr>
          </a:p>
          <a:p>
            <a:pPr marL="285750" indent="-285750">
              <a:spcAft>
                <a:spcPts val="600"/>
              </a:spcAft>
              <a:buClr>
                <a:schemeClr val="tx2"/>
              </a:buClr>
              <a:buFont typeface="Arial" panose="020B0604020202020204" pitchFamily="34" charset="0"/>
              <a:buChar char="•"/>
            </a:pPr>
            <a:endParaRPr lang="en-US" sz="1600" dirty="0">
              <a:solidFill>
                <a:schemeClr val="tx2">
                  <a:lumMod val="75000"/>
                </a:schemeClr>
              </a:solidFill>
            </a:endParaRPr>
          </a:p>
          <a:p>
            <a:pPr>
              <a:lnSpc>
                <a:spcPct val="150000"/>
              </a:lnSpc>
              <a:buClr>
                <a:schemeClr val="tx2"/>
              </a:buClr>
            </a:pPr>
            <a:endParaRPr lang="en-US" sz="2000" dirty="0">
              <a:solidFill>
                <a:schemeClr val="tx2">
                  <a:lumMod val="75000"/>
                </a:schemeClr>
              </a:solidFill>
            </a:endParaRPr>
          </a:p>
          <a:p>
            <a:pPr>
              <a:lnSpc>
                <a:spcPct val="150000"/>
              </a:lnSpc>
              <a:buClr>
                <a:schemeClr val="tx2"/>
              </a:buClr>
            </a:pPr>
            <a:endParaRPr lang="en-US" sz="2000" dirty="0" smtClean="0">
              <a:solidFill>
                <a:schemeClr val="tx2">
                  <a:lumMod val="75000"/>
                </a:schemeClr>
              </a:solidFill>
            </a:endParaRPr>
          </a:p>
          <a:p>
            <a:pPr>
              <a:lnSpc>
                <a:spcPct val="150000"/>
              </a:lnSpc>
              <a:buClr>
                <a:schemeClr val="tx2"/>
              </a:buClr>
            </a:pPr>
            <a:endParaRPr lang="en-US" sz="2000" dirty="0" smtClean="0">
              <a:solidFill>
                <a:schemeClr val="tx2">
                  <a:lumMod val="75000"/>
                </a:schemeClr>
              </a:solidFill>
            </a:endParaRPr>
          </a:p>
        </p:txBody>
      </p:sp>
      <p:graphicFrame>
        <p:nvGraphicFramePr>
          <p:cNvPr id="8" name="Chart 7"/>
          <p:cNvGraphicFramePr/>
          <p:nvPr>
            <p:extLst>
              <p:ext uri="{D42A27DB-BD31-4B8C-83A1-F6EECF244321}">
                <p14:modId xmlns:p14="http://schemas.microsoft.com/office/powerpoint/2010/main" val="3984684781"/>
              </p:ext>
            </p:extLst>
          </p:nvPr>
        </p:nvGraphicFramePr>
        <p:xfrm>
          <a:off x="6019800" y="286717"/>
          <a:ext cx="3276600" cy="2184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p:nvPr>
            <p:extLst>
              <p:ext uri="{D42A27DB-BD31-4B8C-83A1-F6EECF244321}">
                <p14:modId xmlns:p14="http://schemas.microsoft.com/office/powerpoint/2010/main" val="863073415"/>
              </p:ext>
            </p:extLst>
          </p:nvPr>
        </p:nvGraphicFramePr>
        <p:xfrm>
          <a:off x="6972300" y="4361860"/>
          <a:ext cx="2819400" cy="1879600"/>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3"/>
          <p:cNvSpPr txBox="1"/>
          <p:nvPr/>
        </p:nvSpPr>
        <p:spPr>
          <a:xfrm>
            <a:off x="7372126" y="4361860"/>
            <a:ext cx="609600" cy="307777"/>
          </a:xfrm>
          <a:prstGeom prst="rect">
            <a:avLst/>
          </a:prstGeom>
          <a:noFill/>
        </p:spPr>
        <p:txBody>
          <a:bodyPr wrap="square" rtlCol="0">
            <a:spAutoFit/>
          </a:bodyPr>
          <a:lstStyle/>
          <a:p>
            <a:r>
              <a:rPr lang="en-US" sz="1400" dirty="0"/>
              <a:t>0</a:t>
            </a:r>
            <a:r>
              <a:rPr lang="en-US" sz="1400" dirty="0" smtClean="0"/>
              <a:t>.5%</a:t>
            </a:r>
            <a:endParaRPr lang="en-US" sz="1400" dirty="0"/>
          </a:p>
        </p:txBody>
      </p:sp>
    </p:spTree>
    <p:extLst>
      <p:ext uri="{BB962C8B-B14F-4D97-AF65-F5344CB8AC3E}">
        <p14:creationId xmlns:p14="http://schemas.microsoft.com/office/powerpoint/2010/main" val="360433365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67DE5AF-1727-418B-9808-4BAE1C764B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Animated floating balloon on presentation slide</Template>
  <TotalTime>0</TotalTime>
  <Words>1465</Words>
  <Application>Microsoft Office PowerPoint</Application>
  <PresentationFormat>On-screen Show (4:3)</PresentationFormat>
  <Paragraphs>174</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2016-02-23T19:25:31Z</dcterms:created>
  <dcterms:modified xsi:type="dcterms:W3CDTF">2016-06-15T20:25:24Z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TC019192469991</vt:lpwstr>
  </property>
</Properties>
</file>