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71" r:id="rId2"/>
    <p:sldId id="279" r:id="rId3"/>
    <p:sldId id="285" r:id="rId4"/>
    <p:sldId id="281" r:id="rId5"/>
    <p:sldId id="280" r:id="rId6"/>
    <p:sldId id="283" r:id="rId7"/>
    <p:sldId id="28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hew Hanson" initials="MH" lastIdx="5" clrIdx="0">
    <p:extLst>
      <p:ext uri="{19B8F6BF-5375-455C-9EA6-DF929625EA0E}">
        <p15:presenceInfo xmlns:p15="http://schemas.microsoft.com/office/powerpoint/2012/main" userId="S-1-5-21-1801674531-764733703-839522115-126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2" autoAdjust="0"/>
    <p:restoredTop sz="94660"/>
  </p:normalViewPr>
  <p:slideViewPr>
    <p:cSldViewPr snapToGrid="0">
      <p:cViewPr varScale="1">
        <p:scale>
          <a:sx n="77" d="100"/>
          <a:sy n="77" d="100"/>
        </p:scale>
        <p:origin x="76" y="3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smtClean="0"/>
              <a:pPr/>
              <a:t>6/15/2016</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smtClean="0"/>
              <a:pPr/>
              <a:t>‹#›</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19658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6/15/2016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704735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6/15/2016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384924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6/15/2016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160842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smtClean="0"/>
              <a:pPr/>
              <a:t>6/15/2016</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smtClean="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153778125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6/15/2016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193554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6/15/2016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723223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6/15/2016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488354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6/15/2016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84213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smtClean="0"/>
              <a:pPr/>
              <a:t>6/15/2016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smtClean="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19353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smtClean="0"/>
              <a:pPr/>
              <a:t>6/15/2016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smtClean="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11039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smtClean="0"/>
              <a:pPr/>
              <a:t>6/15/2016</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smtClean="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326076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76410" y="2251900"/>
            <a:ext cx="8361229" cy="2098226"/>
          </a:xfrm>
        </p:spPr>
        <p:txBody>
          <a:bodyPr/>
          <a:lstStyle/>
          <a:p>
            <a:r>
              <a:rPr lang="en-US" dirty="0" smtClean="0"/>
              <a:t/>
            </a:r>
            <a:br>
              <a:rPr lang="en-US" dirty="0" smtClean="0"/>
            </a:br>
            <a:r>
              <a:rPr lang="en-US" dirty="0" smtClean="0"/>
              <a:t> Hydrogen </a:t>
            </a:r>
            <a:r>
              <a:rPr lang="en-US" dirty="0" smtClean="0"/>
              <a:t>sulfide</a:t>
            </a:r>
            <a:br>
              <a:rPr lang="en-US" dirty="0" smtClean="0"/>
            </a:br>
            <a:r>
              <a:rPr lang="en-US" sz="1400" dirty="0" smtClean="0"/>
              <a:t>Simrun Dhoot</a:t>
            </a:r>
            <a:br>
              <a:rPr lang="en-US" sz="1400" dirty="0" smtClean="0"/>
            </a:br>
            <a:r>
              <a:rPr lang="en-US" sz="1400" dirty="0" smtClean="0"/>
              <a:t>air quality engineer ii</a:t>
            </a:r>
            <a:endParaRPr lang="en-US" sz="1400" dirty="0"/>
          </a:p>
        </p:txBody>
      </p:sp>
    </p:spTree>
    <p:extLst>
      <p:ext uri="{BB962C8B-B14F-4D97-AF65-F5344CB8AC3E}">
        <p14:creationId xmlns:p14="http://schemas.microsoft.com/office/powerpoint/2010/main" val="14205246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Regulation 9, Rule 2, Section 301: Limitations on Hydrogen Sulfide	</a:t>
            </a:r>
            <a:endParaRPr lang="en-US" dirty="0"/>
          </a:p>
        </p:txBody>
      </p:sp>
      <p:sp>
        <p:nvSpPr>
          <p:cNvPr id="3" name="Content Placeholder 2"/>
          <p:cNvSpPr>
            <a:spLocks noGrp="1"/>
          </p:cNvSpPr>
          <p:nvPr>
            <p:ph idx="1"/>
          </p:nvPr>
        </p:nvSpPr>
        <p:spPr/>
        <p:txBody>
          <a:bodyPr/>
          <a:lstStyle/>
          <a:p>
            <a:r>
              <a:rPr lang="en-US" dirty="0" smtClean="0"/>
              <a:t>A person shall not emit during any 24 hour period, hydrogen sulfide in such quantities as to result in ground level concentrations in excess of 0.06 ppm averaged over three consecutive minutes or 0.03 ppm averaged over any 60 consecutive minutes.  </a:t>
            </a:r>
            <a:endParaRPr lang="en-US" dirty="0"/>
          </a:p>
        </p:txBody>
      </p:sp>
    </p:spTree>
    <p:extLst>
      <p:ext uri="{BB962C8B-B14F-4D97-AF65-F5344CB8AC3E}">
        <p14:creationId xmlns:p14="http://schemas.microsoft.com/office/powerpoint/2010/main" val="131428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28106"/>
            <a:ext cx="9601200" cy="710738"/>
          </a:xfrm>
        </p:spPr>
        <p:txBody>
          <a:bodyPr>
            <a:normAutofit fontScale="90000"/>
          </a:bodyPr>
          <a:lstStyle/>
          <a:p>
            <a:r>
              <a:rPr lang="en-US" sz="3600" dirty="0" smtClean="0"/>
              <a:t>Negative effects of H2S at various concentrations</a:t>
            </a:r>
            <a:endParaRPr lang="en-US"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59386676"/>
              </p:ext>
            </p:extLst>
          </p:nvPr>
        </p:nvGraphicFramePr>
        <p:xfrm>
          <a:off x="1371600" y="1138844"/>
          <a:ext cx="9601200" cy="4999048"/>
        </p:xfrm>
        <a:graphic>
          <a:graphicData uri="http://schemas.openxmlformats.org/drawingml/2006/table">
            <a:tbl>
              <a:tblPr firstRow="1" bandRow="1">
                <a:tableStyleId>{5C22544A-7EE6-4342-B048-85BDC9FD1C3A}</a:tableStyleId>
              </a:tblPr>
              <a:tblGrid>
                <a:gridCol w="2310938">
                  <a:extLst>
                    <a:ext uri="{9D8B030D-6E8A-4147-A177-3AD203B41FA5}">
                      <a16:colId xmlns:a16="http://schemas.microsoft.com/office/drawing/2014/main" val="3743581355"/>
                    </a:ext>
                  </a:extLst>
                </a:gridCol>
                <a:gridCol w="7290262">
                  <a:extLst>
                    <a:ext uri="{9D8B030D-6E8A-4147-A177-3AD203B41FA5}">
                      <a16:colId xmlns:a16="http://schemas.microsoft.com/office/drawing/2014/main" val="2868598714"/>
                    </a:ext>
                  </a:extLst>
                </a:gridCol>
              </a:tblGrid>
              <a:tr h="249382">
                <a:tc>
                  <a:txBody>
                    <a:bodyPr/>
                    <a:lstStyle/>
                    <a:p>
                      <a:r>
                        <a:rPr lang="en-US" sz="1400" dirty="0" smtClean="0"/>
                        <a:t>Concentration of H2S (ppm)</a:t>
                      </a:r>
                      <a:endParaRPr lang="en-US" sz="1400" dirty="0"/>
                    </a:p>
                  </a:txBody>
                  <a:tcPr/>
                </a:tc>
                <a:tc>
                  <a:txBody>
                    <a:bodyPr/>
                    <a:lstStyle/>
                    <a:p>
                      <a:r>
                        <a:rPr lang="en-US" sz="1400" dirty="0" smtClean="0"/>
                        <a:t>Symptoms</a:t>
                      </a:r>
                      <a:r>
                        <a:rPr lang="en-US" sz="1400" baseline="0" dirty="0" smtClean="0"/>
                        <a:t>/Effects</a:t>
                      </a:r>
                      <a:endParaRPr lang="en-US" sz="1400" dirty="0"/>
                    </a:p>
                  </a:txBody>
                  <a:tcPr/>
                </a:tc>
                <a:extLst>
                  <a:ext uri="{0D108BD9-81ED-4DB2-BD59-A6C34878D82A}">
                    <a16:rowId xmlns:a16="http://schemas.microsoft.com/office/drawing/2014/main" val="2328970911"/>
                  </a:ext>
                </a:extLst>
              </a:tr>
              <a:tr h="285404">
                <a:tc>
                  <a:txBody>
                    <a:bodyPr/>
                    <a:lstStyle/>
                    <a:p>
                      <a:r>
                        <a:rPr lang="en-US" sz="1400" dirty="0" smtClean="0"/>
                        <a:t>0.01-1.5</a:t>
                      </a:r>
                      <a:endParaRPr lang="en-US" sz="1400" dirty="0"/>
                    </a:p>
                  </a:txBody>
                  <a:tcPr/>
                </a:tc>
                <a:tc>
                  <a:txBody>
                    <a:bodyPr/>
                    <a:lstStyle/>
                    <a:p>
                      <a:r>
                        <a:rPr lang="en-US" sz="1400" dirty="0" smtClean="0"/>
                        <a:t>Rotten</a:t>
                      </a:r>
                      <a:r>
                        <a:rPr lang="en-US" sz="1400" baseline="0" dirty="0" smtClean="0"/>
                        <a:t> egg smell is first noticeable.</a:t>
                      </a:r>
                      <a:endParaRPr lang="en-US" sz="1400" dirty="0"/>
                    </a:p>
                  </a:txBody>
                  <a:tcPr/>
                </a:tc>
                <a:extLst>
                  <a:ext uri="{0D108BD9-81ED-4DB2-BD59-A6C34878D82A}">
                    <a16:rowId xmlns:a16="http://schemas.microsoft.com/office/drawing/2014/main" val="1559030285"/>
                  </a:ext>
                </a:extLst>
              </a:tr>
              <a:tr h="537557">
                <a:tc>
                  <a:txBody>
                    <a:bodyPr/>
                    <a:lstStyle/>
                    <a:p>
                      <a:r>
                        <a:rPr lang="en-US" sz="1400" dirty="0" smtClean="0"/>
                        <a:t>2-5</a:t>
                      </a:r>
                      <a:endParaRPr lang="en-US" sz="1400" dirty="0"/>
                    </a:p>
                  </a:txBody>
                  <a:tcPr/>
                </a:tc>
                <a:tc>
                  <a:txBody>
                    <a:bodyPr/>
                    <a:lstStyle/>
                    <a:p>
                      <a:r>
                        <a:rPr lang="en-US" sz="1400" dirty="0" smtClean="0"/>
                        <a:t>Prolonged exposure</a:t>
                      </a:r>
                      <a:r>
                        <a:rPr lang="en-US" sz="1400" baseline="0" dirty="0" smtClean="0"/>
                        <a:t> may cause nausea, tearing of eyes, headaches or loss of sleep. Airway problems in some asthma patients.</a:t>
                      </a:r>
                      <a:endParaRPr lang="en-US" sz="1400" dirty="0"/>
                    </a:p>
                  </a:txBody>
                  <a:tcPr/>
                </a:tc>
                <a:extLst>
                  <a:ext uri="{0D108BD9-81ED-4DB2-BD59-A6C34878D82A}">
                    <a16:rowId xmlns:a16="http://schemas.microsoft.com/office/drawing/2014/main" val="1058079155"/>
                  </a:ext>
                </a:extLst>
              </a:tr>
              <a:tr h="500020">
                <a:tc>
                  <a:txBody>
                    <a:bodyPr/>
                    <a:lstStyle/>
                    <a:p>
                      <a:r>
                        <a:rPr lang="en-US" sz="1400" dirty="0" smtClean="0"/>
                        <a:t>20</a:t>
                      </a:r>
                      <a:endParaRPr lang="en-US" sz="1400" dirty="0"/>
                    </a:p>
                  </a:txBody>
                  <a:tcPr/>
                </a:tc>
                <a:tc>
                  <a:txBody>
                    <a:bodyPr/>
                    <a:lstStyle/>
                    <a:p>
                      <a:r>
                        <a:rPr lang="en-US" sz="1400" dirty="0" smtClean="0"/>
                        <a:t>Possible fatigue, loss of appetite, headache,</a:t>
                      </a:r>
                      <a:r>
                        <a:rPr lang="en-US" sz="1400" baseline="0" dirty="0" smtClean="0"/>
                        <a:t> irritability, poor memory, dizziness.</a:t>
                      </a:r>
                      <a:endParaRPr lang="en-US" sz="1400" dirty="0"/>
                    </a:p>
                  </a:txBody>
                  <a:tcPr/>
                </a:tc>
                <a:extLst>
                  <a:ext uri="{0D108BD9-81ED-4DB2-BD59-A6C34878D82A}">
                    <a16:rowId xmlns:a16="http://schemas.microsoft.com/office/drawing/2014/main" val="3991920189"/>
                  </a:ext>
                </a:extLst>
              </a:tr>
              <a:tr h="500020">
                <a:tc>
                  <a:txBody>
                    <a:bodyPr/>
                    <a:lstStyle/>
                    <a:p>
                      <a:r>
                        <a:rPr lang="en-US" sz="1400" dirty="0" smtClean="0"/>
                        <a:t>50-100</a:t>
                      </a:r>
                      <a:endParaRPr lang="en-US" sz="1400" dirty="0"/>
                    </a:p>
                  </a:txBody>
                  <a:tcPr/>
                </a:tc>
                <a:tc>
                  <a:txBody>
                    <a:bodyPr/>
                    <a:lstStyle/>
                    <a:p>
                      <a:r>
                        <a:rPr lang="en-US" sz="1400" dirty="0" smtClean="0"/>
                        <a:t>Slight conjunctivitis and respiratory tract</a:t>
                      </a:r>
                      <a:r>
                        <a:rPr lang="en-US" sz="1400" baseline="0" dirty="0" smtClean="0"/>
                        <a:t> irritation after 1 hour. </a:t>
                      </a:r>
                      <a:endParaRPr lang="en-US" sz="1400" dirty="0"/>
                    </a:p>
                  </a:txBody>
                  <a:tcPr/>
                </a:tc>
                <a:extLst>
                  <a:ext uri="{0D108BD9-81ED-4DB2-BD59-A6C34878D82A}">
                    <a16:rowId xmlns:a16="http://schemas.microsoft.com/office/drawing/2014/main" val="1561257976"/>
                  </a:ext>
                </a:extLst>
              </a:tr>
              <a:tr h="705911">
                <a:tc>
                  <a:txBody>
                    <a:bodyPr/>
                    <a:lstStyle/>
                    <a:p>
                      <a:r>
                        <a:rPr lang="en-US" sz="1400" dirty="0" smtClean="0"/>
                        <a:t>100</a:t>
                      </a:r>
                      <a:endParaRPr lang="en-US" sz="1400" dirty="0"/>
                    </a:p>
                  </a:txBody>
                  <a:tcPr/>
                </a:tc>
                <a:tc>
                  <a:txBody>
                    <a:bodyPr/>
                    <a:lstStyle/>
                    <a:p>
                      <a:r>
                        <a:rPr lang="en-US" sz="1400" dirty="0" smtClean="0"/>
                        <a:t>Coughing, eye irritation, loss of smell after 2-15 minutes.</a:t>
                      </a:r>
                      <a:r>
                        <a:rPr lang="en-US" sz="1400" baseline="0" dirty="0" smtClean="0"/>
                        <a:t> Altered breathing, drowsiness after 15-30 minutes. Throat irritation after 1 hour. Death after 48 hours.</a:t>
                      </a:r>
                      <a:endParaRPr lang="en-US" sz="1400" dirty="0"/>
                    </a:p>
                  </a:txBody>
                  <a:tcPr/>
                </a:tc>
                <a:extLst>
                  <a:ext uri="{0D108BD9-81ED-4DB2-BD59-A6C34878D82A}">
                    <a16:rowId xmlns:a16="http://schemas.microsoft.com/office/drawing/2014/main" val="1882412492"/>
                  </a:ext>
                </a:extLst>
              </a:tr>
              <a:tr h="294130">
                <a:tc>
                  <a:txBody>
                    <a:bodyPr/>
                    <a:lstStyle/>
                    <a:p>
                      <a:pPr marL="0" algn="l" defTabSz="914400" rtl="0" eaLnBrk="1" latinLnBrk="0" hangingPunct="1"/>
                      <a:r>
                        <a:rPr lang="en-US" sz="1400" kern="1200" dirty="0" smtClean="0">
                          <a:solidFill>
                            <a:schemeClr val="dk1"/>
                          </a:solidFill>
                          <a:latin typeface="+mn-lt"/>
                          <a:ea typeface="+mn-ea"/>
                          <a:cs typeface="+mn-cs"/>
                        </a:rPr>
                        <a:t>100-150</a:t>
                      </a:r>
                      <a:endParaRPr lang="en-US" sz="1400" kern="1200" dirty="0">
                        <a:solidFill>
                          <a:schemeClr val="dk1"/>
                        </a:solidFill>
                        <a:latin typeface="+mn-lt"/>
                        <a:ea typeface="+mn-ea"/>
                        <a:cs typeface="+mn-cs"/>
                      </a:endParaRPr>
                    </a:p>
                  </a:txBody>
                  <a:tcPr/>
                </a:tc>
                <a:tc>
                  <a:txBody>
                    <a:bodyPr/>
                    <a:lstStyle/>
                    <a:p>
                      <a:pPr marL="0" algn="l" defTabSz="914400" rtl="0" eaLnBrk="1" latinLnBrk="0" hangingPunct="1"/>
                      <a:r>
                        <a:rPr lang="en-US" sz="1400" kern="1200" dirty="0" smtClean="0">
                          <a:solidFill>
                            <a:schemeClr val="dk1"/>
                          </a:solidFill>
                          <a:latin typeface="+mn-lt"/>
                          <a:ea typeface="+mn-ea"/>
                          <a:cs typeface="+mn-cs"/>
                        </a:rPr>
                        <a:t>Loss of smell.</a:t>
                      </a:r>
                      <a:endParaRPr lang="en-US" sz="1400" kern="1200" dirty="0">
                        <a:solidFill>
                          <a:schemeClr val="dk1"/>
                        </a:solidFill>
                        <a:latin typeface="+mn-lt"/>
                        <a:ea typeface="+mn-ea"/>
                        <a:cs typeface="+mn-cs"/>
                      </a:endParaRPr>
                    </a:p>
                  </a:txBody>
                  <a:tcPr/>
                </a:tc>
                <a:extLst>
                  <a:ext uri="{0D108BD9-81ED-4DB2-BD59-A6C34878D82A}">
                    <a16:rowId xmlns:a16="http://schemas.microsoft.com/office/drawing/2014/main" val="2349628915"/>
                  </a:ext>
                </a:extLst>
              </a:tr>
              <a:tr h="500020">
                <a:tc>
                  <a:txBody>
                    <a:bodyPr/>
                    <a:lstStyle/>
                    <a:p>
                      <a:pPr marL="0" algn="l" defTabSz="914400" rtl="0" eaLnBrk="1" latinLnBrk="0" hangingPunct="1"/>
                      <a:r>
                        <a:rPr lang="en-US" sz="1400" kern="1200" dirty="0" smtClean="0">
                          <a:solidFill>
                            <a:schemeClr val="dk1"/>
                          </a:solidFill>
                          <a:latin typeface="+mn-lt"/>
                          <a:ea typeface="+mn-ea"/>
                          <a:cs typeface="+mn-cs"/>
                        </a:rPr>
                        <a:t>200-300</a:t>
                      </a:r>
                      <a:endParaRPr lang="en-US" sz="1400" kern="1200" dirty="0">
                        <a:solidFill>
                          <a:schemeClr val="dk1"/>
                        </a:solidFill>
                        <a:latin typeface="+mn-lt"/>
                        <a:ea typeface="+mn-ea"/>
                        <a:cs typeface="+mn-cs"/>
                      </a:endParaRPr>
                    </a:p>
                  </a:txBody>
                  <a:tcPr/>
                </a:tc>
                <a:tc>
                  <a:txBody>
                    <a:bodyPr/>
                    <a:lstStyle/>
                    <a:p>
                      <a:pPr marL="0" algn="l" defTabSz="914400" rtl="0" eaLnBrk="1" latinLnBrk="0" hangingPunct="1"/>
                      <a:r>
                        <a:rPr lang="en-US" sz="1400" kern="1200" dirty="0" smtClean="0">
                          <a:solidFill>
                            <a:schemeClr val="dk1"/>
                          </a:solidFill>
                          <a:latin typeface="+mn-lt"/>
                          <a:ea typeface="+mn-ea"/>
                          <a:cs typeface="+mn-cs"/>
                        </a:rPr>
                        <a:t>Marked</a:t>
                      </a:r>
                      <a:r>
                        <a:rPr lang="en-US" sz="1400" kern="1200" baseline="0" dirty="0" smtClean="0">
                          <a:solidFill>
                            <a:schemeClr val="dk1"/>
                          </a:solidFill>
                          <a:latin typeface="+mn-lt"/>
                          <a:ea typeface="+mn-ea"/>
                          <a:cs typeface="+mn-cs"/>
                        </a:rPr>
                        <a:t> conjunctivitis and respiratory tract irritation after 1 hour. Pulmonary edema from prolonged exposure.</a:t>
                      </a:r>
                      <a:endParaRPr lang="en-US" sz="1400" kern="1200" dirty="0">
                        <a:solidFill>
                          <a:schemeClr val="dk1"/>
                        </a:solidFill>
                        <a:latin typeface="+mn-lt"/>
                        <a:ea typeface="+mn-ea"/>
                        <a:cs typeface="+mn-cs"/>
                      </a:endParaRPr>
                    </a:p>
                  </a:txBody>
                  <a:tcPr/>
                </a:tc>
                <a:extLst>
                  <a:ext uri="{0D108BD9-81ED-4DB2-BD59-A6C34878D82A}">
                    <a16:rowId xmlns:a16="http://schemas.microsoft.com/office/drawing/2014/main" val="3604816197"/>
                  </a:ext>
                </a:extLst>
              </a:tr>
              <a:tr h="500020">
                <a:tc>
                  <a:txBody>
                    <a:bodyPr/>
                    <a:lstStyle/>
                    <a:p>
                      <a:pPr marL="0" algn="l" defTabSz="914400" rtl="0" eaLnBrk="1" latinLnBrk="0" hangingPunct="1"/>
                      <a:r>
                        <a:rPr lang="en-US" sz="1400" kern="1200" dirty="0" smtClean="0">
                          <a:solidFill>
                            <a:schemeClr val="dk1"/>
                          </a:solidFill>
                          <a:latin typeface="+mn-lt"/>
                          <a:ea typeface="+mn-ea"/>
                          <a:cs typeface="+mn-cs"/>
                        </a:rPr>
                        <a:t>500-700</a:t>
                      </a:r>
                      <a:endParaRPr lang="en-US" sz="1400" kern="1200" dirty="0">
                        <a:solidFill>
                          <a:schemeClr val="dk1"/>
                        </a:solidFill>
                        <a:latin typeface="+mn-lt"/>
                        <a:ea typeface="+mn-ea"/>
                        <a:cs typeface="+mn-cs"/>
                      </a:endParaRPr>
                    </a:p>
                  </a:txBody>
                  <a:tcPr/>
                </a:tc>
                <a:tc>
                  <a:txBody>
                    <a:bodyPr/>
                    <a:lstStyle/>
                    <a:p>
                      <a:pPr marL="0" algn="l" defTabSz="914400" rtl="0" eaLnBrk="1" latinLnBrk="0" hangingPunct="1"/>
                      <a:r>
                        <a:rPr lang="en-US" sz="1400" kern="1200" dirty="0" smtClean="0">
                          <a:solidFill>
                            <a:schemeClr val="dk1"/>
                          </a:solidFill>
                          <a:latin typeface="+mn-lt"/>
                          <a:ea typeface="+mn-ea"/>
                          <a:cs typeface="+mn-cs"/>
                        </a:rPr>
                        <a:t>Staggering, collapse</a:t>
                      </a:r>
                      <a:r>
                        <a:rPr lang="en-US" sz="1400" kern="1200" baseline="0" dirty="0" smtClean="0">
                          <a:solidFill>
                            <a:schemeClr val="dk1"/>
                          </a:solidFill>
                          <a:latin typeface="+mn-lt"/>
                          <a:ea typeface="+mn-ea"/>
                          <a:cs typeface="+mn-cs"/>
                        </a:rPr>
                        <a:t> in 5 minutes. Serious damage to the eyes in 30 minutes. Death after 30-60 minutes.</a:t>
                      </a:r>
                      <a:endParaRPr lang="en-US" sz="1400" kern="1200" dirty="0">
                        <a:solidFill>
                          <a:schemeClr val="dk1"/>
                        </a:solidFill>
                        <a:latin typeface="+mn-lt"/>
                        <a:ea typeface="+mn-ea"/>
                        <a:cs typeface="+mn-cs"/>
                      </a:endParaRPr>
                    </a:p>
                  </a:txBody>
                  <a:tcPr/>
                </a:tc>
                <a:extLst>
                  <a:ext uri="{0D108BD9-81ED-4DB2-BD59-A6C34878D82A}">
                    <a16:rowId xmlns:a16="http://schemas.microsoft.com/office/drawing/2014/main" val="1980586886"/>
                  </a:ext>
                </a:extLst>
              </a:tr>
              <a:tr h="500020">
                <a:tc>
                  <a:txBody>
                    <a:bodyPr/>
                    <a:lstStyle/>
                    <a:p>
                      <a:pPr marL="0" algn="l" defTabSz="914400" rtl="0" eaLnBrk="1" latinLnBrk="0" hangingPunct="1"/>
                      <a:r>
                        <a:rPr lang="en-US" sz="1400" kern="1200" dirty="0" smtClean="0">
                          <a:solidFill>
                            <a:schemeClr val="dk1"/>
                          </a:solidFill>
                          <a:latin typeface="+mn-lt"/>
                          <a:ea typeface="+mn-ea"/>
                          <a:cs typeface="+mn-cs"/>
                        </a:rPr>
                        <a:t>700-1000</a:t>
                      </a:r>
                      <a:endParaRPr lang="en-US" sz="1400" kern="1200" dirty="0">
                        <a:solidFill>
                          <a:schemeClr val="dk1"/>
                        </a:solidFill>
                        <a:latin typeface="+mn-lt"/>
                        <a:ea typeface="+mn-ea"/>
                        <a:cs typeface="+mn-cs"/>
                      </a:endParaRPr>
                    </a:p>
                  </a:txBody>
                  <a:tcPr/>
                </a:tc>
                <a:tc>
                  <a:txBody>
                    <a:bodyPr/>
                    <a:lstStyle/>
                    <a:p>
                      <a:pPr marL="0" algn="l" defTabSz="914400" rtl="0" eaLnBrk="1" latinLnBrk="0" hangingPunct="1"/>
                      <a:r>
                        <a:rPr lang="en-US" sz="1400" kern="1200" dirty="0" smtClean="0">
                          <a:solidFill>
                            <a:schemeClr val="dk1"/>
                          </a:solidFill>
                          <a:latin typeface="+mn-lt"/>
                          <a:ea typeface="+mn-ea"/>
                          <a:cs typeface="+mn-cs"/>
                        </a:rPr>
                        <a:t>Immediate</a:t>
                      </a:r>
                      <a:r>
                        <a:rPr lang="en-US" sz="1400" kern="1200" baseline="0" dirty="0" smtClean="0">
                          <a:solidFill>
                            <a:schemeClr val="dk1"/>
                          </a:solidFill>
                          <a:latin typeface="+mn-lt"/>
                          <a:ea typeface="+mn-ea"/>
                          <a:cs typeface="+mn-cs"/>
                        </a:rPr>
                        <a:t> collapse within 1 to 2 breaths and death within minutes.</a:t>
                      </a:r>
                      <a:endParaRPr lang="en-US" sz="1400" kern="1200" dirty="0">
                        <a:solidFill>
                          <a:schemeClr val="dk1"/>
                        </a:solidFill>
                        <a:latin typeface="+mn-lt"/>
                        <a:ea typeface="+mn-ea"/>
                        <a:cs typeface="+mn-cs"/>
                      </a:endParaRPr>
                    </a:p>
                  </a:txBody>
                  <a:tcPr/>
                </a:tc>
                <a:extLst>
                  <a:ext uri="{0D108BD9-81ED-4DB2-BD59-A6C34878D82A}">
                    <a16:rowId xmlns:a16="http://schemas.microsoft.com/office/drawing/2014/main" val="4058027398"/>
                  </a:ext>
                </a:extLst>
              </a:tr>
              <a:tr h="0">
                <a:tc>
                  <a:txBody>
                    <a:bodyPr/>
                    <a:lstStyle/>
                    <a:p>
                      <a:pPr marL="0" algn="l" defTabSz="914400" rtl="0" eaLnBrk="1" latinLnBrk="0" hangingPunct="1"/>
                      <a:r>
                        <a:rPr lang="en-US" sz="1400" kern="1200" dirty="0" smtClean="0">
                          <a:solidFill>
                            <a:schemeClr val="dk1"/>
                          </a:solidFill>
                          <a:latin typeface="+mn-lt"/>
                          <a:ea typeface="+mn-ea"/>
                          <a:cs typeface="+mn-cs"/>
                        </a:rPr>
                        <a:t>1000-2000</a:t>
                      </a:r>
                      <a:endParaRPr lang="en-US" sz="1400" kern="1200" dirty="0">
                        <a:solidFill>
                          <a:schemeClr val="dk1"/>
                        </a:solidFill>
                        <a:latin typeface="+mn-lt"/>
                        <a:ea typeface="+mn-ea"/>
                        <a:cs typeface="+mn-cs"/>
                      </a:endParaRPr>
                    </a:p>
                  </a:txBody>
                  <a:tcPr/>
                </a:tc>
                <a:tc>
                  <a:txBody>
                    <a:bodyPr/>
                    <a:lstStyle/>
                    <a:p>
                      <a:pPr marL="0" algn="l" defTabSz="914400" rtl="0" eaLnBrk="1" latinLnBrk="0" hangingPunct="1"/>
                      <a:r>
                        <a:rPr lang="en-US" sz="1400" kern="1200" dirty="0" smtClean="0">
                          <a:solidFill>
                            <a:schemeClr val="dk1"/>
                          </a:solidFill>
                          <a:latin typeface="+mn-lt"/>
                          <a:ea typeface="+mn-ea"/>
                          <a:cs typeface="+mn-cs"/>
                        </a:rPr>
                        <a:t>Nearly Instant Death</a:t>
                      </a:r>
                      <a:endParaRPr lang="en-US" sz="1400" kern="1200" dirty="0">
                        <a:solidFill>
                          <a:schemeClr val="dk1"/>
                        </a:solidFill>
                        <a:latin typeface="+mn-lt"/>
                        <a:ea typeface="+mn-ea"/>
                        <a:cs typeface="+mn-cs"/>
                      </a:endParaRPr>
                    </a:p>
                  </a:txBody>
                  <a:tcPr/>
                </a:tc>
                <a:extLst>
                  <a:ext uri="{0D108BD9-81ED-4DB2-BD59-A6C34878D82A}">
                    <a16:rowId xmlns:a16="http://schemas.microsoft.com/office/drawing/2014/main" val="2614011926"/>
                  </a:ext>
                </a:extLst>
              </a:tr>
            </a:tbl>
          </a:graphicData>
        </a:graphic>
      </p:graphicFrame>
      <p:sp>
        <p:nvSpPr>
          <p:cNvPr id="5" name="TextBox 4"/>
          <p:cNvSpPr txBox="1"/>
          <p:nvPr/>
        </p:nvSpPr>
        <p:spPr>
          <a:xfrm>
            <a:off x="1371600" y="6226233"/>
            <a:ext cx="9509760" cy="461665"/>
          </a:xfrm>
          <a:prstGeom prst="rect">
            <a:avLst/>
          </a:prstGeom>
          <a:noFill/>
        </p:spPr>
        <p:txBody>
          <a:bodyPr wrap="square" rtlCol="0">
            <a:spAutoFit/>
          </a:bodyPr>
          <a:lstStyle/>
          <a:p>
            <a:r>
              <a:rPr lang="en-US" sz="1200" i="1" dirty="0" smtClean="0"/>
              <a:t>Note</a:t>
            </a:r>
            <a:r>
              <a:rPr lang="en-US" sz="1200" dirty="0" smtClean="0"/>
              <a:t>. Adapted from Occupational Safety &amp; Health Administration: Safety and Health Topics – Hydrogen Sulfide.  </a:t>
            </a:r>
            <a:r>
              <a:rPr lang="en-US" sz="1200" dirty="0"/>
              <a:t>Retrieved from https://</a:t>
            </a:r>
            <a:r>
              <a:rPr lang="en-US" sz="1200" dirty="0" smtClean="0"/>
              <a:t>www.osha.gov/SLTC/hydrogensulfide/hazards.html.  </a:t>
            </a:r>
            <a:endParaRPr lang="en-US" sz="1200" dirty="0"/>
          </a:p>
        </p:txBody>
      </p:sp>
    </p:spTree>
    <p:extLst>
      <p:ext uri="{BB962C8B-B14F-4D97-AF65-F5344CB8AC3E}">
        <p14:creationId xmlns:p14="http://schemas.microsoft.com/office/powerpoint/2010/main" val="2574639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Primary concerns with regards to H2S and digesters</a:t>
            </a:r>
            <a:br>
              <a:rPr lang="en-US" dirty="0" smtClean="0"/>
            </a:br>
            <a:endParaRPr lang="en-US" dirty="0"/>
          </a:p>
        </p:txBody>
      </p:sp>
      <p:sp>
        <p:nvSpPr>
          <p:cNvPr id="3" name="Content Placeholder 2"/>
          <p:cNvSpPr>
            <a:spLocks noGrp="1"/>
          </p:cNvSpPr>
          <p:nvPr>
            <p:ph idx="1"/>
          </p:nvPr>
        </p:nvSpPr>
        <p:spPr>
          <a:xfrm>
            <a:off x="1371600" y="2171700"/>
            <a:ext cx="9601200" cy="3581400"/>
          </a:xfrm>
        </p:spPr>
        <p:txBody>
          <a:bodyPr/>
          <a:lstStyle/>
          <a:p>
            <a:r>
              <a:rPr lang="en-US" dirty="0" smtClean="0"/>
              <a:t>Unabated release of digester gas into the atmosphere.</a:t>
            </a:r>
          </a:p>
          <a:p>
            <a:r>
              <a:rPr lang="en-US" dirty="0" smtClean="0"/>
              <a:t>Compliance with Regulation 9-2 in the rare event that a facility must vent digester gas from the PV valves.</a:t>
            </a:r>
          </a:p>
          <a:p>
            <a:r>
              <a:rPr lang="en-US" dirty="0" smtClean="0"/>
              <a:t>Determining the maximum allowable hourly emissions of H2S for each facility.</a:t>
            </a:r>
          </a:p>
          <a:p>
            <a:endParaRPr lang="en-US" dirty="0"/>
          </a:p>
        </p:txBody>
      </p:sp>
    </p:spTree>
    <p:extLst>
      <p:ext uri="{BB962C8B-B14F-4D97-AF65-F5344CB8AC3E}">
        <p14:creationId xmlns:p14="http://schemas.microsoft.com/office/powerpoint/2010/main" val="2835043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and how will the Air District check for compliance with Regulation 9, Rule 2?</a:t>
            </a:r>
            <a:endParaRPr lang="en-US" dirty="0"/>
          </a:p>
        </p:txBody>
      </p:sp>
      <p:sp>
        <p:nvSpPr>
          <p:cNvPr id="3" name="Content Placeholder 2"/>
          <p:cNvSpPr>
            <a:spLocks noGrp="1"/>
          </p:cNvSpPr>
          <p:nvPr>
            <p:ph idx="1"/>
          </p:nvPr>
        </p:nvSpPr>
        <p:spPr/>
        <p:txBody>
          <a:bodyPr/>
          <a:lstStyle/>
          <a:p>
            <a:r>
              <a:rPr lang="en-US" dirty="0" smtClean="0"/>
              <a:t>The Air District will ensure a facility’s compliance with Regulation 9-2 when a permit application for a modification to the digesters is received. </a:t>
            </a:r>
          </a:p>
          <a:p>
            <a:r>
              <a:rPr lang="en-US" dirty="0" smtClean="0"/>
              <a:t>The Air District will prepare an air dispersion modeling analysis at the outlet of any potential release of H2S. </a:t>
            </a:r>
          </a:p>
          <a:p>
            <a:pPr lvl="1"/>
            <a:r>
              <a:rPr lang="en-US" dirty="0" smtClean="0"/>
              <a:t>Most commonly, this analysis will occur at the PV valves located on the digesters.</a:t>
            </a:r>
          </a:p>
          <a:p>
            <a:r>
              <a:rPr lang="en-US" dirty="0" smtClean="0"/>
              <a:t>The model will calculate the worst-case concentration, which is dependent on the worst-case meteorological conditions. </a:t>
            </a:r>
          </a:p>
          <a:p>
            <a:endParaRPr lang="en-US" dirty="0" smtClean="0"/>
          </a:p>
          <a:p>
            <a:endParaRPr lang="en-US" dirty="0" smtClean="0"/>
          </a:p>
        </p:txBody>
      </p:sp>
    </p:spTree>
    <p:extLst>
      <p:ext uri="{BB962C8B-B14F-4D97-AF65-F5344CB8AC3E}">
        <p14:creationId xmlns:p14="http://schemas.microsoft.com/office/powerpoint/2010/main" val="1974009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do if your facility exceeds the H2S limit</a:t>
            </a:r>
            <a:endParaRPr lang="en-US" dirty="0"/>
          </a:p>
        </p:txBody>
      </p:sp>
      <p:sp>
        <p:nvSpPr>
          <p:cNvPr id="3" name="Content Placeholder 2"/>
          <p:cNvSpPr>
            <a:spLocks noGrp="1"/>
          </p:cNvSpPr>
          <p:nvPr>
            <p:ph idx="1"/>
          </p:nvPr>
        </p:nvSpPr>
        <p:spPr/>
        <p:txBody>
          <a:bodyPr/>
          <a:lstStyle/>
          <a:p>
            <a:r>
              <a:rPr lang="en-US" dirty="0" smtClean="0"/>
              <a:t>Your facility will have the opportunity to obtain the actual meteorological conditions during the time of the release. </a:t>
            </a:r>
          </a:p>
          <a:p>
            <a:r>
              <a:rPr lang="en-US" dirty="0" smtClean="0"/>
              <a:t>Complete a similar air dispersion modeling analysis using actual meteorological conditions and determine whether the concentration exceeded the limit at the time of the release.</a:t>
            </a:r>
          </a:p>
          <a:p>
            <a:r>
              <a:rPr lang="en-US" dirty="0" smtClean="0"/>
              <a:t>Otherwise, the release will be considered to be a violation of Regulation 9, Rule 2.</a:t>
            </a:r>
          </a:p>
          <a:p>
            <a:endParaRPr lang="en-US" dirty="0"/>
          </a:p>
        </p:txBody>
      </p:sp>
    </p:spTree>
    <p:extLst>
      <p:ext uri="{BB962C8B-B14F-4D97-AF65-F5344CB8AC3E}">
        <p14:creationId xmlns:p14="http://schemas.microsoft.com/office/powerpoint/2010/main" val="1680960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Limiting the release of digester gas in the permit conditions</a:t>
            </a:r>
            <a:endParaRPr lang="en-US" dirty="0"/>
          </a:p>
        </p:txBody>
      </p:sp>
      <p:sp>
        <p:nvSpPr>
          <p:cNvPr id="3" name="Content Placeholder 2"/>
          <p:cNvSpPr>
            <a:spLocks noGrp="1"/>
          </p:cNvSpPr>
          <p:nvPr>
            <p:ph idx="1"/>
          </p:nvPr>
        </p:nvSpPr>
        <p:spPr>
          <a:xfrm>
            <a:off x="1371600" y="2171700"/>
            <a:ext cx="9601200" cy="4364182"/>
          </a:xfrm>
        </p:spPr>
        <p:txBody>
          <a:bodyPr>
            <a:normAutofit/>
          </a:bodyPr>
          <a:lstStyle/>
          <a:p>
            <a:r>
              <a:rPr lang="en-US" dirty="0" smtClean="0"/>
              <a:t>The following language (or similar language) will be added to the permit conditions for anaerobic digesters:</a:t>
            </a:r>
          </a:p>
          <a:p>
            <a:pPr lvl="1"/>
            <a:r>
              <a:rPr lang="en-US" dirty="0" smtClean="0"/>
              <a:t>A release of digester gas shall not be considered a violation under the following conditions:</a:t>
            </a:r>
          </a:p>
          <a:p>
            <a:pPr lvl="2"/>
            <a:r>
              <a:rPr lang="en-US" i="1" dirty="0" smtClean="0"/>
              <a:t>H2S emissions from the digester gas release are less than ### </a:t>
            </a:r>
            <a:r>
              <a:rPr lang="en-US" i="1" dirty="0" err="1" smtClean="0"/>
              <a:t>lb</a:t>
            </a:r>
            <a:r>
              <a:rPr lang="en-US" i="1" dirty="0" smtClean="0"/>
              <a:t> per hour, or</a:t>
            </a:r>
          </a:p>
          <a:p>
            <a:pPr lvl="2"/>
            <a:r>
              <a:rPr lang="en-US" i="1" dirty="0" smtClean="0"/>
              <a:t>The owner/operator prepares an air dispersion modeling analysis within 30 days of the incident that shows that the limits in BAAQMD Regulation 9, Rule 2, were not exceeded.</a:t>
            </a:r>
          </a:p>
          <a:p>
            <a:pPr marL="530352" lvl="1" indent="0">
              <a:buNone/>
            </a:pPr>
            <a:r>
              <a:rPr lang="en-US" dirty="0" smtClean="0"/>
              <a:t>The owner/operator shall ensure that, if detected and known, the occurrence, duration, and cause of emissions of digester gas from any cause or activity are recorded. The owner/operator shall not cause or allow any digester gas emissions otherwise allowed by this Part to create a violation of District regulations.</a:t>
            </a:r>
          </a:p>
          <a:p>
            <a:endParaRPr lang="en-US" dirty="0"/>
          </a:p>
        </p:txBody>
      </p:sp>
    </p:spTree>
    <p:extLst>
      <p:ext uri="{BB962C8B-B14F-4D97-AF65-F5344CB8AC3E}">
        <p14:creationId xmlns:p14="http://schemas.microsoft.com/office/powerpoint/2010/main" val="403537044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docProps/app.xml><?xml version="1.0" encoding="utf-8"?>
<Properties xmlns="http://schemas.openxmlformats.org/officeDocument/2006/extended-properties" xmlns:vt="http://schemas.openxmlformats.org/officeDocument/2006/docPropsVTypes">
  <Template>TM10001105[[fn=Crop]]</Template>
  <TotalTime>1558</TotalTime>
  <Words>610</Words>
  <Application>Microsoft Office PowerPoint</Application>
  <PresentationFormat>Widescreen</PresentationFormat>
  <Paragraphs>46</Paragraphs>
  <Slides>7</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7</vt:i4>
      </vt:variant>
    </vt:vector>
  </HeadingPairs>
  <TitlesOfParts>
    <vt:vector size="9" baseType="lpstr">
      <vt:lpstr>Franklin Gothic Book</vt:lpstr>
      <vt:lpstr>Crop</vt:lpstr>
      <vt:lpstr>  Hydrogen sulfide Simrun Dhoot air quality engineer ii</vt:lpstr>
      <vt:lpstr>Regulation 9, Rule 2, Section 301: Limitations on Hydrogen Sulfide </vt:lpstr>
      <vt:lpstr>Negative effects of H2S at various concentrations</vt:lpstr>
      <vt:lpstr>Primary concerns with regards to H2S and digesters </vt:lpstr>
      <vt:lpstr>When and how will the Air District check for compliance with Regulation 9, Rule 2?</vt:lpstr>
      <vt:lpstr>What to do if your facility exceeds the H2S limit</vt:lpstr>
      <vt:lpstr>Limiting the release of digester gas in the permit conditions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375 BEALE ST Filing system</dc:title>
  <dc:creator>Ariana Husain</dc:creator>
  <cp:lastModifiedBy>Simrun Dhoot</cp:lastModifiedBy>
  <cp:revision>88</cp:revision>
  <dcterms:created xsi:type="dcterms:W3CDTF">2016-06-03T20:51:32Z</dcterms:created>
  <dcterms:modified xsi:type="dcterms:W3CDTF">2016-06-15T22:09:47Z</dcterms:modified>
</cp:coreProperties>
</file>