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6"/>
  </p:notesMasterIdLst>
  <p:handoutMasterIdLst>
    <p:handoutMasterId r:id="rId17"/>
  </p:handoutMasterIdLst>
  <p:sldIdLst>
    <p:sldId id="256" r:id="rId2"/>
    <p:sldId id="257" r:id="rId3"/>
    <p:sldId id="263" r:id="rId4"/>
    <p:sldId id="259" r:id="rId5"/>
    <p:sldId id="258" r:id="rId6"/>
    <p:sldId id="260" r:id="rId7"/>
    <p:sldId id="262" r:id="rId8"/>
    <p:sldId id="269" r:id="rId9"/>
    <p:sldId id="264" r:id="rId10"/>
    <p:sldId id="265" r:id="rId11"/>
    <p:sldId id="266" r:id="rId12"/>
    <p:sldId id="267" r:id="rId13"/>
    <p:sldId id="268" r:id="rId14"/>
    <p:sldId id="261" r:id="rId1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4" autoAdjust="0"/>
    <p:restoredTop sz="94487" autoAdjust="0"/>
  </p:normalViewPr>
  <p:slideViewPr>
    <p:cSldViewPr>
      <p:cViewPr>
        <p:scale>
          <a:sx n="80" d="100"/>
          <a:sy n="80" d="100"/>
        </p:scale>
        <p:origin x="-1194" y="3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4229" tIns="47114" rIns="94229" bIns="47114" rtlCol="0"/>
          <a:lstStyle>
            <a:lvl1pPr algn="r">
              <a:defRPr sz="1200"/>
            </a:lvl1pPr>
          </a:lstStyle>
          <a:p>
            <a:fld id="{EB99C640-A67F-46A3-AF42-983843D1C00F}" type="datetimeFigureOut">
              <a:rPr lang="en-US" smtClean="0"/>
              <a:t>12/12/2016</a:t>
            </a:fld>
            <a:endParaRPr lang="en-US"/>
          </a:p>
        </p:txBody>
      </p:sp>
      <p:sp>
        <p:nvSpPr>
          <p:cNvPr id="4" name="Footer Placeholder 3"/>
          <p:cNvSpPr>
            <a:spLocks noGrp="1"/>
          </p:cNvSpPr>
          <p:nvPr>
            <p:ph type="ftr" sz="quarter" idx="2"/>
          </p:nvPr>
        </p:nvSpPr>
        <p:spPr>
          <a:xfrm>
            <a:off x="1"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9" tIns="47114" rIns="94229" bIns="47114" rtlCol="0" anchor="b"/>
          <a:lstStyle>
            <a:lvl1pPr algn="r">
              <a:defRPr sz="1200"/>
            </a:lvl1pPr>
          </a:lstStyle>
          <a:p>
            <a:fld id="{AD9C3134-7DB5-4C46-9704-2568FFEDA1B2}" type="slidenum">
              <a:rPr lang="en-US" smtClean="0"/>
              <a:t>‹#›</a:t>
            </a:fld>
            <a:endParaRPr lang="en-US"/>
          </a:p>
        </p:txBody>
      </p:sp>
    </p:spTree>
    <p:extLst>
      <p:ext uri="{BB962C8B-B14F-4D97-AF65-F5344CB8AC3E}">
        <p14:creationId xmlns:p14="http://schemas.microsoft.com/office/powerpoint/2010/main" val="3067410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29" tIns="47114" rIns="94229" bIns="47114" rtlCol="0"/>
          <a:lstStyle>
            <a:lvl1pPr algn="r">
              <a:defRPr sz="1200"/>
            </a:lvl1pPr>
          </a:lstStyle>
          <a:p>
            <a:fld id="{5439C5FD-A038-44B4-8CC0-E47757411837}" type="datetimeFigureOut">
              <a:rPr lang="en-US" smtClean="0"/>
              <a:t>12/12/2016</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9" tIns="47114" rIns="94229" bIns="47114" rtlCol="0" anchor="b"/>
          <a:lstStyle>
            <a:lvl1pPr algn="r">
              <a:defRPr sz="1200"/>
            </a:lvl1pPr>
          </a:lstStyle>
          <a:p>
            <a:fld id="{C6E47BA3-4380-427A-A3D1-F0C30952ED1F}" type="slidenum">
              <a:rPr lang="en-US" smtClean="0"/>
              <a:t>‹#›</a:t>
            </a:fld>
            <a:endParaRPr lang="en-US"/>
          </a:p>
        </p:txBody>
      </p:sp>
    </p:spTree>
    <p:extLst>
      <p:ext uri="{BB962C8B-B14F-4D97-AF65-F5344CB8AC3E}">
        <p14:creationId xmlns:p14="http://schemas.microsoft.com/office/powerpoint/2010/main" val="98711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E47BA3-4380-427A-A3D1-F0C30952ED1F}" type="slidenum">
              <a:rPr lang="en-US" smtClean="0"/>
              <a:t>1</a:t>
            </a:fld>
            <a:endParaRPr lang="en-US"/>
          </a:p>
        </p:txBody>
      </p:sp>
    </p:spTree>
    <p:extLst>
      <p:ext uri="{BB962C8B-B14F-4D97-AF65-F5344CB8AC3E}">
        <p14:creationId xmlns:p14="http://schemas.microsoft.com/office/powerpoint/2010/main" val="276044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E47BA3-4380-427A-A3D1-F0C30952ED1F}" type="slidenum">
              <a:rPr lang="en-US" smtClean="0"/>
              <a:t>10</a:t>
            </a:fld>
            <a:endParaRPr lang="en-US"/>
          </a:p>
        </p:txBody>
      </p:sp>
    </p:spTree>
    <p:extLst>
      <p:ext uri="{BB962C8B-B14F-4D97-AF65-F5344CB8AC3E}">
        <p14:creationId xmlns:p14="http://schemas.microsoft.com/office/powerpoint/2010/main" val="3301933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E47BA3-4380-427A-A3D1-F0C30952ED1F}" type="slidenum">
              <a:rPr lang="en-US" smtClean="0"/>
              <a:t>11</a:t>
            </a:fld>
            <a:endParaRPr lang="en-US"/>
          </a:p>
        </p:txBody>
      </p:sp>
    </p:spTree>
    <p:extLst>
      <p:ext uri="{BB962C8B-B14F-4D97-AF65-F5344CB8AC3E}">
        <p14:creationId xmlns:p14="http://schemas.microsoft.com/office/powerpoint/2010/main" val="3410710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E47BA3-4380-427A-A3D1-F0C30952ED1F}" type="slidenum">
              <a:rPr lang="en-US" smtClean="0"/>
              <a:t>12</a:t>
            </a:fld>
            <a:endParaRPr lang="en-US"/>
          </a:p>
        </p:txBody>
      </p:sp>
    </p:spTree>
    <p:extLst>
      <p:ext uri="{BB962C8B-B14F-4D97-AF65-F5344CB8AC3E}">
        <p14:creationId xmlns:p14="http://schemas.microsoft.com/office/powerpoint/2010/main" val="1480979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E47BA3-4380-427A-A3D1-F0C30952ED1F}" type="slidenum">
              <a:rPr lang="en-US" smtClean="0"/>
              <a:t>13</a:t>
            </a:fld>
            <a:endParaRPr lang="en-US"/>
          </a:p>
        </p:txBody>
      </p:sp>
    </p:spTree>
    <p:extLst>
      <p:ext uri="{BB962C8B-B14F-4D97-AF65-F5344CB8AC3E}">
        <p14:creationId xmlns:p14="http://schemas.microsoft.com/office/powerpoint/2010/main" val="4122298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47BA3-4380-427A-A3D1-F0C30952ED1F}" type="slidenum">
              <a:rPr lang="en-US" smtClean="0"/>
              <a:t>14</a:t>
            </a:fld>
            <a:endParaRPr lang="en-US"/>
          </a:p>
        </p:txBody>
      </p:sp>
    </p:spTree>
    <p:extLst>
      <p:ext uri="{BB962C8B-B14F-4D97-AF65-F5344CB8AC3E}">
        <p14:creationId xmlns:p14="http://schemas.microsoft.com/office/powerpoint/2010/main" val="2613214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E47BA3-4380-427A-A3D1-F0C30952ED1F}" type="slidenum">
              <a:rPr lang="en-US" smtClean="0"/>
              <a:t>2</a:t>
            </a:fld>
            <a:endParaRPr lang="en-US"/>
          </a:p>
        </p:txBody>
      </p:sp>
    </p:spTree>
    <p:extLst>
      <p:ext uri="{BB962C8B-B14F-4D97-AF65-F5344CB8AC3E}">
        <p14:creationId xmlns:p14="http://schemas.microsoft.com/office/powerpoint/2010/main" val="2828876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Provide families with access to services &amp; opportunities</a:t>
            </a:r>
          </a:p>
          <a:p>
            <a:r>
              <a:rPr lang="en-US" dirty="0" smtClean="0"/>
              <a:t>2) Build parent knowledge and skills</a:t>
            </a:r>
          </a:p>
          <a:p>
            <a:r>
              <a:rPr lang="en-US" dirty="0" smtClean="0"/>
              <a:t>3) Support school readiness and school success</a:t>
            </a:r>
          </a:p>
          <a:p>
            <a:r>
              <a:rPr lang="en-US" dirty="0" smtClean="0"/>
              <a:t>4) Provide intensive support services for families in need</a:t>
            </a:r>
          </a:p>
          <a:p>
            <a:r>
              <a:rPr lang="en-US" dirty="0" smtClean="0"/>
              <a:t>5) Promote community development</a:t>
            </a:r>
            <a:endParaRPr lang="en-US" dirty="0"/>
          </a:p>
        </p:txBody>
      </p:sp>
      <p:sp>
        <p:nvSpPr>
          <p:cNvPr id="4" name="Slide Number Placeholder 3"/>
          <p:cNvSpPr>
            <a:spLocks noGrp="1"/>
          </p:cNvSpPr>
          <p:nvPr>
            <p:ph type="sldNum" sz="quarter" idx="10"/>
          </p:nvPr>
        </p:nvSpPr>
        <p:spPr/>
        <p:txBody>
          <a:bodyPr/>
          <a:lstStyle/>
          <a:p>
            <a:fld id="{C6E47BA3-4380-427A-A3D1-F0C30952ED1F}" type="slidenum">
              <a:rPr lang="en-US" smtClean="0"/>
              <a:t>3</a:t>
            </a:fld>
            <a:endParaRPr lang="en-US"/>
          </a:p>
        </p:txBody>
      </p:sp>
    </p:spTree>
    <p:extLst>
      <p:ext uri="{BB962C8B-B14F-4D97-AF65-F5344CB8AC3E}">
        <p14:creationId xmlns:p14="http://schemas.microsoft.com/office/powerpoint/2010/main" val="263026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E47BA3-4380-427A-A3D1-F0C30952ED1F}" type="slidenum">
              <a:rPr lang="en-US" smtClean="0"/>
              <a:t>4</a:t>
            </a:fld>
            <a:endParaRPr lang="en-US"/>
          </a:p>
        </p:txBody>
      </p:sp>
    </p:spTree>
    <p:extLst>
      <p:ext uri="{BB962C8B-B14F-4D97-AF65-F5344CB8AC3E}">
        <p14:creationId xmlns:p14="http://schemas.microsoft.com/office/powerpoint/2010/main" val="2649124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E47BA3-4380-427A-A3D1-F0C30952ED1F}" type="slidenum">
              <a:rPr lang="en-US" smtClean="0"/>
              <a:t>5</a:t>
            </a:fld>
            <a:endParaRPr lang="en-US"/>
          </a:p>
        </p:txBody>
      </p:sp>
    </p:spTree>
    <p:extLst>
      <p:ext uri="{BB962C8B-B14F-4D97-AF65-F5344CB8AC3E}">
        <p14:creationId xmlns:p14="http://schemas.microsoft.com/office/powerpoint/2010/main" val="13035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E47BA3-4380-427A-A3D1-F0C30952ED1F}" type="slidenum">
              <a:rPr lang="en-US" smtClean="0"/>
              <a:t>6</a:t>
            </a:fld>
            <a:endParaRPr lang="en-US"/>
          </a:p>
        </p:txBody>
      </p:sp>
    </p:spTree>
    <p:extLst>
      <p:ext uri="{BB962C8B-B14F-4D97-AF65-F5344CB8AC3E}">
        <p14:creationId xmlns:p14="http://schemas.microsoft.com/office/powerpoint/2010/main" val="388875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E47BA3-4380-427A-A3D1-F0C30952ED1F}" type="slidenum">
              <a:rPr lang="en-US" smtClean="0"/>
              <a:t>7</a:t>
            </a:fld>
            <a:endParaRPr lang="en-US"/>
          </a:p>
        </p:txBody>
      </p:sp>
    </p:spTree>
    <p:extLst>
      <p:ext uri="{BB962C8B-B14F-4D97-AF65-F5344CB8AC3E}">
        <p14:creationId xmlns:p14="http://schemas.microsoft.com/office/powerpoint/2010/main" val="2990255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E47BA3-4380-427A-A3D1-F0C30952ED1F}" type="slidenum">
              <a:rPr lang="en-US" smtClean="0"/>
              <a:t>8</a:t>
            </a:fld>
            <a:endParaRPr lang="en-US"/>
          </a:p>
        </p:txBody>
      </p:sp>
    </p:spTree>
    <p:extLst>
      <p:ext uri="{BB962C8B-B14F-4D97-AF65-F5344CB8AC3E}">
        <p14:creationId xmlns:p14="http://schemas.microsoft.com/office/powerpoint/2010/main" val="4159505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E47BA3-4380-427A-A3D1-F0C30952ED1F}" type="slidenum">
              <a:rPr lang="en-US" smtClean="0"/>
              <a:t>9</a:t>
            </a:fld>
            <a:endParaRPr lang="en-US"/>
          </a:p>
        </p:txBody>
      </p:sp>
    </p:spTree>
    <p:extLst>
      <p:ext uri="{BB962C8B-B14F-4D97-AF65-F5344CB8AC3E}">
        <p14:creationId xmlns:p14="http://schemas.microsoft.com/office/powerpoint/2010/main" val="329614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D882E50-0639-4ED2-AD71-EB01C77E0627}" type="datetimeFigureOut">
              <a:rPr lang="en-US" smtClean="0"/>
              <a:t>12/12/2016</a:t>
            </a:fld>
            <a:endParaRPr lang="en-US"/>
          </a:p>
        </p:txBody>
      </p:sp>
      <p:sp>
        <p:nvSpPr>
          <p:cNvPr id="8" name="Slide Number Placeholder 7"/>
          <p:cNvSpPr>
            <a:spLocks noGrp="1"/>
          </p:cNvSpPr>
          <p:nvPr>
            <p:ph type="sldNum" sz="quarter" idx="11"/>
          </p:nvPr>
        </p:nvSpPr>
        <p:spPr/>
        <p:txBody>
          <a:bodyPr/>
          <a:lstStyle/>
          <a:p>
            <a:fld id="{415D5061-DE13-44C1-9916-348886D905A3}"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82E50-0639-4ED2-AD71-EB01C77E0627}"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D5061-DE13-44C1-9916-348886D905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82E50-0639-4ED2-AD71-EB01C77E0627}"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D5061-DE13-44C1-9916-348886D905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D882E50-0639-4ED2-AD71-EB01C77E0627}"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D5061-DE13-44C1-9916-348886D905A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82E50-0639-4ED2-AD71-EB01C77E0627}"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D5061-DE13-44C1-9916-348886D905A3}"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D882E50-0639-4ED2-AD71-EB01C77E0627}"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D5061-DE13-44C1-9916-348886D905A3}"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D882E50-0639-4ED2-AD71-EB01C77E0627}" type="datetimeFigureOut">
              <a:rPr lang="en-US" smtClean="0"/>
              <a:t>12/12/2016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5D5061-DE13-44C1-9916-348886D905A3}"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882E50-0639-4ED2-AD71-EB01C77E0627}" type="datetimeFigureOut">
              <a:rPr lang="en-US" smtClean="0"/>
              <a:t>12/12/2016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5D5061-DE13-44C1-9916-348886D905A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82E50-0639-4ED2-AD71-EB01C77E0627}" type="datetimeFigureOut">
              <a:rPr lang="en-US" smtClean="0"/>
              <a:t>12/12/2016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5D5061-DE13-44C1-9916-348886D905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882E50-0639-4ED2-AD71-EB01C77E0627}"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D5061-DE13-44C1-9916-348886D905A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882E50-0639-4ED2-AD71-EB01C77E0627}"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D5061-DE13-44C1-9916-348886D905A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D882E50-0639-4ED2-AD71-EB01C77E0627}" type="datetimeFigureOut">
              <a:rPr lang="en-US" smtClean="0"/>
              <a:t>12/12/2016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15D5061-DE13-44C1-9916-348886D905A3}"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7543800" cy="3851780"/>
          </a:xfrm>
        </p:spPr>
        <p:txBody>
          <a:bodyPr/>
          <a:lstStyle/>
          <a:p>
            <a:pPr algn="l"/>
            <a:r>
              <a:rPr lang="en-US" sz="4800" dirty="0" smtClean="0"/>
              <a:t>APA Family Support Services</a:t>
            </a:r>
            <a:br>
              <a:rPr lang="en-US" sz="4800" dirty="0" smtClean="0"/>
            </a:br>
            <a:r>
              <a:rPr lang="en-US" sz="4800" dirty="0" smtClean="0"/>
              <a:t>Project Update</a:t>
            </a:r>
            <a:br>
              <a:rPr lang="en-US" sz="4800" dirty="0" smtClean="0"/>
            </a:br>
            <a:r>
              <a:rPr lang="en-US" sz="4800" dirty="0"/>
              <a:t/>
            </a:r>
            <a:br>
              <a:rPr lang="en-US" sz="4800" dirty="0"/>
            </a:br>
            <a:r>
              <a:rPr lang="en-US" sz="2800" dirty="0" smtClean="0"/>
              <a:t>OCTOBER 2016</a:t>
            </a:r>
            <a:endParaRPr lang="en-US" sz="2800" dirty="0"/>
          </a:p>
        </p:txBody>
      </p:sp>
      <p:pic>
        <p:nvPicPr>
          <p:cNvPr id="3" name="Picture 2" descr="C:\Users\apafss\Desktop\Fish project pictures report 3-16_6-16\20150801_18043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5216" y="2506065"/>
            <a:ext cx="2172970" cy="1457325"/>
          </a:xfrm>
          <a:prstGeom prst="rect">
            <a:avLst/>
          </a:prstGeom>
          <a:noFill/>
          <a:ln>
            <a:noFill/>
          </a:ln>
        </p:spPr>
      </p:pic>
      <p:pic>
        <p:nvPicPr>
          <p:cNvPr id="5" name="Picture 4" descr="C:\Users\apafss\Desktop\IMG_004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3963390"/>
            <a:ext cx="3581400" cy="1904010"/>
          </a:xfrm>
          <a:prstGeom prst="rect">
            <a:avLst/>
          </a:prstGeom>
          <a:noFill/>
          <a:ln>
            <a:noFill/>
          </a:ln>
        </p:spPr>
      </p:pic>
    </p:spTree>
    <p:extLst>
      <p:ext uri="{BB962C8B-B14F-4D97-AF65-F5344CB8AC3E}">
        <p14:creationId xmlns:p14="http://schemas.microsoft.com/office/powerpoint/2010/main" val="219365329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pafss\Desktop\IMG_41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646221" y="2462396"/>
            <a:ext cx="3352801" cy="25146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43000" y="152400"/>
            <a:ext cx="7086600" cy="1219200"/>
          </a:xfrm>
        </p:spPr>
        <p:txBody>
          <a:bodyPr/>
          <a:lstStyle/>
          <a:p>
            <a:r>
              <a:rPr lang="en-US" sz="4800" dirty="0" smtClean="0"/>
              <a:t>Outreach</a:t>
            </a:r>
            <a:endParaRPr lang="en-US" sz="4800" dirty="0"/>
          </a:p>
        </p:txBody>
      </p:sp>
      <p:pic>
        <p:nvPicPr>
          <p:cNvPr id="4" name="Content Placeholder 3" descr="C:\Users\apafss\Desktop\Fish outreach and education pictures\Pictures for CDPH\Lunar Outreach.jpg"/>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371600"/>
            <a:ext cx="2759825" cy="2082338"/>
          </a:xfrm>
          <a:prstGeom prst="rect">
            <a:avLst/>
          </a:prstGeom>
          <a:noFill/>
          <a:ln>
            <a:noFill/>
          </a:ln>
        </p:spPr>
      </p:pic>
      <p:pic>
        <p:nvPicPr>
          <p:cNvPr id="5" name="Picture 4" descr="C:\Users\apafss\Desktop\Fish outreach and education pictures\Pictures for CDPH\IMG_075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9688" y="1371600"/>
            <a:ext cx="2561112" cy="2133600"/>
          </a:xfrm>
          <a:prstGeom prst="rect">
            <a:avLst/>
          </a:prstGeom>
          <a:noFill/>
          <a:ln>
            <a:noFill/>
          </a:ln>
        </p:spPr>
      </p:pic>
      <p:pic>
        <p:nvPicPr>
          <p:cNvPr id="7" name="Picture 6" descr="C:\Users\apafss\Desktop\Fish outreach and education pictures\APA-Community Outreach.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400" y="4112820"/>
            <a:ext cx="2864922" cy="1754579"/>
          </a:xfrm>
          <a:prstGeom prst="rect">
            <a:avLst/>
          </a:prstGeom>
          <a:noFill/>
          <a:ln>
            <a:noFill/>
          </a:ln>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1376548"/>
            <a:ext cx="2179122"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C:\Users\apafss\Desktop\Fish project pictures report 3-16_6-16\28248936771_b32932fb97_c.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13265" y="2919597"/>
            <a:ext cx="2852056" cy="1600201"/>
          </a:xfrm>
          <a:prstGeom prst="rect">
            <a:avLst/>
          </a:prstGeom>
          <a:noFill/>
          <a:ln>
            <a:noFill/>
          </a:ln>
        </p:spPr>
      </p:pic>
      <p:pic>
        <p:nvPicPr>
          <p:cNvPr id="11" name="Picture 10" descr="C:\Users\apafss\Desktop\_ 2016-APA-Family-Day (52) _ Flickr_files\27711051924_405e5e3511_c.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09012" y="4272696"/>
            <a:ext cx="2770910" cy="1594704"/>
          </a:xfrm>
          <a:prstGeom prst="rect">
            <a:avLst/>
          </a:prstGeom>
          <a:noFill/>
          <a:ln>
            <a:noFill/>
          </a:ln>
        </p:spPr>
      </p:pic>
      <p:pic>
        <p:nvPicPr>
          <p:cNvPr id="12" name="Picture 11" descr="C:\Users\apafss\Desktop\Fish project pictures report 3-16_6-16\IMG_0119.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43000" y="3505199"/>
            <a:ext cx="2057400" cy="2362199"/>
          </a:xfrm>
          <a:prstGeom prst="rect">
            <a:avLst/>
          </a:prstGeom>
          <a:noFill/>
          <a:ln>
            <a:noFill/>
          </a:ln>
        </p:spPr>
      </p:pic>
    </p:spTree>
    <p:extLst>
      <p:ext uri="{BB962C8B-B14F-4D97-AF65-F5344CB8AC3E}">
        <p14:creationId xmlns:p14="http://schemas.microsoft.com/office/powerpoint/2010/main" val="453233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Workshop</a:t>
            </a:r>
            <a:endParaRPr lang="en-US" sz="4800" dirty="0"/>
          </a:p>
        </p:txBody>
      </p:sp>
      <p:pic>
        <p:nvPicPr>
          <p:cNvPr id="4" name="Content Placeholder 3" descr="C:\Users\apafss\Desktop\Fish outreach and education pictures\Pictures for CDPH\IMG_1919.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676400"/>
            <a:ext cx="3336867" cy="2156301"/>
          </a:xfrm>
          <a:prstGeom prst="rect">
            <a:avLst/>
          </a:prstGeom>
          <a:noFill/>
          <a:ln>
            <a:noFill/>
          </a:ln>
        </p:spPr>
      </p:pic>
      <p:pic>
        <p:nvPicPr>
          <p:cNvPr id="5" name="Picture 4" descr="C:\Users\apafss\Desktop\IMG_009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2159" y="1676400"/>
            <a:ext cx="3200400" cy="2133600"/>
          </a:xfrm>
          <a:prstGeom prst="rect">
            <a:avLst/>
          </a:prstGeom>
          <a:noFill/>
          <a:ln>
            <a:noFill/>
          </a:ln>
        </p:spPr>
      </p:pic>
      <p:pic>
        <p:nvPicPr>
          <p:cNvPr id="6" name="Picture 5" descr="C:\Users\apafss\Desktop\Fish outreach and education pictures\Fish workshop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6390" y="3505200"/>
            <a:ext cx="3352800" cy="2591118"/>
          </a:xfrm>
          <a:prstGeom prst="rect">
            <a:avLst/>
          </a:prstGeom>
          <a:noFill/>
          <a:ln>
            <a:noFill/>
          </a:ln>
        </p:spPr>
      </p:pic>
      <p:pic>
        <p:nvPicPr>
          <p:cNvPr id="7" name="Picture 6" descr="C:\Users\apafss\Desktop\Fish project pictures report 3-16_6-16\Photo 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3173" y="3799114"/>
            <a:ext cx="3298372" cy="2297204"/>
          </a:xfrm>
          <a:prstGeom prst="rect">
            <a:avLst/>
          </a:prstGeom>
          <a:noFill/>
          <a:ln>
            <a:noFill/>
          </a:ln>
        </p:spPr>
      </p:pic>
    </p:spTree>
    <p:extLst>
      <p:ext uri="{BB962C8B-B14F-4D97-AF65-F5344CB8AC3E}">
        <p14:creationId xmlns:p14="http://schemas.microsoft.com/office/powerpoint/2010/main" val="2123563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Management</a:t>
            </a:r>
            <a:endParaRPr lang="en-US" dirty="0"/>
          </a:p>
        </p:txBody>
      </p:sp>
      <p:pic>
        <p:nvPicPr>
          <p:cNvPr id="4" name="Content Placeholder 3" descr="C:\Users\apafss\Desktop\Fish outreach and education pictures\Case management Education-Fish Project (homevisit).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1828800"/>
            <a:ext cx="6096000" cy="2181225"/>
          </a:xfrm>
          <a:prstGeom prst="rect">
            <a:avLst/>
          </a:prstGeom>
          <a:noFill/>
          <a:ln>
            <a:noFill/>
          </a:ln>
        </p:spPr>
      </p:pic>
      <p:pic>
        <p:nvPicPr>
          <p:cNvPr id="2051" name="Picture 3" descr="C:\Users\apafss\Desktop\APIFRN pictures\pic from iphone\IMG_11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6639" y="3962400"/>
            <a:ext cx="3657600" cy="2343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25039" y="4191000"/>
            <a:ext cx="1371600" cy="646331"/>
          </a:xfrm>
          <a:prstGeom prst="rect">
            <a:avLst/>
          </a:prstGeom>
          <a:noFill/>
        </p:spPr>
        <p:txBody>
          <a:bodyPr wrap="square" rtlCol="0">
            <a:spAutoFit/>
          </a:bodyPr>
          <a:lstStyle/>
          <a:p>
            <a:r>
              <a:rPr lang="en-US" b="1" dirty="0" smtClean="0"/>
              <a:t>What’s in the Bay?</a:t>
            </a:r>
            <a:endParaRPr lang="en-US" b="1" dirty="0"/>
          </a:p>
        </p:txBody>
      </p:sp>
      <p:sp>
        <p:nvSpPr>
          <p:cNvPr id="6" name="TextBox 5"/>
          <p:cNvSpPr txBox="1"/>
          <p:nvPr/>
        </p:nvSpPr>
        <p:spPr>
          <a:xfrm>
            <a:off x="6432468" y="4190008"/>
            <a:ext cx="1066800" cy="646331"/>
          </a:xfrm>
          <a:prstGeom prst="rect">
            <a:avLst/>
          </a:prstGeom>
          <a:noFill/>
        </p:spPr>
        <p:txBody>
          <a:bodyPr wrap="square" rtlCol="0">
            <a:spAutoFit/>
          </a:bodyPr>
          <a:lstStyle/>
          <a:p>
            <a:r>
              <a:rPr lang="en-US" b="1" dirty="0" smtClean="0"/>
              <a:t>What do you eat?</a:t>
            </a:r>
            <a:endParaRPr lang="en-US" b="1" dirty="0"/>
          </a:p>
        </p:txBody>
      </p:sp>
    </p:spTree>
    <p:extLst>
      <p:ext uri="{BB962C8B-B14F-4D97-AF65-F5344CB8AC3E}">
        <p14:creationId xmlns:p14="http://schemas.microsoft.com/office/powerpoint/2010/main" val="2452101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Forum</a:t>
            </a:r>
            <a:endParaRPr lang="en-US" dirty="0"/>
          </a:p>
        </p:txBody>
      </p:sp>
      <p:pic>
        <p:nvPicPr>
          <p:cNvPr id="4" name="Content Placeholder 3" descr="C:\Users\apafss\Desktop\Fish outreach and education pictures\Communty Workshop-Training.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600200"/>
            <a:ext cx="3505200" cy="2590800"/>
          </a:xfrm>
          <a:prstGeom prst="rect">
            <a:avLst/>
          </a:prstGeom>
          <a:noFill/>
          <a:ln>
            <a:noFill/>
          </a:ln>
        </p:spPr>
      </p:pic>
      <p:pic>
        <p:nvPicPr>
          <p:cNvPr id="5" name="Picture 4" descr="C:\Users\apafss\Desktop\Fish project pictures report 3-16_6-16\IMG_079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3138549"/>
            <a:ext cx="3733800" cy="2514600"/>
          </a:xfrm>
          <a:prstGeom prst="rect">
            <a:avLst/>
          </a:prstGeom>
          <a:noFill/>
          <a:ln>
            <a:noFill/>
          </a:ln>
        </p:spPr>
      </p:pic>
      <p:pic>
        <p:nvPicPr>
          <p:cNvPr id="6" name="Picture 5" descr="C:\Users\apafss\Desktop\Fish project pictures report 3-16_6-16\FullSizeRender.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1636816"/>
            <a:ext cx="3505200" cy="2438400"/>
          </a:xfrm>
          <a:prstGeom prst="rect">
            <a:avLst/>
          </a:prstGeom>
          <a:noFill/>
          <a:ln>
            <a:noFill/>
          </a:ln>
        </p:spPr>
      </p:pic>
    </p:spTree>
    <p:extLst>
      <p:ext uri="{BB962C8B-B14F-4D97-AF65-F5344CB8AC3E}">
        <p14:creationId xmlns:p14="http://schemas.microsoft.com/office/powerpoint/2010/main" val="3496581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Community Building</a:t>
            </a:r>
            <a:endParaRPr lang="en-US" sz="4400" dirty="0"/>
          </a:p>
        </p:txBody>
      </p:sp>
      <p:sp>
        <p:nvSpPr>
          <p:cNvPr id="6" name="Content Placeholder 5"/>
          <p:cNvSpPr>
            <a:spLocks noGrp="1"/>
          </p:cNvSpPr>
          <p:nvPr>
            <p:ph idx="1"/>
          </p:nvPr>
        </p:nvSpPr>
        <p:spPr/>
        <p:txBody>
          <a:bodyPr>
            <a:normAutofit/>
          </a:bodyPr>
          <a:lstStyle/>
          <a:p>
            <a:r>
              <a:rPr lang="en-US" sz="1800" dirty="0" smtClean="0"/>
              <a:t>“Building community as  a means to increase social justice, individual well-being and reduce negative impacts of otherwise disconnected individuals.”</a:t>
            </a:r>
            <a:endParaRPr lang="en-US" sz="18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37" y="2514600"/>
            <a:ext cx="2673323"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9511" y="2362200"/>
            <a:ext cx="5347981"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20737" y="5638800"/>
            <a:ext cx="7813663" cy="646331"/>
          </a:xfrm>
          <a:prstGeom prst="rect">
            <a:avLst/>
          </a:prstGeom>
          <a:noFill/>
        </p:spPr>
        <p:txBody>
          <a:bodyPr wrap="square" rtlCol="0">
            <a:spAutoFit/>
          </a:bodyPr>
          <a:lstStyle/>
          <a:p>
            <a:r>
              <a:rPr lang="en-US" sz="1200" dirty="0" smtClean="0"/>
              <a:t>Promote awareness and understanding of fish consumption advisories, contamination issues, or health risks and benefits associated with eating San Francisco Bay Fish and reduce human exposure to mercury and PCBs from eating San Francisco Bay fish.</a:t>
            </a:r>
            <a:endParaRPr lang="en-US" sz="1200" dirty="0"/>
          </a:p>
        </p:txBody>
      </p:sp>
    </p:spTree>
    <p:extLst>
      <p:ext uri="{BB962C8B-B14F-4D97-AF65-F5344CB8AC3E}">
        <p14:creationId xmlns:p14="http://schemas.microsoft.com/office/powerpoint/2010/main" val="1628780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p:txBody>
          <a:bodyPr/>
          <a:lstStyle/>
          <a:p>
            <a:r>
              <a:rPr lang="en-US" dirty="0"/>
              <a:t>​APA’s mission is to promote healthy  children and families by providing family support services to prevent child abuse and domestic violence. </a:t>
            </a:r>
            <a:endParaRPr lang="en-US" dirty="0" smtClean="0"/>
          </a:p>
          <a:p>
            <a:r>
              <a:rPr lang="en-US" dirty="0" smtClean="0"/>
              <a:t>APA </a:t>
            </a:r>
            <a:r>
              <a:rPr lang="en-US" dirty="0"/>
              <a:t>also advocates for culturally competent services for Asians and Pacific Islanders through education, community building and </a:t>
            </a:r>
            <a:r>
              <a:rPr lang="en-US" dirty="0" smtClean="0"/>
              <a:t>leadership development.</a:t>
            </a:r>
          </a:p>
          <a:p>
            <a:r>
              <a:rPr lang="en-US" dirty="0"/>
              <a:t>Today, our services are made available to families of </a:t>
            </a:r>
            <a:r>
              <a:rPr lang="en-US" b="1" dirty="0"/>
              <a:t>all</a:t>
            </a:r>
            <a:r>
              <a:rPr lang="en-US" dirty="0"/>
              <a:t> ethnicities and we have expanded the range of family support services we provide.</a:t>
            </a:r>
          </a:p>
        </p:txBody>
      </p:sp>
    </p:spTree>
    <p:extLst>
      <p:ext uri="{BB962C8B-B14F-4D97-AF65-F5344CB8AC3E}">
        <p14:creationId xmlns:p14="http://schemas.microsoft.com/office/powerpoint/2010/main" val="10786578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Work</a:t>
            </a:r>
            <a:endParaRPr lang="en-US" dirty="0"/>
          </a:p>
        </p:txBody>
      </p:sp>
      <p:sp>
        <p:nvSpPr>
          <p:cNvPr id="3" name="Content Placeholder 2"/>
          <p:cNvSpPr>
            <a:spLocks noGrp="1"/>
          </p:cNvSpPr>
          <p:nvPr>
            <p:ph idx="1"/>
          </p:nvPr>
        </p:nvSpPr>
        <p:spPr/>
        <p:txBody>
          <a:bodyPr>
            <a:normAutofit fontScale="92500" lnSpcReduction="20000"/>
          </a:bodyPr>
          <a:lstStyle/>
          <a:p>
            <a:r>
              <a:rPr lang="en-US" dirty="0"/>
              <a:t>Chinatown FRC</a:t>
            </a:r>
            <a:r>
              <a:rPr lang="en-US" dirty="0" smtClean="0"/>
              <a:t>: strengthens </a:t>
            </a:r>
            <a:r>
              <a:rPr lang="en-US" dirty="0"/>
              <a:t>families with a spectrum of services to prevent and if necessary, treat problems that may occur as a result of stress, barriers and challenges of language, finances, and lack of </a:t>
            </a:r>
            <a:r>
              <a:rPr lang="en-US" dirty="0" smtClean="0"/>
              <a:t>resource.</a:t>
            </a:r>
            <a:endParaRPr lang="en-US" dirty="0"/>
          </a:p>
          <a:p>
            <a:endParaRPr lang="en-US" dirty="0" smtClean="0"/>
          </a:p>
          <a:p>
            <a:r>
              <a:rPr lang="en-US" dirty="0" err="1" smtClean="0"/>
              <a:t>Visitacion</a:t>
            </a:r>
            <a:r>
              <a:rPr lang="en-US" dirty="0" smtClean="0"/>
              <a:t> Valley </a:t>
            </a:r>
            <a:r>
              <a:rPr lang="en-US" dirty="0"/>
              <a:t>Strong Families</a:t>
            </a:r>
            <a:r>
              <a:rPr lang="en-US" dirty="0" smtClean="0"/>
              <a:t>: plays </a:t>
            </a:r>
            <a:r>
              <a:rPr lang="en-US" dirty="0"/>
              <a:t>an active role in developing community in the </a:t>
            </a:r>
            <a:r>
              <a:rPr lang="en-US" dirty="0" err="1"/>
              <a:t>Visitacion</a:t>
            </a:r>
            <a:r>
              <a:rPr lang="en-US" dirty="0"/>
              <a:t> Valley neighborhood</a:t>
            </a:r>
            <a:r>
              <a:rPr lang="en-US" dirty="0" smtClean="0"/>
              <a:t>.</a:t>
            </a:r>
            <a:endParaRPr lang="en-US" dirty="0"/>
          </a:p>
          <a:p>
            <a:endParaRPr lang="en-US" dirty="0" smtClean="0"/>
          </a:p>
          <a:p>
            <a:r>
              <a:rPr lang="en-US" dirty="0" smtClean="0"/>
              <a:t>API Family </a:t>
            </a:r>
            <a:r>
              <a:rPr lang="en-US" dirty="0"/>
              <a:t>Resource </a:t>
            </a:r>
            <a:r>
              <a:rPr lang="en-US" dirty="0" smtClean="0"/>
              <a:t>Network: a </a:t>
            </a:r>
            <a:r>
              <a:rPr lang="en-US" dirty="0"/>
              <a:t>collaboration of 22 linguistically and culturally competent family resource agencies in San Francisco with the mutual goal of promoting healthy families through education and advocacy </a:t>
            </a:r>
            <a:r>
              <a:rPr lang="en-US" dirty="0" smtClean="0"/>
              <a:t>citywide. </a:t>
            </a:r>
            <a:endParaRPr lang="en-US" dirty="0"/>
          </a:p>
        </p:txBody>
      </p:sp>
    </p:spTree>
    <p:extLst>
      <p:ext uri="{BB962C8B-B14F-4D97-AF65-F5344CB8AC3E}">
        <p14:creationId xmlns:p14="http://schemas.microsoft.com/office/powerpoint/2010/main" val="802730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Working Collaboratively</a:t>
            </a:r>
            <a:endParaRPr lang="en-US" sz="4400" dirty="0"/>
          </a:p>
        </p:txBody>
      </p:sp>
      <p:pic>
        <p:nvPicPr>
          <p:cNvPr id="4098" name="Picture 2" descr="C:\Users\apafss\Desktop\APIFRN pictures\calendar logo\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399"/>
            <a:ext cx="4323348" cy="44211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801017"/>
            <a:ext cx="30480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4313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Providing Quality Services</a:t>
            </a:r>
            <a:endParaRPr lang="en-US" sz="4400" dirty="0"/>
          </a:p>
        </p:txBody>
      </p:sp>
      <p:pic>
        <p:nvPicPr>
          <p:cNvPr id="2050" name="Picture 2" descr="C:\Users\apafss\Desktop\back2school school pictures\IMG_3197.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02984" y="3502754"/>
            <a:ext cx="4502816"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pafss\Desktop\BacktoSchool Health and Wellne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964" y="1524000"/>
            <a:ext cx="541020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3094640"/>
            <a:ext cx="1497932" cy="151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965" y="3697170"/>
            <a:ext cx="2705100" cy="274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4697" y="3308263"/>
            <a:ext cx="2185735" cy="128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0" y="1540042"/>
            <a:ext cx="2438400" cy="144655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smtClean="0"/>
              <a:t>School Readiness and Healthy Learning Activities</a:t>
            </a:r>
          </a:p>
          <a:p>
            <a:r>
              <a:rPr lang="en-US" sz="1400" dirty="0" smtClean="0"/>
              <a:t>N: 195 Families Served</a:t>
            </a:r>
          </a:p>
          <a:p>
            <a:r>
              <a:rPr lang="en-US" sz="1400" dirty="0" smtClean="0"/>
              <a:t>N: 271 Children Served</a:t>
            </a:r>
            <a:endParaRPr lang="en-US" sz="1400" dirty="0"/>
          </a:p>
        </p:txBody>
      </p:sp>
    </p:spTree>
    <p:extLst>
      <p:ext uri="{BB962C8B-B14F-4D97-AF65-F5344CB8AC3E}">
        <p14:creationId xmlns:p14="http://schemas.microsoft.com/office/powerpoint/2010/main" val="1936110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Advocating Effectively</a:t>
            </a:r>
            <a:endParaRPr lang="en-US" sz="4400" dirty="0"/>
          </a:p>
        </p:txBody>
      </p:sp>
      <p:sp>
        <p:nvSpPr>
          <p:cNvPr id="3" name="Content Placeholder 2"/>
          <p:cNvSpPr>
            <a:spLocks noGrp="1"/>
          </p:cNvSpPr>
          <p:nvPr>
            <p:ph idx="1"/>
          </p:nvPr>
        </p:nvSpPr>
        <p:spPr/>
        <p:txBody>
          <a:bodyPr>
            <a:normAutofit lnSpcReduction="10000"/>
          </a:bodyPr>
          <a:lstStyle/>
          <a:p>
            <a:r>
              <a:rPr lang="en-US" dirty="0" smtClean="0"/>
              <a:t>Outreach and Education Project (i.e. PG&amp;E Project)</a:t>
            </a:r>
          </a:p>
          <a:p>
            <a:endParaRPr lang="en-US" dirty="0"/>
          </a:p>
          <a:p>
            <a:endParaRPr lang="en-US" sz="1200" dirty="0" smtClean="0">
              <a:solidFill>
                <a:srgbClr val="000000"/>
              </a:solidFill>
              <a:latin typeface="Arial"/>
            </a:endParaRPr>
          </a:p>
          <a:p>
            <a:endParaRPr lang="en-US" sz="1200" dirty="0">
              <a:solidFill>
                <a:srgbClr val="000000"/>
              </a:solidFill>
              <a:latin typeface="Arial"/>
            </a:endParaRPr>
          </a:p>
          <a:p>
            <a:endParaRPr lang="en-US" sz="1200" dirty="0" smtClean="0">
              <a:solidFill>
                <a:srgbClr val="000000"/>
              </a:solidFill>
              <a:latin typeface="Arial"/>
            </a:endParaRPr>
          </a:p>
          <a:p>
            <a:endParaRPr lang="en-US" sz="1200" dirty="0">
              <a:solidFill>
                <a:srgbClr val="000000"/>
              </a:solidFill>
              <a:latin typeface="Arial"/>
            </a:endParaRPr>
          </a:p>
          <a:p>
            <a:endParaRPr lang="en-US" sz="1200" dirty="0" smtClean="0">
              <a:solidFill>
                <a:srgbClr val="000000"/>
              </a:solidFill>
              <a:latin typeface="Arial"/>
            </a:endParaRPr>
          </a:p>
          <a:p>
            <a:endParaRPr lang="en-US" sz="1200" dirty="0">
              <a:solidFill>
                <a:srgbClr val="000000"/>
              </a:solidFill>
              <a:latin typeface="Arial"/>
            </a:endParaRPr>
          </a:p>
          <a:p>
            <a:endParaRPr lang="en-US" sz="1200" dirty="0" smtClean="0">
              <a:solidFill>
                <a:srgbClr val="000000"/>
              </a:solidFill>
              <a:latin typeface="Arial"/>
            </a:endParaRPr>
          </a:p>
          <a:p>
            <a:endParaRPr lang="en-US" sz="1200" dirty="0">
              <a:solidFill>
                <a:srgbClr val="000000"/>
              </a:solidFill>
              <a:latin typeface="Arial"/>
            </a:endParaRPr>
          </a:p>
          <a:p>
            <a:endParaRPr lang="en-US" sz="1200" dirty="0" smtClean="0">
              <a:solidFill>
                <a:srgbClr val="000000"/>
              </a:solidFill>
              <a:latin typeface="Arial"/>
            </a:endParaRPr>
          </a:p>
          <a:p>
            <a:endParaRPr lang="en-US" sz="1200" dirty="0">
              <a:solidFill>
                <a:srgbClr val="000000"/>
              </a:solidFill>
              <a:latin typeface="Arial"/>
            </a:endParaRPr>
          </a:p>
          <a:p>
            <a:endParaRPr lang="en-US" sz="1200" dirty="0" smtClean="0">
              <a:solidFill>
                <a:srgbClr val="000000"/>
              </a:solidFill>
              <a:latin typeface="Arial"/>
            </a:endParaRPr>
          </a:p>
          <a:p>
            <a:endParaRPr lang="en-US" sz="1200" dirty="0">
              <a:solidFill>
                <a:srgbClr val="000000"/>
              </a:solidFill>
              <a:latin typeface="Arial"/>
            </a:endParaRPr>
          </a:p>
          <a:p>
            <a:pPr marL="0" indent="0">
              <a:buNone/>
            </a:pPr>
            <a:endParaRPr lang="en-US" sz="1200" dirty="0" smtClean="0">
              <a:solidFill>
                <a:srgbClr val="000000"/>
              </a:solidFill>
              <a:latin typeface="Arial"/>
            </a:endParaRPr>
          </a:p>
          <a:p>
            <a:pPr marL="0" indent="0">
              <a:buNone/>
            </a:pPr>
            <a:endParaRPr lang="en-US" sz="1200" dirty="0" smtClean="0">
              <a:solidFill>
                <a:srgbClr val="000000"/>
              </a:solidFill>
              <a:latin typeface="Arial"/>
            </a:endParaRPr>
          </a:p>
          <a:p>
            <a:r>
              <a:rPr lang="en-US" sz="1100" dirty="0"/>
              <a:t>The way Californians are charged for energy is changing. The changes are intended to make rates more understandable to customers, to ensure the price customers pay for energy is more closely aligned with the actual cost of providing it, and to offer customers choice when it comes to their rate plans. The first step in achieving these goals is to create </a:t>
            </a:r>
            <a:r>
              <a:rPr lang="en-US" sz="1100" dirty="0" smtClean="0"/>
              <a:t>awareness. PG&amp;E  funds APIFRN (due to cultural and linguistic capacities) </a:t>
            </a:r>
            <a:r>
              <a:rPr lang="en-US" sz="1100" dirty="0"/>
              <a:t>to help </a:t>
            </a:r>
            <a:r>
              <a:rPr lang="en-US" sz="1100" dirty="0" smtClean="0"/>
              <a:t>community members </a:t>
            </a:r>
            <a:r>
              <a:rPr lang="en-US" sz="1100" dirty="0"/>
              <a:t>make smarter energy choices and manage their energy costs.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52675"/>
            <a:ext cx="184785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350187"/>
            <a:ext cx="31146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651" y="3733800"/>
            <a:ext cx="26860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264462"/>
            <a:ext cx="183832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3728113"/>
            <a:ext cx="189547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7818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000"/>
                    </a14:imgEffect>
                    <a14:imgEffect>
                      <a14:brightnessContrast bright="46000"/>
                    </a14:imgEffect>
                  </a14:imgLayer>
                </a14:imgProps>
              </a:ext>
              <a:ext uri="{28A0092B-C50C-407E-A947-70E740481C1C}">
                <a14:useLocalDpi xmlns:a14="http://schemas.microsoft.com/office/drawing/2010/main" val="0"/>
              </a:ext>
            </a:extLst>
          </a:blip>
          <a:srcRect/>
          <a:stretch>
            <a:fillRect/>
          </a:stretch>
        </p:blipFill>
        <p:spPr bwMode="auto">
          <a:xfrm>
            <a:off x="381000" y="3325776"/>
            <a:ext cx="34290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ln>
            <a:solidFill>
              <a:schemeClr val="accent1"/>
            </a:solidFill>
          </a:ln>
        </p:spPr>
        <p:txBody>
          <a:bodyPr/>
          <a:lstStyle/>
          <a:p>
            <a:r>
              <a:rPr lang="en-US" sz="4400" dirty="0" smtClean="0"/>
              <a:t>Leadership Development</a:t>
            </a:r>
            <a:endParaRPr lang="en-US" sz="4400" dirty="0"/>
          </a:p>
        </p:txBody>
      </p:sp>
      <p:pic>
        <p:nvPicPr>
          <p:cNvPr id="6146" name="Picture 2" descr="C:\Users\apafss\Desktop\APIFRN pictures\CRU.jpe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1866014"/>
            <a:ext cx="293370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apafss\Desktop\APIFRN pictures\youthworkshop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1866014"/>
            <a:ext cx="2971800" cy="222885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810000" y="2700227"/>
            <a:ext cx="1371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9" name="Picture 5" descr="C:\Users\apafss\Desktop\APIFRN pictures\Fish outreach and education pictures\Fish project pictures report 3-16_6-16\27711390603_d2c1c61565_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8800" y="4191000"/>
            <a:ext cx="2470912" cy="164807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apafss\Desktop\APIFRN pictures\Fish outreach and education pictures\Pictures for CDPH\Community Presentation_W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8066" y="3657600"/>
            <a:ext cx="1858962" cy="2478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228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effectLst/>
              </a:rPr>
              <a:t>API SF Bay Fish Outreach and Education Project</a:t>
            </a:r>
            <a:endParaRPr lang="en-US" sz="4400" dirty="0"/>
          </a:p>
        </p:txBody>
      </p:sp>
      <p:sp>
        <p:nvSpPr>
          <p:cNvPr id="3" name="Content Placeholder 2"/>
          <p:cNvSpPr>
            <a:spLocks noGrp="1"/>
          </p:cNvSpPr>
          <p:nvPr>
            <p:ph idx="1"/>
          </p:nvPr>
        </p:nvSpPr>
        <p:spPr/>
        <p:txBody>
          <a:bodyPr>
            <a:normAutofit fontScale="92500" lnSpcReduction="10000"/>
          </a:bodyPr>
          <a:lstStyle/>
          <a:p>
            <a:r>
              <a:rPr lang="en-US" dirty="0"/>
              <a:t>T</a:t>
            </a:r>
            <a:r>
              <a:rPr lang="en-US" dirty="0" smtClean="0"/>
              <a:t>rain </a:t>
            </a:r>
            <a:r>
              <a:rPr lang="en-US" dirty="0"/>
              <a:t>our </a:t>
            </a:r>
            <a:r>
              <a:rPr lang="en-US" dirty="0" smtClean="0"/>
              <a:t>community partners </a:t>
            </a:r>
            <a:r>
              <a:rPr lang="en-US" dirty="0"/>
              <a:t>and they educate the families on healthy fish consumption and safety fish </a:t>
            </a:r>
            <a:r>
              <a:rPr lang="en-US" dirty="0" smtClean="0"/>
              <a:t>handling</a:t>
            </a:r>
          </a:p>
          <a:p>
            <a:r>
              <a:rPr lang="en-US" dirty="0"/>
              <a:t>P</a:t>
            </a:r>
            <a:r>
              <a:rPr lang="en-US" dirty="0" smtClean="0"/>
              <a:t>romote </a:t>
            </a:r>
            <a:r>
              <a:rPr lang="en-US" dirty="0"/>
              <a:t>awareness and understanding of fish consumption advisories for the API population in San </a:t>
            </a:r>
            <a:r>
              <a:rPr lang="en-US" dirty="0" smtClean="0"/>
              <a:t>Francisco</a:t>
            </a:r>
          </a:p>
          <a:p>
            <a:r>
              <a:rPr lang="en-US" dirty="0" smtClean="0"/>
              <a:t>Research Survey to identify individuals who are high consumers</a:t>
            </a:r>
            <a:r>
              <a:rPr lang="en-US" dirty="0"/>
              <a:t>.</a:t>
            </a:r>
            <a:r>
              <a:rPr lang="en-US" dirty="0" smtClean="0"/>
              <a:t> Outreach among </a:t>
            </a:r>
            <a:r>
              <a:rPr lang="en-US" dirty="0"/>
              <a:t>our partnering agencies, local “hot spot” fishing area, bait shops, clinics, schools and places frequent by at-risk API </a:t>
            </a:r>
            <a:r>
              <a:rPr lang="en-US" dirty="0" smtClean="0"/>
              <a:t>population.  </a:t>
            </a:r>
            <a:r>
              <a:rPr lang="en-US" dirty="0"/>
              <a:t>Education Workshop to promote reduction in human exposure to mercury and </a:t>
            </a:r>
            <a:r>
              <a:rPr lang="en-US" dirty="0" smtClean="0"/>
              <a:t>PCBs. </a:t>
            </a:r>
            <a:r>
              <a:rPr lang="en-US" dirty="0"/>
              <a:t>P</a:t>
            </a:r>
            <a:r>
              <a:rPr lang="en-US" dirty="0" smtClean="0"/>
              <a:t>rovide materials and facilitate discussion </a:t>
            </a:r>
            <a:r>
              <a:rPr lang="en-US" dirty="0"/>
              <a:t>and supportive system on alternatives and resources for healthy fish </a:t>
            </a:r>
            <a:r>
              <a:rPr lang="en-US" dirty="0" smtClean="0"/>
              <a:t>consumption.</a:t>
            </a:r>
            <a:endParaRPr lang="en-US" dirty="0"/>
          </a:p>
        </p:txBody>
      </p:sp>
    </p:spTree>
    <p:extLst>
      <p:ext uri="{BB962C8B-B14F-4D97-AF65-F5344CB8AC3E}">
        <p14:creationId xmlns:p14="http://schemas.microsoft.com/office/powerpoint/2010/main" val="1697155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01000" cy="1066800"/>
          </a:xfrm>
        </p:spPr>
        <p:txBody>
          <a:bodyPr/>
          <a:lstStyle/>
          <a:p>
            <a:r>
              <a:rPr lang="en-US" sz="4800" dirty="0" smtClean="0"/>
              <a:t>Training</a:t>
            </a:r>
            <a:endParaRPr lang="en-US" sz="4800" dirty="0"/>
          </a:p>
        </p:txBody>
      </p:sp>
      <p:pic>
        <p:nvPicPr>
          <p:cNvPr id="4" name="Content Placeholder 3" descr="C:\Users\apafss\Desktop\Fish outreach and education pictures\Pictures for CDPH\3-4 training3.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066800"/>
            <a:ext cx="2971800" cy="2286000"/>
          </a:xfrm>
          <a:prstGeom prst="rect">
            <a:avLst/>
          </a:prstGeom>
          <a:noFill/>
          <a:ln>
            <a:noFill/>
          </a:ln>
        </p:spPr>
      </p:pic>
      <p:pic>
        <p:nvPicPr>
          <p:cNvPr id="5" name="Picture 4" descr="C:\Users\apafss\Desktop\Fish project pictures report 3-16_6-16\28293234796_7a6ee1e852.jpg"/>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352800"/>
            <a:ext cx="2971800" cy="2133600"/>
          </a:xfrm>
          <a:prstGeom prst="rect">
            <a:avLst/>
          </a:prstGeom>
          <a:noFill/>
          <a:ln>
            <a:noFill/>
          </a:ln>
        </p:spPr>
      </p:pic>
      <p:pic>
        <p:nvPicPr>
          <p:cNvPr id="8" name="Picture 2" descr="C:\Users\apafss\Desktop\IMG_11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2945080"/>
            <a:ext cx="3810000" cy="25413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apafss\Desktop\Fish project pictures report 3-16_6-16\IMG_079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4457699" y="696194"/>
            <a:ext cx="3124201" cy="3810000"/>
          </a:xfrm>
          <a:prstGeom prst="rect">
            <a:avLst/>
          </a:prstGeom>
          <a:noFill/>
          <a:ln>
            <a:noFill/>
          </a:ln>
        </p:spPr>
      </p:pic>
    </p:spTree>
    <p:extLst>
      <p:ext uri="{BB962C8B-B14F-4D97-AF65-F5344CB8AC3E}">
        <p14:creationId xmlns:p14="http://schemas.microsoft.com/office/powerpoint/2010/main" val="16704745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287</TotalTime>
  <Words>474</Words>
  <Application>Microsoft Office PowerPoint</Application>
  <PresentationFormat>On-screen Show (4:3)</PresentationFormat>
  <Paragraphs>68</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Executive</vt:lpstr>
      <vt:lpstr>APA Family Support Services Project Update  OCTOBER 2016</vt:lpstr>
      <vt:lpstr>Mission</vt:lpstr>
      <vt:lpstr>Our Work</vt:lpstr>
      <vt:lpstr>Working Collaboratively</vt:lpstr>
      <vt:lpstr>Providing Quality Services</vt:lpstr>
      <vt:lpstr>Advocating Effectively</vt:lpstr>
      <vt:lpstr>Leadership Development</vt:lpstr>
      <vt:lpstr>API SF Bay Fish Outreach and Education Project</vt:lpstr>
      <vt:lpstr>Training</vt:lpstr>
      <vt:lpstr>Outreach</vt:lpstr>
      <vt:lpstr>Workshop</vt:lpstr>
      <vt:lpstr>Case Management</vt:lpstr>
      <vt:lpstr>Community Forum</vt:lpstr>
      <vt:lpstr>Community Building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API Family Resource Network Program  Report  OCTOBER 2016</dc:title>
  <dc:creator>apafss</dc:creator>
  <cp:lastModifiedBy>apafss</cp:lastModifiedBy>
  <cp:revision>38</cp:revision>
  <cp:lastPrinted>2016-10-25T18:00:36Z</cp:lastPrinted>
  <dcterms:created xsi:type="dcterms:W3CDTF">2016-10-07T05:40:54Z</dcterms:created>
  <dcterms:modified xsi:type="dcterms:W3CDTF">2016-12-13T03:18:35Z</dcterms:modified>
</cp:coreProperties>
</file>