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5" r:id="rId13"/>
    <p:sldId id="269" r:id="rId1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14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8D1C22-C358-439D-8DD9-49CF91A628A6}" type="datetimeFigureOut">
              <a:rPr lang="en-US" smtClean="0"/>
              <a:t>12/07/2016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32A41EB-46B0-4E10-A008-4F2C136BE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88457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43C1A07-8EBE-447A-A0EF-A735DB9049FB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E23412F-BEF9-42D2-95EC-55E2CE7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59677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A7879F5D-87C0-497F-B5A9-FB0789243C1A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198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10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C72E29CD-4490-4510-BA7C-502A0122ECBE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066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11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1473E8BB-A968-4F9E-BFA0-34215013F407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0432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Zip</a:t>
            </a:r>
            <a:r>
              <a:rPr lang="en-US" baseline="0" dirty="0" smtClean="0"/>
              <a:t> code’s quantify how many people in our service area are being reached. Sampling of influent, effluent and </a:t>
            </a:r>
            <a:r>
              <a:rPr lang="en-US" baseline="0" dirty="0" err="1" smtClean="0"/>
              <a:t>biosolids</a:t>
            </a:r>
            <a:r>
              <a:rPr lang="en-US" baseline="0" dirty="0" smtClean="0"/>
              <a:t> show us the trends of POC’s and give an idea of how effective our P2 program is.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12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D995ACB-3D0C-4562-94F8-5CAF703FC146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49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13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1F63A8ED-1FE1-4DFA-98C7-E7CDAA7E2696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70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sample the influent with</a:t>
            </a:r>
            <a:r>
              <a:rPr lang="en-US" baseline="0" dirty="0" smtClean="0"/>
              <a:t> the same frequency required for the effluent for CN, and the plant influent, effluent and </a:t>
            </a:r>
            <a:r>
              <a:rPr lang="en-US" baseline="0" dirty="0" err="1" smtClean="0"/>
              <a:t>biosolids</a:t>
            </a:r>
            <a:r>
              <a:rPr lang="en-US" baseline="0" dirty="0" smtClean="0"/>
              <a:t> are evaluated to determine if there are any other POC’s. Data is compared to previous reporting periods to identify trends.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130BFF5-C1AE-4DB9-9B53-35775BDE60BB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187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Pretreatment</a:t>
            </a:r>
            <a:r>
              <a:rPr lang="en-US" baseline="0" dirty="0" smtClean="0"/>
              <a:t> covers most of the metals.</a:t>
            </a:r>
          </a:p>
          <a:p>
            <a:r>
              <a:rPr lang="en-US" dirty="0" smtClean="0"/>
              <a:t>Dioxin: Paper mills, PVC plastic manufacturing,</a:t>
            </a:r>
            <a:r>
              <a:rPr lang="en-US" baseline="0" dirty="0" smtClean="0"/>
              <a:t> Pesticide manufacturing</a:t>
            </a:r>
          </a:p>
          <a:p>
            <a:r>
              <a:rPr lang="en-US" baseline="0" dirty="0" smtClean="0"/>
              <a:t>CN: metal finishers, plastic, chemical, iron and steel mills</a:t>
            </a:r>
          </a:p>
          <a:p>
            <a:r>
              <a:rPr lang="en-US" dirty="0" smtClean="0"/>
              <a:t>PCB’s: building</a:t>
            </a:r>
            <a:r>
              <a:rPr lang="en-US" baseline="0" dirty="0" smtClean="0"/>
              <a:t> demo- we require closing off the lateral before demo begins</a:t>
            </a:r>
          </a:p>
          <a:p>
            <a:r>
              <a:rPr lang="en-US" baseline="0" dirty="0" smtClean="0"/>
              <a:t>HHW: </a:t>
            </a:r>
            <a:r>
              <a:rPr lang="en-US" baseline="0" dirty="0" err="1" smtClean="0"/>
              <a:t>flourescent</a:t>
            </a:r>
            <a:r>
              <a:rPr lang="en-US" baseline="0" dirty="0" smtClean="0"/>
              <a:t> bulbs, switches, relays, </a:t>
            </a:r>
            <a:r>
              <a:rPr lang="en-US" baseline="0" dirty="0" err="1" smtClean="0"/>
              <a:t>themometers</a:t>
            </a:r>
            <a:endParaRPr lang="en-US" baseline="0" dirty="0" smtClean="0"/>
          </a:p>
          <a:p>
            <a:r>
              <a:rPr lang="en-US" baseline="0" dirty="0" err="1" smtClean="0"/>
              <a:t>Fipronil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imidocloprid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0F9D587D-A090-4E4A-B01D-7178AF8BBF4A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74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4EA59040-D12D-4DCD-8658-4906C7581B0D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05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1902CB7E-A547-4EBC-805A-F28A1B2F78C6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2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Tours: Make connections between wastewater</a:t>
            </a:r>
            <a:r>
              <a:rPr lang="en-US" baseline="0" dirty="0" smtClean="0"/>
              <a:t> treatment processes and what they do at home. Kids love to correct their parents! Use their offspring against them to change behavior! 1,000 people have attended tours since 2012.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Presentations: Rotary Club meetings, parent groups, middle school career fairs, neighborhood coordinating council meetings.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Events: El Sobrante Stroll, North Richmond Shoreline Festival, West County Business Expo- take the pledge!</a:t>
            </a:r>
          </a:p>
          <a:p>
            <a:endParaRPr lang="en-US" baseline="0" dirty="0" smtClean="0"/>
          </a:p>
          <a:p>
            <a:r>
              <a:rPr lang="en-US" baseline="0" dirty="0" smtClean="0"/>
              <a:t>Regional: Radio ads during holidays for FOG, Holiday PSA’s on wrapping paper, outreach to Dental </a:t>
            </a:r>
            <a:r>
              <a:rPr lang="en-US" baseline="0" dirty="0" err="1" smtClean="0"/>
              <a:t>hygenist</a:t>
            </a:r>
            <a:r>
              <a:rPr lang="en-US" baseline="0" dirty="0" smtClean="0"/>
              <a:t> community, support for federal, state and local legislation….All the great work done regionally in the Bay Area through our contracts with Stephanie, Kelly Moran, </a:t>
            </a:r>
            <a:r>
              <a:rPr lang="en-US" baseline="0" dirty="0" err="1" smtClean="0"/>
              <a:t>O’Rorke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Outreach to swim schools, long term care facilities, schools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Inspections of laboratories, metal finishers, auto service, dental…evaluate all incoming IU’s! BMP’s required.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2F7BD63-5AD5-4E1B-A7B7-A6D4583259F2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81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Recycled</a:t>
            </a:r>
            <a:r>
              <a:rPr lang="en-US" baseline="0" dirty="0" smtClean="0"/>
              <a:t> water, recoverable energy, wastewater careers etc…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B941B63B-CBC4-4EEE-8D99-13710244BCEF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25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Toilet display</a:t>
            </a:r>
            <a:r>
              <a:rPr lang="en-US" baseline="0" dirty="0" smtClean="0"/>
              <a:t> really gets conversations started with residents. Brochures on FOG, No drugs down the drain, toilets aren’t trashcans, wastewater treatment, HHW. GIVE-AWAYS: grease collection cups, pens, door hangers, WCWD backpacks, pins, P2 pledge magnets.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F8583A5F-0DD4-4AA2-8D56-9EFDD96A35B3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41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3412F-BEF9-42D2-95EC-55E2CE78FB9C}" type="slidenum">
              <a:rPr lang="en-US" smtClean="0"/>
              <a:t>9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3A7DFDFB-BB90-467A-872A-E75B3B27BB55}" type="datetime1">
              <a:rPr lang="en-US" smtClean="0"/>
              <a:t>12/07/2016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14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D95F20A9-9E94-4F6E-87FE-8326D55D2C0D}" type="datetimeFigureOut">
              <a:rPr lang="en-US" smtClean="0"/>
              <a:t>12/06/2016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BF8E250F-098D-484B-9387-9B14009975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WestCountyWD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cwd.govoffice3.com/" TargetMode="External"/><Relationship Id="rId5" Type="http://schemas.openxmlformats.org/officeDocument/2006/relationships/hyperlink" Target="https://www.youtube.com/user/WestCountyWD/" TargetMode="External"/><Relationship Id="rId4" Type="http://schemas.openxmlformats.org/officeDocument/2006/relationships/hyperlink" Target="https://plus.google.com/+WcwdOrg1921/posts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WCWD Pollution Prevention Program 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Overview</a:t>
            </a:r>
            <a:endParaRPr lang="en-US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"/>
            <a:ext cx="1973199" cy="129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45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908175"/>
            <a:ext cx="5334000" cy="3810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WCWD mascot…. WILLY!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278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www.facebook.com/WestCountyWD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hlinkClick r:id="rId4"/>
              </a:rPr>
              <a:t>https://</a:t>
            </a:r>
            <a:r>
              <a:rPr lang="en-US" sz="2800" dirty="0" smtClean="0">
                <a:hlinkClick r:id="rId4"/>
              </a:rPr>
              <a:t>plus.google.com</a:t>
            </a:r>
            <a:r>
              <a:rPr lang="en-US" sz="2800" dirty="0">
                <a:hlinkClick r:id="rId4"/>
              </a:rPr>
              <a:t>/+</a:t>
            </a:r>
            <a:r>
              <a:rPr lang="en-US" sz="2800" dirty="0" smtClean="0">
                <a:hlinkClick r:id="rId4"/>
              </a:rPr>
              <a:t>WcwdOrg1921/posts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hlinkClick r:id="rId5"/>
              </a:rPr>
              <a:t>https://www.youtube.com/user/WestCountyWD</a:t>
            </a:r>
            <a:r>
              <a:rPr lang="en-US" sz="2800" dirty="0" smtClean="0">
                <a:hlinkClick r:id="rId5"/>
              </a:rPr>
              <a:t>/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hlinkClick r:id="rId6"/>
              </a:rPr>
              <a:t>http://</a:t>
            </a:r>
            <a:r>
              <a:rPr lang="en-US" sz="2800" dirty="0" smtClean="0">
                <a:hlinkClick r:id="rId6"/>
              </a:rPr>
              <a:t>wcwd.govoffice3.com/</a:t>
            </a:r>
            <a:endParaRPr lang="en-US" sz="2800" dirty="0" smtClean="0"/>
          </a:p>
          <a:p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Photo’s, videos, links to news articles on wastewater, P2 messages on wipes, FOG, Holiday wrapping paper,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Social Media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79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Physical counts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Number of pledges taken at events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Number of people taking plant tours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Amounts of HHW collected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Number of SSO’s in collection system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Zip code tally’s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Sampling results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Measures of effectiveness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521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 all for the great work you’re doing protecting our environment!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10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Basin Plan (Water Quality Objectives)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NPDES Permit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Special Studies (Sampling)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Professional Trade Associations and Groups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BACWA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BAPPG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CWEA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Identification of POC’s 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457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Industrial applications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Mercury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Dental Facilities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Medical facilities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Household hazardous </a:t>
            </a:r>
            <a:r>
              <a:rPr lang="en-US" dirty="0" smtClean="0"/>
              <a:t>waste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Pesticides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Insecticides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Flea Control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Sources of POC’s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02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Copper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Pools and spas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Auto service </a:t>
            </a:r>
            <a:r>
              <a:rPr lang="en-US" dirty="0" smtClean="0"/>
              <a:t>facilities (wash racks)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Plumbing practices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Laboratories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FOG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FSE’s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Vehicle service facilities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Residential discharges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Sources of POC’s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955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Wipes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Residential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Schools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Long-term care facilities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Emerging POC’s are tracked e.g. pharmaceuticals, </a:t>
            </a:r>
            <a:r>
              <a:rPr lang="en-US" dirty="0" err="1" smtClean="0"/>
              <a:t>microplastics</a:t>
            </a:r>
            <a:r>
              <a:rPr lang="en-US" dirty="0" smtClean="0"/>
              <a:t> (fibers) via regional efforts and BAPPG projects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Sources of POC’s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20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14450" lvl="2" indent="-514350">
              <a:buFont typeface="Arial" panose="020B0604020202020204" pitchFamily="34" charset="0"/>
              <a:buChar char="•"/>
            </a:pPr>
            <a:r>
              <a:rPr lang="en-US" sz="3200" dirty="0" smtClean="0"/>
              <a:t>Plant tours</a:t>
            </a:r>
          </a:p>
          <a:p>
            <a:pPr marL="1314450" lvl="2" indent="-514350">
              <a:buFont typeface="Arial" panose="020B0604020202020204" pitchFamily="34" charset="0"/>
              <a:buChar char="•"/>
            </a:pPr>
            <a:r>
              <a:rPr lang="en-US" sz="3200" dirty="0" smtClean="0"/>
              <a:t>Presentations to community groups</a:t>
            </a:r>
          </a:p>
          <a:p>
            <a:pPr marL="1314450" lvl="2" indent="-514350">
              <a:buFont typeface="Arial" panose="020B0604020202020204" pitchFamily="34" charset="0"/>
              <a:buChar char="•"/>
            </a:pPr>
            <a:r>
              <a:rPr lang="en-US" sz="3200" dirty="0" smtClean="0"/>
              <a:t>Community events</a:t>
            </a:r>
          </a:p>
          <a:p>
            <a:pPr marL="1314450" lvl="2" indent="-514350">
              <a:buFont typeface="Arial" panose="020B0604020202020204" pitchFamily="34" charset="0"/>
              <a:buChar char="•"/>
            </a:pPr>
            <a:r>
              <a:rPr lang="en-US" sz="3200" dirty="0" smtClean="0"/>
              <a:t>Regional campaigns</a:t>
            </a:r>
          </a:p>
          <a:p>
            <a:pPr marL="1314450" lvl="2" indent="-514350">
              <a:buFont typeface="Arial" panose="020B0604020202020204" pitchFamily="34" charset="0"/>
              <a:buChar char="•"/>
            </a:pPr>
            <a:r>
              <a:rPr lang="en-US" sz="3200" dirty="0" smtClean="0"/>
              <a:t>Outreach to commercial facilities</a:t>
            </a:r>
          </a:p>
          <a:p>
            <a:pPr marL="1314450" lvl="2" indent="-514350">
              <a:buFont typeface="Arial" panose="020B0604020202020204" pitchFamily="34" charset="0"/>
              <a:buChar char="•"/>
            </a:pPr>
            <a:r>
              <a:rPr lang="en-US" sz="3200" dirty="0" smtClean="0"/>
              <a:t>Industrial User inspections and sampling</a:t>
            </a:r>
          </a:p>
          <a:p>
            <a:pPr marL="1314450" lvl="2" indent="-514350">
              <a:buFont typeface="Arial" panose="020B0604020202020204" pitchFamily="34" charset="0"/>
              <a:buChar char="•"/>
            </a:pPr>
            <a:r>
              <a:rPr lang="en-US" sz="3200" dirty="0" smtClean="0"/>
              <a:t>Social media (YouTube, Google plus, </a:t>
            </a:r>
            <a:r>
              <a:rPr lang="en-US" sz="3200" dirty="0" err="1" smtClean="0"/>
              <a:t>facebook</a:t>
            </a:r>
            <a:r>
              <a:rPr lang="en-US" sz="3200" dirty="0" smtClean="0"/>
              <a:t>, WCWD newsletter</a:t>
            </a:r>
          </a:p>
          <a:p>
            <a:pPr marL="1314450" lvl="2" indent="-5143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Tasks to reduce POC’s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90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Plant Tours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2" descr="C:\Users\jneugebauer\Pictures\photo (2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771" y="3886200"/>
            <a:ext cx="3350029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1828800"/>
            <a:ext cx="4876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Teach the students how wastewater treatment facilities use natural forces and living things to clean the water.</a:t>
            </a:r>
          </a:p>
          <a:p>
            <a:endParaRPr lang="en-US" dirty="0"/>
          </a:p>
          <a:p>
            <a:r>
              <a:rPr lang="en-US" dirty="0" smtClean="0"/>
              <a:t>Make connections between what they do at home/school and how it affects our ability to keep our water supply clean.</a:t>
            </a:r>
          </a:p>
          <a:p>
            <a:endParaRPr lang="en-US" dirty="0" smtClean="0"/>
          </a:p>
          <a:p>
            <a:r>
              <a:rPr lang="en-US" dirty="0" smtClean="0"/>
              <a:t>Talk about what to do with FOG, wipes, pharmaceutical waste and household hazardous waste.</a:t>
            </a:r>
          </a:p>
          <a:p>
            <a:endParaRPr lang="en-US" dirty="0"/>
          </a:p>
          <a:p>
            <a:r>
              <a:rPr lang="en-US" dirty="0" smtClean="0"/>
              <a:t>Enlist them as ambassadors of clean water!</a:t>
            </a:r>
          </a:p>
          <a:p>
            <a:endParaRPr lang="en-US" dirty="0"/>
          </a:p>
          <a:p>
            <a:r>
              <a:rPr lang="en-US" dirty="0" smtClean="0"/>
              <a:t>Give them tools to take home! 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894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El Sobrante Stroll and Richmond Shoreline Festival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Toilet display</a:t>
            </a:r>
          </a:p>
          <a:p>
            <a:pPr marL="0" indent="0">
              <a:buNone/>
            </a:pPr>
            <a:r>
              <a:rPr lang="en-US" sz="2400" dirty="0" smtClean="0"/>
              <a:t>Pharmaceutical collection</a:t>
            </a:r>
          </a:p>
          <a:p>
            <a:pPr marL="0" indent="0">
              <a:buNone/>
            </a:pPr>
            <a:r>
              <a:rPr lang="en-US" sz="2400" dirty="0" smtClean="0"/>
              <a:t>Take the pledge! </a:t>
            </a:r>
          </a:p>
          <a:p>
            <a:pPr marL="0" indent="0">
              <a:buNone/>
            </a:pPr>
            <a:r>
              <a:rPr lang="en-US" sz="2400" dirty="0" smtClean="0"/>
              <a:t>Outreach materials</a:t>
            </a:r>
          </a:p>
          <a:p>
            <a:pPr marL="0" indent="0">
              <a:buNone/>
            </a:pPr>
            <a:r>
              <a:rPr lang="en-US" sz="2400" dirty="0" smtClean="0"/>
              <a:t>Give-</a:t>
            </a:r>
            <a:r>
              <a:rPr lang="en-US" sz="2400" dirty="0" err="1" smtClean="0"/>
              <a:t>aways</a:t>
            </a:r>
            <a:endParaRPr lang="en-US" sz="2400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Community events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4" descr="C:\Users\jneugebauer\AppData\Local\Microsoft\Windows\Temporary Internet Files\Content.Outlook\OZ90JMMU\image (3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724401" y="2514600"/>
            <a:ext cx="254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50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Toilets Aren’t Trashcans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2049780" y="2217420"/>
            <a:ext cx="4937760" cy="370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068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1399</TotalTime>
  <Words>701</Words>
  <Application>Microsoft Office PowerPoint</Application>
  <PresentationFormat>On-screen Show (4:3)</PresentationFormat>
  <Paragraphs>128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Mountain</vt:lpstr>
      <vt:lpstr>WCWD Pollution Prevention Program </vt:lpstr>
      <vt:lpstr>Identification of POC’s </vt:lpstr>
      <vt:lpstr>Sources of POC’s</vt:lpstr>
      <vt:lpstr>Sources of POC’s</vt:lpstr>
      <vt:lpstr>Sources of POC’s</vt:lpstr>
      <vt:lpstr>Tasks to reduce POC’s</vt:lpstr>
      <vt:lpstr>Plant Tours</vt:lpstr>
      <vt:lpstr>Community events</vt:lpstr>
      <vt:lpstr>Toilets Aren’t Trashcans</vt:lpstr>
      <vt:lpstr>WCWD mascot…. WILLY!</vt:lpstr>
      <vt:lpstr>Social Media</vt:lpstr>
      <vt:lpstr>Measures of effectiveness</vt:lpstr>
      <vt:lpstr>Thank you all for the great work you’re doing protecting our environment!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WCWD Pollution Prevention Program</dc:title>
  <dc:creator>Joe Neugebauer</dc:creator>
  <cp:lastModifiedBy>Joe Neugebauer</cp:lastModifiedBy>
  <cp:revision>25</cp:revision>
  <cp:lastPrinted>2016-12-07T15:01:21Z</cp:lastPrinted>
  <dcterms:created xsi:type="dcterms:W3CDTF">2016-12-06T15:49:20Z</dcterms:created>
  <dcterms:modified xsi:type="dcterms:W3CDTF">2016-12-07T15:08:38Z</dcterms:modified>
</cp:coreProperties>
</file>