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3"/>
  </p:notesMasterIdLst>
  <p:handoutMasterIdLst>
    <p:handoutMasterId r:id="rId44"/>
  </p:handoutMasterIdLst>
  <p:sldIdLst>
    <p:sldId id="288" r:id="rId5"/>
    <p:sldId id="299" r:id="rId6"/>
    <p:sldId id="390" r:id="rId7"/>
    <p:sldId id="258" r:id="rId8"/>
    <p:sldId id="271" r:id="rId9"/>
    <p:sldId id="298" r:id="rId10"/>
    <p:sldId id="382" r:id="rId11"/>
    <p:sldId id="383" r:id="rId12"/>
    <p:sldId id="387" r:id="rId13"/>
    <p:sldId id="353" r:id="rId14"/>
    <p:sldId id="374" r:id="rId15"/>
    <p:sldId id="385" r:id="rId16"/>
    <p:sldId id="386" r:id="rId17"/>
    <p:sldId id="363" r:id="rId18"/>
    <p:sldId id="366" r:id="rId19"/>
    <p:sldId id="340" r:id="rId20"/>
    <p:sldId id="341" r:id="rId21"/>
    <p:sldId id="342" r:id="rId22"/>
    <p:sldId id="267" r:id="rId23"/>
    <p:sldId id="368" r:id="rId24"/>
    <p:sldId id="356" r:id="rId25"/>
    <p:sldId id="272" r:id="rId26"/>
    <p:sldId id="257" r:id="rId27"/>
    <p:sldId id="295" r:id="rId28"/>
    <p:sldId id="392" r:id="rId29"/>
    <p:sldId id="393" r:id="rId30"/>
    <p:sldId id="346" r:id="rId31"/>
    <p:sldId id="349" r:id="rId32"/>
    <p:sldId id="318" r:id="rId33"/>
    <p:sldId id="350" r:id="rId34"/>
    <p:sldId id="321" r:id="rId35"/>
    <p:sldId id="322" r:id="rId36"/>
    <p:sldId id="324" r:id="rId37"/>
    <p:sldId id="388" r:id="rId38"/>
    <p:sldId id="345" r:id="rId39"/>
    <p:sldId id="389" r:id="rId40"/>
    <p:sldId id="325" r:id="rId41"/>
    <p:sldId id="293" r:id="rId42"/>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e, Jennifer E" initials="RJ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FCBED"/>
    <a:srgbClr val="5E9732"/>
    <a:srgbClr val="D9531E"/>
    <a:srgbClr val="5B9BD5"/>
    <a:srgbClr val="8BC53F"/>
    <a:srgbClr val="003366"/>
    <a:srgbClr val="007DC3"/>
    <a:srgbClr val="D8531E"/>
    <a:srgbClr val="FDB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88262" autoAdjust="0"/>
  </p:normalViewPr>
  <p:slideViewPr>
    <p:cSldViewPr snapToObjects="1">
      <p:cViewPr>
        <p:scale>
          <a:sx n="90" d="100"/>
          <a:sy n="90" d="100"/>
        </p:scale>
        <p:origin x="-1518" y="-6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4B7DD6F4-C17A-49C4-92BD-6307EBA58C03}" type="datetimeFigureOut">
              <a:rPr lang="en-US" smtClean="0"/>
              <a:t>2/6/2017</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FCB66456-E8F0-498A-BDDE-33642E54DCE5}" type="slidenum">
              <a:rPr lang="en-US" smtClean="0"/>
              <a:t>‹#›</a:t>
            </a:fld>
            <a:endParaRPr lang="en-US"/>
          </a:p>
        </p:txBody>
      </p:sp>
    </p:spTree>
    <p:extLst>
      <p:ext uri="{BB962C8B-B14F-4D97-AF65-F5344CB8AC3E}">
        <p14:creationId xmlns:p14="http://schemas.microsoft.com/office/powerpoint/2010/main" val="4008708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6DC92A4E-C0EB-4DC4-AA0C-C8B2E5F9180D}" type="datetimeFigureOut">
              <a:rPr lang="en-US" smtClean="0"/>
              <a:t>2/6/2017</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2F0A5EFA-02EA-487A-8AD4-08C47499EBFE}" type="slidenum">
              <a:rPr lang="en-US" smtClean="0"/>
              <a:t>‹#›</a:t>
            </a:fld>
            <a:endParaRPr lang="en-US"/>
          </a:p>
        </p:txBody>
      </p:sp>
    </p:spTree>
    <p:extLst>
      <p:ext uri="{BB962C8B-B14F-4D97-AF65-F5344CB8AC3E}">
        <p14:creationId xmlns:p14="http://schemas.microsoft.com/office/powerpoint/2010/main" val="8404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A5EFA-02EA-487A-8AD4-08C47499EBFE}" type="slidenum">
              <a:rPr lang="en-US" smtClean="0"/>
              <a:t>1</a:t>
            </a:fld>
            <a:endParaRPr lang="en-US"/>
          </a:p>
        </p:txBody>
      </p:sp>
    </p:spTree>
    <p:extLst>
      <p:ext uri="{BB962C8B-B14F-4D97-AF65-F5344CB8AC3E}">
        <p14:creationId xmlns:p14="http://schemas.microsoft.com/office/powerpoint/2010/main" val="1516903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lstStyle/>
          <a:p>
            <a:r>
              <a:rPr lang="en-US" dirty="0" smtClean="0"/>
              <a:t>Anatomy of our model</a:t>
            </a:r>
          </a:p>
          <a:p>
            <a:endParaRPr lang="en-US" dirty="0"/>
          </a:p>
        </p:txBody>
      </p:sp>
      <p:sp>
        <p:nvSpPr>
          <p:cNvPr id="4" name="Slide Number Placeholder 3"/>
          <p:cNvSpPr>
            <a:spLocks noGrp="1"/>
          </p:cNvSpPr>
          <p:nvPr>
            <p:ph type="sldNum" sz="quarter" idx="10"/>
          </p:nvPr>
        </p:nvSpPr>
        <p:spPr/>
        <p:txBody>
          <a:bodyPr/>
          <a:lstStyle/>
          <a:p>
            <a:pPr>
              <a:defRPr/>
            </a:pPr>
            <a:fld id="{B28BF163-820F-40DA-8848-284814E02360}" type="slidenum">
              <a:rPr lang="en-US" smtClean="0"/>
              <a:pPr>
                <a:defRPr/>
              </a:pPr>
              <a:t>10</a:t>
            </a:fld>
            <a:endParaRPr lang="en-US"/>
          </a:p>
        </p:txBody>
      </p:sp>
    </p:spTree>
    <p:extLst>
      <p:ext uri="{BB962C8B-B14F-4D97-AF65-F5344CB8AC3E}">
        <p14:creationId xmlns:p14="http://schemas.microsoft.com/office/powerpoint/2010/main" val="55950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lstStyle/>
          <a:p>
            <a:r>
              <a:rPr lang="en-US" dirty="0" smtClean="0"/>
              <a:t>Anatomy of our model</a:t>
            </a:r>
          </a:p>
          <a:p>
            <a:endParaRPr lang="en-US" dirty="0"/>
          </a:p>
        </p:txBody>
      </p:sp>
      <p:sp>
        <p:nvSpPr>
          <p:cNvPr id="4" name="Slide Number Placeholder 3"/>
          <p:cNvSpPr>
            <a:spLocks noGrp="1"/>
          </p:cNvSpPr>
          <p:nvPr>
            <p:ph type="sldNum" sz="quarter" idx="10"/>
          </p:nvPr>
        </p:nvSpPr>
        <p:spPr/>
        <p:txBody>
          <a:bodyPr/>
          <a:lstStyle/>
          <a:p>
            <a:pPr>
              <a:defRPr/>
            </a:pPr>
            <a:fld id="{B28BF163-820F-40DA-8848-284814E02360}" type="slidenum">
              <a:rPr lang="en-US" smtClean="0"/>
              <a:pPr>
                <a:defRPr/>
              </a:pPr>
              <a:t>11</a:t>
            </a:fld>
            <a:endParaRPr lang="en-US"/>
          </a:p>
        </p:txBody>
      </p:sp>
    </p:spTree>
    <p:extLst>
      <p:ext uri="{BB962C8B-B14F-4D97-AF65-F5344CB8AC3E}">
        <p14:creationId xmlns:p14="http://schemas.microsoft.com/office/powerpoint/2010/main" val="55950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a:t> this point we can start handing out the competency sheets! </a:t>
            </a:r>
          </a:p>
        </p:txBody>
      </p:sp>
      <p:sp>
        <p:nvSpPr>
          <p:cNvPr id="4" name="Slide Number Placeholder 3"/>
          <p:cNvSpPr>
            <a:spLocks noGrp="1"/>
          </p:cNvSpPr>
          <p:nvPr>
            <p:ph type="sldNum" sz="quarter" idx="10"/>
          </p:nvPr>
        </p:nvSpPr>
        <p:spPr/>
        <p:txBody>
          <a:bodyPr/>
          <a:lstStyle/>
          <a:p>
            <a:pPr>
              <a:defRPr/>
            </a:pPr>
            <a:fld id="{B28BF163-820F-40DA-8848-284814E02360}" type="slidenum">
              <a:rPr lang="en-US" smtClean="0"/>
              <a:pPr>
                <a:defRPr/>
              </a:pPr>
              <a:t>12</a:t>
            </a:fld>
            <a:endParaRPr lang="en-US"/>
          </a:p>
        </p:txBody>
      </p:sp>
    </p:spTree>
    <p:extLst>
      <p:ext uri="{BB962C8B-B14F-4D97-AF65-F5344CB8AC3E}">
        <p14:creationId xmlns:p14="http://schemas.microsoft.com/office/powerpoint/2010/main" val="390642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13</a:t>
            </a:fld>
            <a:endParaRPr lang="en-US"/>
          </a:p>
        </p:txBody>
      </p:sp>
    </p:spTree>
    <p:extLst>
      <p:ext uri="{BB962C8B-B14F-4D97-AF65-F5344CB8AC3E}">
        <p14:creationId xmlns:p14="http://schemas.microsoft.com/office/powerpoint/2010/main" val="121747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14</a:t>
            </a:fld>
            <a:endParaRPr lang="en-US"/>
          </a:p>
        </p:txBody>
      </p:sp>
    </p:spTree>
    <p:extLst>
      <p:ext uri="{BB962C8B-B14F-4D97-AF65-F5344CB8AC3E}">
        <p14:creationId xmlns:p14="http://schemas.microsoft.com/office/powerpoint/2010/main" val="250191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15</a:t>
            </a:fld>
            <a:endParaRPr lang="en-US"/>
          </a:p>
        </p:txBody>
      </p:sp>
    </p:spTree>
    <p:extLst>
      <p:ext uri="{BB962C8B-B14F-4D97-AF65-F5344CB8AC3E}">
        <p14:creationId xmlns:p14="http://schemas.microsoft.com/office/powerpoint/2010/main" val="2698056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A5EFA-02EA-487A-8AD4-08C47499EBFE}" type="slidenum">
              <a:rPr lang="en-US" smtClean="0"/>
              <a:t>16</a:t>
            </a:fld>
            <a:endParaRPr lang="en-US"/>
          </a:p>
        </p:txBody>
      </p:sp>
    </p:spTree>
    <p:extLst>
      <p:ext uri="{BB962C8B-B14F-4D97-AF65-F5344CB8AC3E}">
        <p14:creationId xmlns:p14="http://schemas.microsoft.com/office/powerpoint/2010/main" val="3227467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17</a:t>
            </a:fld>
            <a:endParaRPr lang="en-US"/>
          </a:p>
        </p:txBody>
      </p:sp>
    </p:spTree>
    <p:extLst>
      <p:ext uri="{BB962C8B-B14F-4D97-AF65-F5344CB8AC3E}">
        <p14:creationId xmlns:p14="http://schemas.microsoft.com/office/powerpoint/2010/main" val="4281361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competency model is simply a collection of competencies important for success in a given area. </a:t>
            </a:r>
          </a:p>
          <a:p>
            <a:r>
              <a:rPr lang="en-US" baseline="0" dirty="0" smtClean="0"/>
              <a:t>For example, </a:t>
            </a:r>
          </a:p>
          <a:p>
            <a:r>
              <a:rPr lang="en-US" baseline="0" dirty="0" smtClean="0"/>
              <a:t>A Leadership Competency Model would be the collection of competencies needed to be a successful leader at the SFPUC. </a:t>
            </a:r>
          </a:p>
          <a:p>
            <a:r>
              <a:rPr lang="en-US" baseline="0" dirty="0" smtClean="0"/>
              <a:t>An Engineering competency model would be the collection of competencies needed to be a successful engineer at the SFPUC. </a:t>
            </a:r>
          </a:p>
          <a:p>
            <a:endParaRPr lang="en-US" dirty="0"/>
          </a:p>
        </p:txBody>
      </p:sp>
      <p:sp>
        <p:nvSpPr>
          <p:cNvPr id="4" name="Slide Number Placeholder 3"/>
          <p:cNvSpPr>
            <a:spLocks noGrp="1"/>
          </p:cNvSpPr>
          <p:nvPr>
            <p:ph type="sldNum" sz="quarter" idx="10"/>
          </p:nvPr>
        </p:nvSpPr>
        <p:spPr/>
        <p:txBody>
          <a:bodyPr/>
          <a:lstStyle/>
          <a:p>
            <a:fld id="{2F0A5EFA-02EA-487A-8AD4-08C47499EBFE}" type="slidenum">
              <a:rPr lang="en-US" smtClean="0"/>
              <a:t>18</a:t>
            </a:fld>
            <a:endParaRPr lang="en-US"/>
          </a:p>
        </p:txBody>
      </p:sp>
    </p:spTree>
    <p:extLst>
      <p:ext uri="{BB962C8B-B14F-4D97-AF65-F5344CB8AC3E}">
        <p14:creationId xmlns:p14="http://schemas.microsoft.com/office/powerpoint/2010/main" val="340415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19</a:t>
            </a:fld>
            <a:endParaRPr lang="en-US"/>
          </a:p>
        </p:txBody>
      </p:sp>
    </p:spTree>
    <p:extLst>
      <p:ext uri="{BB962C8B-B14F-4D97-AF65-F5344CB8AC3E}">
        <p14:creationId xmlns:p14="http://schemas.microsoft.com/office/powerpoint/2010/main" val="138029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2</a:t>
            </a:fld>
            <a:endParaRPr lang="en-US"/>
          </a:p>
        </p:txBody>
      </p:sp>
    </p:spTree>
    <p:extLst>
      <p:ext uri="{BB962C8B-B14F-4D97-AF65-F5344CB8AC3E}">
        <p14:creationId xmlns:p14="http://schemas.microsoft.com/office/powerpoint/2010/main" val="4051816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leaders of our organization have worked with enterprise workforce planning to identify the 16 competencies most important to leadership success at the SFPUC.</a:t>
            </a:r>
            <a:endParaRPr lang="en-US" dirty="0"/>
          </a:p>
        </p:txBody>
      </p:sp>
      <p:sp>
        <p:nvSpPr>
          <p:cNvPr id="4" name="Slide Number Placeholder 3"/>
          <p:cNvSpPr>
            <a:spLocks noGrp="1"/>
          </p:cNvSpPr>
          <p:nvPr>
            <p:ph type="sldNum" sz="quarter" idx="10"/>
          </p:nvPr>
        </p:nvSpPr>
        <p:spPr/>
        <p:txBody>
          <a:bodyPr/>
          <a:lstStyle/>
          <a:p>
            <a:fld id="{2F0A5EFA-02EA-487A-8AD4-08C47499EBFE}" type="slidenum">
              <a:rPr lang="en-US" smtClean="0"/>
              <a:t>20</a:t>
            </a:fld>
            <a:endParaRPr lang="en-US"/>
          </a:p>
        </p:txBody>
      </p:sp>
    </p:spTree>
    <p:extLst>
      <p:ext uri="{BB962C8B-B14F-4D97-AF65-F5344CB8AC3E}">
        <p14:creationId xmlns:p14="http://schemas.microsoft.com/office/powerpoint/2010/main" val="3291129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leaders of our organization have worked with enterprise workforce planning to identify the 16 competencies most important to leadership success at the SFPUC.</a:t>
            </a:r>
            <a:endParaRPr lang="en-US" dirty="0"/>
          </a:p>
        </p:txBody>
      </p:sp>
      <p:sp>
        <p:nvSpPr>
          <p:cNvPr id="4" name="Slide Number Placeholder 3"/>
          <p:cNvSpPr>
            <a:spLocks noGrp="1"/>
          </p:cNvSpPr>
          <p:nvPr>
            <p:ph type="sldNum" sz="quarter" idx="10"/>
          </p:nvPr>
        </p:nvSpPr>
        <p:spPr/>
        <p:txBody>
          <a:bodyPr/>
          <a:lstStyle/>
          <a:p>
            <a:fld id="{2F0A5EFA-02EA-487A-8AD4-08C47499EBFE}" type="slidenum">
              <a:rPr lang="en-US" smtClean="0"/>
              <a:t>21</a:t>
            </a:fld>
            <a:endParaRPr lang="en-US"/>
          </a:p>
        </p:txBody>
      </p:sp>
    </p:spTree>
    <p:extLst>
      <p:ext uri="{BB962C8B-B14F-4D97-AF65-F5344CB8AC3E}">
        <p14:creationId xmlns:p14="http://schemas.microsoft.com/office/powerpoint/2010/main" val="3291129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22</a:t>
            </a:fld>
            <a:endParaRPr lang="en-US"/>
          </a:p>
        </p:txBody>
      </p:sp>
    </p:spTree>
    <p:extLst>
      <p:ext uri="{BB962C8B-B14F-4D97-AF65-F5344CB8AC3E}">
        <p14:creationId xmlns:p14="http://schemas.microsoft.com/office/powerpoint/2010/main" val="2732088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Occupational competency models are a mix of three kinds of competencies:</a:t>
            </a:r>
          </a:p>
          <a:p>
            <a:r>
              <a:rPr lang="en-US" b="1" dirty="0"/>
              <a:t>Leadership</a:t>
            </a:r>
            <a:r>
              <a:rPr lang="en-US" dirty="0"/>
              <a:t> – We first identify the competencies from the Leadership Model that are most important for the specific occupational area. </a:t>
            </a:r>
          </a:p>
          <a:p>
            <a:r>
              <a:rPr lang="en-US" b="1" dirty="0"/>
              <a:t>Behavioral</a:t>
            </a:r>
            <a:r>
              <a:rPr lang="en-US" dirty="0"/>
              <a:t> – Next, we incorporate other general behavioral competencies that are critical for success in your field, such as </a:t>
            </a:r>
            <a:r>
              <a:rPr lang="en-US" i="1" dirty="0"/>
              <a:t>Consultation </a:t>
            </a:r>
            <a:r>
              <a:rPr lang="en-US" dirty="0"/>
              <a:t>or </a:t>
            </a:r>
            <a:r>
              <a:rPr lang="en-US" i="1" dirty="0"/>
              <a:t>Customer Service </a:t>
            </a:r>
            <a:r>
              <a:rPr lang="en-US" dirty="0"/>
              <a:t>or </a:t>
            </a:r>
            <a:r>
              <a:rPr lang="en-US" i="1" dirty="0"/>
              <a:t>Project Management.</a:t>
            </a:r>
            <a:r>
              <a:rPr lang="en-US" dirty="0"/>
              <a:t> </a:t>
            </a:r>
          </a:p>
          <a:p>
            <a:r>
              <a:rPr lang="en-US" b="1" dirty="0"/>
              <a:t>Technical/Functional</a:t>
            </a:r>
            <a:r>
              <a:rPr lang="en-US" dirty="0"/>
              <a:t> – Finally, we develop customized, role-specific competencies that reflect the unique professional expertise and technical skills required in your profession, such as </a:t>
            </a:r>
            <a:r>
              <a:rPr lang="en-US" i="1" dirty="0"/>
              <a:t>Classification and Work Analysis </a:t>
            </a:r>
            <a:r>
              <a:rPr lang="en-US" dirty="0"/>
              <a:t>for Human Resource professionals or </a:t>
            </a:r>
            <a:r>
              <a:rPr lang="en-US" i="1" dirty="0"/>
              <a:t>Hazardous Materials Expertise</a:t>
            </a:r>
            <a:r>
              <a:rPr lang="en-US" dirty="0"/>
              <a:t> for Health and Safety professionals.</a:t>
            </a:r>
          </a:p>
        </p:txBody>
      </p:sp>
      <p:sp>
        <p:nvSpPr>
          <p:cNvPr id="4" name="Slide Number Placeholder 3"/>
          <p:cNvSpPr>
            <a:spLocks noGrp="1"/>
          </p:cNvSpPr>
          <p:nvPr>
            <p:ph type="sldNum" sz="quarter" idx="10"/>
          </p:nvPr>
        </p:nvSpPr>
        <p:spPr/>
        <p:txBody>
          <a:bodyPr/>
          <a:lstStyle/>
          <a:p>
            <a:fld id="{2F0A5EFA-02EA-487A-8AD4-08C47499EBFE}" type="slidenum">
              <a:rPr lang="en-US" smtClean="0"/>
              <a:t>23</a:t>
            </a:fld>
            <a:endParaRPr lang="en-US"/>
          </a:p>
        </p:txBody>
      </p:sp>
    </p:spTree>
    <p:extLst>
      <p:ext uri="{BB962C8B-B14F-4D97-AF65-F5344CB8AC3E}">
        <p14:creationId xmlns:p14="http://schemas.microsoft.com/office/powerpoint/2010/main" val="150030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24</a:t>
            </a:fld>
            <a:endParaRPr lang="en-US"/>
          </a:p>
        </p:txBody>
      </p:sp>
    </p:spTree>
    <p:extLst>
      <p:ext uri="{BB962C8B-B14F-4D97-AF65-F5344CB8AC3E}">
        <p14:creationId xmlns:p14="http://schemas.microsoft.com/office/powerpoint/2010/main" val="2077879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25</a:t>
            </a:fld>
            <a:endParaRPr lang="en-US"/>
          </a:p>
        </p:txBody>
      </p:sp>
    </p:spTree>
    <p:extLst>
      <p:ext uri="{BB962C8B-B14F-4D97-AF65-F5344CB8AC3E}">
        <p14:creationId xmlns:p14="http://schemas.microsoft.com/office/powerpoint/2010/main" val="2077879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26</a:t>
            </a:fld>
            <a:endParaRPr lang="en-US"/>
          </a:p>
        </p:txBody>
      </p:sp>
    </p:spTree>
    <p:extLst>
      <p:ext uri="{BB962C8B-B14F-4D97-AF65-F5344CB8AC3E}">
        <p14:creationId xmlns:p14="http://schemas.microsoft.com/office/powerpoint/2010/main" val="2077879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27</a:t>
            </a:fld>
            <a:endParaRPr lang="en-US"/>
          </a:p>
        </p:txBody>
      </p:sp>
    </p:spTree>
    <p:extLst>
      <p:ext uri="{BB962C8B-B14F-4D97-AF65-F5344CB8AC3E}">
        <p14:creationId xmlns:p14="http://schemas.microsoft.com/office/powerpoint/2010/main" val="995207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28</a:t>
            </a:fld>
            <a:endParaRPr lang="en-US"/>
          </a:p>
        </p:txBody>
      </p:sp>
    </p:spTree>
    <p:extLst>
      <p:ext uri="{BB962C8B-B14F-4D97-AF65-F5344CB8AC3E}">
        <p14:creationId xmlns:p14="http://schemas.microsoft.com/office/powerpoint/2010/main" val="958904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A5EFA-02EA-487A-8AD4-08C47499EBFE}" type="slidenum">
              <a:rPr lang="en-US" smtClean="0"/>
              <a:t>29</a:t>
            </a:fld>
            <a:endParaRPr lang="en-US"/>
          </a:p>
        </p:txBody>
      </p:sp>
    </p:spTree>
    <p:extLst>
      <p:ext uri="{BB962C8B-B14F-4D97-AF65-F5344CB8AC3E}">
        <p14:creationId xmlns:p14="http://schemas.microsoft.com/office/powerpoint/2010/main" val="23942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3</a:t>
            </a:fld>
            <a:endParaRPr lang="en-US"/>
          </a:p>
        </p:txBody>
      </p:sp>
    </p:spTree>
    <p:extLst>
      <p:ext uri="{BB962C8B-B14F-4D97-AF65-F5344CB8AC3E}">
        <p14:creationId xmlns:p14="http://schemas.microsoft.com/office/powerpoint/2010/main" val="2343189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A5EFA-02EA-487A-8AD4-08C47499EBFE}" type="slidenum">
              <a:rPr lang="en-US" smtClean="0"/>
              <a:t>30</a:t>
            </a:fld>
            <a:endParaRPr lang="en-US"/>
          </a:p>
        </p:txBody>
      </p:sp>
    </p:spTree>
    <p:extLst>
      <p:ext uri="{BB962C8B-B14F-4D97-AF65-F5344CB8AC3E}">
        <p14:creationId xmlns:p14="http://schemas.microsoft.com/office/powerpoint/2010/main" val="239421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A5EFA-02EA-487A-8AD4-08C47499EBFE}" type="slidenum">
              <a:rPr lang="en-US" smtClean="0"/>
              <a:t>31</a:t>
            </a:fld>
            <a:endParaRPr lang="en-US"/>
          </a:p>
        </p:txBody>
      </p:sp>
    </p:spTree>
    <p:extLst>
      <p:ext uri="{BB962C8B-B14F-4D97-AF65-F5344CB8AC3E}">
        <p14:creationId xmlns:p14="http://schemas.microsoft.com/office/powerpoint/2010/main" val="4259561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Advantage – clearly</a:t>
            </a:r>
            <a:r>
              <a:rPr lang="en-US" baseline="0" dirty="0" smtClean="0"/>
              <a:t> defines competencies needed and outlines career path, especially useful for identifying soft skills</a:t>
            </a:r>
          </a:p>
          <a:p>
            <a:r>
              <a:rPr lang="en-US" dirty="0" smtClean="0"/>
              <a:t>Note - This slide demonstrates how competency models give us a shared language and make</a:t>
            </a:r>
            <a:r>
              <a:rPr lang="en-US" baseline="0" dirty="0" smtClean="0"/>
              <a:t> it easy to compare classes/occupations. Useful for identify career paths and creating individual development plans. </a:t>
            </a:r>
            <a:endParaRPr lang="en-US" dirty="0"/>
          </a:p>
        </p:txBody>
      </p:sp>
      <p:sp>
        <p:nvSpPr>
          <p:cNvPr id="4" name="Slide Number Placeholder 3"/>
          <p:cNvSpPr>
            <a:spLocks noGrp="1"/>
          </p:cNvSpPr>
          <p:nvPr>
            <p:ph type="sldNum" sz="quarter" idx="10"/>
          </p:nvPr>
        </p:nvSpPr>
        <p:spPr/>
        <p:txBody>
          <a:bodyPr/>
          <a:lstStyle/>
          <a:p>
            <a:fld id="{2F0A5EFA-02EA-487A-8AD4-08C47499EBFE}" type="slidenum">
              <a:rPr lang="en-US" smtClean="0"/>
              <a:t>32</a:t>
            </a:fld>
            <a:endParaRPr lang="en-US"/>
          </a:p>
        </p:txBody>
      </p:sp>
    </p:spTree>
    <p:extLst>
      <p:ext uri="{BB962C8B-B14F-4D97-AF65-F5344CB8AC3E}">
        <p14:creationId xmlns:p14="http://schemas.microsoft.com/office/powerpoint/2010/main" val="2537780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effectLst/>
              </a:rPr>
              <a:t>EWP has partnered with learning and development staff in HRS identify development resources for each competency, so that all staff have tools for professional development available. </a:t>
            </a:r>
          </a:p>
          <a:p>
            <a:endParaRPr lang="en-US" dirty="0"/>
          </a:p>
        </p:txBody>
      </p:sp>
      <p:sp>
        <p:nvSpPr>
          <p:cNvPr id="4" name="Slide Number Placeholder 3"/>
          <p:cNvSpPr>
            <a:spLocks noGrp="1"/>
          </p:cNvSpPr>
          <p:nvPr>
            <p:ph type="sldNum" sz="quarter" idx="10"/>
          </p:nvPr>
        </p:nvSpPr>
        <p:spPr/>
        <p:txBody>
          <a:bodyPr/>
          <a:lstStyle/>
          <a:p>
            <a:fld id="{2F0A5EFA-02EA-487A-8AD4-08C47499EBFE}" type="slidenum">
              <a:rPr lang="en-US" smtClean="0"/>
              <a:t>33</a:t>
            </a:fld>
            <a:endParaRPr lang="en-US"/>
          </a:p>
        </p:txBody>
      </p:sp>
    </p:spTree>
    <p:extLst>
      <p:ext uri="{BB962C8B-B14F-4D97-AF65-F5344CB8AC3E}">
        <p14:creationId xmlns:p14="http://schemas.microsoft.com/office/powerpoint/2010/main" val="2770780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34</a:t>
            </a:fld>
            <a:endParaRPr lang="en-US"/>
          </a:p>
        </p:txBody>
      </p:sp>
    </p:spTree>
    <p:extLst>
      <p:ext uri="{BB962C8B-B14F-4D97-AF65-F5344CB8AC3E}">
        <p14:creationId xmlns:p14="http://schemas.microsoft.com/office/powerpoint/2010/main" val="291335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35</a:t>
            </a:fld>
            <a:endParaRPr lang="en-US"/>
          </a:p>
        </p:txBody>
      </p:sp>
    </p:spTree>
    <p:extLst>
      <p:ext uri="{BB962C8B-B14F-4D97-AF65-F5344CB8AC3E}">
        <p14:creationId xmlns:p14="http://schemas.microsoft.com/office/powerpoint/2010/main" val="317094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fontAlgn="base">
              <a:spcBef>
                <a:spcPct val="30000"/>
              </a:spcBef>
              <a:spcAft>
                <a:spcPct val="0"/>
              </a:spcAft>
              <a:defRPr/>
            </a:pPr>
            <a:r>
              <a:rPr lang="en-US" dirty="0"/>
              <a:t>Recruitment - Example behaviors can be incorporated into job announcements to ensure all job seekers know that we value safety</a:t>
            </a:r>
          </a:p>
          <a:p>
            <a:endParaRPr lang="en-US" dirty="0" smtClean="0"/>
          </a:p>
          <a:p>
            <a:r>
              <a:rPr lang="en-US" dirty="0" smtClean="0"/>
              <a:t>Selection</a:t>
            </a:r>
            <a:r>
              <a:rPr lang="en-US" baseline="0" dirty="0" smtClean="0"/>
              <a:t> - </a:t>
            </a:r>
            <a:r>
              <a:rPr lang="en-US" dirty="0" smtClean="0"/>
              <a:t>Easy to envision using the competency</a:t>
            </a:r>
            <a:r>
              <a:rPr lang="en-US" baseline="0" dirty="0" smtClean="0"/>
              <a:t> to use for developing questions for assessing performance, whether its in a interview setting, a promotional settings, etc.</a:t>
            </a:r>
          </a:p>
          <a:p>
            <a:r>
              <a:rPr lang="en-US" baseline="0" dirty="0" smtClean="0"/>
              <a:t>If you know the proficiency level you need staff to be operating at, you can develop behavioral questions tied to that level… and you can also use the sample behaviors to help you interpret their response and understand what level they’re operating at</a:t>
            </a:r>
          </a:p>
          <a:p>
            <a:endParaRPr lang="en-US" baseline="0" dirty="0" smtClean="0"/>
          </a:p>
          <a:p>
            <a:r>
              <a:rPr lang="en-US" baseline="0" dirty="0" smtClean="0"/>
              <a:t>Please note that this is something that we are working toward – we are currently in the process of validating our methods (which you have a part in) so that our process will be defensible and backed up by best practices methodology… if you are interested in using this application of the competency, let’s meet first to discuss further (or something like this)</a:t>
            </a:r>
          </a:p>
          <a:p>
            <a:endParaRPr lang="en-US" dirty="0"/>
          </a:p>
        </p:txBody>
      </p:sp>
      <p:sp>
        <p:nvSpPr>
          <p:cNvPr id="4" name="Slide Number Placeholder 3"/>
          <p:cNvSpPr>
            <a:spLocks noGrp="1"/>
          </p:cNvSpPr>
          <p:nvPr>
            <p:ph type="sldNum" sz="quarter" idx="10"/>
          </p:nvPr>
        </p:nvSpPr>
        <p:spPr/>
        <p:txBody>
          <a:bodyPr/>
          <a:lstStyle/>
          <a:p>
            <a:pPr>
              <a:defRPr/>
            </a:pPr>
            <a:fld id="{B28BF163-820F-40DA-8848-284814E02360}" type="slidenum">
              <a:rPr lang="en-US" smtClean="0"/>
              <a:pPr>
                <a:defRPr/>
              </a:pPr>
              <a:t>36</a:t>
            </a:fld>
            <a:endParaRPr lang="en-US"/>
          </a:p>
        </p:txBody>
      </p:sp>
    </p:spTree>
    <p:extLst>
      <p:ext uri="{BB962C8B-B14F-4D97-AF65-F5344CB8AC3E}">
        <p14:creationId xmlns:p14="http://schemas.microsoft.com/office/powerpoint/2010/main" val="2094195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37</a:t>
            </a:fld>
            <a:endParaRPr lang="en-US"/>
          </a:p>
        </p:txBody>
      </p:sp>
    </p:spTree>
    <p:extLst>
      <p:ext uri="{BB962C8B-B14F-4D97-AF65-F5344CB8AC3E}">
        <p14:creationId xmlns:p14="http://schemas.microsoft.com/office/powerpoint/2010/main" val="439366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38</a:t>
            </a:fld>
            <a:endParaRPr lang="en-US"/>
          </a:p>
        </p:txBody>
      </p:sp>
    </p:spTree>
    <p:extLst>
      <p:ext uri="{BB962C8B-B14F-4D97-AF65-F5344CB8AC3E}">
        <p14:creationId xmlns:p14="http://schemas.microsoft.com/office/powerpoint/2010/main" val="308570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A5EFA-02EA-487A-8AD4-08C47499EBFE}" type="slidenum">
              <a:rPr lang="en-US" smtClean="0"/>
              <a:t>4</a:t>
            </a:fld>
            <a:endParaRPr lang="en-US"/>
          </a:p>
        </p:txBody>
      </p:sp>
    </p:spTree>
    <p:extLst>
      <p:ext uri="{BB962C8B-B14F-4D97-AF65-F5344CB8AC3E}">
        <p14:creationId xmlns:p14="http://schemas.microsoft.com/office/powerpoint/2010/main" val="3227467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5</a:t>
            </a:fld>
            <a:endParaRPr lang="en-US"/>
          </a:p>
        </p:txBody>
      </p:sp>
    </p:spTree>
    <p:extLst>
      <p:ext uri="{BB962C8B-B14F-4D97-AF65-F5344CB8AC3E}">
        <p14:creationId xmlns:p14="http://schemas.microsoft.com/office/powerpoint/2010/main" val="318590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93700" y="692150"/>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Each one of the above options leverages task-specific knowledge, experience, as well as general skills and abilities to be successful.</a:t>
            </a:r>
          </a:p>
          <a:p>
            <a:pPr>
              <a:spcBef>
                <a:spcPct val="0"/>
              </a:spcBef>
            </a:pPr>
            <a:endParaRPr lang="en-US" altLang="en-US" dirty="0" smtClean="0"/>
          </a:p>
          <a:p>
            <a:pPr>
              <a:spcBef>
                <a:spcPct val="0"/>
              </a:spcBef>
            </a:pPr>
            <a:r>
              <a:rPr lang="en-US" altLang="en-US" dirty="0" smtClean="0"/>
              <a:t>For example, proficiency in project management depends on</a:t>
            </a:r>
          </a:p>
          <a:p>
            <a:pPr>
              <a:spcBef>
                <a:spcPct val="0"/>
              </a:spcBef>
            </a:pPr>
            <a:r>
              <a:rPr lang="en-US" altLang="en-US" dirty="0" smtClean="0"/>
              <a:t>Knowledge of PM principles, terms, and strategies</a:t>
            </a:r>
          </a:p>
          <a:p>
            <a:pPr>
              <a:spcBef>
                <a:spcPct val="0"/>
              </a:spcBef>
            </a:pPr>
            <a:r>
              <a:rPr lang="en-US" altLang="en-US" dirty="0" smtClean="0"/>
              <a:t>Experience managing projects</a:t>
            </a:r>
          </a:p>
          <a:p>
            <a:pPr>
              <a:spcBef>
                <a:spcPct val="0"/>
              </a:spcBef>
            </a:pPr>
            <a:r>
              <a:rPr lang="en-US" altLang="en-US" dirty="0" smtClean="0"/>
              <a:t>Ability to communicate with others</a:t>
            </a:r>
          </a:p>
          <a:p>
            <a:pPr>
              <a:spcBef>
                <a:spcPct val="0"/>
              </a:spcBef>
            </a:pPr>
            <a:r>
              <a:rPr lang="en-US" altLang="en-US" dirty="0" smtClean="0"/>
              <a:t>And so on…</a:t>
            </a:r>
          </a:p>
          <a:p>
            <a:pPr>
              <a:spcBef>
                <a:spcPct val="0"/>
              </a:spcBef>
            </a:pPr>
            <a:endParaRPr lang="en-US" altLang="en-US" dirty="0" smtClean="0"/>
          </a:p>
          <a:p>
            <a:pPr>
              <a:spcBef>
                <a:spcPct val="0"/>
              </a:spcBef>
            </a:pPr>
            <a:r>
              <a:rPr lang="en-US" altLang="en-US" dirty="0" smtClean="0"/>
              <a:t>So you can see, there are many different contributors to success, but by grouping them all as a competency it becomes much more manageable to discuss these contributors.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0008" indent="-288465">
              <a:defRPr>
                <a:solidFill>
                  <a:schemeClr val="tx1"/>
                </a:solidFill>
                <a:latin typeface="Calibri" pitchFamily="34" charset="0"/>
              </a:defRPr>
            </a:lvl2pPr>
            <a:lvl3pPr marL="1153859" indent="-230772">
              <a:defRPr>
                <a:solidFill>
                  <a:schemeClr val="tx1"/>
                </a:solidFill>
                <a:latin typeface="Calibri" pitchFamily="34" charset="0"/>
              </a:defRPr>
            </a:lvl3pPr>
            <a:lvl4pPr marL="1615402" indent="-230772">
              <a:defRPr>
                <a:solidFill>
                  <a:schemeClr val="tx1"/>
                </a:solidFill>
                <a:latin typeface="Calibri" pitchFamily="34" charset="0"/>
              </a:defRPr>
            </a:lvl4pPr>
            <a:lvl5pPr marL="2076945" indent="-230772">
              <a:defRPr>
                <a:solidFill>
                  <a:schemeClr val="tx1"/>
                </a:solidFill>
                <a:latin typeface="Calibri" pitchFamily="34" charset="0"/>
              </a:defRPr>
            </a:lvl5pPr>
            <a:lvl6pPr marL="2538489" indent="-230772" fontAlgn="base">
              <a:spcBef>
                <a:spcPct val="0"/>
              </a:spcBef>
              <a:spcAft>
                <a:spcPct val="0"/>
              </a:spcAft>
              <a:defRPr>
                <a:solidFill>
                  <a:schemeClr val="tx1"/>
                </a:solidFill>
                <a:latin typeface="Calibri" pitchFamily="34" charset="0"/>
              </a:defRPr>
            </a:lvl6pPr>
            <a:lvl7pPr marL="3000032" indent="-230772" fontAlgn="base">
              <a:spcBef>
                <a:spcPct val="0"/>
              </a:spcBef>
              <a:spcAft>
                <a:spcPct val="0"/>
              </a:spcAft>
              <a:defRPr>
                <a:solidFill>
                  <a:schemeClr val="tx1"/>
                </a:solidFill>
                <a:latin typeface="Calibri" pitchFamily="34" charset="0"/>
              </a:defRPr>
            </a:lvl7pPr>
            <a:lvl8pPr marL="3461576" indent="-230772" fontAlgn="base">
              <a:spcBef>
                <a:spcPct val="0"/>
              </a:spcBef>
              <a:spcAft>
                <a:spcPct val="0"/>
              </a:spcAft>
              <a:defRPr>
                <a:solidFill>
                  <a:schemeClr val="tx1"/>
                </a:solidFill>
                <a:latin typeface="Calibri" pitchFamily="34" charset="0"/>
              </a:defRPr>
            </a:lvl8pPr>
            <a:lvl9pPr marL="3923119" indent="-23077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A9B5D9D-C88D-464B-B221-5CCD70C1F2A3}"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235115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A5EFA-02EA-487A-8AD4-08C47499EBFE}" type="slidenum">
              <a:rPr lang="en-US" smtClean="0"/>
              <a:t>7</a:t>
            </a:fld>
            <a:endParaRPr lang="en-US"/>
          </a:p>
        </p:txBody>
      </p:sp>
    </p:spTree>
    <p:extLst>
      <p:ext uri="{BB962C8B-B14F-4D97-AF65-F5344CB8AC3E}">
        <p14:creationId xmlns:p14="http://schemas.microsoft.com/office/powerpoint/2010/main" val="245427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8BF163-820F-40DA-8848-284814E02360}" type="slidenum">
              <a:rPr lang="en-US" smtClean="0"/>
              <a:pPr>
                <a:defRPr/>
              </a:pPr>
              <a:t>8</a:t>
            </a:fld>
            <a:endParaRPr lang="en-US"/>
          </a:p>
        </p:txBody>
      </p:sp>
    </p:spTree>
    <p:extLst>
      <p:ext uri="{BB962C8B-B14F-4D97-AF65-F5344CB8AC3E}">
        <p14:creationId xmlns:p14="http://schemas.microsoft.com/office/powerpoint/2010/main" val="3701694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93700" y="692150"/>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0008" indent="-288465">
              <a:defRPr>
                <a:solidFill>
                  <a:schemeClr val="tx1"/>
                </a:solidFill>
                <a:latin typeface="Calibri" pitchFamily="34" charset="0"/>
              </a:defRPr>
            </a:lvl2pPr>
            <a:lvl3pPr marL="1153859" indent="-230772">
              <a:defRPr>
                <a:solidFill>
                  <a:schemeClr val="tx1"/>
                </a:solidFill>
                <a:latin typeface="Calibri" pitchFamily="34" charset="0"/>
              </a:defRPr>
            </a:lvl3pPr>
            <a:lvl4pPr marL="1615402" indent="-230772">
              <a:defRPr>
                <a:solidFill>
                  <a:schemeClr val="tx1"/>
                </a:solidFill>
                <a:latin typeface="Calibri" pitchFamily="34" charset="0"/>
              </a:defRPr>
            </a:lvl4pPr>
            <a:lvl5pPr marL="2076945" indent="-230772">
              <a:defRPr>
                <a:solidFill>
                  <a:schemeClr val="tx1"/>
                </a:solidFill>
                <a:latin typeface="Calibri" pitchFamily="34" charset="0"/>
              </a:defRPr>
            </a:lvl5pPr>
            <a:lvl6pPr marL="2538489" indent="-230772" fontAlgn="base">
              <a:spcBef>
                <a:spcPct val="0"/>
              </a:spcBef>
              <a:spcAft>
                <a:spcPct val="0"/>
              </a:spcAft>
              <a:defRPr>
                <a:solidFill>
                  <a:schemeClr val="tx1"/>
                </a:solidFill>
                <a:latin typeface="Calibri" pitchFamily="34" charset="0"/>
              </a:defRPr>
            </a:lvl6pPr>
            <a:lvl7pPr marL="3000032" indent="-230772" fontAlgn="base">
              <a:spcBef>
                <a:spcPct val="0"/>
              </a:spcBef>
              <a:spcAft>
                <a:spcPct val="0"/>
              </a:spcAft>
              <a:defRPr>
                <a:solidFill>
                  <a:schemeClr val="tx1"/>
                </a:solidFill>
                <a:latin typeface="Calibri" pitchFamily="34" charset="0"/>
              </a:defRPr>
            </a:lvl7pPr>
            <a:lvl8pPr marL="3461576" indent="-230772" fontAlgn="base">
              <a:spcBef>
                <a:spcPct val="0"/>
              </a:spcBef>
              <a:spcAft>
                <a:spcPct val="0"/>
              </a:spcAft>
              <a:defRPr>
                <a:solidFill>
                  <a:schemeClr val="tx1"/>
                </a:solidFill>
                <a:latin typeface="Calibri" pitchFamily="34" charset="0"/>
              </a:defRPr>
            </a:lvl8pPr>
            <a:lvl9pPr marL="3923119" indent="-23077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A9B5D9D-C88D-464B-B221-5CCD70C1F2A3}" type="slidenum">
              <a:rPr lang="en-US" altLang="en-US"/>
              <a:pPr fontAlgn="base">
                <a:spcBef>
                  <a:spcPct val="0"/>
                </a:spcBef>
                <a:spcAft>
                  <a:spcPct val="0"/>
                </a:spcAft>
              </a:pPr>
              <a:t>9</a:t>
            </a:fld>
            <a:endParaRPr lang="en-US" altLang="en-US"/>
          </a:p>
        </p:txBody>
      </p:sp>
    </p:spTree>
    <p:extLst>
      <p:ext uri="{BB962C8B-B14F-4D97-AF65-F5344CB8AC3E}">
        <p14:creationId xmlns:p14="http://schemas.microsoft.com/office/powerpoint/2010/main" val="235115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C784DF-C1B7-42E4-A9B8-D021E03E4AE5}"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C1C52-6439-4F87-90B7-07F507DC89D7}" type="slidenum">
              <a:rPr lang="en-US" smtClean="0"/>
              <a:t>‹#›</a:t>
            </a:fld>
            <a:endParaRPr lang="en-US"/>
          </a:p>
        </p:txBody>
      </p:sp>
    </p:spTree>
    <p:extLst>
      <p:ext uri="{BB962C8B-B14F-4D97-AF65-F5344CB8AC3E}">
        <p14:creationId xmlns:p14="http://schemas.microsoft.com/office/powerpoint/2010/main" val="28013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784DF-C1B7-42E4-A9B8-D021E03E4AE5}"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C1C52-6439-4F87-90B7-07F507DC89D7}" type="slidenum">
              <a:rPr lang="en-US" smtClean="0"/>
              <a:t>‹#›</a:t>
            </a:fld>
            <a:endParaRPr lang="en-US"/>
          </a:p>
        </p:txBody>
      </p:sp>
    </p:spTree>
    <p:extLst>
      <p:ext uri="{BB962C8B-B14F-4D97-AF65-F5344CB8AC3E}">
        <p14:creationId xmlns:p14="http://schemas.microsoft.com/office/powerpoint/2010/main" val="415735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784DF-C1B7-42E4-A9B8-D021E03E4AE5}"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C1C52-6439-4F87-90B7-07F507DC89D7}" type="slidenum">
              <a:rPr lang="en-US" smtClean="0"/>
              <a:t>‹#›</a:t>
            </a:fld>
            <a:endParaRPr lang="en-US"/>
          </a:p>
        </p:txBody>
      </p:sp>
    </p:spTree>
    <p:extLst>
      <p:ext uri="{BB962C8B-B14F-4D97-AF65-F5344CB8AC3E}">
        <p14:creationId xmlns:p14="http://schemas.microsoft.com/office/powerpoint/2010/main" val="39713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784DF-C1B7-42E4-A9B8-D021E03E4AE5}"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C1C52-6439-4F87-90B7-07F507DC89D7}" type="slidenum">
              <a:rPr lang="en-US" smtClean="0"/>
              <a:t>‹#›</a:t>
            </a:fld>
            <a:endParaRPr lang="en-US"/>
          </a:p>
        </p:txBody>
      </p:sp>
    </p:spTree>
    <p:extLst>
      <p:ext uri="{BB962C8B-B14F-4D97-AF65-F5344CB8AC3E}">
        <p14:creationId xmlns:p14="http://schemas.microsoft.com/office/powerpoint/2010/main" val="367387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784DF-C1B7-42E4-A9B8-D021E03E4AE5}"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C1C52-6439-4F87-90B7-07F507DC89D7}" type="slidenum">
              <a:rPr lang="en-US" smtClean="0"/>
              <a:t>‹#›</a:t>
            </a:fld>
            <a:endParaRPr lang="en-US"/>
          </a:p>
        </p:txBody>
      </p:sp>
    </p:spTree>
    <p:extLst>
      <p:ext uri="{BB962C8B-B14F-4D97-AF65-F5344CB8AC3E}">
        <p14:creationId xmlns:p14="http://schemas.microsoft.com/office/powerpoint/2010/main" val="403178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C784DF-C1B7-42E4-A9B8-D021E03E4AE5}"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C1C52-6439-4F87-90B7-07F507DC89D7}" type="slidenum">
              <a:rPr lang="en-US" smtClean="0"/>
              <a:t>‹#›</a:t>
            </a:fld>
            <a:endParaRPr lang="en-US"/>
          </a:p>
        </p:txBody>
      </p:sp>
    </p:spTree>
    <p:extLst>
      <p:ext uri="{BB962C8B-B14F-4D97-AF65-F5344CB8AC3E}">
        <p14:creationId xmlns:p14="http://schemas.microsoft.com/office/powerpoint/2010/main" val="366854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784DF-C1B7-42E4-A9B8-D021E03E4AE5}"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C1C52-6439-4F87-90B7-07F507DC89D7}" type="slidenum">
              <a:rPr lang="en-US" smtClean="0"/>
              <a:t>‹#›</a:t>
            </a:fld>
            <a:endParaRPr lang="en-US"/>
          </a:p>
        </p:txBody>
      </p:sp>
    </p:spTree>
    <p:extLst>
      <p:ext uri="{BB962C8B-B14F-4D97-AF65-F5344CB8AC3E}">
        <p14:creationId xmlns:p14="http://schemas.microsoft.com/office/powerpoint/2010/main" val="85431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784DF-C1B7-42E4-A9B8-D021E03E4AE5}"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C1C52-6439-4F87-90B7-07F507DC89D7}" type="slidenum">
              <a:rPr lang="en-US" smtClean="0"/>
              <a:t>‹#›</a:t>
            </a:fld>
            <a:endParaRPr lang="en-US"/>
          </a:p>
        </p:txBody>
      </p:sp>
    </p:spTree>
    <p:extLst>
      <p:ext uri="{BB962C8B-B14F-4D97-AF65-F5344CB8AC3E}">
        <p14:creationId xmlns:p14="http://schemas.microsoft.com/office/powerpoint/2010/main" val="41031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784DF-C1B7-42E4-A9B8-D021E03E4AE5}"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C1C52-6439-4F87-90B7-07F507DC89D7}" type="slidenum">
              <a:rPr lang="en-US" smtClean="0"/>
              <a:t>‹#›</a:t>
            </a:fld>
            <a:endParaRPr lang="en-US"/>
          </a:p>
        </p:txBody>
      </p:sp>
    </p:spTree>
    <p:extLst>
      <p:ext uri="{BB962C8B-B14F-4D97-AF65-F5344CB8AC3E}">
        <p14:creationId xmlns:p14="http://schemas.microsoft.com/office/powerpoint/2010/main" val="205410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784DF-C1B7-42E4-A9B8-D021E03E4AE5}"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C1C52-6439-4F87-90B7-07F507DC89D7}" type="slidenum">
              <a:rPr lang="en-US" smtClean="0"/>
              <a:t>‹#›</a:t>
            </a:fld>
            <a:endParaRPr lang="en-US"/>
          </a:p>
        </p:txBody>
      </p:sp>
    </p:spTree>
    <p:extLst>
      <p:ext uri="{BB962C8B-B14F-4D97-AF65-F5344CB8AC3E}">
        <p14:creationId xmlns:p14="http://schemas.microsoft.com/office/powerpoint/2010/main" val="35596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784DF-C1B7-42E4-A9B8-D021E03E4AE5}"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C1C52-6439-4F87-90B7-07F507DC89D7}" type="slidenum">
              <a:rPr lang="en-US" smtClean="0"/>
              <a:t>‹#›</a:t>
            </a:fld>
            <a:endParaRPr lang="en-US"/>
          </a:p>
        </p:txBody>
      </p:sp>
    </p:spTree>
    <p:extLst>
      <p:ext uri="{BB962C8B-B14F-4D97-AF65-F5344CB8AC3E}">
        <p14:creationId xmlns:p14="http://schemas.microsoft.com/office/powerpoint/2010/main" val="232584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t="8163"/>
          <a:stretch/>
        </p:blipFill>
        <p:spPr>
          <a:xfrm>
            <a:off x="9683113" y="294193"/>
            <a:ext cx="2298877" cy="143645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784DF-C1B7-42E4-A9B8-D021E03E4AE5}" type="datetimeFigureOut">
              <a:rPr lang="en-US" smtClean="0"/>
              <a:t>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1C52-6439-4F87-90B7-07F507DC89D7}" type="slidenum">
              <a:rPr lang="en-US" smtClean="0"/>
              <a:t>‹#›</a:t>
            </a:fld>
            <a:endParaRPr lang="en-US"/>
          </a:p>
        </p:txBody>
      </p:sp>
    </p:spTree>
    <p:extLst>
      <p:ext uri="{BB962C8B-B14F-4D97-AF65-F5344CB8AC3E}">
        <p14:creationId xmlns:p14="http://schemas.microsoft.com/office/powerpoint/2010/main" val="40150443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ved=0CAcQjRxqFQoTCPK-qI_MmskCFckmHgodlFwJQw&amp;url=http://workingperson.me/2012/05/osha-updates-industry-regulations-and-standards/&amp;bvm=bv.107763241,d.dmo&amp;psig=AFQjCNH8Qhq-aS18_v-FKy92MfHhT4IG8A&amp;ust=1447957479506768" TargetMode="Externa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jpeg"/><Relationship Id="rId12" Type="http://schemas.openxmlformats.org/officeDocument/2006/relationships/hyperlink" Target="http://www.google.com/url?sa=i&amp;rct=j&amp;q=&amp;esrc=s&amp;frm=1&amp;source=images&amp;cd=&amp;cad=rja&amp;uact=8&amp;ved=0CAcQjRxqFQoTCIWFmpPNmskCFQMaHgodQVMAfA&amp;url=http://workwellpreventionandcare.com/&amp;psig=AFQjCNGKt3XIHrF1Ts7jO7u6_tpXi1dJCg&amp;ust=144795775653437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CAcQjRxqFQoTCJHzmvnLmskCFQzSHgodQSEOcA&amp;url=http://www.bifurcatedneedle.com/new-blog/2015/2/11/reforming-who-in-a-time-of-ebola&amp;bvm=bv.107763241,d.dmo&amp;psig=AFQjCNH2kukVjUi0_Lbm55iXvuWAEMnPcQ&amp;ust=1447957394279981" TargetMode="External"/><Relationship Id="rId11" Type="http://schemas.openxmlformats.org/officeDocument/2006/relationships/image" Target="../media/image15.png"/><Relationship Id="rId5" Type="http://schemas.openxmlformats.org/officeDocument/2006/relationships/image" Target="../media/image12.jpeg"/><Relationship Id="rId10" Type="http://schemas.openxmlformats.org/officeDocument/2006/relationships/hyperlink" Target="http://www.google.com/url?sa=i&amp;rct=j&amp;q=&amp;esrc=s&amp;frm=1&amp;source=images&amp;cd=&amp;cad=rja&amp;uact=8&amp;ved=0CAcQjRxqFQoTCOPG5s3MmskCFcFdHgodz78GEQ&amp;url=http://fisherynation.com/archives/4503&amp;bvm=bv.107763241,d.dmo&amp;psig=AFQjCNGDZ_p98kkkJCjTmgoPvkNNj4uF_A&amp;ust=1447957545174010" TargetMode="External"/><Relationship Id="rId4" Type="http://schemas.openxmlformats.org/officeDocument/2006/relationships/hyperlink" Target="http://www.google.com/url?sa=i&amp;rct=j&amp;q=&amp;esrc=s&amp;frm=1&amp;source=images&amp;cd=&amp;cad=rja&amp;uact=8&amp;ved=0CAcQjRxqFQoTCPrslNTLmskCFUR1HgodxtULrA&amp;url=http://www.cbsnews.com/news/dupont-reports-drop-in-earnings/&amp;psig=AFQjCNGYDZm0HTS_-7A4RRe6UK2uhBBQGA&amp;ust=1447957355219756" TargetMode="External"/><Relationship Id="rId9" Type="http://schemas.openxmlformats.org/officeDocument/2006/relationships/image" Target="../media/image14.jpeg"/><Relationship Id="rId1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slide" Target="slide19.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notesSlide" Target="../notesSlides/notesSlide23.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slide" Target="slide30.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5.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0.png"/><Relationship Id="rId11" Type="http://schemas.microsoft.com/office/2007/relationships/hdphoto" Target="../media/hdphoto4.wdp"/><Relationship Id="rId5" Type="http://schemas.microsoft.com/office/2007/relationships/hdphoto" Target="../media/hdphoto2.wdp"/><Relationship Id="rId15" Type="http://schemas.openxmlformats.org/officeDocument/2006/relationships/image" Target="../media/image46.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 Id="rId14" Type="http://schemas.microsoft.com/office/2007/relationships/hdphoto" Target="../media/hdphoto5.wdp"/></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EWP@SFWATER.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BC53F"/>
        </a:solidFill>
        <a:effectLst/>
      </p:bgPr>
    </p:bg>
    <p:spTree>
      <p:nvGrpSpPr>
        <p:cNvPr id="1" name=""/>
        <p:cNvGrpSpPr/>
        <p:nvPr/>
      </p:nvGrpSpPr>
      <p:grpSpPr>
        <a:xfrm>
          <a:off x="0" y="0"/>
          <a:ext cx="0" cy="0"/>
          <a:chOff x="0" y="0"/>
          <a:chExt cx="0" cy="0"/>
        </a:xfrm>
      </p:grpSpPr>
      <p:sp>
        <p:nvSpPr>
          <p:cNvPr id="5" name="Rectangle 4"/>
          <p:cNvSpPr/>
          <p:nvPr/>
        </p:nvSpPr>
        <p:spPr>
          <a:xfrm>
            <a:off x="0" y="3367314"/>
            <a:ext cx="12192000" cy="301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76596" y="1918541"/>
            <a:ext cx="9992497" cy="1248032"/>
          </a:xfrm>
        </p:spPr>
        <p:txBody>
          <a:bodyPr>
            <a:normAutofit/>
          </a:bodyPr>
          <a:lstStyle/>
          <a:p>
            <a:r>
              <a:rPr lang="en-US" sz="4800" dirty="0" smtClean="0">
                <a:solidFill>
                  <a:schemeClr val="bg1"/>
                </a:solidFill>
                <a:latin typeface="Franklin Gothic Demi" panose="020B0703020102020204" pitchFamily="34" charset="0"/>
              </a:rPr>
              <a:t>R2P2 Competency Model</a:t>
            </a:r>
            <a:br>
              <a:rPr lang="en-US" sz="4800" dirty="0" smtClean="0">
                <a:solidFill>
                  <a:schemeClr val="bg1"/>
                </a:solidFill>
                <a:latin typeface="Franklin Gothic Demi" panose="020B0703020102020204" pitchFamily="34" charset="0"/>
              </a:rPr>
            </a:br>
            <a:r>
              <a:rPr lang="en-US" sz="3200" dirty="0" smtClean="0">
                <a:solidFill>
                  <a:schemeClr val="bg1"/>
                </a:solidFill>
                <a:latin typeface="Franklin Gothic Book" panose="020B0503020102020204" pitchFamily="34" charset="0"/>
              </a:rPr>
              <a:t>San Francisco Public Utilities Commission</a:t>
            </a:r>
            <a:endParaRPr lang="en-US" sz="4400" dirty="0">
              <a:solidFill>
                <a:schemeClr val="bg1"/>
              </a:solidFill>
              <a:latin typeface="Franklin Gothic Book" panose="020B05030201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659" b="17549"/>
          <a:stretch/>
        </p:blipFill>
        <p:spPr>
          <a:xfrm>
            <a:off x="3780895" y="5196113"/>
            <a:ext cx="4983895" cy="1030515"/>
          </a:xfrm>
          <a:prstGeom prst="rect">
            <a:avLst/>
          </a:prstGeom>
        </p:spPr>
      </p:pic>
      <p:pic>
        <p:nvPicPr>
          <p:cNvPr id="6" name="Picture 14">
            <a:hlinkClick r:id="rId4" action="ppaction://hlinksldjump"/>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9829800" y="304800"/>
            <a:ext cx="1012078"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89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6605192"/>
              </p:ext>
            </p:extLst>
          </p:nvPr>
        </p:nvGraphicFramePr>
        <p:xfrm>
          <a:off x="4064000" y="1295400"/>
          <a:ext cx="7960784" cy="5505371"/>
        </p:xfrm>
        <a:graphic>
          <a:graphicData uri="http://schemas.openxmlformats.org/drawingml/2006/table">
            <a:tbl>
              <a:tblPr firstRow="1" bandRow="1">
                <a:tableStyleId>{5C22544A-7EE6-4342-B048-85BDC9FD1C3A}</a:tableStyleId>
              </a:tblPr>
              <a:tblGrid>
                <a:gridCol w="2121724"/>
                <a:gridCol w="5839060"/>
              </a:tblGrid>
              <a:tr h="673205">
                <a:tc gridSpan="2">
                  <a:txBody>
                    <a:bodyPr/>
                    <a:lstStyle/>
                    <a:p>
                      <a:r>
                        <a:rPr lang="en-US" sz="2800" b="0" baseline="0" dirty="0" smtClean="0">
                          <a:latin typeface="+mn-lt"/>
                        </a:rPr>
                        <a:t>Relationship Management</a:t>
                      </a:r>
                      <a:endParaRPr lang="en-US" sz="2800" b="0" dirty="0">
                        <a:latin typeface="+mn-lt"/>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hMerge="1">
                  <a:txBody>
                    <a:bodyPr/>
                    <a:lstStyle/>
                    <a:p>
                      <a:endParaRPr lang="en-US" dirty="0"/>
                    </a:p>
                  </a:txBody>
                  <a:tcPr/>
                </a:tc>
              </a:tr>
              <a:tr h="146614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Builds open, honest, and respectful relationships through effective communication and collaboration techniques; develops networks and builds alliances across boundaries to maintain strategic relationships and achieve common goals; utilizes a variety of communication approaches to successfully gain support, influence others, and strengthen partnerships</a:t>
                      </a:r>
                      <a:endParaRPr lang="en-US" sz="1500" i="1" dirty="0"/>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dirty="0"/>
                    </a:p>
                  </a:txBody>
                  <a:tcPr/>
                </a:tc>
              </a:tr>
              <a:tr h="673205">
                <a:tc>
                  <a:txBody>
                    <a:bodyPr/>
                    <a:lstStyle/>
                    <a:p>
                      <a:pPr algn="l"/>
                      <a:r>
                        <a:rPr lang="en-US" sz="1500" b="0" i="1" dirty="0" smtClean="0">
                          <a:latin typeface="Franklin Gothic Book" panose="020B0503020102020204" pitchFamily="34" charset="0"/>
                        </a:rPr>
                        <a:t>Expert</a:t>
                      </a:r>
                      <a:r>
                        <a:rPr lang="en-US" sz="1500" b="0" i="1" baseline="0" dirty="0" smtClean="0">
                          <a:latin typeface="Franklin Gothic Book" panose="020B0503020102020204" pitchFamily="34" charset="0"/>
                        </a:rPr>
                        <a:t> </a:t>
                      </a:r>
                      <a:r>
                        <a:rPr lang="en-US" sz="1500" b="0" i="1" dirty="0" smtClean="0">
                          <a:latin typeface="Franklin Gothic Book" panose="020B0503020102020204" pitchFamily="34" charset="0"/>
                        </a:rPr>
                        <a:t>                                                     </a:t>
                      </a:r>
                      <a:endParaRPr lang="en-US" sz="15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noFill/>
                  </a:tcPr>
                </a:tc>
                <a:tc rowSpan="5">
                  <a:txBody>
                    <a:bodyPr/>
                    <a:lstStyle/>
                    <a:p>
                      <a:pPr algn="ctr">
                        <a:lnSpc>
                          <a:spcPct val="150000"/>
                        </a:lnSpc>
                      </a:pPr>
                      <a:endParaRPr lang="en-US" sz="1900" i="1" dirty="0"/>
                    </a:p>
                  </a:txBody>
                  <a:tcPr marL="121893" marR="121893" marT="45711" marB="4571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673205">
                <a:tc>
                  <a:txBody>
                    <a:bodyPr/>
                    <a:lstStyle/>
                    <a:p>
                      <a:r>
                        <a:rPr lang="en-US" sz="1500" b="0" i="1" dirty="0" smtClean="0">
                          <a:latin typeface="Franklin Gothic Book" panose="020B0503020102020204" pitchFamily="34" charset="0"/>
                        </a:rPr>
                        <a:t>Advanced</a:t>
                      </a:r>
                      <a:endParaRPr lang="en-US" sz="15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noFill/>
                  </a:tcPr>
                </a:tc>
                <a:tc vMerge="1">
                  <a:txBody>
                    <a:bodyPr/>
                    <a:lstStyle/>
                    <a:p>
                      <a:endParaRPr lang="en-US" dirty="0"/>
                    </a:p>
                  </a:txBody>
                  <a:tcPr/>
                </a:tc>
              </a:tr>
              <a:tr h="673205">
                <a:tc>
                  <a:txBody>
                    <a:bodyPr/>
                    <a:lstStyle/>
                    <a:p>
                      <a:r>
                        <a:rPr lang="en-US" sz="1500" b="0" i="1" dirty="0" smtClean="0">
                          <a:latin typeface="Franklin Gothic Book" panose="020B0503020102020204" pitchFamily="34" charset="0"/>
                        </a:rPr>
                        <a:t>Proficient</a:t>
                      </a:r>
                      <a:endParaRPr lang="en-US" sz="15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noFill/>
                  </a:tcPr>
                </a:tc>
                <a:tc vMerge="1">
                  <a:txBody>
                    <a:bodyPr/>
                    <a:lstStyle/>
                    <a:p>
                      <a:endParaRPr lang="en-US" dirty="0"/>
                    </a:p>
                  </a:txBody>
                  <a:tcPr/>
                </a:tc>
              </a:tr>
              <a:tr h="673205">
                <a:tc>
                  <a:txBody>
                    <a:bodyPr/>
                    <a:lstStyle/>
                    <a:p>
                      <a:r>
                        <a:rPr lang="en-US" sz="1500" b="0" i="1" dirty="0" smtClean="0">
                          <a:latin typeface="Franklin Gothic Book" panose="020B0503020102020204" pitchFamily="34" charset="0"/>
                        </a:rPr>
                        <a:t>Basic</a:t>
                      </a:r>
                      <a:endParaRPr lang="en-US" sz="15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noFill/>
                  </a:tcPr>
                </a:tc>
                <a:tc vMerge="1">
                  <a:txBody>
                    <a:bodyPr/>
                    <a:lstStyle/>
                    <a:p>
                      <a:endParaRPr lang="en-US" dirty="0"/>
                    </a:p>
                  </a:txBody>
                  <a:tcPr/>
                </a:tc>
              </a:tr>
              <a:tr h="673205">
                <a:tc>
                  <a:txBody>
                    <a:bodyPr/>
                    <a:lstStyle/>
                    <a:p>
                      <a:r>
                        <a:rPr lang="en-US" sz="1500" b="0" i="1" dirty="0" smtClean="0">
                          <a:latin typeface="Franklin Gothic Book" panose="020B0503020102020204" pitchFamily="34" charset="0"/>
                        </a:rPr>
                        <a:t>Aware</a:t>
                      </a:r>
                      <a:endParaRPr lang="en-US" sz="15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vMerge="1">
                  <a:txBody>
                    <a:bodyPr/>
                    <a:lstStyle/>
                    <a:p>
                      <a:endParaRPr lang="en-US" dirty="0"/>
                    </a:p>
                  </a:txBody>
                  <a:tcPr/>
                </a:tc>
              </a:tr>
            </a:tbl>
          </a:graphicData>
        </a:graphic>
      </p:graphicFrame>
      <p:grpSp>
        <p:nvGrpSpPr>
          <p:cNvPr id="10262" name="Group 12"/>
          <p:cNvGrpSpPr>
            <a:grpSpLocks/>
          </p:cNvGrpSpPr>
          <p:nvPr/>
        </p:nvGrpSpPr>
        <p:grpSpPr bwMode="auto">
          <a:xfrm>
            <a:off x="1439333" y="1498602"/>
            <a:ext cx="2421467" cy="384721"/>
            <a:chOff x="150725" y="599592"/>
            <a:chExt cx="1816547" cy="384474"/>
          </a:xfrm>
        </p:grpSpPr>
        <p:sp>
          <p:nvSpPr>
            <p:cNvPr id="5" name="Isosceles Triangle 4"/>
            <p:cNvSpPr/>
            <p:nvPr/>
          </p:nvSpPr>
          <p:spPr>
            <a:xfrm rot="5400000">
              <a:off x="1683969" y="624066"/>
              <a:ext cx="304604" cy="26200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0" name="TextBox 5"/>
            <p:cNvSpPr txBox="1">
              <a:spLocks noChangeArrowheads="1"/>
            </p:cNvSpPr>
            <p:nvPr/>
          </p:nvSpPr>
          <p:spPr bwMode="auto">
            <a:xfrm>
              <a:off x="150725" y="599592"/>
              <a:ext cx="1554080" cy="38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1900" dirty="0"/>
                <a:t>Competency Title</a:t>
              </a:r>
            </a:p>
          </p:txBody>
        </p:sp>
      </p:grpSp>
      <p:grpSp>
        <p:nvGrpSpPr>
          <p:cNvPr id="10263" name="Group 13"/>
          <p:cNvGrpSpPr>
            <a:grpSpLocks/>
          </p:cNvGrpSpPr>
          <p:nvPr/>
        </p:nvGrpSpPr>
        <p:grpSpPr bwMode="auto">
          <a:xfrm>
            <a:off x="1439333" y="2430543"/>
            <a:ext cx="2421467" cy="697627"/>
            <a:chOff x="150725" y="1530182"/>
            <a:chExt cx="1816547" cy="698872"/>
          </a:xfrm>
        </p:grpSpPr>
        <p:sp>
          <p:nvSpPr>
            <p:cNvPr id="7" name="Isosceles Triangle 6"/>
            <p:cNvSpPr/>
            <p:nvPr/>
          </p:nvSpPr>
          <p:spPr>
            <a:xfrm rot="5400000">
              <a:off x="1684394" y="1660791"/>
              <a:ext cx="303753" cy="26200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68" name="TextBox 7"/>
            <p:cNvSpPr txBox="1">
              <a:spLocks noChangeArrowheads="1"/>
            </p:cNvSpPr>
            <p:nvPr/>
          </p:nvSpPr>
          <p:spPr bwMode="auto">
            <a:xfrm>
              <a:off x="150725" y="1530182"/>
              <a:ext cx="1554080" cy="6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1900" dirty="0"/>
                <a:t>Competency Description</a:t>
              </a:r>
            </a:p>
          </p:txBody>
        </p:sp>
      </p:grpSp>
      <p:grpSp>
        <p:nvGrpSpPr>
          <p:cNvPr id="10264" name="Group 14"/>
          <p:cNvGrpSpPr>
            <a:grpSpLocks/>
          </p:cNvGrpSpPr>
          <p:nvPr/>
        </p:nvGrpSpPr>
        <p:grpSpPr bwMode="auto">
          <a:xfrm>
            <a:off x="1439333" y="3649743"/>
            <a:ext cx="2421467" cy="697627"/>
            <a:chOff x="150725" y="2556788"/>
            <a:chExt cx="1816547" cy="698873"/>
          </a:xfrm>
        </p:grpSpPr>
        <p:sp>
          <p:nvSpPr>
            <p:cNvPr id="9" name="Isosceles Triangle 8"/>
            <p:cNvSpPr/>
            <p:nvPr/>
          </p:nvSpPr>
          <p:spPr>
            <a:xfrm rot="5400000">
              <a:off x="1684393" y="2687397"/>
              <a:ext cx="303755" cy="26200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66" name="TextBox 9"/>
            <p:cNvSpPr txBox="1">
              <a:spLocks noChangeArrowheads="1"/>
            </p:cNvSpPr>
            <p:nvPr/>
          </p:nvSpPr>
          <p:spPr bwMode="auto">
            <a:xfrm>
              <a:off x="150725" y="2556788"/>
              <a:ext cx="1554080" cy="69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1900" dirty="0"/>
                <a:t>5 Levels of Expertise</a:t>
              </a:r>
            </a:p>
          </p:txBody>
        </p:sp>
      </p:grpSp>
      <p:sp>
        <p:nvSpPr>
          <p:cNvPr id="15" name="Title 5"/>
          <p:cNvSpPr>
            <a:spLocks noGrp="1"/>
          </p:cNvSpPr>
          <p:nvPr>
            <p:ph type="title"/>
          </p:nvPr>
        </p:nvSpPr>
        <p:spPr>
          <a:xfrm>
            <a:off x="838200" y="-92075"/>
            <a:ext cx="10515600" cy="1325563"/>
          </a:xfrm>
        </p:spPr>
        <p:txBody>
          <a:bodyPr/>
          <a:lstStyle/>
          <a:p>
            <a:r>
              <a:rPr lang="en-US" dirty="0" smtClean="0">
                <a:solidFill>
                  <a:srgbClr val="8BC53F"/>
                </a:solidFill>
                <a:latin typeface="Franklin Gothic Demi Cond" panose="020B0706030402020204" pitchFamily="34" charset="0"/>
              </a:rPr>
              <a:t>What does a competency look like?</a:t>
            </a:r>
            <a:endParaRPr lang="en-US" dirty="0">
              <a:solidFill>
                <a:srgbClr val="8BC53F"/>
              </a:solidFill>
              <a:latin typeface="Franklin Gothic Demi Cond" panose="020B0706030402020204" pitchFamily="34" charset="0"/>
            </a:endParaRPr>
          </a:p>
        </p:txBody>
      </p:sp>
      <p:sp>
        <p:nvSpPr>
          <p:cNvPr id="14" name="Rectangle 13">
            <a:hlinkClick r:id="rId3" action="ppaction://hlinksldjump"/>
          </p:cNvPr>
          <p:cNvSpPr/>
          <p:nvPr/>
        </p:nvSpPr>
        <p:spPr>
          <a:xfrm>
            <a:off x="0"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
          <p:cNvSpPr txBox="1"/>
          <p:nvPr/>
        </p:nvSpPr>
        <p:spPr>
          <a:xfrm>
            <a:off x="6553200" y="4724400"/>
            <a:ext cx="4187685" cy="923330"/>
          </a:xfrm>
          <a:prstGeom prst="rect">
            <a:avLst/>
          </a:prstGeom>
          <a:noFill/>
        </p:spPr>
        <p:txBody>
          <a:bodyPr wrap="none" rtlCol="0">
            <a:spAutoFit/>
          </a:bodyPr>
          <a:lstStyle/>
          <a:p>
            <a:r>
              <a:rPr lang="en-US" i="1" dirty="0"/>
              <a:t>Behavioral examples of what it takes to be </a:t>
            </a:r>
            <a:br>
              <a:rPr lang="en-US" i="1" dirty="0"/>
            </a:br>
            <a:r>
              <a:rPr lang="en-US" i="1" dirty="0" smtClean="0"/>
              <a:t>	</a:t>
            </a:r>
            <a:r>
              <a:rPr lang="en-US" b="1" i="1" dirty="0" smtClean="0"/>
              <a:t>successful </a:t>
            </a:r>
            <a:r>
              <a:rPr lang="en-US" i="1" dirty="0"/>
              <a:t>at each level</a:t>
            </a:r>
          </a:p>
          <a:p>
            <a:endParaRPr lang="en-US" dirty="0"/>
          </a:p>
        </p:txBody>
      </p:sp>
    </p:spTree>
    <p:extLst>
      <p:ext uri="{BB962C8B-B14F-4D97-AF65-F5344CB8AC3E}">
        <p14:creationId xmlns:p14="http://schemas.microsoft.com/office/powerpoint/2010/main" val="396224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2"/>
                                        </p:tgtEl>
                                        <p:attrNameLst>
                                          <p:attrName>style.visibility</p:attrName>
                                        </p:attrNameLst>
                                      </p:cBhvr>
                                      <p:to>
                                        <p:strVal val="visible"/>
                                      </p:to>
                                    </p:set>
                                    <p:animEffect transition="in" filter="fade">
                                      <p:cBhvr>
                                        <p:cTn id="7" dur="500"/>
                                        <p:tgtEl>
                                          <p:spTgt spid="102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3"/>
                                        </p:tgtEl>
                                        <p:attrNameLst>
                                          <p:attrName>style.visibility</p:attrName>
                                        </p:attrNameLst>
                                      </p:cBhvr>
                                      <p:to>
                                        <p:strVal val="visible"/>
                                      </p:to>
                                    </p:set>
                                    <p:animEffect transition="in" filter="fade">
                                      <p:cBhvr>
                                        <p:cTn id="11" dur="500"/>
                                        <p:tgtEl>
                                          <p:spTgt spid="1026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4"/>
                                        </p:tgtEl>
                                        <p:attrNameLst>
                                          <p:attrName>style.visibility</p:attrName>
                                        </p:attrNameLst>
                                      </p:cBhvr>
                                      <p:to>
                                        <p:strVal val="visible"/>
                                      </p:to>
                                    </p:set>
                                    <p:animEffect transition="in" filter="fade">
                                      <p:cBhvr>
                                        <p:cTn id="15" dur="500"/>
                                        <p:tgtEl>
                                          <p:spTgt spid="1026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3399543"/>
              </p:ext>
            </p:extLst>
          </p:nvPr>
        </p:nvGraphicFramePr>
        <p:xfrm>
          <a:off x="468257" y="606874"/>
          <a:ext cx="7960784" cy="5804845"/>
        </p:xfrm>
        <a:graphic>
          <a:graphicData uri="http://schemas.openxmlformats.org/drawingml/2006/table">
            <a:tbl>
              <a:tblPr firstRow="1" bandRow="1">
                <a:tableStyleId>{5C22544A-7EE6-4342-B048-85BDC9FD1C3A}</a:tableStyleId>
              </a:tblPr>
              <a:tblGrid>
                <a:gridCol w="1266757"/>
                <a:gridCol w="6694027"/>
              </a:tblGrid>
              <a:tr h="673205">
                <a:tc gridSpan="2">
                  <a:txBody>
                    <a:bodyPr/>
                    <a:lstStyle/>
                    <a:p>
                      <a:r>
                        <a:rPr lang="en-US" sz="2800" b="0" baseline="0" dirty="0" smtClean="0">
                          <a:latin typeface="+mn-lt"/>
                        </a:rPr>
                        <a:t>SAFETY EXCELLENCE</a:t>
                      </a: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hMerge="1">
                  <a:txBody>
                    <a:bodyPr/>
                    <a:lstStyle/>
                    <a:p>
                      <a:endParaRPr lang="en-US" dirty="0"/>
                    </a:p>
                  </a:txBody>
                  <a:tcPr/>
                </a:tc>
              </a:tr>
              <a:tr h="146614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i="1" kern="1200" dirty="0" smtClean="0">
                          <a:solidFill>
                            <a:schemeClr val="dk1"/>
                          </a:solidFill>
                          <a:effectLst/>
                          <a:latin typeface="+mn-lt"/>
                          <a:ea typeface="+mn-ea"/>
                          <a:cs typeface="+mn-cs"/>
                        </a:rPr>
                        <a:t>Embraces</a:t>
                      </a:r>
                      <a:r>
                        <a:rPr lang="en-US" sz="1500" i="1" kern="1200" baseline="0" dirty="0" smtClean="0">
                          <a:solidFill>
                            <a:schemeClr val="dk1"/>
                          </a:solidFill>
                          <a:effectLst/>
                          <a:latin typeface="+mn-lt"/>
                          <a:ea typeface="+mn-ea"/>
                          <a:cs typeface="+mn-cs"/>
                        </a:rPr>
                        <a:t> </a:t>
                      </a:r>
                      <a:r>
                        <a:rPr lang="en-US" sz="1500" i="1" kern="1200" dirty="0" smtClean="0">
                          <a:solidFill>
                            <a:schemeClr val="dk1"/>
                          </a:solidFill>
                          <a:effectLst/>
                          <a:latin typeface="+mn-lt"/>
                          <a:ea typeface="+mn-ea"/>
                          <a:cs typeface="+mn-cs"/>
                        </a:rPr>
                        <a:t>and actively promotes a safety culture based on universally shared values, beliefs, and behaviors in which each member of the organization sees him or herself as being responsible for their own safety and the safety of those around them.  The SFPUC’s safety culture implies a relentless improvement of safety behaviors and awareness of any conditions that may lead to injury, by embracing a work environment based on employee participation, ownership, teamwork, communication, training, and leadership.</a:t>
                      </a:r>
                      <a:endParaRPr lang="en-US" sz="1500" i="1" dirty="0"/>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tc>
              </a:tr>
              <a:tr h="673205">
                <a:tc>
                  <a:txBody>
                    <a:bodyPr/>
                    <a:lstStyle/>
                    <a:p>
                      <a:pPr algn="l"/>
                      <a:r>
                        <a:rPr lang="en-US" sz="1500" b="0" i="1" dirty="0" smtClean="0">
                          <a:latin typeface="Franklin Gothic Book" panose="020B0503020102020204" pitchFamily="34" charset="0"/>
                        </a:rPr>
                        <a:t>Expert</a:t>
                      </a:r>
                      <a:r>
                        <a:rPr lang="en-US" sz="1500" b="0" i="1" baseline="0" dirty="0" smtClean="0">
                          <a:latin typeface="Franklin Gothic Book" panose="020B0503020102020204" pitchFamily="34" charset="0"/>
                        </a:rPr>
                        <a:t> </a:t>
                      </a:r>
                      <a:r>
                        <a:rPr lang="en-US" sz="1500" b="0" i="1" dirty="0" smtClean="0">
                          <a:latin typeface="Franklin Gothic Book" panose="020B0503020102020204" pitchFamily="34" charset="0"/>
                        </a:rPr>
                        <a:t>                                                     </a:t>
                      </a:r>
                      <a:endParaRPr lang="en-US" sz="15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Directs the future of our safety culture at the SFPUC by creating policies, such as dynamic safety controls and procedures, that are based on current industry research, best practices, and regulatory requirements</a:t>
                      </a: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3205">
                <a:tc>
                  <a:txBody>
                    <a:bodyPr/>
                    <a:lstStyle/>
                    <a:p>
                      <a:r>
                        <a:rPr lang="en-US" sz="1500" b="0" i="1" dirty="0" smtClean="0">
                          <a:latin typeface="Franklin Gothic Book" panose="020B0503020102020204" pitchFamily="34" charset="0"/>
                        </a:rPr>
                        <a:t>Advanced</a:t>
                      </a:r>
                      <a:endParaRPr lang="en-US" sz="15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en-US" sz="1600" dirty="0" smtClean="0">
                          <a:effectLst/>
                        </a:rPr>
                        <a:t>Promotes the cultural importance of safety by recognizing those who demonstrate the admirable levels of proactive safety behaviors</a:t>
                      </a:r>
                      <a:endParaRPr lang="en-US" sz="1600" i="0" dirty="0">
                        <a:latin typeface="+mj-lt"/>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3205">
                <a:tc>
                  <a:txBody>
                    <a:bodyPr/>
                    <a:lstStyle/>
                    <a:p>
                      <a:r>
                        <a:rPr lang="en-US" sz="1500" b="0" i="1" dirty="0" smtClean="0">
                          <a:latin typeface="Franklin Gothic Book" panose="020B0503020102020204" pitchFamily="34" charset="0"/>
                        </a:rPr>
                        <a:t>Proficient</a:t>
                      </a:r>
                      <a:endParaRPr lang="en-US" sz="15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t>Demonstrates the cultural importance of safety by modeling appropriate and proactive behaviors and expressing support when coworkers practice effective safety behaviors </a:t>
                      </a: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3205">
                <a:tc>
                  <a:txBody>
                    <a:bodyPr/>
                    <a:lstStyle/>
                    <a:p>
                      <a:r>
                        <a:rPr lang="en-US" sz="1500" b="0" i="1" dirty="0" smtClean="0">
                          <a:latin typeface="Franklin Gothic Book" panose="020B0503020102020204" pitchFamily="34" charset="0"/>
                        </a:rPr>
                        <a:t>Basic</a:t>
                      </a:r>
                      <a:endParaRPr lang="en-US" sz="15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en-US" sz="1600" dirty="0" smtClean="0">
                          <a:effectLst/>
                        </a:rPr>
                        <a:t>Works to combat a climate of apathy and complacency by asking questions, listening actively, and expressing genuine concern, when appropriate</a:t>
                      </a:r>
                      <a:endParaRPr lang="en-US" sz="1600" i="0" dirty="0">
                        <a:latin typeface="+mj-lt"/>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3205">
                <a:tc>
                  <a:txBody>
                    <a:bodyPr/>
                    <a:lstStyle/>
                    <a:p>
                      <a:r>
                        <a:rPr lang="en-US" sz="1500" b="0" i="1" dirty="0" smtClean="0">
                          <a:latin typeface="Franklin Gothic Book" panose="020B0503020102020204" pitchFamily="34" charset="0"/>
                        </a:rPr>
                        <a:t>Aware</a:t>
                      </a:r>
                      <a:endParaRPr lang="en-US" sz="15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Understands that mocking or joking about safety procedures is detrimental to developing a healthy safety culture</a:t>
                      </a:r>
                      <a:endParaRPr lang="en-US" sz="1600" i="0" dirty="0">
                        <a:latin typeface="+mj-lt"/>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TextBox 9"/>
          <p:cNvSpPr txBox="1"/>
          <p:nvPr/>
        </p:nvSpPr>
        <p:spPr>
          <a:xfrm>
            <a:off x="9106319" y="4047667"/>
            <a:ext cx="2933281" cy="1323439"/>
          </a:xfrm>
          <a:prstGeom prst="rect">
            <a:avLst/>
          </a:prstGeom>
          <a:noFill/>
        </p:spPr>
        <p:txBody>
          <a:bodyPr wrap="square" rtlCol="0">
            <a:spAutoFit/>
          </a:bodyPr>
          <a:lstStyle/>
          <a:p>
            <a:r>
              <a:rPr lang="en-US" sz="2000" dirty="0" smtClean="0">
                <a:latin typeface="Franklin Gothic Book" panose="020B0503020102020204" pitchFamily="34" charset="0"/>
              </a:rPr>
              <a:t>In the full Safety Competency, each level actually has about 10+ </a:t>
            </a:r>
            <a:r>
              <a:rPr lang="en-US" sz="2000" dirty="0" smtClean="0">
                <a:solidFill>
                  <a:schemeClr val="accent5"/>
                </a:solidFill>
                <a:latin typeface="Franklin Gothic Demi Cond" panose="020B0706030402020204" pitchFamily="34" charset="0"/>
              </a:rPr>
              <a:t>behavioral examples</a:t>
            </a:r>
            <a:r>
              <a:rPr lang="en-US" sz="2000" dirty="0" smtClean="0">
                <a:latin typeface="Franklin Gothic Book" panose="020B0503020102020204" pitchFamily="34" charset="0"/>
              </a:rPr>
              <a:t>!</a:t>
            </a:r>
            <a:endParaRPr lang="en-US" sz="2000" dirty="0">
              <a:latin typeface="Franklin Gothic Book" panose="020B0503020102020204" pitchFamily="34" charset="0"/>
            </a:endParaRPr>
          </a:p>
        </p:txBody>
      </p:sp>
      <p:sp>
        <p:nvSpPr>
          <p:cNvPr id="5" name="Title 5"/>
          <p:cNvSpPr txBox="1">
            <a:spLocks/>
          </p:cNvSpPr>
          <p:nvPr/>
        </p:nvSpPr>
        <p:spPr>
          <a:xfrm>
            <a:off x="957943" y="33464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C00000"/>
                </a:solidFill>
                <a:latin typeface="Franklin Gothic Demi Cond" panose="020B0706030402020204" pitchFamily="34" charset="0"/>
              </a:rPr>
              <a:t>The Safety Competency</a:t>
            </a:r>
            <a:endParaRPr lang="en-US" dirty="0">
              <a:solidFill>
                <a:srgbClr val="C00000"/>
              </a:solidFill>
              <a:latin typeface="Franklin Gothic Demi Cond" panose="020B0706030402020204" pitchFamily="34" charset="0"/>
            </a:endParaRPr>
          </a:p>
        </p:txBody>
      </p:sp>
      <p:sp>
        <p:nvSpPr>
          <p:cNvPr id="2" name="TextBox 1"/>
          <p:cNvSpPr txBox="1"/>
          <p:nvPr/>
        </p:nvSpPr>
        <p:spPr>
          <a:xfrm>
            <a:off x="9067800" y="5325070"/>
            <a:ext cx="2971800" cy="923330"/>
          </a:xfrm>
          <a:prstGeom prst="rect">
            <a:avLst/>
          </a:prstGeom>
          <a:noFill/>
        </p:spPr>
        <p:txBody>
          <a:bodyPr wrap="square" rtlCol="0">
            <a:spAutoFit/>
          </a:bodyPr>
          <a:lstStyle/>
          <a:p>
            <a:r>
              <a:rPr lang="en-US" dirty="0" smtClean="0">
                <a:latin typeface="Franklin Gothic Book" panose="020B0503020102020204" pitchFamily="34" charset="0"/>
              </a:rPr>
              <a:t>and that the skill or scope of the behaviors increases as the </a:t>
            </a:r>
            <a:r>
              <a:rPr lang="en-US" dirty="0" smtClean="0">
                <a:solidFill>
                  <a:srgbClr val="C00000"/>
                </a:solidFill>
                <a:latin typeface="Franklin Gothic Demi Cond" panose="020B0706030402020204" pitchFamily="34" charset="0"/>
              </a:rPr>
              <a:t>proficiency levels</a:t>
            </a:r>
            <a:r>
              <a:rPr lang="en-US" dirty="0" smtClean="0">
                <a:latin typeface="Franklin Gothic Book" panose="020B0503020102020204" pitchFamily="34" charset="0"/>
              </a:rPr>
              <a:t> increase</a:t>
            </a:r>
            <a:endParaRPr lang="en-US" dirty="0">
              <a:latin typeface="Franklin Gothic Book" panose="020B0503020102020204" pitchFamily="34" charset="0"/>
            </a:endParaRPr>
          </a:p>
        </p:txBody>
      </p:sp>
      <p:sp>
        <p:nvSpPr>
          <p:cNvPr id="7" name="Up Arrow 6"/>
          <p:cNvSpPr/>
          <p:nvPr/>
        </p:nvSpPr>
        <p:spPr>
          <a:xfrm>
            <a:off x="8534400" y="2819400"/>
            <a:ext cx="381000" cy="3592319"/>
          </a:xfrm>
          <a:prstGeom prst="upArrow">
            <a:avLst>
              <a:gd name="adj1" fmla="val 50000"/>
              <a:gd name="adj2" fmla="val 75532"/>
            </a:avLst>
          </a:prstGeom>
          <a:gradFill flip="none" rotWithShape="1">
            <a:gsLst>
              <a:gs pos="0">
                <a:schemeClr val="bg1"/>
              </a:gs>
              <a:gs pos="25000">
                <a:schemeClr val="accent5">
                  <a:lumMod val="20000"/>
                  <a:lumOff val="80000"/>
                </a:schemeClr>
              </a:gs>
              <a:gs pos="50000">
                <a:schemeClr val="accent5">
                  <a:lumMod val="60000"/>
                  <a:lumOff val="40000"/>
                </a:schemeClr>
              </a:gs>
              <a:gs pos="75000">
                <a:schemeClr val="accent5"/>
              </a:gs>
              <a:gs pos="98000">
                <a:schemeClr val="accent5">
                  <a:lumMod val="75000"/>
                </a:schemeClr>
              </a:gs>
            </a:gsLst>
            <a:lin ang="16200000" scaled="0"/>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067800" y="3886200"/>
            <a:ext cx="3048000" cy="1200329"/>
          </a:xfrm>
          <a:prstGeom prst="rect">
            <a:avLst/>
          </a:prstGeom>
        </p:spPr>
        <p:txBody>
          <a:bodyPr wrap="square">
            <a:spAutoFit/>
          </a:bodyPr>
          <a:lstStyle/>
          <a:p>
            <a:r>
              <a:rPr lang="en-US" dirty="0">
                <a:latin typeface="Franklin Gothic Book" panose="020B0503020102020204" pitchFamily="34" charset="0"/>
              </a:rPr>
              <a:t>You can see in this excerpt how there is a </a:t>
            </a:r>
            <a:r>
              <a:rPr lang="en-US" dirty="0">
                <a:solidFill>
                  <a:srgbClr val="C00000"/>
                </a:solidFill>
                <a:latin typeface="Franklin Gothic Demi Cond" panose="020B0706030402020204" pitchFamily="34" charset="0"/>
              </a:rPr>
              <a:t>behavioral example </a:t>
            </a:r>
            <a:r>
              <a:rPr lang="en-US" dirty="0">
                <a:latin typeface="Franklin Gothic Book" panose="020B0503020102020204" pitchFamily="34" charset="0"/>
              </a:rPr>
              <a:t>about Safety culture at every proficiency </a:t>
            </a:r>
            <a:r>
              <a:rPr lang="en-US" dirty="0" smtClean="0">
                <a:latin typeface="Franklin Gothic Book" panose="020B0503020102020204" pitchFamily="34" charset="0"/>
              </a:rPr>
              <a:t>level</a:t>
            </a:r>
            <a:endParaRPr lang="en-US" dirty="0">
              <a:latin typeface="Franklin Gothic Book" panose="020B0503020102020204" pitchFamily="34" charset="0"/>
            </a:endParaRPr>
          </a:p>
        </p:txBody>
      </p:sp>
      <p:sp>
        <p:nvSpPr>
          <p:cNvPr id="6" name="TextBox 5"/>
          <p:cNvSpPr txBox="1"/>
          <p:nvPr/>
        </p:nvSpPr>
        <p:spPr>
          <a:xfrm>
            <a:off x="9144000" y="1466671"/>
            <a:ext cx="2667000" cy="1200329"/>
          </a:xfrm>
          <a:prstGeom prst="rect">
            <a:avLst/>
          </a:prstGeom>
          <a:noFill/>
        </p:spPr>
        <p:txBody>
          <a:bodyPr wrap="square" rtlCol="0">
            <a:spAutoFit/>
          </a:bodyPr>
          <a:lstStyle/>
          <a:p>
            <a:r>
              <a:rPr lang="en-US" dirty="0" smtClean="0">
                <a:solidFill>
                  <a:schemeClr val="accent5"/>
                </a:solidFill>
                <a:latin typeface="Franklin Gothic Demi Cond" panose="020B0706030402020204" pitchFamily="34" charset="0"/>
              </a:rPr>
              <a:t>Safety Excellence </a:t>
            </a:r>
            <a:r>
              <a:rPr lang="en-US" dirty="0" smtClean="0">
                <a:latin typeface="Franklin Gothic Book" panose="020B0503020102020204" pitchFamily="34" charset="0"/>
              </a:rPr>
              <a:t>is defined here, giving a framework for everyone to work with and align to</a:t>
            </a:r>
            <a:endParaRPr lang="en-US" dirty="0">
              <a:latin typeface="Franklin Gothic Book" panose="020B0503020102020204" pitchFamily="34" charset="0"/>
            </a:endParaRPr>
          </a:p>
        </p:txBody>
      </p:sp>
    </p:spTree>
    <p:extLst>
      <p:ext uri="{BB962C8B-B14F-4D97-AF65-F5344CB8AC3E}">
        <p14:creationId xmlns:p14="http://schemas.microsoft.com/office/powerpoint/2010/main" val="104922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5">
                                            <p:txEl>
                                              <p:pRg st="0" end="0"/>
                                            </p:txEl>
                                          </p:spTgt>
                                        </p:tgtEl>
                                      </p:cBhvr>
                                      <p:by x="50000" y="50000"/>
                                    </p:animScale>
                                  </p:childTnLst>
                                </p:cTn>
                              </p:par>
                              <p:par>
                                <p:cTn id="7" presetID="42" presetClass="path" presetSubtype="0" accel="50000" decel="50000" fill="hold" grpId="1" nodeType="withEffect">
                                  <p:stCondLst>
                                    <p:cond delay="0"/>
                                  </p:stCondLst>
                                  <p:childTnLst>
                                    <p:animMotion origin="layout" path="M -1.12008E-7 2.96296E-6 L -0.14835 -0.04398 " pathEditMode="relative" rAng="0" ptsTypes="AA">
                                      <p:cBhvr>
                                        <p:cTn id="8" dur="1500" fill="hold"/>
                                        <p:tgtEl>
                                          <p:spTgt spid="5">
                                            <p:txEl>
                                              <p:pRg st="0" end="0"/>
                                            </p:txEl>
                                          </p:spTgt>
                                        </p:tgtEl>
                                        <p:attrNameLst>
                                          <p:attrName>ppt_x</p:attrName>
                                          <p:attrName>ppt_y</p:attrName>
                                        </p:attrNameLst>
                                      </p:cBhvr>
                                      <p:rCtr x="-7424" y="-2199"/>
                                    </p:animMotion>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22" presetClass="entr" presetSubtype="4" fill="hold" grpId="0" nodeType="withEffect">
                                  <p:stCondLst>
                                    <p:cond delay="200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xit" presetSubtype="0" fill="hold" grpId="1"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build="allAtOnce"/>
      <p:bldP spid="5" grpId="1" build="allAtOnce"/>
      <p:bldP spid="2" grpId="0"/>
      <p:bldP spid="2" grpId="1"/>
      <p:bldP spid="7" grpId="0" animBg="1"/>
      <p:bldP spid="3" grpId="0"/>
      <p:bldP spid="3"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0771" y="-30163"/>
            <a:ext cx="10515600" cy="1325563"/>
          </a:xfrm>
        </p:spPr>
        <p:txBody>
          <a:bodyPr>
            <a:noAutofit/>
          </a:bodyPr>
          <a:lstStyle/>
          <a:p>
            <a:r>
              <a:rPr lang="en-US" altLang="en-US" dirty="0" smtClean="0">
                <a:solidFill>
                  <a:schemeClr val="accent5"/>
                </a:solidFill>
                <a:latin typeface="Franklin Gothic Demi Cond" panose="020B0706030402020204" pitchFamily="34" charset="0"/>
              </a:rPr>
              <a:t>Sources of behaviors</a:t>
            </a:r>
            <a:endParaRPr lang="en-US" altLang="en-US" dirty="0">
              <a:solidFill>
                <a:schemeClr val="accent5"/>
              </a:solidFill>
              <a:latin typeface="Franklin Gothic Demi Cond" panose="020B0706030402020204" pitchFamily="34" charset="0"/>
            </a:endParaRPr>
          </a:p>
        </p:txBody>
      </p:sp>
      <p:sp>
        <p:nvSpPr>
          <p:cNvPr id="2" name="TextBox 1"/>
          <p:cNvSpPr txBox="1"/>
          <p:nvPr/>
        </p:nvSpPr>
        <p:spPr>
          <a:xfrm>
            <a:off x="838201" y="1362670"/>
            <a:ext cx="5943599" cy="923330"/>
          </a:xfrm>
          <a:prstGeom prst="rect">
            <a:avLst/>
          </a:prstGeom>
          <a:noFill/>
        </p:spPr>
        <p:txBody>
          <a:bodyPr wrap="square" rtlCol="0">
            <a:spAutoFit/>
          </a:bodyPr>
          <a:lstStyle/>
          <a:p>
            <a:r>
              <a:rPr lang="en-US" dirty="0" smtClean="0">
                <a:latin typeface="Franklin Gothic Book" panose="020B0503020102020204" pitchFamily="34" charset="0"/>
              </a:rPr>
              <a:t>Here you can see the current collection of </a:t>
            </a:r>
            <a:r>
              <a:rPr lang="en-US" dirty="0" smtClean="0">
                <a:solidFill>
                  <a:srgbClr val="C00000"/>
                </a:solidFill>
                <a:latin typeface="Franklin Gothic Demi Cond" panose="020B0706030402020204" pitchFamily="34" charset="0"/>
              </a:rPr>
              <a:t>example behaviors 	</a:t>
            </a:r>
            <a:r>
              <a:rPr lang="en-US" dirty="0" smtClean="0">
                <a:latin typeface="Franklin Gothic Book" panose="020B0503020102020204" pitchFamily="34" charset="0"/>
              </a:rPr>
              <a:t>in the Safety Competency, and the </a:t>
            </a:r>
            <a:r>
              <a:rPr lang="en-US" dirty="0" smtClean="0">
                <a:solidFill>
                  <a:srgbClr val="C00000"/>
                </a:solidFill>
                <a:latin typeface="Franklin Gothic Demi Cond" panose="020B0706030402020204" pitchFamily="34" charset="0"/>
              </a:rPr>
              <a:t>sources</a:t>
            </a:r>
            <a:r>
              <a:rPr lang="en-US" dirty="0" smtClean="0">
                <a:latin typeface="Franklin Gothic Book" panose="020B0503020102020204" pitchFamily="34" charset="0"/>
              </a:rPr>
              <a:t> we 			used to develop each behavior</a:t>
            </a:r>
            <a:endParaRPr lang="en-US" dirty="0">
              <a:latin typeface="Franklin Gothic Book" panose="020B0503020102020204" pitchFamily="34" charset="0"/>
            </a:endParaRPr>
          </a:p>
        </p:txBody>
      </p:sp>
      <p:sp>
        <p:nvSpPr>
          <p:cNvPr id="9" name="Rectangle 8">
            <a:hlinkClick r:id="rId3" action="ppaction://hlinksldjump"/>
          </p:cNvPr>
          <p:cNvSpPr/>
          <p:nvPr/>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5043"/>
            <a:ext cx="5157158" cy="6557964"/>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11" name="Group 10"/>
          <p:cNvGrpSpPr/>
          <p:nvPr/>
        </p:nvGrpSpPr>
        <p:grpSpPr>
          <a:xfrm>
            <a:off x="437022" y="2838984"/>
            <a:ext cx="6497178" cy="595041"/>
            <a:chOff x="5489531" y="2780778"/>
            <a:chExt cx="6497178" cy="595041"/>
          </a:xfrm>
        </p:grpSpPr>
        <p:sp>
          <p:nvSpPr>
            <p:cNvPr id="12" name="TextBox 11"/>
            <p:cNvSpPr txBox="1"/>
            <p:nvPr/>
          </p:nvSpPr>
          <p:spPr>
            <a:xfrm>
              <a:off x="6349997" y="2801303"/>
              <a:ext cx="5636712" cy="553990"/>
            </a:xfrm>
            <a:prstGeom prst="rect">
              <a:avLst/>
            </a:prstGeom>
            <a:noFill/>
          </p:spPr>
          <p:txBody>
            <a:bodyPr wrap="square" lIns="121912" tIns="60956" rIns="121912" bIns="60956" rtlCol="0">
              <a:spAutoFit/>
            </a:bodyPr>
            <a:lstStyle/>
            <a:p>
              <a:r>
                <a:rPr lang="en-US" sz="2800" b="1" dirty="0" smtClean="0">
                  <a:latin typeface="Franklin Gothic Book" panose="020B0503020102020204" pitchFamily="34" charset="0"/>
                </a:rPr>
                <a:t>ANSI-Z10 MODEL </a:t>
              </a:r>
              <a:r>
                <a:rPr lang="en-US" sz="2000" dirty="0" smtClean="0"/>
                <a:t>recommended by report</a:t>
              </a:r>
              <a:endParaRPr lang="en-US" sz="1600" dirty="0"/>
            </a:p>
          </p:txBody>
        </p:sp>
        <p:sp>
          <p:nvSpPr>
            <p:cNvPr id="13" name="Rectangle 12"/>
            <p:cNvSpPr/>
            <p:nvPr/>
          </p:nvSpPr>
          <p:spPr>
            <a:xfrm>
              <a:off x="5489531" y="2780778"/>
              <a:ext cx="764088" cy="5950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37022" y="5196844"/>
            <a:ext cx="6497178" cy="595041"/>
            <a:chOff x="5489531" y="5138638"/>
            <a:chExt cx="6497178" cy="595041"/>
          </a:xfrm>
        </p:grpSpPr>
        <p:sp>
          <p:nvSpPr>
            <p:cNvPr id="15" name="TextBox 14"/>
            <p:cNvSpPr txBox="1"/>
            <p:nvPr/>
          </p:nvSpPr>
          <p:spPr>
            <a:xfrm>
              <a:off x="6349997" y="5159163"/>
              <a:ext cx="5636712" cy="553990"/>
            </a:xfrm>
            <a:prstGeom prst="rect">
              <a:avLst/>
            </a:prstGeom>
            <a:noFill/>
          </p:spPr>
          <p:txBody>
            <a:bodyPr wrap="square" lIns="121912" tIns="60956" rIns="121912" bIns="60956" rtlCol="0">
              <a:spAutoFit/>
            </a:bodyPr>
            <a:lstStyle/>
            <a:p>
              <a:r>
                <a:rPr lang="en-US" altLang="en-US" sz="2800" b="1" dirty="0" smtClean="0">
                  <a:latin typeface="Franklin Gothic Book" panose="020B0503020102020204" pitchFamily="34" charset="0"/>
                </a:rPr>
                <a:t>HEALTH &amp; SAFETY</a:t>
              </a:r>
              <a:r>
                <a:rPr lang="en-US" altLang="en-US" sz="2400" b="1" dirty="0" smtClean="0">
                  <a:latin typeface="Franklin Gothic Book" panose="020B0503020102020204" pitchFamily="34" charset="0"/>
                </a:rPr>
                <a:t> </a:t>
              </a:r>
              <a:r>
                <a:rPr lang="en-US" altLang="en-US" sz="2000" dirty="0" smtClean="0"/>
                <a:t>information </a:t>
              </a:r>
              <a:r>
                <a:rPr lang="en-US" altLang="en-US" sz="2000" dirty="0"/>
                <a:t>from </a:t>
              </a:r>
              <a:r>
                <a:rPr lang="en-US" altLang="en-US" sz="2000" dirty="0" smtClean="0"/>
                <a:t>NEO</a:t>
              </a:r>
              <a:endParaRPr lang="en-US" dirty="0"/>
            </a:p>
          </p:txBody>
        </p:sp>
        <p:sp>
          <p:nvSpPr>
            <p:cNvPr id="16" name="Rectangle 15"/>
            <p:cNvSpPr/>
            <p:nvPr/>
          </p:nvSpPr>
          <p:spPr>
            <a:xfrm>
              <a:off x="5489531" y="5138638"/>
              <a:ext cx="764088" cy="595041"/>
            </a:xfrm>
            <a:prstGeom prst="rect">
              <a:avLst/>
            </a:prstGeom>
            <a:solidFill>
              <a:srgbClr val="007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37022" y="4017914"/>
            <a:ext cx="6497178" cy="595041"/>
            <a:chOff x="5489531" y="3927377"/>
            <a:chExt cx="6497178" cy="595041"/>
          </a:xfrm>
        </p:grpSpPr>
        <p:sp>
          <p:nvSpPr>
            <p:cNvPr id="18" name="Rectangle 17"/>
            <p:cNvSpPr/>
            <p:nvPr/>
          </p:nvSpPr>
          <p:spPr>
            <a:xfrm>
              <a:off x="5489531" y="3927377"/>
              <a:ext cx="764088" cy="5950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49997" y="3947902"/>
              <a:ext cx="5636712" cy="553990"/>
            </a:xfrm>
            <a:prstGeom prst="rect">
              <a:avLst/>
            </a:prstGeom>
            <a:noFill/>
          </p:spPr>
          <p:txBody>
            <a:bodyPr wrap="square" lIns="121912" tIns="60956" rIns="121912" bIns="60956" rtlCol="0">
              <a:spAutoFit/>
            </a:bodyPr>
            <a:lstStyle/>
            <a:p>
              <a:r>
                <a:rPr lang="en-US" sz="2800" b="1" dirty="0" smtClean="0">
                  <a:latin typeface="Franklin Gothic Book" panose="020B0503020102020204" pitchFamily="34" charset="0"/>
                </a:rPr>
                <a:t>INTERVIEWS</a:t>
              </a:r>
              <a:r>
                <a:rPr lang="en-US" sz="2800" dirty="0" smtClean="0">
                  <a:latin typeface="Franklin Gothic Medium" panose="020B0603020102020204" pitchFamily="34" charset="0"/>
                </a:rPr>
                <a:t> </a:t>
              </a:r>
              <a:r>
                <a:rPr lang="en-US" sz="2000" dirty="0" smtClean="0"/>
                <a:t>with SFPUC staff</a:t>
              </a:r>
              <a:endParaRPr lang="en-US" sz="1600" dirty="0"/>
            </a:p>
          </p:txBody>
        </p:sp>
      </p:grpSp>
    </p:spTree>
    <p:extLst>
      <p:ext uri="{BB962C8B-B14F-4D97-AF65-F5344CB8AC3E}">
        <p14:creationId xmlns:p14="http://schemas.microsoft.com/office/powerpoint/2010/main" val="3454719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82601"/>
            <a:ext cx="11317864" cy="365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96354" y="4598321"/>
            <a:ext cx="9261750" cy="430879"/>
          </a:xfrm>
          <a:prstGeom prst="rect">
            <a:avLst/>
          </a:prstGeom>
          <a:noFill/>
        </p:spPr>
        <p:txBody>
          <a:bodyPr wrap="none" lIns="121912" tIns="60956" rIns="121912" bIns="60956" rtlCol="0">
            <a:spAutoFit/>
          </a:bodyPr>
          <a:lstStyle/>
          <a:p>
            <a:r>
              <a:rPr lang="en-US" sz="2000" dirty="0" smtClean="0">
                <a:latin typeface="Franklin Gothic Book" panose="020B0503020102020204" pitchFamily="34" charset="0"/>
              </a:rPr>
              <a:t>Other behaviors were derived from research on </a:t>
            </a:r>
            <a:r>
              <a:rPr lang="en-US" sz="2000" dirty="0" smtClean="0">
                <a:solidFill>
                  <a:schemeClr val="accent5"/>
                </a:solidFill>
                <a:latin typeface="Franklin Gothic Demi Cond" panose="020B0706030402020204" pitchFamily="34" charset="0"/>
              </a:rPr>
              <a:t>best practices </a:t>
            </a:r>
            <a:r>
              <a:rPr lang="en-US" sz="2000" dirty="0" smtClean="0">
                <a:latin typeface="Franklin Gothic Book" panose="020B0503020102020204" pitchFamily="34" charset="0"/>
              </a:rPr>
              <a:t>from industry leaders</a:t>
            </a:r>
            <a:endParaRPr lang="en-US" sz="2000" dirty="0">
              <a:latin typeface="Franklin Gothic Book" panose="020B0503020102020204" pitchFamily="34" charset="0"/>
            </a:endParaRPr>
          </a:p>
        </p:txBody>
      </p:sp>
      <p:pic>
        <p:nvPicPr>
          <p:cNvPr id="2051" name="Picture 3" descr="http://cbsnews2.cbsistatic.com/hub/i/r/2012/10/23/baa2c79e-1c4e-11e3-9918-005056850598/thumbnail/620x350/45f8ac00b93680ea6b562b9e64371148/dupont.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201" y="5476109"/>
            <a:ext cx="2122753" cy="119832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static1.squarespace.com/static/545cf445e4b076fac269c240/t/54db6aa2e4b0c0e085a0b13d/142366582709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5378043"/>
            <a:ext cx="1371600" cy="139446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workingperson.me/wp-content/uploads/2012/05/OSHA-Standars-2012.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4059" y="5723687"/>
            <a:ext cx="2166341" cy="703173"/>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fisherynation.com/wp-content/uploads/2013/01/uscg-logo.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1600" y="5408491"/>
            <a:ext cx="1363043" cy="1363044"/>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http://workwellpreventionandcare.com/wp-content/uploads/2015/08/EHS_Today_Logo.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52000" y="5765801"/>
            <a:ext cx="2295299" cy="6396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hlinkClick r:id="rId14" action="ppaction://hlinksldjump"/>
          </p:cNvPr>
          <p:cNvSpPr/>
          <p:nvPr/>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558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p:cTn id="7" dur="1000" fill="hold"/>
                                        <p:tgtEl>
                                          <p:spTgt spid="2049"/>
                                        </p:tgtEl>
                                        <p:attrNameLst>
                                          <p:attrName>ppt_w</p:attrName>
                                        </p:attrNameLst>
                                      </p:cBhvr>
                                      <p:tavLst>
                                        <p:tav tm="0">
                                          <p:val>
                                            <p:fltVal val="0"/>
                                          </p:val>
                                        </p:tav>
                                        <p:tav tm="100000">
                                          <p:val>
                                            <p:strVal val="#ppt_w"/>
                                          </p:val>
                                        </p:tav>
                                      </p:tavLst>
                                    </p:anim>
                                    <p:anim calcmode="lin" valueType="num">
                                      <p:cBhvr>
                                        <p:cTn id="8" dur="1000" fill="hold"/>
                                        <p:tgtEl>
                                          <p:spTgt spid="2049"/>
                                        </p:tgtEl>
                                        <p:attrNameLst>
                                          <p:attrName>ppt_h</p:attrName>
                                        </p:attrNameLst>
                                      </p:cBhvr>
                                      <p:tavLst>
                                        <p:tav tm="0">
                                          <p:val>
                                            <p:fltVal val="0"/>
                                          </p:val>
                                        </p:tav>
                                        <p:tav tm="100000">
                                          <p:val>
                                            <p:strVal val="#ppt_h"/>
                                          </p:val>
                                        </p:tav>
                                      </p:tavLst>
                                    </p:anim>
                                    <p:animEffect transition="in" filter="fade">
                                      <p:cBhvr>
                                        <p:cTn id="9" dur="1000"/>
                                        <p:tgtEl>
                                          <p:spTgt spid="204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1000"/>
                                        <p:tgtEl>
                                          <p:spTgt spid="2051"/>
                                        </p:tgtEl>
                                      </p:cBhvr>
                                    </p:animEffect>
                                  </p:childTnLst>
                                </p:cTn>
                              </p:par>
                              <p:par>
                                <p:cTn id="19" presetID="10" presetClass="entr" presetSubtype="0" fill="hold" nodeType="withEffect">
                                  <p:stCondLst>
                                    <p:cond delay="0"/>
                                  </p:stCondLst>
                                  <p:childTnLst>
                                    <p:set>
                                      <p:cBhvr>
                                        <p:cTn id="20" dur="1" fill="hold">
                                          <p:stCondLst>
                                            <p:cond delay="0"/>
                                          </p:stCondLst>
                                        </p:cTn>
                                        <p:tgtEl>
                                          <p:spTgt spid="2057"/>
                                        </p:tgtEl>
                                        <p:attrNameLst>
                                          <p:attrName>style.visibility</p:attrName>
                                        </p:attrNameLst>
                                      </p:cBhvr>
                                      <p:to>
                                        <p:strVal val="visible"/>
                                      </p:to>
                                    </p:set>
                                    <p:animEffect transition="in" filter="fade">
                                      <p:cBhvr>
                                        <p:cTn id="21" dur="1000"/>
                                        <p:tgtEl>
                                          <p:spTgt spid="2057"/>
                                        </p:tgtEl>
                                      </p:cBhvr>
                                    </p:animEffect>
                                  </p:childTnLst>
                                </p:cTn>
                              </p:par>
                              <p:par>
                                <p:cTn id="22" presetID="10" presetClass="entr" presetSubtype="0" fill="hold" nodeType="withEffect">
                                  <p:stCondLst>
                                    <p:cond delay="0"/>
                                  </p:stCondLst>
                                  <p:childTnLst>
                                    <p:set>
                                      <p:cBhvr>
                                        <p:cTn id="23" dur="1" fill="hold">
                                          <p:stCondLst>
                                            <p:cond delay="0"/>
                                          </p:stCondLst>
                                        </p:cTn>
                                        <p:tgtEl>
                                          <p:spTgt spid="2059"/>
                                        </p:tgtEl>
                                        <p:attrNameLst>
                                          <p:attrName>style.visibility</p:attrName>
                                        </p:attrNameLst>
                                      </p:cBhvr>
                                      <p:to>
                                        <p:strVal val="visible"/>
                                      </p:to>
                                    </p:set>
                                    <p:animEffect transition="in" filter="fade">
                                      <p:cBhvr>
                                        <p:cTn id="24" dur="1000"/>
                                        <p:tgtEl>
                                          <p:spTgt spid="2059"/>
                                        </p:tgtEl>
                                      </p:cBhvr>
                                    </p:animEffect>
                                  </p:childTnLst>
                                </p:cTn>
                              </p:par>
                              <p:par>
                                <p:cTn id="25" presetID="10" presetClass="entr" presetSubtype="0" fill="hold" nodeType="withEffect">
                                  <p:stCondLst>
                                    <p:cond delay="0"/>
                                  </p:stCondLst>
                                  <p:childTnLst>
                                    <p:set>
                                      <p:cBhvr>
                                        <p:cTn id="26" dur="1" fill="hold">
                                          <p:stCondLst>
                                            <p:cond delay="0"/>
                                          </p:stCondLst>
                                        </p:cTn>
                                        <p:tgtEl>
                                          <p:spTgt spid="2061"/>
                                        </p:tgtEl>
                                        <p:attrNameLst>
                                          <p:attrName>style.visibility</p:attrName>
                                        </p:attrNameLst>
                                      </p:cBhvr>
                                      <p:to>
                                        <p:strVal val="visible"/>
                                      </p:to>
                                    </p:set>
                                    <p:animEffect transition="in" filter="fade">
                                      <p:cBhvr>
                                        <p:cTn id="27" dur="1000"/>
                                        <p:tgtEl>
                                          <p:spTgt spid="2061"/>
                                        </p:tgtEl>
                                      </p:cBhvr>
                                    </p:animEffect>
                                  </p:childTnLst>
                                </p:cTn>
                              </p:par>
                              <p:par>
                                <p:cTn id="28" presetID="10" presetClass="entr" presetSubtype="0" fill="hold" nodeType="withEffect">
                                  <p:stCondLst>
                                    <p:cond delay="0"/>
                                  </p:stCondLst>
                                  <p:childTnLst>
                                    <p:set>
                                      <p:cBhvr>
                                        <p:cTn id="29" dur="1" fill="hold">
                                          <p:stCondLst>
                                            <p:cond delay="0"/>
                                          </p:stCondLst>
                                        </p:cTn>
                                        <p:tgtEl>
                                          <p:spTgt spid="2063"/>
                                        </p:tgtEl>
                                        <p:attrNameLst>
                                          <p:attrName>style.visibility</p:attrName>
                                        </p:attrNameLst>
                                      </p:cBhvr>
                                      <p:to>
                                        <p:strVal val="visible"/>
                                      </p:to>
                                    </p:set>
                                    <p:animEffect transition="in" filter="fade">
                                      <p:cBhvr>
                                        <p:cTn id="30" dur="10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14400" y="1498600"/>
            <a:ext cx="4765040" cy="4960040"/>
            <a:chOff x="228600" y="716280"/>
            <a:chExt cx="3573780" cy="3720030"/>
          </a:xfrm>
        </p:grpSpPr>
        <p:pic>
          <p:nvPicPr>
            <p:cNvPr id="3" name="Picture 2"/>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28600" y="2495550"/>
              <a:ext cx="1202112" cy="1940760"/>
            </a:xfrm>
            <a:prstGeom prst="rect">
              <a:avLst/>
            </a:prstGeom>
          </p:spPr>
        </p:pic>
        <p:sp>
          <p:nvSpPr>
            <p:cNvPr id="6" name="Rounded Rectangular Callout 5"/>
            <p:cNvSpPr/>
            <p:nvPr/>
          </p:nvSpPr>
          <p:spPr>
            <a:xfrm>
              <a:off x="457200" y="716280"/>
              <a:ext cx="3345180" cy="1596390"/>
            </a:xfrm>
            <a:prstGeom prst="wedgeRoundRectCallout">
              <a:avLst>
                <a:gd name="adj1" fmla="val -30829"/>
                <a:gd name="adj2" fmla="val 70622"/>
                <a:gd name="adj3" fmla="val 16667"/>
              </a:avLst>
            </a:prstGeom>
            <a:solidFill>
              <a:srgbClr val="8DC63F"/>
            </a:solidFill>
            <a:ln>
              <a:solidFill>
                <a:srgbClr val="5E9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effectLst>
                    <a:outerShdw blurRad="38100" dist="38100" dir="2700000" algn="tl">
                      <a:srgbClr val="000000">
                        <a:alpha val="43137"/>
                      </a:srgbClr>
                    </a:outerShdw>
                  </a:effectLst>
                </a:rPr>
                <a:t>I’m a new intern! My supervisor told me that I should strive for the behaviors in Level 1  (Aware) if I want to be successful . </a:t>
              </a:r>
            </a:p>
          </p:txBody>
        </p:sp>
      </p:grpSp>
      <p:grpSp>
        <p:nvGrpSpPr>
          <p:cNvPr id="11" name="Group 10"/>
          <p:cNvGrpSpPr/>
          <p:nvPr/>
        </p:nvGrpSpPr>
        <p:grpSpPr>
          <a:xfrm>
            <a:off x="2257984" y="1498600"/>
            <a:ext cx="4447616" cy="4924480"/>
            <a:chOff x="786708" y="716280"/>
            <a:chExt cx="3335712" cy="3693360"/>
          </a:xfrm>
        </p:grpSpPr>
        <p:pic>
          <p:nvPicPr>
            <p:cNvPr id="4" name="Picture 3"/>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293620" y="2468880"/>
              <a:ext cx="1202112" cy="1940760"/>
            </a:xfrm>
            <a:prstGeom prst="rect">
              <a:avLst/>
            </a:prstGeom>
          </p:spPr>
        </p:pic>
        <p:sp>
          <p:nvSpPr>
            <p:cNvPr id="8" name="Rounded Rectangular Callout 7"/>
            <p:cNvSpPr/>
            <p:nvPr/>
          </p:nvSpPr>
          <p:spPr>
            <a:xfrm>
              <a:off x="786708" y="716280"/>
              <a:ext cx="3335712" cy="1596390"/>
            </a:xfrm>
            <a:prstGeom prst="wedgeRoundRectCallout">
              <a:avLst>
                <a:gd name="adj1" fmla="val 19877"/>
                <a:gd name="adj2" fmla="val 66571"/>
                <a:gd name="adj3" fmla="val 16667"/>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effectLst>
                    <a:outerShdw blurRad="38100" dist="38100" dir="2700000" algn="tl">
                      <a:srgbClr val="000000">
                        <a:alpha val="43137"/>
                      </a:srgbClr>
                    </a:outerShdw>
                  </a:effectLst>
                </a:rPr>
                <a:t>As a first-time supervisor, I need to be performing at Level 3 (Proficient) to be successful in my new role.</a:t>
              </a:r>
            </a:p>
          </p:txBody>
        </p:sp>
      </p:grpSp>
      <p:grpSp>
        <p:nvGrpSpPr>
          <p:cNvPr id="15" name="Group 14"/>
          <p:cNvGrpSpPr/>
          <p:nvPr/>
        </p:nvGrpSpPr>
        <p:grpSpPr>
          <a:xfrm>
            <a:off x="3854488" y="1498600"/>
            <a:ext cx="5791200" cy="4914320"/>
            <a:chOff x="2776566" y="735330"/>
            <a:chExt cx="4343400" cy="3685740"/>
          </a:xfrm>
        </p:grpSpPr>
        <p:pic>
          <p:nvPicPr>
            <p:cNvPr id="16" name="Picture 15"/>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219700" y="2480310"/>
              <a:ext cx="1202112" cy="1940760"/>
            </a:xfrm>
            <a:prstGeom prst="rect">
              <a:avLst/>
            </a:prstGeom>
          </p:spPr>
        </p:pic>
        <p:sp>
          <p:nvSpPr>
            <p:cNvPr id="17" name="Rounded Rectangular Callout 16"/>
            <p:cNvSpPr/>
            <p:nvPr/>
          </p:nvSpPr>
          <p:spPr>
            <a:xfrm>
              <a:off x="2776566" y="735330"/>
              <a:ext cx="4343400" cy="1596390"/>
            </a:xfrm>
            <a:prstGeom prst="wedgeRoundRectCallout">
              <a:avLst>
                <a:gd name="adj1" fmla="val 22849"/>
                <a:gd name="adj2" fmla="val 63326"/>
                <a:gd name="adj3" fmla="val 16667"/>
              </a:avLst>
            </a:prstGeom>
            <a:solidFill>
              <a:srgbClr val="C0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effectLst>
                    <a:outerShdw blurRad="38100" dist="38100" dir="2700000" algn="tl">
                      <a:srgbClr val="000000">
                        <a:alpha val="43137"/>
                      </a:srgbClr>
                    </a:outerShdw>
                  </a:effectLst>
                </a:rPr>
                <a:t>I’m a chief engineer with years of experience and specialized knowledge. The behaviors at Level 4 (Advanced) guide my personal performance and development goals.</a:t>
              </a:r>
            </a:p>
          </p:txBody>
        </p:sp>
      </p:grpSp>
      <p:grpSp>
        <p:nvGrpSpPr>
          <p:cNvPr id="12" name="Group 11"/>
          <p:cNvGrpSpPr/>
          <p:nvPr/>
        </p:nvGrpSpPr>
        <p:grpSpPr>
          <a:xfrm>
            <a:off x="5486400" y="1498600"/>
            <a:ext cx="5791200" cy="4960040"/>
            <a:chOff x="2776566" y="735330"/>
            <a:chExt cx="4343400" cy="3720030"/>
          </a:xfrm>
        </p:grpSpPr>
        <p:pic>
          <p:nvPicPr>
            <p:cNvPr id="5" name="Picture 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678748" y="2514600"/>
              <a:ext cx="1202112" cy="1940760"/>
            </a:xfrm>
            <a:prstGeom prst="rect">
              <a:avLst/>
            </a:prstGeom>
          </p:spPr>
        </p:pic>
        <p:sp>
          <p:nvSpPr>
            <p:cNvPr id="9" name="Rounded Rectangular Callout 8"/>
            <p:cNvSpPr/>
            <p:nvPr/>
          </p:nvSpPr>
          <p:spPr>
            <a:xfrm>
              <a:off x="2776566" y="735330"/>
              <a:ext cx="4343400" cy="1596390"/>
            </a:xfrm>
            <a:prstGeom prst="wedgeRoundRectCallout">
              <a:avLst>
                <a:gd name="adj1" fmla="val 28814"/>
                <a:gd name="adj2" fmla="val 67145"/>
                <a:gd name="adj3" fmla="val 16667"/>
              </a:avLst>
            </a:prstGeom>
            <a:solidFill>
              <a:srgbClr val="007D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effectLst>
                    <a:outerShdw blurRad="38100" dist="38100" dir="2700000" algn="tl">
                      <a:srgbClr val="000000">
                        <a:alpha val="43137"/>
                      </a:srgbClr>
                    </a:outerShdw>
                  </a:effectLst>
                </a:rPr>
                <a:t>I’m an AGM operating at the highest level of the organization. Therefore, the behaviors at Level 5 (Expert) define the expectations for success in my role.</a:t>
              </a:r>
            </a:p>
          </p:txBody>
        </p:sp>
      </p:grpSp>
      <p:sp>
        <p:nvSpPr>
          <p:cNvPr id="2" name="Rectangle 1"/>
          <p:cNvSpPr/>
          <p:nvPr/>
        </p:nvSpPr>
        <p:spPr>
          <a:xfrm>
            <a:off x="2454872" y="5257801"/>
            <a:ext cx="7190816" cy="6512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100" b="1" i="1" dirty="0">
                <a:effectLst>
                  <a:outerShdw blurRad="38100" dist="38100" dir="2700000" algn="tl">
                    <a:srgbClr val="000000">
                      <a:alpha val="43137"/>
                    </a:srgbClr>
                  </a:outerShdw>
                </a:effectLst>
                <a:latin typeface="Franklin Gothic Book" panose="020B0503020102020204" pitchFamily="34" charset="0"/>
              </a:rPr>
              <a:t>But how do I know what level I should be operating at?</a:t>
            </a:r>
          </a:p>
        </p:txBody>
      </p:sp>
      <p:sp>
        <p:nvSpPr>
          <p:cNvPr id="18" name="TextBox 17"/>
          <p:cNvSpPr txBox="1"/>
          <p:nvPr/>
        </p:nvSpPr>
        <p:spPr>
          <a:xfrm>
            <a:off x="711200" y="193040"/>
            <a:ext cx="4011291" cy="769441"/>
          </a:xfrm>
          <a:prstGeom prst="rect">
            <a:avLst/>
          </a:prstGeom>
          <a:noFill/>
        </p:spPr>
        <p:txBody>
          <a:bodyPr wrap="none" rtlCol="0">
            <a:spAutoFit/>
          </a:bodyPr>
          <a:lstStyle/>
          <a:p>
            <a:r>
              <a:rPr lang="en-US" sz="4400" dirty="0" smtClean="0">
                <a:solidFill>
                  <a:schemeClr val="accent3"/>
                </a:solidFill>
                <a:latin typeface="Franklin Gothic Demi Cond" panose="020B0706030402020204" pitchFamily="34" charset="0"/>
              </a:rPr>
              <a:t>Proficiency Levels</a:t>
            </a:r>
            <a:endParaRPr lang="en-US" sz="2800" dirty="0">
              <a:solidFill>
                <a:schemeClr val="accent3"/>
              </a:solidFill>
              <a:latin typeface="Franklin Gothic Demi Cond" panose="020B0706030402020204" pitchFamily="34" charset="0"/>
            </a:endParaRPr>
          </a:p>
        </p:txBody>
      </p:sp>
      <p:sp>
        <p:nvSpPr>
          <p:cNvPr id="19" name="Rectangle 18">
            <a:hlinkClick r:id="rId4" action="ppaction://hlinksldjump"/>
          </p:cNvPr>
          <p:cNvSpPr/>
          <p:nvPr/>
        </p:nvSpPr>
        <p:spPr>
          <a:xfrm>
            <a:off x="0"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7047" y="941033"/>
            <a:ext cx="11393953" cy="400110"/>
          </a:xfrm>
          <a:prstGeom prst="rect">
            <a:avLst/>
          </a:prstGeom>
          <a:noFill/>
        </p:spPr>
        <p:txBody>
          <a:bodyPr wrap="none" rtlCol="0">
            <a:spAutoFit/>
          </a:bodyPr>
          <a:lstStyle/>
          <a:p>
            <a:r>
              <a:rPr lang="en-US" sz="2000" dirty="0" smtClean="0">
                <a:latin typeface="Franklin Gothic Book" panose="020B0503020102020204" pitchFamily="34" charset="0"/>
              </a:rPr>
              <a:t>Employees will have different </a:t>
            </a:r>
            <a:r>
              <a:rPr lang="en-US" sz="2000" dirty="0" smtClean="0">
                <a:solidFill>
                  <a:schemeClr val="accent3"/>
                </a:solidFill>
                <a:latin typeface="Franklin Gothic Demi Cond" panose="020B0706030402020204" pitchFamily="34" charset="0"/>
              </a:rPr>
              <a:t>target</a:t>
            </a:r>
            <a:r>
              <a:rPr lang="en-US" sz="2000" dirty="0" smtClean="0">
                <a:latin typeface="Franklin Gothic Book" panose="020B0503020102020204" pitchFamily="34" charset="0"/>
              </a:rPr>
              <a:t> proficiency levels for success depending on job class and work group</a:t>
            </a:r>
            <a:endParaRPr lang="en-US" sz="2000" dirty="0">
              <a:latin typeface="Franklin Gothic Book" panose="020B0503020102020204" pitchFamily="34" charset="0"/>
            </a:endParaRPr>
          </a:p>
        </p:txBody>
      </p:sp>
    </p:spTree>
    <p:extLst>
      <p:ext uri="{BB962C8B-B14F-4D97-AF65-F5344CB8AC3E}">
        <p14:creationId xmlns:p14="http://schemas.microsoft.com/office/powerpoint/2010/main" val="153781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11245145"/>
              </p:ext>
            </p:extLst>
          </p:nvPr>
        </p:nvGraphicFramePr>
        <p:xfrm>
          <a:off x="1173686" y="914400"/>
          <a:ext cx="4324337" cy="5814695"/>
        </p:xfrm>
        <a:graphic>
          <a:graphicData uri="http://schemas.openxmlformats.org/drawingml/2006/table">
            <a:tbl>
              <a:tblPr firstRow="1" bandRow="1">
                <a:tableStyleId>{5C22544A-7EE6-4342-B048-85BDC9FD1C3A}</a:tableStyleId>
              </a:tblPr>
              <a:tblGrid>
                <a:gridCol w="1177742"/>
                <a:gridCol w="3146595"/>
              </a:tblGrid>
              <a:tr h="464100">
                <a:tc gridSpan="2">
                  <a:txBody>
                    <a:bodyPr/>
                    <a:lstStyle/>
                    <a:p>
                      <a:r>
                        <a:rPr lang="en-US" sz="1800" b="0" i="0" baseline="0" dirty="0" smtClean="0">
                          <a:latin typeface="Franklin Gothic Medium" panose="020B0603020102020204" pitchFamily="34" charset="0"/>
                        </a:rPr>
                        <a:t>SAMPLE COMPETENCY</a:t>
                      </a:r>
                      <a:endParaRPr lang="en-US" sz="1800" b="0" i="0" dirty="0">
                        <a:latin typeface="Franklin Gothic Medium" panose="020B06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US" dirty="0"/>
                    </a:p>
                  </a:txBody>
                  <a:tcPr/>
                </a:tc>
              </a:tr>
              <a:tr h="1070119">
                <a:tc>
                  <a:txBody>
                    <a:bodyPr/>
                    <a:lstStyle/>
                    <a:p>
                      <a:pPr algn="l"/>
                      <a:r>
                        <a:rPr lang="en-US" sz="1200" b="0" i="1" dirty="0" smtClean="0">
                          <a:latin typeface="Franklin Gothic Book" panose="020B0503020102020204" pitchFamily="34" charset="0"/>
                        </a:rPr>
                        <a:t>5 - Expert</a:t>
                      </a:r>
                      <a:r>
                        <a:rPr lang="en-US" sz="1200" b="0" i="1" baseline="0" dirty="0" smtClean="0">
                          <a:latin typeface="Franklin Gothic Book" panose="020B0503020102020204" pitchFamily="34" charset="0"/>
                        </a:rPr>
                        <a:t> </a:t>
                      </a:r>
                      <a:r>
                        <a:rPr lang="en-US" sz="1200" b="0" i="1" dirty="0" smtClean="0">
                          <a:latin typeface="Franklin Gothic Book" panose="020B0503020102020204" pitchFamily="34" charset="0"/>
                        </a:rPr>
                        <a:t>                                                     </a:t>
                      </a:r>
                      <a:endParaRPr lang="en-US" sz="12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70119">
                <a:tc>
                  <a:txBody>
                    <a:bodyPr/>
                    <a:lstStyle/>
                    <a:p>
                      <a:r>
                        <a:rPr lang="en-US" sz="1200" b="0" i="1" dirty="0" smtClean="0">
                          <a:latin typeface="Franklin Gothic Book" panose="020B0503020102020204" pitchFamily="34" charset="0"/>
                        </a:rPr>
                        <a:t>4 – Advanced</a:t>
                      </a:r>
                      <a:endParaRPr lang="en-US" sz="12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a:lnSpc>
                          <a:spcPct val="100000"/>
                        </a:lnSpc>
                      </a:pPr>
                      <a:endParaRPr lang="en-US" sz="1200" i="0" dirty="0">
                        <a:latin typeface="+mj-lt"/>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70119">
                <a:tc>
                  <a:txBody>
                    <a:bodyPr/>
                    <a:lstStyle/>
                    <a:p>
                      <a:r>
                        <a:rPr lang="en-US" sz="1200" b="0" i="1" dirty="0" smtClean="0">
                          <a:latin typeface="Franklin Gothic Book" panose="020B0503020102020204" pitchFamily="34" charset="0"/>
                        </a:rPr>
                        <a:t>3 – Proficient</a:t>
                      </a:r>
                      <a:endParaRPr lang="en-US" sz="12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endParaRPr lang="en-US" sz="1200" dirty="0" smtClean="0"/>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70119">
                <a:tc>
                  <a:txBody>
                    <a:bodyPr/>
                    <a:lstStyle/>
                    <a:p>
                      <a:r>
                        <a:rPr lang="en-US" sz="1200" b="0" i="1" dirty="0" smtClean="0">
                          <a:latin typeface="Franklin Gothic Book" panose="020B0503020102020204" pitchFamily="34" charset="0"/>
                        </a:rPr>
                        <a:t>2 – Basic</a:t>
                      </a:r>
                      <a:endParaRPr lang="en-US" sz="12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a:lnSpc>
                          <a:spcPct val="100000"/>
                        </a:lnSpc>
                      </a:pPr>
                      <a:endParaRPr lang="en-US" sz="1200" i="0" dirty="0">
                        <a:latin typeface="+mj-lt"/>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70119">
                <a:tc>
                  <a:txBody>
                    <a:bodyPr/>
                    <a:lstStyle/>
                    <a:p>
                      <a:r>
                        <a:rPr lang="en-US" sz="1200" b="0" i="1" dirty="0" smtClean="0">
                          <a:latin typeface="Franklin Gothic Book" panose="020B0503020102020204" pitchFamily="34" charset="0"/>
                        </a:rPr>
                        <a:t>1 - Aware</a:t>
                      </a:r>
                      <a:endParaRPr lang="en-US" sz="1200" b="0" i="1" dirty="0">
                        <a:latin typeface="Franklin Gothic Book" panose="020B0503020102020204" pitchFamily="34" charset="0"/>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mj-lt"/>
                      </a:endParaRPr>
                    </a:p>
                  </a:txBody>
                  <a:tcPr marL="121893" marR="12189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6" name="Group 5"/>
          <p:cNvGrpSpPr/>
          <p:nvPr/>
        </p:nvGrpSpPr>
        <p:grpSpPr>
          <a:xfrm>
            <a:off x="9684732" y="4125920"/>
            <a:ext cx="1018740" cy="965160"/>
            <a:chOff x="6885261" y="4017585"/>
            <a:chExt cx="1031328" cy="933450"/>
          </a:xfrm>
        </p:grpSpPr>
        <p:sp>
          <p:nvSpPr>
            <p:cNvPr id="7" name="Oval 6"/>
            <p:cNvSpPr/>
            <p:nvPr/>
          </p:nvSpPr>
          <p:spPr>
            <a:xfrm>
              <a:off x="6934200" y="4017585"/>
              <a:ext cx="933450" cy="933450"/>
            </a:xfrm>
            <a:prstGeom prst="ellipse">
              <a:avLst/>
            </a:prstGeom>
            <a:blipFill dpi="0" rotWithShape="1">
              <a:blip r:embed="rId3"/>
              <a:srcRect/>
              <a:stretch>
                <a:fillRect t="-8000" b="-39000"/>
              </a:stretch>
            </a:bli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8" name="TextBox 7"/>
            <p:cNvSpPr txBox="1"/>
            <p:nvPr/>
          </p:nvSpPr>
          <p:spPr>
            <a:xfrm>
              <a:off x="6885261" y="4232225"/>
              <a:ext cx="1031328" cy="523220"/>
            </a:xfrm>
            <a:prstGeom prst="rect">
              <a:avLst/>
            </a:prstGeom>
            <a:noFill/>
            <a:ln>
              <a:noFill/>
            </a:ln>
          </p:spPr>
          <p:txBody>
            <a:bodyPr wrap="square" rtlCol="0">
              <a:spAutoFit/>
            </a:bodyPr>
            <a:lstStyle/>
            <a:p>
              <a:pPr algn="ctr"/>
              <a:r>
                <a:rPr lang="en-US" sz="1400" dirty="0" smtClean="0">
                  <a:solidFill>
                    <a:srgbClr val="70AD47"/>
                  </a:solidFill>
                  <a:latin typeface="Franklin Gothic Medium" panose="020B0603020102020204" pitchFamily="34" charset="0"/>
                </a:rPr>
                <a:t>PRINCIPAL ANALYST</a:t>
              </a:r>
            </a:p>
          </p:txBody>
        </p:sp>
      </p:grpSp>
      <p:grpSp>
        <p:nvGrpSpPr>
          <p:cNvPr id="9" name="Group 8"/>
          <p:cNvGrpSpPr/>
          <p:nvPr/>
        </p:nvGrpSpPr>
        <p:grpSpPr>
          <a:xfrm>
            <a:off x="7296082" y="5045491"/>
            <a:ext cx="1018740" cy="965160"/>
            <a:chOff x="6885261" y="4017585"/>
            <a:chExt cx="1031328" cy="933450"/>
          </a:xfrm>
        </p:grpSpPr>
        <p:sp>
          <p:nvSpPr>
            <p:cNvPr id="10" name="Oval 9"/>
            <p:cNvSpPr/>
            <p:nvPr/>
          </p:nvSpPr>
          <p:spPr>
            <a:xfrm>
              <a:off x="6934200" y="4017585"/>
              <a:ext cx="933450" cy="933450"/>
            </a:xfrm>
            <a:prstGeom prst="ellipse">
              <a:avLst/>
            </a:prstGeom>
            <a:blipFill dpi="0" rotWithShape="1">
              <a:blip r:embed="rId3"/>
              <a:srcRect/>
              <a:stretch>
                <a:fillRect t="-8000" b="-39000"/>
              </a:stretch>
            </a:bli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1" name="TextBox 10"/>
            <p:cNvSpPr txBox="1"/>
            <p:nvPr/>
          </p:nvSpPr>
          <p:spPr>
            <a:xfrm>
              <a:off x="6885261" y="4330421"/>
              <a:ext cx="1031328" cy="307777"/>
            </a:xfrm>
            <a:prstGeom prst="rect">
              <a:avLst/>
            </a:prstGeom>
            <a:noFill/>
            <a:ln>
              <a:noFill/>
            </a:ln>
          </p:spPr>
          <p:txBody>
            <a:bodyPr wrap="square" rtlCol="0">
              <a:spAutoFit/>
            </a:bodyPr>
            <a:lstStyle/>
            <a:p>
              <a:pPr algn="ctr"/>
              <a:r>
                <a:rPr lang="en-US" sz="1400" dirty="0" smtClean="0">
                  <a:solidFill>
                    <a:srgbClr val="70AD47"/>
                  </a:solidFill>
                  <a:latin typeface="Franklin Gothic Medium" panose="020B0603020102020204" pitchFamily="34" charset="0"/>
                </a:rPr>
                <a:t>INTERN</a:t>
              </a:r>
            </a:p>
          </p:txBody>
        </p:sp>
      </p:grpSp>
      <p:grpSp>
        <p:nvGrpSpPr>
          <p:cNvPr id="12" name="Group 11"/>
          <p:cNvGrpSpPr/>
          <p:nvPr/>
        </p:nvGrpSpPr>
        <p:grpSpPr>
          <a:xfrm>
            <a:off x="7283382" y="3259086"/>
            <a:ext cx="1018740" cy="965160"/>
            <a:chOff x="6885261" y="4017585"/>
            <a:chExt cx="1031328" cy="933450"/>
          </a:xfrm>
        </p:grpSpPr>
        <p:sp>
          <p:nvSpPr>
            <p:cNvPr id="13" name="Oval 12"/>
            <p:cNvSpPr/>
            <p:nvPr/>
          </p:nvSpPr>
          <p:spPr>
            <a:xfrm>
              <a:off x="6934200" y="4017585"/>
              <a:ext cx="933450" cy="933450"/>
            </a:xfrm>
            <a:prstGeom prst="ellipse">
              <a:avLst/>
            </a:prstGeom>
            <a:blipFill dpi="0" rotWithShape="1">
              <a:blip r:embed="rId3"/>
              <a:srcRect/>
              <a:stretch>
                <a:fillRect t="-8000" b="-39000"/>
              </a:stretch>
            </a:bli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4" name="TextBox 13"/>
            <p:cNvSpPr txBox="1"/>
            <p:nvPr/>
          </p:nvSpPr>
          <p:spPr>
            <a:xfrm>
              <a:off x="6885261" y="4222700"/>
              <a:ext cx="1031328" cy="523220"/>
            </a:xfrm>
            <a:prstGeom prst="rect">
              <a:avLst/>
            </a:prstGeom>
            <a:noFill/>
            <a:ln>
              <a:noFill/>
            </a:ln>
          </p:spPr>
          <p:txBody>
            <a:bodyPr wrap="square" rtlCol="0">
              <a:spAutoFit/>
            </a:bodyPr>
            <a:lstStyle/>
            <a:p>
              <a:pPr algn="ctr"/>
              <a:r>
                <a:rPr lang="en-US" sz="1400" dirty="0" smtClean="0">
                  <a:solidFill>
                    <a:srgbClr val="70AD47"/>
                  </a:solidFill>
                  <a:latin typeface="Franklin Gothic Medium" panose="020B0603020102020204" pitchFamily="34" charset="0"/>
                </a:rPr>
                <a:t>SENIOR</a:t>
              </a:r>
            </a:p>
            <a:p>
              <a:pPr algn="ctr"/>
              <a:r>
                <a:rPr lang="en-US" sz="1400" dirty="0" smtClean="0">
                  <a:solidFill>
                    <a:srgbClr val="70AD47"/>
                  </a:solidFill>
                  <a:latin typeface="Franklin Gothic Medium" panose="020B0603020102020204" pitchFamily="34" charset="0"/>
                </a:rPr>
                <a:t>ANALYST</a:t>
              </a:r>
            </a:p>
          </p:txBody>
        </p:sp>
      </p:grpSp>
      <p:grpSp>
        <p:nvGrpSpPr>
          <p:cNvPr id="15" name="Group 14"/>
          <p:cNvGrpSpPr/>
          <p:nvPr/>
        </p:nvGrpSpPr>
        <p:grpSpPr>
          <a:xfrm>
            <a:off x="10716060" y="3633436"/>
            <a:ext cx="1018740" cy="965160"/>
            <a:chOff x="6885261" y="4017585"/>
            <a:chExt cx="1031328" cy="933450"/>
          </a:xfrm>
        </p:grpSpPr>
        <p:sp>
          <p:nvSpPr>
            <p:cNvPr id="16" name="Oval 15"/>
            <p:cNvSpPr/>
            <p:nvPr/>
          </p:nvSpPr>
          <p:spPr>
            <a:xfrm>
              <a:off x="6934200" y="4017585"/>
              <a:ext cx="933450" cy="933450"/>
            </a:xfrm>
            <a:prstGeom prst="ellipse">
              <a:avLst/>
            </a:prstGeom>
            <a:blipFill dpi="0" rotWithShape="1">
              <a:blip r:embed="rId3"/>
              <a:srcRect/>
              <a:stretch>
                <a:fillRect t="-8000" b="-39000"/>
              </a:stretch>
            </a:bli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7" name="TextBox 16"/>
            <p:cNvSpPr txBox="1"/>
            <p:nvPr/>
          </p:nvSpPr>
          <p:spPr>
            <a:xfrm>
              <a:off x="6885261" y="4232225"/>
              <a:ext cx="1031328" cy="523220"/>
            </a:xfrm>
            <a:prstGeom prst="rect">
              <a:avLst/>
            </a:prstGeom>
            <a:noFill/>
            <a:ln>
              <a:noFill/>
            </a:ln>
          </p:spPr>
          <p:txBody>
            <a:bodyPr wrap="square" rtlCol="0">
              <a:spAutoFit/>
            </a:bodyPr>
            <a:lstStyle/>
            <a:p>
              <a:pPr algn="ctr"/>
              <a:r>
                <a:rPr lang="en-US" sz="1400" dirty="0" smtClean="0">
                  <a:solidFill>
                    <a:srgbClr val="70AD47"/>
                  </a:solidFill>
                  <a:latin typeface="Franklin Gothic Medium" panose="020B0603020102020204" pitchFamily="34" charset="0"/>
                </a:rPr>
                <a:t>JUNIOR</a:t>
              </a:r>
            </a:p>
            <a:p>
              <a:pPr algn="ctr"/>
              <a:r>
                <a:rPr lang="en-US" sz="1400" dirty="0" smtClean="0">
                  <a:solidFill>
                    <a:srgbClr val="70AD47"/>
                  </a:solidFill>
                  <a:latin typeface="Franklin Gothic Medium" panose="020B0603020102020204" pitchFamily="34" charset="0"/>
                </a:rPr>
                <a:t>ENGINEER</a:t>
              </a:r>
            </a:p>
          </p:txBody>
        </p:sp>
      </p:grpSp>
      <p:grpSp>
        <p:nvGrpSpPr>
          <p:cNvPr id="18" name="Group 17"/>
          <p:cNvGrpSpPr/>
          <p:nvPr/>
        </p:nvGrpSpPr>
        <p:grpSpPr>
          <a:xfrm>
            <a:off x="9396224" y="2613960"/>
            <a:ext cx="1094010" cy="965160"/>
            <a:chOff x="6847161" y="4017585"/>
            <a:chExt cx="1107528" cy="933450"/>
          </a:xfrm>
        </p:grpSpPr>
        <p:sp>
          <p:nvSpPr>
            <p:cNvPr id="19" name="Oval 18"/>
            <p:cNvSpPr/>
            <p:nvPr/>
          </p:nvSpPr>
          <p:spPr>
            <a:xfrm>
              <a:off x="6934200" y="4017585"/>
              <a:ext cx="933450" cy="933450"/>
            </a:xfrm>
            <a:prstGeom prst="ellipse">
              <a:avLst/>
            </a:prstGeom>
            <a:blipFill dpi="0" rotWithShape="1">
              <a:blip r:embed="rId3"/>
              <a:srcRect/>
              <a:stretch>
                <a:fillRect t="-8000" b="-39000"/>
              </a:stretch>
            </a:bli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0" name="TextBox 19"/>
            <p:cNvSpPr txBox="1"/>
            <p:nvPr/>
          </p:nvSpPr>
          <p:spPr>
            <a:xfrm>
              <a:off x="6847161" y="4345810"/>
              <a:ext cx="1107528" cy="276999"/>
            </a:xfrm>
            <a:prstGeom prst="rect">
              <a:avLst/>
            </a:prstGeom>
            <a:noFill/>
            <a:ln>
              <a:noFill/>
            </a:ln>
          </p:spPr>
          <p:txBody>
            <a:bodyPr wrap="square" rtlCol="0">
              <a:spAutoFit/>
            </a:bodyPr>
            <a:lstStyle/>
            <a:p>
              <a:pPr algn="ctr"/>
              <a:r>
                <a:rPr lang="en-US" sz="1200" dirty="0" smtClean="0">
                  <a:solidFill>
                    <a:srgbClr val="70AD47"/>
                  </a:solidFill>
                  <a:latin typeface="Franklin Gothic Medium" panose="020B0603020102020204" pitchFamily="34" charset="0"/>
                </a:rPr>
                <a:t>SUPERVISOR</a:t>
              </a:r>
            </a:p>
          </p:txBody>
        </p:sp>
      </p:grpSp>
      <p:grpSp>
        <p:nvGrpSpPr>
          <p:cNvPr id="21" name="Group 20"/>
          <p:cNvGrpSpPr/>
          <p:nvPr/>
        </p:nvGrpSpPr>
        <p:grpSpPr>
          <a:xfrm>
            <a:off x="7547002" y="1827796"/>
            <a:ext cx="1018740" cy="965160"/>
            <a:chOff x="6885261" y="4017585"/>
            <a:chExt cx="1031328" cy="933450"/>
          </a:xfrm>
        </p:grpSpPr>
        <p:sp>
          <p:nvSpPr>
            <p:cNvPr id="22" name="Oval 21"/>
            <p:cNvSpPr/>
            <p:nvPr/>
          </p:nvSpPr>
          <p:spPr>
            <a:xfrm>
              <a:off x="6934200" y="4017585"/>
              <a:ext cx="933450" cy="933450"/>
            </a:xfrm>
            <a:prstGeom prst="ellipse">
              <a:avLst/>
            </a:prstGeom>
            <a:blipFill dpi="0" rotWithShape="1">
              <a:blip r:embed="rId3"/>
              <a:srcRect/>
              <a:stretch>
                <a:fillRect t="-8000" b="-39000"/>
              </a:stretch>
            </a:bli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3" name="TextBox 22"/>
            <p:cNvSpPr txBox="1"/>
            <p:nvPr/>
          </p:nvSpPr>
          <p:spPr>
            <a:xfrm>
              <a:off x="6885261" y="4232225"/>
              <a:ext cx="1031328" cy="523220"/>
            </a:xfrm>
            <a:prstGeom prst="rect">
              <a:avLst/>
            </a:prstGeom>
            <a:noFill/>
            <a:ln>
              <a:noFill/>
            </a:ln>
          </p:spPr>
          <p:txBody>
            <a:bodyPr wrap="square" rtlCol="0">
              <a:spAutoFit/>
            </a:bodyPr>
            <a:lstStyle/>
            <a:p>
              <a:pPr algn="ctr"/>
              <a:r>
                <a:rPr lang="en-US" sz="1400" dirty="0" smtClean="0">
                  <a:solidFill>
                    <a:srgbClr val="70AD47"/>
                  </a:solidFill>
                  <a:latin typeface="Franklin Gothic Medium" panose="020B0603020102020204" pitchFamily="34" charset="0"/>
                </a:rPr>
                <a:t>SENIOR ENGINEER</a:t>
              </a:r>
            </a:p>
          </p:txBody>
        </p:sp>
      </p:grpSp>
      <p:grpSp>
        <p:nvGrpSpPr>
          <p:cNvPr id="24" name="Group 23"/>
          <p:cNvGrpSpPr/>
          <p:nvPr/>
        </p:nvGrpSpPr>
        <p:grpSpPr>
          <a:xfrm>
            <a:off x="10667121" y="2140633"/>
            <a:ext cx="1018740" cy="965160"/>
            <a:chOff x="6885261" y="4017585"/>
            <a:chExt cx="1031328" cy="933450"/>
          </a:xfrm>
        </p:grpSpPr>
        <p:sp>
          <p:nvSpPr>
            <p:cNvPr id="25" name="Oval 24"/>
            <p:cNvSpPr/>
            <p:nvPr/>
          </p:nvSpPr>
          <p:spPr>
            <a:xfrm>
              <a:off x="6934200" y="4017585"/>
              <a:ext cx="933450" cy="933450"/>
            </a:xfrm>
            <a:prstGeom prst="ellipse">
              <a:avLst/>
            </a:prstGeom>
            <a:blipFill dpi="0" rotWithShape="1">
              <a:blip r:embed="rId3"/>
              <a:srcRect/>
              <a:stretch>
                <a:fillRect t="-8000" b="-39000"/>
              </a:stretch>
            </a:bli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6" name="TextBox 25"/>
            <p:cNvSpPr txBox="1"/>
            <p:nvPr/>
          </p:nvSpPr>
          <p:spPr>
            <a:xfrm>
              <a:off x="6885261" y="4330421"/>
              <a:ext cx="1031328" cy="307777"/>
            </a:xfrm>
            <a:prstGeom prst="rect">
              <a:avLst/>
            </a:prstGeom>
            <a:noFill/>
            <a:ln>
              <a:noFill/>
            </a:ln>
          </p:spPr>
          <p:txBody>
            <a:bodyPr wrap="square" rtlCol="0">
              <a:spAutoFit/>
            </a:bodyPr>
            <a:lstStyle/>
            <a:p>
              <a:pPr algn="ctr"/>
              <a:r>
                <a:rPr lang="en-US" sz="1400" dirty="0" smtClean="0">
                  <a:solidFill>
                    <a:srgbClr val="70AD47"/>
                  </a:solidFill>
                  <a:latin typeface="Franklin Gothic Medium" panose="020B0603020102020204" pitchFamily="34" charset="0"/>
                </a:rPr>
                <a:t>AGM</a:t>
              </a:r>
            </a:p>
          </p:txBody>
        </p:sp>
      </p:grpSp>
      <p:grpSp>
        <p:nvGrpSpPr>
          <p:cNvPr id="27" name="Group 26"/>
          <p:cNvGrpSpPr/>
          <p:nvPr/>
        </p:nvGrpSpPr>
        <p:grpSpPr>
          <a:xfrm>
            <a:off x="8502057" y="5204765"/>
            <a:ext cx="1094010" cy="965160"/>
            <a:chOff x="6847161" y="4017585"/>
            <a:chExt cx="1107528" cy="933450"/>
          </a:xfrm>
        </p:grpSpPr>
        <p:sp>
          <p:nvSpPr>
            <p:cNvPr id="28" name="Oval 27"/>
            <p:cNvSpPr/>
            <p:nvPr/>
          </p:nvSpPr>
          <p:spPr>
            <a:xfrm>
              <a:off x="6934200" y="4017585"/>
              <a:ext cx="933450" cy="933450"/>
            </a:xfrm>
            <a:prstGeom prst="ellipse">
              <a:avLst/>
            </a:prstGeom>
            <a:blipFill dpi="0" rotWithShape="1">
              <a:blip r:embed="rId3"/>
              <a:srcRect/>
              <a:stretch>
                <a:fillRect t="-8000" b="-39000"/>
              </a:stretch>
            </a:bli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9" name="TextBox 28"/>
            <p:cNvSpPr txBox="1"/>
            <p:nvPr/>
          </p:nvSpPr>
          <p:spPr>
            <a:xfrm>
              <a:off x="6847161" y="4345810"/>
              <a:ext cx="1107528" cy="276999"/>
            </a:xfrm>
            <a:prstGeom prst="rect">
              <a:avLst/>
            </a:prstGeom>
            <a:noFill/>
            <a:ln>
              <a:noFill/>
            </a:ln>
          </p:spPr>
          <p:txBody>
            <a:bodyPr wrap="square" rtlCol="0">
              <a:spAutoFit/>
            </a:bodyPr>
            <a:lstStyle/>
            <a:p>
              <a:pPr algn="ctr"/>
              <a:r>
                <a:rPr lang="en-US" sz="1200" dirty="0" smtClean="0">
                  <a:solidFill>
                    <a:srgbClr val="70AD47"/>
                  </a:solidFill>
                  <a:latin typeface="Franklin Gothic Medium" panose="020B0603020102020204" pitchFamily="34" charset="0"/>
                </a:rPr>
                <a:t>DIRECTOR</a:t>
              </a:r>
            </a:p>
          </p:txBody>
        </p:sp>
      </p:grpSp>
      <p:grpSp>
        <p:nvGrpSpPr>
          <p:cNvPr id="30" name="Group 29"/>
          <p:cNvGrpSpPr/>
          <p:nvPr/>
        </p:nvGrpSpPr>
        <p:grpSpPr>
          <a:xfrm>
            <a:off x="8374374" y="3843671"/>
            <a:ext cx="1094010" cy="965160"/>
            <a:chOff x="6847161" y="4017585"/>
            <a:chExt cx="1107528" cy="933450"/>
          </a:xfrm>
        </p:grpSpPr>
        <p:sp>
          <p:nvSpPr>
            <p:cNvPr id="31" name="Oval 30"/>
            <p:cNvSpPr/>
            <p:nvPr/>
          </p:nvSpPr>
          <p:spPr>
            <a:xfrm>
              <a:off x="6934200" y="4017585"/>
              <a:ext cx="933450" cy="933450"/>
            </a:xfrm>
            <a:prstGeom prst="ellipse">
              <a:avLst/>
            </a:prstGeom>
            <a:blipFill dpi="0" rotWithShape="1">
              <a:blip r:embed="rId3"/>
              <a:srcRect/>
              <a:stretch>
                <a:fillRect t="-8000" b="-39000"/>
              </a:stretch>
            </a:bli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32" name="TextBox 31"/>
            <p:cNvSpPr txBox="1"/>
            <p:nvPr/>
          </p:nvSpPr>
          <p:spPr>
            <a:xfrm>
              <a:off x="6847161" y="4279135"/>
              <a:ext cx="1107528" cy="461665"/>
            </a:xfrm>
            <a:prstGeom prst="rect">
              <a:avLst/>
            </a:prstGeom>
            <a:noFill/>
            <a:ln>
              <a:noFill/>
            </a:ln>
          </p:spPr>
          <p:txBody>
            <a:bodyPr wrap="square" rtlCol="0">
              <a:spAutoFit/>
            </a:bodyPr>
            <a:lstStyle/>
            <a:p>
              <a:pPr algn="ctr"/>
              <a:r>
                <a:rPr lang="en-US" sz="1200" dirty="0" smtClean="0">
                  <a:solidFill>
                    <a:srgbClr val="70AD47"/>
                  </a:solidFill>
                  <a:latin typeface="Franklin Gothic Medium" panose="020B0603020102020204" pitchFamily="34" charset="0"/>
                </a:rPr>
                <a:t>UTILITY ANALYST</a:t>
              </a:r>
            </a:p>
          </p:txBody>
        </p:sp>
      </p:grpSp>
      <p:grpSp>
        <p:nvGrpSpPr>
          <p:cNvPr id="33" name="Group 32"/>
          <p:cNvGrpSpPr/>
          <p:nvPr/>
        </p:nvGrpSpPr>
        <p:grpSpPr>
          <a:xfrm>
            <a:off x="10416713" y="5412143"/>
            <a:ext cx="1094010" cy="965160"/>
            <a:chOff x="6847161" y="4017585"/>
            <a:chExt cx="1107528" cy="933450"/>
          </a:xfrm>
        </p:grpSpPr>
        <p:sp>
          <p:nvSpPr>
            <p:cNvPr id="34" name="Oval 33"/>
            <p:cNvSpPr/>
            <p:nvPr/>
          </p:nvSpPr>
          <p:spPr>
            <a:xfrm>
              <a:off x="6934200" y="4017585"/>
              <a:ext cx="933450" cy="933450"/>
            </a:xfrm>
            <a:prstGeom prst="ellipse">
              <a:avLst/>
            </a:prstGeom>
            <a:blipFill dpi="0" rotWithShape="1">
              <a:blip r:embed="rId3"/>
              <a:srcRect/>
              <a:stretch>
                <a:fillRect t="-8000" b="-39000"/>
              </a:stretch>
            </a:bli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35" name="TextBox 34"/>
            <p:cNvSpPr txBox="1"/>
            <p:nvPr/>
          </p:nvSpPr>
          <p:spPr>
            <a:xfrm>
              <a:off x="6847161" y="4345810"/>
              <a:ext cx="1107528" cy="276999"/>
            </a:xfrm>
            <a:prstGeom prst="rect">
              <a:avLst/>
            </a:prstGeom>
            <a:noFill/>
            <a:ln>
              <a:noFill/>
            </a:ln>
          </p:spPr>
          <p:txBody>
            <a:bodyPr wrap="square" rtlCol="0">
              <a:spAutoFit/>
            </a:bodyPr>
            <a:lstStyle/>
            <a:p>
              <a:pPr algn="ctr"/>
              <a:r>
                <a:rPr lang="en-US" sz="1200" dirty="0" smtClean="0">
                  <a:solidFill>
                    <a:srgbClr val="70AD47"/>
                  </a:solidFill>
                  <a:latin typeface="Franklin Gothic Medium" panose="020B0603020102020204" pitchFamily="34" charset="0"/>
                </a:rPr>
                <a:t>APPRENTICE</a:t>
              </a:r>
              <a:endParaRPr lang="en-US" sz="1100" dirty="0" smtClean="0">
                <a:solidFill>
                  <a:srgbClr val="70AD47"/>
                </a:solidFill>
                <a:latin typeface="Franklin Gothic Medium" panose="020B0603020102020204" pitchFamily="34" charset="0"/>
              </a:endParaRPr>
            </a:p>
          </p:txBody>
        </p:sp>
      </p:grpSp>
      <p:sp>
        <p:nvSpPr>
          <p:cNvPr id="36" name="Up Arrow 35"/>
          <p:cNvSpPr/>
          <p:nvPr/>
        </p:nvSpPr>
        <p:spPr>
          <a:xfrm>
            <a:off x="5941468" y="1946530"/>
            <a:ext cx="327174" cy="4510817"/>
          </a:xfrm>
          <a:prstGeom prst="upArrow">
            <a:avLst>
              <a:gd name="adj1" fmla="val 50000"/>
              <a:gd name="adj2" fmla="val 75532"/>
            </a:avLst>
          </a:prstGeom>
          <a:gradFill flip="none" rotWithShape="1">
            <a:gsLst>
              <a:gs pos="0">
                <a:schemeClr val="bg1"/>
              </a:gs>
              <a:gs pos="25000">
                <a:schemeClr val="accent3">
                  <a:lumMod val="20000"/>
                  <a:lumOff val="80000"/>
                </a:schemeClr>
              </a:gs>
              <a:gs pos="50000">
                <a:schemeClr val="accent3">
                  <a:lumMod val="40000"/>
                  <a:lumOff val="60000"/>
                </a:schemeClr>
              </a:gs>
              <a:gs pos="75000">
                <a:schemeClr val="accent3">
                  <a:lumMod val="60000"/>
                  <a:lumOff val="40000"/>
                </a:schemeClr>
              </a:gs>
              <a:gs pos="98000">
                <a:schemeClr val="accent3"/>
              </a:gs>
            </a:gsLst>
            <a:lin ang="16200000" scaled="0"/>
            <a:tileRect/>
          </a:gra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7" name="TextBox 36"/>
          <p:cNvSpPr txBox="1"/>
          <p:nvPr/>
        </p:nvSpPr>
        <p:spPr>
          <a:xfrm>
            <a:off x="7003904" y="2971800"/>
            <a:ext cx="3892696" cy="1615827"/>
          </a:xfrm>
          <a:prstGeom prst="rect">
            <a:avLst/>
          </a:prstGeom>
          <a:noFill/>
          <a:ln>
            <a:noFill/>
          </a:ln>
        </p:spPr>
        <p:txBody>
          <a:bodyPr wrap="square" rtlCol="0">
            <a:spAutoFit/>
          </a:bodyPr>
          <a:lstStyle/>
          <a:p>
            <a:r>
              <a:rPr lang="en-US" dirty="0" smtClean="0">
                <a:latin typeface="Franklin Gothic Book" panose="020B0503020102020204" pitchFamily="34" charset="0"/>
              </a:rPr>
              <a:t>The progression of proficiency levels represents</a:t>
            </a:r>
          </a:p>
          <a:p>
            <a:endParaRPr lang="en-US" dirty="0" smtClean="0">
              <a:latin typeface="Franklin Gothic Book" panose="020B0503020102020204" pitchFamily="34" charset="0"/>
            </a:endParaRPr>
          </a:p>
          <a:p>
            <a:r>
              <a:rPr lang="en-US" dirty="0" smtClean="0">
                <a:latin typeface="Franklin Gothic Book" panose="020B0503020102020204" pitchFamily="34" charset="0"/>
              </a:rPr>
              <a:t>-Increased </a:t>
            </a:r>
            <a:r>
              <a:rPr lang="en-US" dirty="0" smtClean="0">
                <a:solidFill>
                  <a:schemeClr val="accent3"/>
                </a:solidFill>
                <a:latin typeface="Franklin Gothic Demi Cond" panose="020B0706030402020204" pitchFamily="34" charset="0"/>
              </a:rPr>
              <a:t>organizational</a:t>
            </a:r>
            <a:r>
              <a:rPr lang="en-US" dirty="0" smtClean="0">
                <a:solidFill>
                  <a:schemeClr val="tx2"/>
                </a:solidFill>
                <a:latin typeface="Franklin Gothic Demi Cond" panose="020B0706030402020204" pitchFamily="34" charset="0"/>
              </a:rPr>
              <a:t> </a:t>
            </a:r>
            <a:r>
              <a:rPr lang="en-US" dirty="0" smtClean="0">
                <a:solidFill>
                  <a:schemeClr val="accent3"/>
                </a:solidFill>
                <a:latin typeface="Franklin Gothic Demi Cond" panose="020B0706030402020204" pitchFamily="34" charset="0"/>
              </a:rPr>
              <a:t>impact</a:t>
            </a:r>
          </a:p>
          <a:p>
            <a:pPr>
              <a:lnSpc>
                <a:spcPct val="150000"/>
              </a:lnSpc>
            </a:pPr>
            <a:r>
              <a:rPr lang="en-US" dirty="0" smtClean="0">
                <a:latin typeface="Franklin Gothic Book" panose="020B0503020102020204" pitchFamily="34" charset="0"/>
              </a:rPr>
              <a:t>-Increased</a:t>
            </a:r>
            <a:r>
              <a:rPr lang="en-US" dirty="0" smtClean="0"/>
              <a:t> </a:t>
            </a:r>
            <a:r>
              <a:rPr lang="en-US" dirty="0" smtClean="0">
                <a:solidFill>
                  <a:schemeClr val="accent3"/>
                </a:solidFill>
                <a:latin typeface="Franklin Gothic Demi Cond" panose="020B0706030402020204" pitchFamily="34" charset="0"/>
              </a:rPr>
              <a:t>expertise</a:t>
            </a:r>
            <a:endParaRPr lang="en-US" dirty="0">
              <a:solidFill>
                <a:schemeClr val="accent3"/>
              </a:solidFill>
              <a:latin typeface="Franklin Gothic Demi Cond" panose="020B0706030402020204" pitchFamily="34" charset="0"/>
            </a:endParaRPr>
          </a:p>
        </p:txBody>
      </p:sp>
      <p:sp>
        <p:nvSpPr>
          <p:cNvPr id="38" name="Title 1"/>
          <p:cNvSpPr txBox="1">
            <a:spLocks/>
          </p:cNvSpPr>
          <p:nvPr/>
        </p:nvSpPr>
        <p:spPr bwMode="auto">
          <a:xfrm>
            <a:off x="290752" y="-76200"/>
            <a:ext cx="6502400" cy="92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2" tIns="60956" rIns="121912" bIns="60956" numCol="1" anchor="ctr" anchorCtr="0" compatLnSpc="1">
            <a:prstTxWarp prst="textNoShape">
              <a:avLst/>
            </a:prstTxWarp>
          </a:bodyPr>
          <a:lstStyle>
            <a:lvl1pPr algn="ctr" rtl="0" fontAlgn="base">
              <a:spcBef>
                <a:spcPct val="0"/>
              </a:spcBef>
              <a:spcAft>
                <a:spcPct val="0"/>
              </a:spcAft>
              <a:defRPr sz="32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4400" dirty="0" smtClean="0">
                <a:solidFill>
                  <a:schemeClr val="accent3"/>
                </a:solidFill>
                <a:latin typeface="Franklin Gothic Demi Cond" panose="020B0706030402020204" pitchFamily="34" charset="0"/>
              </a:rPr>
              <a:t>Validation Process</a:t>
            </a:r>
            <a:endParaRPr lang="en-US" altLang="en-US" sz="4400" dirty="0">
              <a:solidFill>
                <a:schemeClr val="accent3"/>
              </a:solidFill>
              <a:latin typeface="Franklin Gothic Demi Cond" panose="020B0706030402020204" pitchFamily="34" charset="0"/>
            </a:endParaRPr>
          </a:p>
        </p:txBody>
      </p:sp>
      <p:sp>
        <p:nvSpPr>
          <p:cNvPr id="39" name="Rectangle 38">
            <a:hlinkClick r:id="rId4" action="ppaction://hlinksldjump"/>
          </p:cNvPr>
          <p:cNvSpPr/>
          <p:nvPr/>
        </p:nvSpPr>
        <p:spPr>
          <a:xfrm>
            <a:off x="0"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2"/>
          <p:cNvSpPr>
            <a:spLocks noGrp="1"/>
          </p:cNvSpPr>
          <p:nvPr>
            <p:ph idx="1"/>
          </p:nvPr>
        </p:nvSpPr>
        <p:spPr>
          <a:xfrm>
            <a:off x="471437" y="819834"/>
            <a:ext cx="10972800" cy="1320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2" tIns="60956" rIns="121912" bIns="60956" numCol="1" anchor="t" anchorCtr="0" compatLnSpc="1">
            <a:prstTxWarp prst="textNoShape">
              <a:avLst/>
            </a:prstTxWarp>
            <a:normAutofit/>
          </a:bodyPr>
          <a:lstStyle/>
          <a:p>
            <a:pPr marL="0" indent="0">
              <a:spcAft>
                <a:spcPts val="1600"/>
              </a:spcAft>
              <a:buNone/>
            </a:pPr>
            <a:r>
              <a:rPr lang="en-US" dirty="0" smtClean="0">
                <a:latin typeface="Franklin Gothic Book" panose="020B0503020102020204" pitchFamily="34" charset="0"/>
              </a:rPr>
              <a:t>Ratings will be conducted to </a:t>
            </a:r>
            <a:r>
              <a:rPr lang="en-US" dirty="0">
                <a:latin typeface="Franklin Gothic Book" panose="020B0503020102020204" pitchFamily="34" charset="0"/>
              </a:rPr>
              <a:t>match proficiency level to </a:t>
            </a:r>
            <a:r>
              <a:rPr lang="en-US" dirty="0" smtClean="0">
                <a:latin typeface="Franklin Gothic Book" panose="020B0503020102020204" pitchFamily="34" charset="0"/>
              </a:rPr>
              <a:t>job classes by </a:t>
            </a:r>
            <a:r>
              <a:rPr lang="en-US" dirty="0">
                <a:latin typeface="Franklin Gothic Book" panose="020B0503020102020204" pitchFamily="34" charset="0"/>
              </a:rPr>
              <a:t>	</a:t>
            </a:r>
            <a:r>
              <a:rPr lang="en-US" dirty="0" smtClean="0">
                <a:latin typeface="Franklin Gothic Book" panose="020B0503020102020204" pitchFamily="34" charset="0"/>
              </a:rPr>
              <a:t>managers and supervisors</a:t>
            </a:r>
            <a:endParaRPr lang="en-US" dirty="0">
              <a:latin typeface="Franklin Gothic Book" panose="020B0503020102020204" pitchFamily="34" charset="0"/>
            </a:endParaRPr>
          </a:p>
        </p:txBody>
      </p:sp>
      <p:grpSp>
        <p:nvGrpSpPr>
          <p:cNvPr id="44" name="Group 43"/>
          <p:cNvGrpSpPr/>
          <p:nvPr/>
        </p:nvGrpSpPr>
        <p:grpSpPr>
          <a:xfrm>
            <a:off x="11202083" y="762000"/>
            <a:ext cx="856325" cy="5967095"/>
            <a:chOff x="11202083" y="762000"/>
            <a:chExt cx="856325" cy="5967095"/>
          </a:xfrm>
        </p:grpSpPr>
        <p:cxnSp>
          <p:nvCxnSpPr>
            <p:cNvPr id="3" name="Straight Connector 2"/>
            <p:cNvCxnSpPr/>
            <p:nvPr/>
          </p:nvCxnSpPr>
          <p:spPr>
            <a:xfrm>
              <a:off x="11686459" y="1447800"/>
              <a:ext cx="48341" cy="528129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1202083" y="762000"/>
              <a:ext cx="856325" cy="646331"/>
            </a:xfrm>
            <a:prstGeom prst="rect">
              <a:avLst/>
            </a:prstGeom>
            <a:noFill/>
          </p:spPr>
          <p:txBody>
            <a:bodyPr wrap="none" rtlCol="0">
              <a:spAutoFit/>
            </a:bodyPr>
            <a:lstStyle/>
            <a:p>
              <a:pPr algn="ctr"/>
              <a:r>
                <a:rPr lang="en-US" dirty="0" smtClean="0">
                  <a:solidFill>
                    <a:schemeClr val="accent3"/>
                  </a:solidFill>
                  <a:latin typeface="Franklin Gothic Demi Cond" panose="020B0706030402020204" pitchFamily="34" charset="0"/>
                </a:rPr>
                <a:t>SME</a:t>
              </a:r>
            </a:p>
            <a:p>
              <a:pPr algn="ctr"/>
              <a:r>
                <a:rPr lang="en-US" dirty="0" smtClean="0">
                  <a:solidFill>
                    <a:schemeClr val="accent3"/>
                  </a:solidFill>
                  <a:latin typeface="Franklin Gothic Demi Cond" panose="020B0706030402020204" pitchFamily="34" charset="0"/>
                </a:rPr>
                <a:t>Ratings</a:t>
              </a:r>
            </a:p>
          </p:txBody>
        </p:sp>
      </p:grpSp>
      <p:sp>
        <p:nvSpPr>
          <p:cNvPr id="45" name="TextBox 44"/>
          <p:cNvSpPr txBox="1"/>
          <p:nvPr/>
        </p:nvSpPr>
        <p:spPr>
          <a:xfrm>
            <a:off x="6553200" y="3632537"/>
            <a:ext cx="4783972" cy="1015663"/>
          </a:xfrm>
          <a:prstGeom prst="rect">
            <a:avLst/>
          </a:prstGeom>
          <a:noFill/>
        </p:spPr>
        <p:txBody>
          <a:bodyPr wrap="square" rtlCol="0">
            <a:spAutoFit/>
          </a:bodyPr>
          <a:lstStyle/>
          <a:p>
            <a:r>
              <a:rPr lang="en-US" sz="2000" dirty="0" smtClean="0">
                <a:latin typeface="Franklin Gothic Book" panose="020B0503020102020204" pitchFamily="34" charset="0"/>
              </a:rPr>
              <a:t>This validation process is </a:t>
            </a:r>
            <a:r>
              <a:rPr lang="en-US" sz="2000" dirty="0" smtClean="0">
                <a:solidFill>
                  <a:schemeClr val="accent3"/>
                </a:solidFill>
                <a:latin typeface="Franklin Gothic Demi Cond" panose="020B0706030402020204" pitchFamily="34" charset="0"/>
              </a:rPr>
              <a:t>essential</a:t>
            </a:r>
            <a:r>
              <a:rPr lang="en-US" sz="2000" dirty="0" smtClean="0">
                <a:solidFill>
                  <a:schemeClr val="accent3"/>
                </a:solidFill>
              </a:rPr>
              <a:t> </a:t>
            </a:r>
            <a:r>
              <a:rPr lang="en-US" sz="2000" dirty="0" smtClean="0">
                <a:latin typeface="Franklin Gothic Book" panose="020B0503020102020204" pitchFamily="34" charset="0"/>
              </a:rPr>
              <a:t>to making sure that the competencies are </a:t>
            </a:r>
            <a:r>
              <a:rPr lang="en-US" sz="2000" dirty="0" smtClean="0">
                <a:solidFill>
                  <a:schemeClr val="accent3"/>
                </a:solidFill>
                <a:latin typeface="Franklin Gothic Demi Cond" panose="020B0706030402020204" pitchFamily="34" charset="0"/>
              </a:rPr>
              <a:t>job relevant </a:t>
            </a:r>
            <a:endParaRPr lang="en-US" sz="2000" dirty="0">
              <a:solidFill>
                <a:schemeClr val="accent3"/>
              </a:solidFill>
              <a:latin typeface="Franklin Gothic Demi Cond" panose="020B0706030402020204" pitchFamily="34" charset="0"/>
            </a:endParaRPr>
          </a:p>
        </p:txBody>
      </p:sp>
      <p:sp>
        <p:nvSpPr>
          <p:cNvPr id="42" name="Rectangle 41"/>
          <p:cNvSpPr/>
          <p:nvPr/>
        </p:nvSpPr>
        <p:spPr>
          <a:xfrm>
            <a:off x="904875" y="1014899"/>
            <a:ext cx="5267325" cy="4776301"/>
          </a:xfrm>
          <a:prstGeom prst="rect">
            <a:avLst/>
          </a:prstGeom>
          <a:blipFill dpi="0" rotWithShape="1">
            <a:blip r:embed="rId5">
              <a:alphaModFix amt="39000"/>
              <a:duotone>
                <a:prstClr val="black"/>
                <a:schemeClr val="accent6">
                  <a:tint val="45000"/>
                  <a:satMod val="400000"/>
                </a:schemeClr>
              </a:duotone>
            </a:blip>
            <a:srcRect/>
            <a:stretch>
              <a:fillRect t="-8000" b="-3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76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0">
                                            <p:txEl>
                                              <p:pRg st="0" end="0"/>
                                            </p:txEl>
                                          </p:spTgt>
                                        </p:tgtEl>
                                      </p:cBhvr>
                                    </p:animEffect>
                                    <p:set>
                                      <p:cBhvr>
                                        <p:cTn id="12" dur="1" fill="hold">
                                          <p:stCondLst>
                                            <p:cond delay="499"/>
                                          </p:stCondLst>
                                        </p:cTn>
                                        <p:tgtEl>
                                          <p:spTgt spid="40">
                                            <p:txEl>
                                              <p:pRg st="0" end="0"/>
                                            </p:txEl>
                                          </p:spTgt>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1000"/>
                                        <p:tgtEl>
                                          <p:spTgt spid="36"/>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par>
                          <p:cTn id="68" fill="hold">
                            <p:stCondLst>
                              <p:cond delay="500"/>
                            </p:stCondLst>
                            <p:childTnLst>
                              <p:par>
                                <p:cTn id="69" presetID="42" presetClass="path" presetSubtype="0" accel="50000" decel="50000" fill="hold" nodeType="afterEffect">
                                  <p:stCondLst>
                                    <p:cond delay="0"/>
                                  </p:stCondLst>
                                  <p:childTnLst>
                                    <p:animMotion origin="layout" path="M 1.70878E-6 2.70183E-6 L -0.64001 0.04811 " pathEditMode="relative" rAng="0" ptsTypes="AA">
                                      <p:cBhvr>
                                        <p:cTn id="70" dur="2000" fill="hold"/>
                                        <p:tgtEl>
                                          <p:spTgt spid="33"/>
                                        </p:tgtEl>
                                        <p:attrNameLst>
                                          <p:attrName>ppt_x</p:attrName>
                                          <p:attrName>ppt_y</p:attrName>
                                        </p:attrNameLst>
                                      </p:cBhvr>
                                      <p:rCtr x="-32001" y="2406"/>
                                    </p:animMotion>
                                  </p:childTnLst>
                                </p:cTn>
                              </p:par>
                              <p:par>
                                <p:cTn id="71" presetID="42" presetClass="path" presetSubtype="0" accel="50000" decel="50000" fill="hold" nodeType="withEffect">
                                  <p:stCondLst>
                                    <p:cond delay="0"/>
                                  </p:stCondLst>
                                  <p:childTnLst>
                                    <p:animMotion origin="layout" path="M 3.86299E-6 -4.26787E-6 L -0.49102 -0.55447 " pathEditMode="relative" rAng="0" ptsTypes="AA">
                                      <p:cBhvr>
                                        <p:cTn id="72" dur="2000" fill="hold"/>
                                        <p:tgtEl>
                                          <p:spTgt spid="27"/>
                                        </p:tgtEl>
                                        <p:attrNameLst>
                                          <p:attrName>ppt_x</p:attrName>
                                          <p:attrName>ppt_y</p:attrName>
                                        </p:attrNameLst>
                                      </p:cBhvr>
                                      <p:rCtr x="-24551" y="-27735"/>
                                    </p:animMotion>
                                  </p:childTnLst>
                                </p:cTn>
                              </p:par>
                              <p:par>
                                <p:cTn id="73" presetID="42" presetClass="path" presetSubtype="0" accel="50000" decel="50000" fill="hold" nodeType="withEffect">
                                  <p:stCondLst>
                                    <p:cond delay="0"/>
                                  </p:stCondLst>
                                  <p:childTnLst>
                                    <p:animMotion origin="layout" path="M 3.54519E-6 -2.18367E-6 L -0.2726 0.10155 " pathEditMode="relative" rAng="0" ptsTypes="AA">
                                      <p:cBhvr>
                                        <p:cTn id="74" dur="2000" fill="hold"/>
                                        <p:tgtEl>
                                          <p:spTgt spid="9"/>
                                        </p:tgtEl>
                                        <p:attrNameLst>
                                          <p:attrName>ppt_x</p:attrName>
                                          <p:attrName>ppt_y</p:attrName>
                                        </p:attrNameLst>
                                      </p:cBhvr>
                                      <p:rCtr x="-13636" y="5066"/>
                                    </p:animMotion>
                                  </p:childTnLst>
                                </p:cTn>
                              </p:par>
                              <p:par>
                                <p:cTn id="75" presetID="42" presetClass="path" presetSubtype="0" accel="50000" decel="50000" fill="hold" nodeType="withEffect">
                                  <p:stCondLst>
                                    <p:cond delay="0"/>
                                  </p:stCondLst>
                                  <p:childTnLst>
                                    <p:animMotion origin="layout" path="M -7.99687E-7 -0.01041 L -0.58453 -0.23086 " pathEditMode="relative" rAng="0" ptsTypes="AA">
                                      <p:cBhvr>
                                        <p:cTn id="76" dur="2000" fill="hold"/>
                                        <p:tgtEl>
                                          <p:spTgt spid="6"/>
                                        </p:tgtEl>
                                        <p:attrNameLst>
                                          <p:attrName>ppt_x</p:attrName>
                                          <p:attrName>ppt_y</p:attrName>
                                        </p:attrNameLst>
                                      </p:cBhvr>
                                      <p:rCtr x="-29226" y="-11034"/>
                                    </p:animMotion>
                                  </p:childTnLst>
                                </p:cTn>
                              </p:par>
                              <p:par>
                                <p:cTn id="77" presetID="42" presetClass="path" presetSubtype="0" accel="50000" decel="50000" fill="hold" nodeType="withEffect">
                                  <p:stCondLst>
                                    <p:cond delay="0"/>
                                  </p:stCondLst>
                                  <p:childTnLst>
                                    <p:animMotion origin="layout" path="M -1.875E-6 -1.6763E-6 L -0.47982 0.11885 " pathEditMode="relative" rAng="0" ptsTypes="AA">
                                      <p:cBhvr>
                                        <p:cTn id="78" dur="2000" fill="hold"/>
                                        <p:tgtEl>
                                          <p:spTgt spid="30"/>
                                        </p:tgtEl>
                                        <p:attrNameLst>
                                          <p:attrName>ppt_x</p:attrName>
                                          <p:attrName>ppt_y</p:attrName>
                                        </p:attrNameLst>
                                      </p:cBhvr>
                                      <p:rCtr x="-23997" y="5942"/>
                                    </p:animMotion>
                                  </p:childTnLst>
                                </p:cTn>
                              </p:par>
                              <p:par>
                                <p:cTn id="79" presetID="42" presetClass="path" presetSubtype="0" accel="50000" decel="50000" fill="hold" nodeType="withEffect">
                                  <p:stCondLst>
                                    <p:cond delay="0"/>
                                  </p:stCondLst>
                                  <p:childTnLst>
                                    <p:animMotion origin="layout" path="M 7.91873E-7 -3.22461E-6 L -0.28067 0.04326 " pathEditMode="relative" rAng="0" ptsTypes="AA">
                                      <p:cBhvr>
                                        <p:cTn id="80" dur="2000" fill="hold"/>
                                        <p:tgtEl>
                                          <p:spTgt spid="12"/>
                                        </p:tgtEl>
                                        <p:attrNameLst>
                                          <p:attrName>ppt_x</p:attrName>
                                          <p:attrName>ppt_y</p:attrName>
                                        </p:attrNameLst>
                                      </p:cBhvr>
                                      <p:rCtr x="-14040" y="2151"/>
                                    </p:animMotion>
                                  </p:childTnLst>
                                </p:cTn>
                              </p:par>
                              <p:par>
                                <p:cTn id="81" presetID="42" presetClass="path" presetSubtype="0" accel="50000" decel="50000" fill="hold" nodeType="withEffect">
                                  <p:stCondLst>
                                    <p:cond delay="0"/>
                                  </p:stCondLst>
                                  <p:childTnLst>
                                    <p:animMotion origin="layout" path="M 2.78458E-6 3.03724E-6 L -0.56369 0.13717 " pathEditMode="relative" rAng="0" ptsTypes="AA">
                                      <p:cBhvr>
                                        <p:cTn id="82" dur="2000" fill="hold"/>
                                        <p:tgtEl>
                                          <p:spTgt spid="18"/>
                                        </p:tgtEl>
                                        <p:attrNameLst>
                                          <p:attrName>ppt_x</p:attrName>
                                          <p:attrName>ppt_y</p:attrName>
                                        </p:attrNameLst>
                                      </p:cBhvr>
                                      <p:rCtr x="-28184" y="6847"/>
                                    </p:animMotion>
                                  </p:childTnLst>
                                </p:cTn>
                              </p:par>
                              <p:par>
                                <p:cTn id="83" presetID="42" presetClass="path" presetSubtype="0" accel="50000" decel="50000" fill="hold" nodeType="withEffect">
                                  <p:stCondLst>
                                    <p:cond delay="0"/>
                                  </p:stCondLst>
                                  <p:childTnLst>
                                    <p:animMotion origin="layout" path="M -7.528E-7 4.95721E-6 L -0.55822 -0.10803 " pathEditMode="relative" rAng="0" ptsTypes="AA">
                                      <p:cBhvr>
                                        <p:cTn id="84" dur="2000" fill="hold"/>
                                        <p:tgtEl>
                                          <p:spTgt spid="24"/>
                                        </p:tgtEl>
                                        <p:attrNameLst>
                                          <p:attrName>ppt_x</p:attrName>
                                          <p:attrName>ppt_y</p:attrName>
                                        </p:attrNameLst>
                                      </p:cBhvr>
                                      <p:rCtr x="-27911" y="-5413"/>
                                    </p:animMotion>
                                  </p:childTnLst>
                                </p:cTn>
                              </p:par>
                              <p:par>
                                <p:cTn id="85" presetID="42" presetClass="path" presetSubtype="0" accel="50000" decel="50000" fill="hold" nodeType="withEffect">
                                  <p:stCondLst>
                                    <p:cond delay="0"/>
                                  </p:stCondLst>
                                  <p:childTnLst>
                                    <p:animMotion origin="layout" path="M 4.375E-6 -2.31214E-7 L -0.56198 0.15075 " pathEditMode="relative" rAng="0" ptsTypes="AA">
                                      <p:cBhvr>
                                        <p:cTn id="86" dur="2000" fill="hold"/>
                                        <p:tgtEl>
                                          <p:spTgt spid="15"/>
                                        </p:tgtEl>
                                        <p:attrNameLst>
                                          <p:attrName>ppt_x</p:attrName>
                                          <p:attrName>ppt_y</p:attrName>
                                        </p:attrNameLst>
                                      </p:cBhvr>
                                      <p:rCtr x="-28099" y="7538"/>
                                    </p:animMotion>
                                  </p:childTnLst>
                                </p:cTn>
                              </p:par>
                              <p:par>
                                <p:cTn id="87" presetID="42" presetClass="path" presetSubtype="0" accel="50000" decel="50000" fill="hold" nodeType="withEffect">
                                  <p:stCondLst>
                                    <p:cond delay="0"/>
                                  </p:stCondLst>
                                  <p:childTnLst>
                                    <p:animMotion origin="layout" path="M -4.7304E-6 -4.83692E-6 L -0.29317 0.1041 " pathEditMode="relative" rAng="0" ptsTypes="AA">
                                      <p:cBhvr>
                                        <p:cTn id="88" dur="2000" fill="hold"/>
                                        <p:tgtEl>
                                          <p:spTgt spid="21"/>
                                        </p:tgtEl>
                                        <p:attrNameLst>
                                          <p:attrName>ppt_x</p:attrName>
                                          <p:attrName>ppt_y</p:attrName>
                                        </p:attrNameLst>
                                      </p:cBhvr>
                                      <p:rCtr x="-14665" y="5205"/>
                                    </p:animMotion>
                                  </p:childTnLst>
                                </p:cTn>
                              </p:par>
                              <p:par>
                                <p:cTn id="89" presetID="35" presetClass="path" presetSubtype="0" accel="50000" decel="50000" fill="hold" nodeType="withEffect">
                                  <p:stCondLst>
                                    <p:cond delay="0"/>
                                  </p:stCondLst>
                                  <p:childTnLst>
                                    <p:animMotion origin="layout" path="M -4.72779E-6 4.1337E-6 L -0.46027 4.1337E-6 " pathEditMode="relative" rAng="0" ptsTypes="AA">
                                      <p:cBhvr>
                                        <p:cTn id="90" dur="2000" fill="hold"/>
                                        <p:tgtEl>
                                          <p:spTgt spid="44"/>
                                        </p:tgtEl>
                                        <p:attrNameLst>
                                          <p:attrName>ppt_x</p:attrName>
                                          <p:attrName>ppt_y</p:attrName>
                                        </p:attrNameLst>
                                      </p:cBhvr>
                                      <p:rCtr x="-23014" y="0"/>
                                    </p:animMotion>
                                  </p:childTnLst>
                                </p:cTn>
                              </p:par>
                              <p:par>
                                <p:cTn id="91" presetID="10" presetClass="exit" presetSubtype="0" fill="hold" nodeType="withEffect">
                                  <p:stCondLst>
                                    <p:cond delay="1500"/>
                                  </p:stCondLst>
                                  <p:childTnLst>
                                    <p:animEffect transition="out" filter="fade">
                                      <p:cBhvr>
                                        <p:cTn id="92" dur="500"/>
                                        <p:tgtEl>
                                          <p:spTgt spid="44"/>
                                        </p:tgtEl>
                                      </p:cBhvr>
                                    </p:animEffect>
                                    <p:set>
                                      <p:cBhvr>
                                        <p:cTn id="93" dur="1" fill="hold">
                                          <p:stCondLst>
                                            <p:cond delay="499"/>
                                          </p:stCondLst>
                                        </p:cTn>
                                        <p:tgtEl>
                                          <p:spTgt spid="44"/>
                                        </p:tgtEl>
                                        <p:attrNameLst>
                                          <p:attrName>style.visibility</p:attrName>
                                        </p:attrNameLst>
                                      </p:cBhvr>
                                      <p:to>
                                        <p:strVal val="hidden"/>
                                      </p:to>
                                    </p:set>
                                  </p:childTnLst>
                                </p:cTn>
                              </p:par>
                            </p:childTnLst>
                          </p:cTn>
                        </p:par>
                        <p:par>
                          <p:cTn id="94" fill="hold">
                            <p:stCondLst>
                              <p:cond delay="2500"/>
                            </p:stCondLst>
                            <p:childTnLst>
                              <p:par>
                                <p:cTn id="95" presetID="10" presetClass="entr" presetSubtype="0"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childTnLst>
                          </p:cTn>
                        </p:par>
                        <p:par>
                          <p:cTn id="98" fill="hold">
                            <p:stCondLst>
                              <p:cond delay="3000"/>
                            </p:stCondLst>
                            <p:childTnLst>
                              <p:par>
                                <p:cTn id="99" presetID="10" presetClass="entr" presetSubtype="0"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p:bldP spid="37" grpId="1"/>
      <p:bldP spid="40" grpId="0" build="p"/>
      <p:bldP spid="40" grpId="1" build="p"/>
      <p:bldP spid="45" grpId="0"/>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476910" y="3946723"/>
            <a:ext cx="9821611" cy="707886"/>
          </a:xfrm>
          <a:prstGeom prst="rect">
            <a:avLst/>
          </a:prstGeom>
          <a:noFill/>
        </p:spPr>
        <p:txBody>
          <a:bodyPr wrap="square" rtlCol="0">
            <a:spAutoFit/>
          </a:bodyPr>
          <a:lstStyle/>
          <a:p>
            <a:pPr algn="r"/>
            <a:r>
              <a:rPr lang="en-US" sz="4000" dirty="0" smtClean="0">
                <a:solidFill>
                  <a:schemeClr val="bg1"/>
                </a:solidFill>
                <a:latin typeface="Franklin Gothic Demi Cond" panose="020B0706030402020204" pitchFamily="34" charset="0"/>
              </a:rPr>
              <a:t>What is a competency model?</a:t>
            </a:r>
            <a:endParaRPr lang="en-US" sz="4000" dirty="0">
              <a:solidFill>
                <a:schemeClr val="bg1"/>
              </a:solidFill>
              <a:latin typeface="Franklin Gothic Demi Cond" panose="020B0706030402020204" pitchFamily="34" charset="0"/>
            </a:endParaRPr>
          </a:p>
        </p:txBody>
      </p:sp>
      <p:cxnSp>
        <p:nvCxnSpPr>
          <p:cNvPr id="5" name="Straight Connector 4"/>
          <p:cNvCxnSpPr/>
          <p:nvPr/>
        </p:nvCxnSpPr>
        <p:spPr>
          <a:xfrm>
            <a:off x="36288" y="3960588"/>
            <a:ext cx="1018540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6" name="Picture 14">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9829800" y="304800"/>
            <a:ext cx="1012078"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18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29" y="2623506"/>
            <a:ext cx="11255828" cy="1200329"/>
          </a:xfrm>
          <a:prstGeom prst="rect">
            <a:avLst/>
          </a:prstGeom>
        </p:spPr>
        <p:txBody>
          <a:bodyPr wrap="square">
            <a:spAutoFit/>
          </a:bodyPr>
          <a:lstStyle/>
          <a:p>
            <a:r>
              <a:rPr lang="en-US" altLang="en-US" sz="3600" dirty="0" smtClean="0"/>
              <a:t>A </a:t>
            </a:r>
            <a:r>
              <a:rPr lang="en-US" altLang="en-US" sz="3600" dirty="0" smtClean="0">
                <a:solidFill>
                  <a:schemeClr val="tx2"/>
                </a:solidFill>
              </a:rPr>
              <a:t>competency model </a:t>
            </a:r>
            <a:r>
              <a:rPr lang="en-US" altLang="en-US" sz="3600" dirty="0" smtClean="0"/>
              <a:t>is simply a collection of </a:t>
            </a:r>
            <a:r>
              <a:rPr lang="en-US" altLang="en-US" sz="3600" dirty="0" smtClean="0">
                <a:solidFill>
                  <a:srgbClr val="8BC53F"/>
                </a:solidFill>
              </a:rPr>
              <a:t>competencies 		</a:t>
            </a:r>
            <a:r>
              <a:rPr lang="en-US" altLang="en-US" sz="3600" dirty="0" smtClean="0"/>
              <a:t>relevant for success in a given area.</a:t>
            </a:r>
          </a:p>
        </p:txBody>
      </p:sp>
      <p:sp>
        <p:nvSpPr>
          <p:cNvPr id="3" name="Title 5"/>
          <p:cNvSpPr txBox="1">
            <a:spLocks/>
          </p:cNvSpPr>
          <p:nvPr/>
        </p:nvSpPr>
        <p:spPr>
          <a:xfrm>
            <a:off x="805543" y="33464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2"/>
                </a:solidFill>
                <a:latin typeface="Franklin Gothic Demi Cond" panose="020B0706030402020204" pitchFamily="34" charset="0"/>
              </a:rPr>
              <a:t>What is a competency model?</a:t>
            </a:r>
            <a:endParaRPr lang="en-US" dirty="0">
              <a:solidFill>
                <a:schemeClr val="tx2"/>
              </a:solidFill>
              <a:latin typeface="Franklin Gothic Demi Cond" panose="020B0706030402020204" pitchFamily="34" charset="0"/>
            </a:endParaRPr>
          </a:p>
        </p:txBody>
      </p:sp>
      <p:sp>
        <p:nvSpPr>
          <p:cNvPr id="4" name="Rectangle 3">
            <a:hlinkClick r:id="rId3" action="ppaction://hlinksldjump"/>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46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556000" y="975783"/>
            <a:ext cx="4813300" cy="4813300"/>
          </a:xfrm>
          <a:prstGeom prst="ellipse">
            <a:avLst/>
          </a:prstGeom>
          <a:noFill/>
          <a:ln w="38100">
            <a:solidFill>
              <a:srgbClr val="007DC3">
                <a:alpha val="4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048250" y="2588260"/>
            <a:ext cx="1828800" cy="1371600"/>
          </a:xfrm>
          <a:prstGeom prst="rect">
            <a:avLst/>
          </a:prstGeom>
          <a:solidFill>
            <a:schemeClr val="accent5"/>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Safety</a:t>
            </a:r>
            <a:endParaRPr lang="en-US" dirty="0">
              <a:solidFill>
                <a:schemeClr val="bg1"/>
              </a:solidFill>
              <a:effectLst>
                <a:outerShdw blurRad="38100" dist="38100" dir="2700000" algn="tl">
                  <a:srgbClr val="000000">
                    <a:alpha val="43137"/>
                  </a:srgbClr>
                </a:outerShdw>
              </a:effectLst>
              <a:latin typeface="Franklin Gothic Demi" panose="020B0703020102020204" pitchFamily="34" charset="0"/>
            </a:endParaRPr>
          </a:p>
        </p:txBody>
      </p:sp>
      <p:sp>
        <p:nvSpPr>
          <p:cNvPr id="4" name="Rectangle 3"/>
          <p:cNvSpPr/>
          <p:nvPr/>
        </p:nvSpPr>
        <p:spPr>
          <a:xfrm>
            <a:off x="5041900" y="2557780"/>
            <a:ext cx="1828800" cy="1371600"/>
          </a:xfrm>
          <a:prstGeom prst="rect">
            <a:avLst/>
          </a:prstGeom>
          <a:solidFill>
            <a:srgbClr val="8BC53F"/>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Strategic Planning</a:t>
            </a:r>
            <a:endParaRPr lang="en-US" dirty="0">
              <a:solidFill>
                <a:schemeClr val="bg1"/>
              </a:solidFill>
              <a:effectLst>
                <a:outerShdw blurRad="38100" dist="38100" dir="2700000" algn="tl">
                  <a:srgbClr val="000000">
                    <a:alpha val="43137"/>
                  </a:srgbClr>
                </a:outerShdw>
              </a:effectLst>
              <a:latin typeface="Franklin Gothic Demi" panose="020B0703020102020204" pitchFamily="34" charset="0"/>
            </a:endParaRPr>
          </a:p>
        </p:txBody>
      </p:sp>
      <p:sp>
        <p:nvSpPr>
          <p:cNvPr id="3" name="Rectangle 2"/>
          <p:cNvSpPr/>
          <p:nvPr/>
        </p:nvSpPr>
        <p:spPr>
          <a:xfrm>
            <a:off x="4127500" y="4737100"/>
            <a:ext cx="1828800" cy="1371600"/>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Relationship Management</a:t>
            </a:r>
            <a:endParaRPr lang="en-US" dirty="0">
              <a:solidFill>
                <a:schemeClr val="bg1"/>
              </a:solidFill>
              <a:effectLst>
                <a:outerShdw blurRad="38100" dist="38100" dir="2700000" algn="tl">
                  <a:srgbClr val="000000">
                    <a:alpha val="43137"/>
                  </a:srgbClr>
                </a:outerShdw>
              </a:effectLst>
              <a:latin typeface="Franklin Gothic Demi" panose="020B0703020102020204" pitchFamily="34" charset="0"/>
            </a:endParaRPr>
          </a:p>
        </p:txBody>
      </p:sp>
      <p:sp>
        <p:nvSpPr>
          <p:cNvPr id="5" name="Rectangle 4"/>
          <p:cNvSpPr/>
          <p:nvPr/>
        </p:nvSpPr>
        <p:spPr>
          <a:xfrm>
            <a:off x="7950200" y="1447800"/>
            <a:ext cx="1828800" cy="1371600"/>
          </a:xfrm>
          <a:prstGeom prst="rect">
            <a:avLst/>
          </a:prstGeom>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bg1"/>
                </a:solidFill>
                <a:effectLst>
                  <a:outerShdw blurRad="38100" dist="38100" dir="2700000" algn="tl">
                    <a:srgbClr val="000000">
                      <a:alpha val="43137"/>
                    </a:srgbClr>
                  </a:outerShdw>
                </a:effectLst>
                <a:latin typeface="Franklin Gothic Demi" panose="020B0703020102020204" pitchFamily="34" charset="0"/>
              </a:rPr>
              <a:t>Innovation</a:t>
            </a:r>
          </a:p>
        </p:txBody>
      </p:sp>
      <p:sp>
        <p:nvSpPr>
          <p:cNvPr id="6" name="Rectangle 5"/>
          <p:cNvSpPr/>
          <p:nvPr/>
        </p:nvSpPr>
        <p:spPr>
          <a:xfrm>
            <a:off x="8407400" y="4921250"/>
            <a:ext cx="1828800" cy="1371600"/>
          </a:xfrm>
          <a:prstGeom prst="rect">
            <a:avLst/>
          </a:prstGeom>
          <a:solidFill>
            <a:srgbClr val="00336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schemeClr val="bg1"/>
                </a:solidFill>
                <a:effectLst>
                  <a:outerShdw blurRad="38100" dist="38100" dir="2700000" algn="tl">
                    <a:srgbClr val="000000">
                      <a:alpha val="43137"/>
                    </a:srgbClr>
                  </a:outerShdw>
                </a:effectLst>
                <a:latin typeface="Franklin Gothic Demi" panose="020B0703020102020204" pitchFamily="34" charset="0"/>
              </a:rPr>
              <a:t>Business Acumen</a:t>
            </a:r>
          </a:p>
        </p:txBody>
      </p:sp>
      <p:sp>
        <p:nvSpPr>
          <p:cNvPr id="7" name="Rectangle 6"/>
          <p:cNvSpPr/>
          <p:nvPr/>
        </p:nvSpPr>
        <p:spPr>
          <a:xfrm>
            <a:off x="1143000" y="3507819"/>
            <a:ext cx="1828800" cy="13716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effectLst>
                  <a:outerShdw blurRad="38100" dist="38100" dir="2700000" algn="tl">
                    <a:srgbClr val="000000">
                      <a:alpha val="43137"/>
                    </a:srgbClr>
                  </a:outerShdw>
                </a:effectLst>
                <a:latin typeface="Franklin Gothic Demi" panose="020B0703020102020204" pitchFamily="34" charset="0"/>
              </a:rPr>
              <a:t>Delegation</a:t>
            </a:r>
          </a:p>
        </p:txBody>
      </p:sp>
      <p:sp>
        <p:nvSpPr>
          <p:cNvPr id="13" name="Title 5"/>
          <p:cNvSpPr txBox="1">
            <a:spLocks/>
          </p:cNvSpPr>
          <p:nvPr/>
        </p:nvSpPr>
        <p:spPr>
          <a:xfrm>
            <a:off x="805543" y="33464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2"/>
                </a:solidFill>
                <a:latin typeface="Franklin Gothic Demi Cond" panose="020B0706030402020204" pitchFamily="34" charset="0"/>
              </a:rPr>
              <a:t>What is a competency model?</a:t>
            </a:r>
            <a:endParaRPr lang="en-US" dirty="0">
              <a:solidFill>
                <a:schemeClr val="tx2"/>
              </a:solidFill>
              <a:latin typeface="Franklin Gothic Demi Cond" panose="020B0706030402020204" pitchFamily="34" charset="0"/>
            </a:endParaRPr>
          </a:p>
        </p:txBody>
      </p:sp>
      <p:sp>
        <p:nvSpPr>
          <p:cNvPr id="8" name="TextBox 7"/>
          <p:cNvSpPr txBox="1"/>
          <p:nvPr/>
        </p:nvSpPr>
        <p:spPr>
          <a:xfrm>
            <a:off x="5249409" y="2074426"/>
            <a:ext cx="1330749" cy="369332"/>
          </a:xfrm>
          <a:prstGeom prst="rect">
            <a:avLst/>
          </a:prstGeom>
          <a:noFill/>
        </p:spPr>
        <p:txBody>
          <a:bodyPr wrap="none" rtlCol="0">
            <a:spAutoFit/>
          </a:bodyPr>
          <a:lstStyle/>
          <a:p>
            <a:r>
              <a:rPr lang="en-US" dirty="0" smtClean="0">
                <a:solidFill>
                  <a:srgbClr val="8BC53F"/>
                </a:solidFill>
                <a:latin typeface="Franklin Gothic Demi Cond" panose="020B0706030402020204" pitchFamily="34" charset="0"/>
              </a:rPr>
              <a:t>Competency:</a:t>
            </a:r>
            <a:endParaRPr lang="en-US" dirty="0">
              <a:solidFill>
                <a:srgbClr val="8BC53F"/>
              </a:solidFill>
              <a:latin typeface="Franklin Gothic Demi Cond" panose="020B0706030402020204" pitchFamily="34" charset="0"/>
            </a:endParaRPr>
          </a:p>
        </p:txBody>
      </p:sp>
      <p:sp>
        <p:nvSpPr>
          <p:cNvPr id="11" name="TextBox 10"/>
          <p:cNvSpPr txBox="1"/>
          <p:nvPr/>
        </p:nvSpPr>
        <p:spPr>
          <a:xfrm>
            <a:off x="6324600" y="5222636"/>
            <a:ext cx="4809715" cy="369332"/>
          </a:xfrm>
          <a:prstGeom prst="rect">
            <a:avLst/>
          </a:prstGeom>
          <a:noFill/>
        </p:spPr>
        <p:txBody>
          <a:bodyPr wrap="none" rtlCol="0">
            <a:spAutoFit/>
          </a:bodyPr>
          <a:lstStyle/>
          <a:p>
            <a:r>
              <a:rPr lang="en-US" dirty="0" smtClean="0">
                <a:latin typeface="Franklin Gothic Book" panose="020B0503020102020204" pitchFamily="34" charset="0"/>
              </a:rPr>
              <a:t>Remember, there are many other </a:t>
            </a:r>
            <a:r>
              <a:rPr lang="en-US" dirty="0" smtClean="0">
                <a:solidFill>
                  <a:srgbClr val="8BC53F"/>
                </a:solidFill>
                <a:latin typeface="Franklin Gothic Demi Cond" panose="020B0706030402020204" pitchFamily="34" charset="0"/>
              </a:rPr>
              <a:t>competencies</a:t>
            </a:r>
            <a:endParaRPr lang="en-US" dirty="0">
              <a:solidFill>
                <a:srgbClr val="8BC53F"/>
              </a:solidFill>
              <a:latin typeface="Franklin Gothic Demi Cond" panose="020B0706030402020204" pitchFamily="34" charset="0"/>
            </a:endParaRPr>
          </a:p>
        </p:txBody>
      </p:sp>
      <p:sp>
        <p:nvSpPr>
          <p:cNvPr id="14" name="TextBox 13"/>
          <p:cNvSpPr txBox="1"/>
          <p:nvPr/>
        </p:nvSpPr>
        <p:spPr>
          <a:xfrm>
            <a:off x="3478679" y="2069068"/>
            <a:ext cx="2998321" cy="369332"/>
          </a:xfrm>
          <a:prstGeom prst="rect">
            <a:avLst/>
          </a:prstGeom>
          <a:noFill/>
        </p:spPr>
        <p:txBody>
          <a:bodyPr wrap="none" rtlCol="0">
            <a:spAutoFit/>
          </a:bodyPr>
          <a:lstStyle/>
          <a:p>
            <a:r>
              <a:rPr lang="en-US" dirty="0" smtClean="0">
                <a:latin typeface="Franklin Gothic Book" panose="020B0503020102020204" pitchFamily="34" charset="0"/>
              </a:rPr>
              <a:t>Safety is only one </a:t>
            </a:r>
            <a:r>
              <a:rPr lang="en-US" dirty="0" smtClean="0">
                <a:solidFill>
                  <a:srgbClr val="8BC53F"/>
                </a:solidFill>
                <a:latin typeface="Franklin Gothic Demi Cond" panose="020B0706030402020204" pitchFamily="34" charset="0"/>
              </a:rPr>
              <a:t>competency</a:t>
            </a:r>
            <a:endParaRPr lang="en-US" dirty="0">
              <a:solidFill>
                <a:srgbClr val="8BC53F"/>
              </a:solidFill>
              <a:latin typeface="Franklin Gothic Demi Cond" panose="020B0706030402020204" pitchFamily="34" charset="0"/>
            </a:endParaRPr>
          </a:p>
        </p:txBody>
      </p:sp>
      <p:sp>
        <p:nvSpPr>
          <p:cNvPr id="10" name="TextBox 9"/>
          <p:cNvSpPr txBox="1"/>
          <p:nvPr/>
        </p:nvSpPr>
        <p:spPr>
          <a:xfrm>
            <a:off x="4572000" y="3052056"/>
            <a:ext cx="2853690" cy="1077218"/>
          </a:xfrm>
          <a:prstGeom prst="rect">
            <a:avLst/>
          </a:prstGeom>
          <a:noFill/>
          <a:ln>
            <a:noFill/>
          </a:ln>
        </p:spPr>
        <p:txBody>
          <a:bodyPr wrap="square" rtlCol="0">
            <a:spAutoFit/>
          </a:bodyPr>
          <a:lstStyle/>
          <a:p>
            <a:pPr algn="ctr"/>
            <a:r>
              <a:rPr lang="en-US" sz="1600" dirty="0" smtClean="0">
                <a:latin typeface="Franklin Gothic Book" panose="020B0503020102020204" pitchFamily="34" charset="0"/>
              </a:rPr>
              <a:t>A</a:t>
            </a:r>
            <a:r>
              <a:rPr lang="en-US" sz="1600" dirty="0" smtClean="0">
                <a:solidFill>
                  <a:schemeClr val="accent1"/>
                </a:solidFill>
                <a:latin typeface="Franklin Gothic Demi" panose="020B0703020102020204" pitchFamily="34" charset="0"/>
              </a:rPr>
              <a:t> COMPETENCY MODEL</a:t>
            </a:r>
            <a:r>
              <a:rPr lang="en-US" sz="1600" dirty="0">
                <a:solidFill>
                  <a:schemeClr val="accent1"/>
                </a:solidFill>
                <a:latin typeface="Franklin Gothic Demi" panose="020B0703020102020204" pitchFamily="34" charset="0"/>
              </a:rPr>
              <a:t> </a:t>
            </a:r>
            <a:r>
              <a:rPr lang="en-US" sz="1600" dirty="0" smtClean="0">
                <a:latin typeface="Franklin Gothic Book" panose="020B0503020102020204" pitchFamily="34" charset="0"/>
              </a:rPr>
              <a:t>is</a:t>
            </a:r>
          </a:p>
          <a:p>
            <a:pPr algn="ctr"/>
            <a:r>
              <a:rPr lang="en-US" sz="1600" dirty="0" smtClean="0">
                <a:latin typeface="Franklin Gothic Book" panose="020B0503020102020204" pitchFamily="34" charset="0"/>
              </a:rPr>
              <a:t>Collection of competencies important for success in a given area</a:t>
            </a:r>
            <a:endParaRPr lang="en-US" sz="1600" dirty="0">
              <a:latin typeface="Franklin Gothic Book" panose="020B0503020102020204" pitchFamily="34" charset="0"/>
            </a:endParaRPr>
          </a:p>
        </p:txBody>
      </p:sp>
      <p:sp>
        <p:nvSpPr>
          <p:cNvPr id="16" name="Rectangle 15">
            <a:hlinkClick r:id="rId4" action="ppaction://hlinksldjump"/>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19400" y="3057736"/>
            <a:ext cx="6555834" cy="830997"/>
          </a:xfrm>
          <a:prstGeom prst="rect">
            <a:avLst/>
          </a:prstGeom>
          <a:noFill/>
        </p:spPr>
        <p:txBody>
          <a:bodyPr wrap="none" rtlCol="0">
            <a:spAutoFit/>
          </a:bodyPr>
          <a:lstStyle/>
          <a:p>
            <a:r>
              <a:rPr lang="en-US" sz="2400" dirty="0" smtClean="0">
                <a:latin typeface="Franklin Gothic Book" panose="020B0503020102020204" pitchFamily="34" charset="0"/>
              </a:rPr>
              <a:t>How do we determine which </a:t>
            </a:r>
            <a:r>
              <a:rPr lang="en-US" sz="2400" dirty="0" smtClean="0">
                <a:solidFill>
                  <a:schemeClr val="accent3"/>
                </a:solidFill>
                <a:latin typeface="Franklin Gothic Demi Cond" panose="020B0706030402020204" pitchFamily="34" charset="0"/>
              </a:rPr>
              <a:t>competencies</a:t>
            </a:r>
            <a:r>
              <a:rPr lang="en-US" sz="2400" dirty="0" smtClean="0">
                <a:solidFill>
                  <a:schemeClr val="accent3"/>
                </a:solidFill>
                <a:latin typeface="Franklin Gothic Book" panose="020B0503020102020204" pitchFamily="34" charset="0"/>
              </a:rPr>
              <a:t> </a:t>
            </a:r>
            <a:r>
              <a:rPr lang="en-US" sz="2400" dirty="0" smtClean="0">
                <a:latin typeface="Franklin Gothic Book" panose="020B0503020102020204" pitchFamily="34" charset="0"/>
              </a:rPr>
              <a:t>should </a:t>
            </a:r>
          </a:p>
          <a:p>
            <a:r>
              <a:rPr lang="en-US" sz="2400" dirty="0">
                <a:latin typeface="Franklin Gothic Book" panose="020B0503020102020204" pitchFamily="34" charset="0"/>
              </a:rPr>
              <a:t>	</a:t>
            </a:r>
            <a:r>
              <a:rPr lang="en-US" sz="2400" dirty="0" smtClean="0">
                <a:latin typeface="Franklin Gothic Book" panose="020B0503020102020204" pitchFamily="34" charset="0"/>
              </a:rPr>
              <a:t>be included together in a </a:t>
            </a:r>
            <a:r>
              <a:rPr lang="en-US" sz="2400" dirty="0" smtClean="0">
                <a:solidFill>
                  <a:schemeClr val="tx2"/>
                </a:solidFill>
                <a:latin typeface="Franklin Gothic Demi Cond" panose="020B0706030402020204" pitchFamily="34" charset="0"/>
              </a:rPr>
              <a:t>model</a:t>
            </a:r>
            <a:r>
              <a:rPr lang="en-US" sz="2400" dirty="0" smtClean="0">
                <a:latin typeface="Franklin Gothic Book" panose="020B0503020102020204" pitchFamily="34" charset="0"/>
              </a:rPr>
              <a:t>?</a:t>
            </a:r>
            <a:endParaRPr lang="en-US" sz="2400" dirty="0">
              <a:latin typeface="Franklin Gothic Book" panose="020B0503020102020204" pitchFamily="34" charset="0"/>
            </a:endParaRPr>
          </a:p>
        </p:txBody>
      </p:sp>
      <p:sp>
        <p:nvSpPr>
          <p:cNvPr id="17" name="TextBox 16"/>
          <p:cNvSpPr txBox="1"/>
          <p:nvPr/>
        </p:nvSpPr>
        <p:spPr>
          <a:xfrm>
            <a:off x="7772400" y="4546600"/>
            <a:ext cx="3467616" cy="461665"/>
          </a:xfrm>
          <a:prstGeom prst="rect">
            <a:avLst/>
          </a:prstGeom>
          <a:noFill/>
        </p:spPr>
        <p:txBody>
          <a:bodyPr wrap="none" rtlCol="0">
            <a:spAutoFit/>
          </a:bodyPr>
          <a:lstStyle/>
          <a:p>
            <a:r>
              <a:rPr lang="en-US" sz="2400" dirty="0" smtClean="0">
                <a:latin typeface="Franklin Gothic Book" panose="020B0503020102020204" pitchFamily="34" charset="0"/>
              </a:rPr>
              <a:t>Let’s look at an </a:t>
            </a:r>
            <a:r>
              <a:rPr lang="en-US" sz="2400" dirty="0" smtClean="0">
                <a:solidFill>
                  <a:schemeClr val="tx2"/>
                </a:solidFill>
                <a:latin typeface="Franklin Gothic Demi Cond" panose="020B0706030402020204" pitchFamily="34" charset="0"/>
              </a:rPr>
              <a:t>example</a:t>
            </a:r>
            <a:r>
              <a:rPr lang="en-US" sz="2400" dirty="0" smtClean="0">
                <a:latin typeface="Franklin Gothic Book" panose="020B0503020102020204" pitchFamily="34" charset="0"/>
              </a:rPr>
              <a:t>…</a:t>
            </a:r>
            <a:endParaRPr lang="en-US" sz="2400" dirty="0">
              <a:latin typeface="Franklin Gothic Book" panose="020B0503020102020204" pitchFamily="34" charset="0"/>
            </a:endParaRPr>
          </a:p>
        </p:txBody>
      </p:sp>
    </p:spTree>
    <p:custDataLst>
      <p:tags r:id="rId1"/>
    </p:custDataLst>
    <p:extLst>
      <p:ext uri="{BB962C8B-B14F-4D97-AF65-F5344CB8AC3E}">
        <p14:creationId xmlns:p14="http://schemas.microsoft.com/office/powerpoint/2010/main" val="39681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par>
                                <p:cTn id="16" presetID="10" presetClass="exit" presetSubtype="0" fill="hold" grpId="1"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42" presetClass="path" presetSubtype="0" accel="50000" decel="50000" fill="hold" grpId="3" nodeType="withEffect">
                                  <p:stCondLst>
                                    <p:cond delay="0"/>
                                  </p:stCondLst>
                                  <p:childTnLst>
                                    <p:animMotion origin="layout" path="M -2.5E-6 4.07407E-6 L -0.29752 -0.19723 " pathEditMode="relative" rAng="0" ptsTypes="AA">
                                      <p:cBhvr>
                                        <p:cTn id="20" dur="2000" fill="hold"/>
                                        <p:tgtEl>
                                          <p:spTgt spid="2"/>
                                        </p:tgtEl>
                                        <p:attrNameLst>
                                          <p:attrName>ppt_x</p:attrName>
                                          <p:attrName>ppt_y</p:attrName>
                                        </p:attrNameLst>
                                      </p:cBhvr>
                                      <p:rCtr x="-14883" y="-9861"/>
                                    </p:animMotion>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1"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ntr" presetSubtype="0" fill="hold" grpId="1"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250"/>
                                        <p:tgtEl>
                                          <p:spTgt spid="5"/>
                                        </p:tgtEl>
                                      </p:cBhvr>
                                    </p:animEffect>
                                  </p:childTnLst>
                                </p:cTn>
                              </p:par>
                            </p:childTnLst>
                          </p:cTn>
                        </p:par>
                        <p:par>
                          <p:cTn id="46" fill="hold">
                            <p:stCondLst>
                              <p:cond delay="500"/>
                            </p:stCondLst>
                            <p:childTnLst>
                              <p:par>
                                <p:cTn id="47" presetID="10" presetClass="entr" presetSubtype="0" fill="hold" grpId="1"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par>
                          <p:cTn id="50" fill="hold">
                            <p:stCondLst>
                              <p:cond delay="1000"/>
                            </p:stCondLst>
                            <p:childTnLst>
                              <p:par>
                                <p:cTn id="51" presetID="10" presetClass="entr" presetSubtype="0" fill="hold" grpId="1"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par>
                          <p:cTn id="54" fill="hold">
                            <p:stCondLst>
                              <p:cond delay="1500"/>
                            </p:stCondLst>
                            <p:childTnLst>
                              <p:par>
                                <p:cTn id="55" presetID="10" presetClass="entr" presetSubtype="0" fill="hold" grpId="1"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0" nodeType="clickEffect">
                                  <p:stCondLst>
                                    <p:cond delay="0"/>
                                  </p:stCondLst>
                                  <p:childTnLst>
                                    <p:animMotion origin="layout" path="M -0.29752 -0.19723 L 0.00091 -0.31945 " pathEditMode="relative" rAng="0" ptsTypes="AA">
                                      <p:cBhvr>
                                        <p:cTn id="61" dur="2000" fill="hold"/>
                                        <p:tgtEl>
                                          <p:spTgt spid="2"/>
                                        </p:tgtEl>
                                        <p:attrNameLst>
                                          <p:attrName>ppt_x</p:attrName>
                                          <p:attrName>ppt_y</p:attrName>
                                        </p:attrNameLst>
                                      </p:cBhvr>
                                      <p:rCtr x="14922" y="-6111"/>
                                    </p:animMotion>
                                  </p:childTnLst>
                                </p:cTn>
                              </p:par>
                              <p:par>
                                <p:cTn id="62" presetID="42" presetClass="path" presetSubtype="0" accel="50000" decel="50000" fill="hold" grpId="0" nodeType="withEffect">
                                  <p:stCondLst>
                                    <p:cond delay="0"/>
                                  </p:stCondLst>
                                  <p:childTnLst>
                                    <p:animMotion origin="layout" path="M -3.33333E-6 -1.11111E-6 L -0.23854 0.52593 " pathEditMode="relative" rAng="0" ptsTypes="AA">
                                      <p:cBhvr>
                                        <p:cTn id="63" dur="2000" fill="hold"/>
                                        <p:tgtEl>
                                          <p:spTgt spid="5"/>
                                        </p:tgtEl>
                                        <p:attrNameLst>
                                          <p:attrName>ppt_x</p:attrName>
                                          <p:attrName>ppt_y</p:attrName>
                                        </p:attrNameLst>
                                      </p:cBhvr>
                                      <p:rCtr x="-11927" y="26296"/>
                                    </p:animMotion>
                                  </p:childTnLst>
                                </p:cTn>
                              </p:par>
                              <p:par>
                                <p:cTn id="64" presetID="42" presetClass="path" presetSubtype="0" accel="50000" decel="50000" fill="hold" grpId="0" nodeType="withEffect">
                                  <p:stCondLst>
                                    <p:cond delay="0"/>
                                  </p:stCondLst>
                                  <p:childTnLst>
                                    <p:animMotion origin="layout" path="M -1.66667E-6 4.07407E-6 L 0.17188 -0.12338 " pathEditMode="relative" rAng="0" ptsTypes="AA">
                                      <p:cBhvr>
                                        <p:cTn id="65" dur="2000" fill="hold"/>
                                        <p:tgtEl>
                                          <p:spTgt spid="4"/>
                                        </p:tgtEl>
                                        <p:attrNameLst>
                                          <p:attrName>ppt_x</p:attrName>
                                          <p:attrName>ppt_y</p:attrName>
                                        </p:attrNameLst>
                                      </p:cBhvr>
                                      <p:rCtr x="8594" y="-6181"/>
                                    </p:animMotion>
                                  </p:childTnLst>
                                </p:cTn>
                              </p:par>
                              <p:par>
                                <p:cTn id="66" presetID="42" presetClass="path" presetSubtype="0" accel="50000" decel="50000" fill="hold" grpId="0" nodeType="withEffect">
                                  <p:stCondLst>
                                    <p:cond delay="0"/>
                                  </p:stCondLst>
                                  <p:childTnLst>
                                    <p:animMotion origin="layout" path="M -3.33333E-6 -2.59259E-6 L -0.10312 -0.15092 " pathEditMode="relative" rAng="0" ptsTypes="AA">
                                      <p:cBhvr>
                                        <p:cTn id="67" dur="2000" fill="hold"/>
                                        <p:tgtEl>
                                          <p:spTgt spid="6"/>
                                        </p:tgtEl>
                                        <p:attrNameLst>
                                          <p:attrName>ppt_x</p:attrName>
                                          <p:attrName>ppt_y</p:attrName>
                                        </p:attrNameLst>
                                      </p:cBhvr>
                                      <p:rCtr x="-5156" y="-7546"/>
                                    </p:animMotion>
                                  </p:childTnLst>
                                </p:cTn>
                              </p:par>
                              <p:par>
                                <p:cTn id="68" presetID="42" presetClass="path" presetSubtype="0" accel="50000" decel="50000" fill="hold" grpId="0" nodeType="withEffect">
                                  <p:stCondLst>
                                    <p:cond delay="0"/>
                                  </p:stCondLst>
                                  <p:childTnLst>
                                    <p:animMotion origin="layout" path="M 2.77556E-17 -4.07407E-6 L 0.15365 -0.26713 " pathEditMode="relative" rAng="0" ptsTypes="AA">
                                      <p:cBhvr>
                                        <p:cTn id="69" dur="2000" fill="hold"/>
                                        <p:tgtEl>
                                          <p:spTgt spid="7"/>
                                        </p:tgtEl>
                                        <p:attrNameLst>
                                          <p:attrName>ppt_x</p:attrName>
                                          <p:attrName>ppt_y</p:attrName>
                                        </p:attrNameLst>
                                      </p:cBhvr>
                                      <p:rCtr x="7682" y="-13356"/>
                                    </p:animMotion>
                                  </p:childTnLst>
                                </p:cTn>
                              </p:par>
                              <p:par>
                                <p:cTn id="70" presetID="42" presetClass="path" presetSubtype="0" accel="50000" decel="50000" fill="hold" grpId="0" nodeType="withEffect">
                                  <p:stCondLst>
                                    <p:cond delay="0"/>
                                  </p:stCondLst>
                                  <p:childTnLst>
                                    <p:animMotion origin="layout" path="M -1.66667E-6 -7.40741E-7 L -0.09896 -0.12685 " pathEditMode="relative" rAng="0" ptsTypes="AA">
                                      <p:cBhvr>
                                        <p:cTn id="71" dur="2000" fill="hold"/>
                                        <p:tgtEl>
                                          <p:spTgt spid="3"/>
                                        </p:tgtEl>
                                        <p:attrNameLst>
                                          <p:attrName>ppt_x</p:attrName>
                                          <p:attrName>ppt_y</p:attrName>
                                        </p:attrNameLst>
                                      </p:cBhvr>
                                      <p:rCtr x="-4948" y="-6343"/>
                                    </p:animMotion>
                                  </p:childTnLst>
                                </p:cTn>
                              </p:par>
                              <p:par>
                                <p:cTn id="72" presetID="10" presetClass="entr" presetSubtype="0" fill="hold" grpId="1"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 presetClass="emph" presetSubtype="2" fill="hold" nodeType="withEffect">
                                  <p:stCondLst>
                                    <p:cond delay="0"/>
                                  </p:stCondLst>
                                  <p:childTnLst>
                                    <p:animClr clrSpc="rgb" dir="cw">
                                      <p:cBhvr>
                                        <p:cTn id="76" dur="2000" fill="hold"/>
                                        <p:tgtEl>
                                          <p:spTgt spid="2"/>
                                        </p:tgtEl>
                                        <p:attrNameLst>
                                          <p:attrName>fillcolor</p:attrName>
                                        </p:attrNameLst>
                                      </p:cBhvr>
                                      <p:to>
                                        <a:srgbClr val="007DC3"/>
                                      </p:to>
                                    </p:animClr>
                                    <p:set>
                                      <p:cBhvr>
                                        <p:cTn id="77" dur="2000" fill="hold"/>
                                        <p:tgtEl>
                                          <p:spTgt spid="2"/>
                                        </p:tgtEl>
                                        <p:attrNameLst>
                                          <p:attrName>fill.type</p:attrName>
                                        </p:attrNameLst>
                                      </p:cBhvr>
                                      <p:to>
                                        <p:strVal val="solid"/>
                                      </p:to>
                                    </p:set>
                                    <p:set>
                                      <p:cBhvr>
                                        <p:cTn id="78" dur="2000" fill="hold"/>
                                        <p:tgtEl>
                                          <p:spTgt spid="2"/>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2000" fill="hold"/>
                                        <p:tgtEl>
                                          <p:spTgt spid="5"/>
                                        </p:tgtEl>
                                        <p:attrNameLst>
                                          <p:attrName>fillcolor</p:attrName>
                                        </p:attrNameLst>
                                      </p:cBhvr>
                                      <p:to>
                                        <a:srgbClr val="007DC3"/>
                                      </p:to>
                                    </p:animClr>
                                    <p:set>
                                      <p:cBhvr>
                                        <p:cTn id="81" dur="2000" fill="hold"/>
                                        <p:tgtEl>
                                          <p:spTgt spid="5"/>
                                        </p:tgtEl>
                                        <p:attrNameLst>
                                          <p:attrName>fill.type</p:attrName>
                                        </p:attrNameLst>
                                      </p:cBhvr>
                                      <p:to>
                                        <p:strVal val="solid"/>
                                      </p:to>
                                    </p:set>
                                    <p:set>
                                      <p:cBhvr>
                                        <p:cTn id="82" dur="2000" fill="hold"/>
                                        <p:tgtEl>
                                          <p:spTgt spid="5"/>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007DC3"/>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2000" fill="hold"/>
                                        <p:tgtEl>
                                          <p:spTgt spid="6"/>
                                        </p:tgtEl>
                                        <p:attrNameLst>
                                          <p:attrName>fillcolor</p:attrName>
                                        </p:attrNameLst>
                                      </p:cBhvr>
                                      <p:to>
                                        <a:srgbClr val="007DC3"/>
                                      </p:to>
                                    </p:animClr>
                                    <p:set>
                                      <p:cBhvr>
                                        <p:cTn id="89" dur="2000" fill="hold"/>
                                        <p:tgtEl>
                                          <p:spTgt spid="6"/>
                                        </p:tgtEl>
                                        <p:attrNameLst>
                                          <p:attrName>fill.type</p:attrName>
                                        </p:attrNameLst>
                                      </p:cBhvr>
                                      <p:to>
                                        <p:strVal val="solid"/>
                                      </p:to>
                                    </p:set>
                                    <p:set>
                                      <p:cBhvr>
                                        <p:cTn id="90" dur="2000" fill="hold"/>
                                        <p:tgtEl>
                                          <p:spTgt spid="6"/>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2000" fill="hold"/>
                                        <p:tgtEl>
                                          <p:spTgt spid="7"/>
                                        </p:tgtEl>
                                        <p:attrNameLst>
                                          <p:attrName>fillcolor</p:attrName>
                                        </p:attrNameLst>
                                      </p:cBhvr>
                                      <p:to>
                                        <a:srgbClr val="007DC3"/>
                                      </p:to>
                                    </p:animClr>
                                    <p:set>
                                      <p:cBhvr>
                                        <p:cTn id="93" dur="2000" fill="hold"/>
                                        <p:tgtEl>
                                          <p:spTgt spid="7"/>
                                        </p:tgtEl>
                                        <p:attrNameLst>
                                          <p:attrName>fill.type</p:attrName>
                                        </p:attrNameLst>
                                      </p:cBhvr>
                                      <p:to>
                                        <p:strVal val="solid"/>
                                      </p:to>
                                    </p:set>
                                    <p:set>
                                      <p:cBhvr>
                                        <p:cTn id="94" dur="2000" fill="hold"/>
                                        <p:tgtEl>
                                          <p:spTgt spid="7"/>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2000" fill="hold"/>
                                        <p:tgtEl>
                                          <p:spTgt spid="3"/>
                                        </p:tgtEl>
                                        <p:attrNameLst>
                                          <p:attrName>fillcolor</p:attrName>
                                        </p:attrNameLst>
                                      </p:cBhvr>
                                      <p:to>
                                        <a:srgbClr val="007DC3"/>
                                      </p:to>
                                    </p:animClr>
                                    <p:set>
                                      <p:cBhvr>
                                        <p:cTn id="97" dur="2000" fill="hold"/>
                                        <p:tgtEl>
                                          <p:spTgt spid="3"/>
                                        </p:tgtEl>
                                        <p:attrNameLst>
                                          <p:attrName>fill.type</p:attrName>
                                        </p:attrNameLst>
                                      </p:cBhvr>
                                      <p:to>
                                        <p:strVal val="solid"/>
                                      </p:to>
                                    </p:set>
                                    <p:set>
                                      <p:cBhvr>
                                        <p:cTn id="98" dur="2000" fill="hold"/>
                                        <p:tgtEl>
                                          <p:spTgt spid="3"/>
                                        </p:tgtEl>
                                        <p:attrNameLst>
                                          <p:attrName>fill.on</p:attrName>
                                        </p:attrNameLst>
                                      </p:cBhvr>
                                      <p:to>
                                        <p:strVal val="true"/>
                                      </p:to>
                                    </p:set>
                                  </p:childTnLst>
                                </p:cTn>
                              </p:par>
                              <p:par>
                                <p:cTn id="99" presetID="10" presetClass="entr" presetSubtype="0" fill="hold" grpId="0" nodeType="withEffect">
                                  <p:stCondLst>
                                    <p:cond delay="50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cTn>
                              </p:par>
                              <p:par>
                                <p:cTn id="102" presetID="10" presetClass="exit" presetSubtype="0" fill="hold" grpId="0" nodeType="withEffect">
                                  <p:stCondLst>
                                    <p:cond delay="500"/>
                                  </p:stCondLst>
                                  <p:childTnLst>
                                    <p:animEffect transition="out" filter="fade">
                                      <p:cBhvr>
                                        <p:cTn id="103" dur="500"/>
                                        <p:tgtEl>
                                          <p:spTgt spid="13"/>
                                        </p:tgtEl>
                                      </p:cBhvr>
                                    </p:animEffect>
                                    <p:set>
                                      <p:cBhvr>
                                        <p:cTn id="104" dur="1" fill="hold">
                                          <p:stCondLst>
                                            <p:cond delay="499"/>
                                          </p:stCondLst>
                                        </p:cTn>
                                        <p:tgtEl>
                                          <p:spTgt spid="1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4" nodeType="clickEffect">
                                  <p:stCondLst>
                                    <p:cond delay="0"/>
                                  </p:stCondLst>
                                  <p:childTnLst>
                                    <p:animEffect transition="out" filter="fade">
                                      <p:cBhvr>
                                        <p:cTn id="108" dur="500"/>
                                        <p:tgtEl>
                                          <p:spTgt spid="2"/>
                                        </p:tgtEl>
                                      </p:cBhvr>
                                    </p:animEffect>
                                    <p:set>
                                      <p:cBhvr>
                                        <p:cTn id="109" dur="1" fill="hold">
                                          <p:stCondLst>
                                            <p:cond delay="499"/>
                                          </p:stCondLst>
                                        </p:cTn>
                                        <p:tgtEl>
                                          <p:spTgt spid="2"/>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500"/>
                                        <p:tgtEl>
                                          <p:spTgt spid="3"/>
                                        </p:tgtEl>
                                      </p:cBhvr>
                                    </p:animEffect>
                                    <p:set>
                                      <p:cBhvr>
                                        <p:cTn id="112" dur="1" fill="hold">
                                          <p:stCondLst>
                                            <p:cond delay="499"/>
                                          </p:stCondLst>
                                        </p:cTn>
                                        <p:tgtEl>
                                          <p:spTgt spid="3"/>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5"/>
                                        </p:tgtEl>
                                      </p:cBhvr>
                                    </p:animEffect>
                                    <p:set>
                                      <p:cBhvr>
                                        <p:cTn id="115" dur="1" fill="hold">
                                          <p:stCondLst>
                                            <p:cond delay="499"/>
                                          </p:stCondLst>
                                        </p:cTn>
                                        <p:tgtEl>
                                          <p:spTgt spid="5"/>
                                        </p:tgtEl>
                                        <p:attrNameLst>
                                          <p:attrName>style.visibility</p:attrName>
                                        </p:attrNameLst>
                                      </p:cBhvr>
                                      <p:to>
                                        <p:strVal val="hidden"/>
                                      </p:to>
                                    </p:set>
                                  </p:childTnLst>
                                </p:cTn>
                              </p:par>
                              <p:par>
                                <p:cTn id="116" presetID="10" presetClass="exit" presetSubtype="0" fill="hold" grpId="2" nodeType="withEffect">
                                  <p:stCondLst>
                                    <p:cond delay="0"/>
                                  </p:stCondLst>
                                  <p:childTnLst>
                                    <p:animEffect transition="out" filter="fade">
                                      <p:cBhvr>
                                        <p:cTn id="117" dur="500"/>
                                        <p:tgtEl>
                                          <p:spTgt spid="4"/>
                                        </p:tgtEl>
                                      </p:cBhvr>
                                    </p:animEffect>
                                    <p:set>
                                      <p:cBhvr>
                                        <p:cTn id="118" dur="1" fill="hold">
                                          <p:stCondLst>
                                            <p:cond delay="499"/>
                                          </p:stCondLst>
                                        </p:cTn>
                                        <p:tgtEl>
                                          <p:spTgt spid="4"/>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500"/>
                                        <p:tgtEl>
                                          <p:spTgt spid="6"/>
                                        </p:tgtEl>
                                      </p:cBhvr>
                                    </p:animEffect>
                                    <p:set>
                                      <p:cBhvr>
                                        <p:cTn id="121" dur="1" fill="hold">
                                          <p:stCondLst>
                                            <p:cond delay="499"/>
                                          </p:stCondLst>
                                        </p:cTn>
                                        <p:tgtEl>
                                          <p:spTgt spid="6"/>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7"/>
                                        </p:tgtEl>
                                      </p:cBhvr>
                                    </p:animEffect>
                                    <p:set>
                                      <p:cBhvr>
                                        <p:cTn id="124" dur="1" fill="hold">
                                          <p:stCondLst>
                                            <p:cond delay="499"/>
                                          </p:stCondLst>
                                        </p:cTn>
                                        <p:tgtEl>
                                          <p:spTgt spid="7"/>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10"/>
                                        </p:tgtEl>
                                      </p:cBhvr>
                                    </p:animEffect>
                                    <p:set>
                                      <p:cBhvr>
                                        <p:cTn id="127" dur="1" fill="hold">
                                          <p:stCondLst>
                                            <p:cond delay="499"/>
                                          </p:stCondLst>
                                        </p:cTn>
                                        <p:tgtEl>
                                          <p:spTgt spid="10"/>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9"/>
                                        </p:tgtEl>
                                      </p:cBhvr>
                                    </p:animEffect>
                                    <p:set>
                                      <p:cBhvr>
                                        <p:cTn id="130" dur="1" fill="hold">
                                          <p:stCondLst>
                                            <p:cond delay="499"/>
                                          </p:stCondLst>
                                        </p:cTn>
                                        <p:tgtEl>
                                          <p:spTgt spid="9"/>
                                        </p:tgtEl>
                                        <p:attrNameLst>
                                          <p:attrName>style.visibility</p:attrName>
                                        </p:attrNameLst>
                                      </p:cBhvr>
                                      <p:to>
                                        <p:strVal val="hidden"/>
                                      </p:to>
                                    </p:se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fade">
                                      <p:cBhvr>
                                        <p:cTn id="134" dur="500"/>
                                        <p:tgtEl>
                                          <p:spTgt spid="1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wipe(left)">
                                      <p:cBhvr>
                                        <p:cTn id="1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2" grpId="1" animBg="1"/>
      <p:bldP spid="2" grpId="2" animBg="1"/>
      <p:bldP spid="2" grpId="3" animBg="1"/>
      <p:bldP spid="2" grpId="4" animBg="1"/>
      <p:bldP spid="4" grpId="0" animBg="1"/>
      <p:bldP spid="4" grpId="1" animBg="1"/>
      <p:bldP spid="4" grpId="2" animBg="1"/>
      <p:bldP spid="3" grpId="0" animBg="1"/>
      <p:bldP spid="3" grpId="1" animBg="1"/>
      <p:bldP spid="3" grpId="2" animBg="1"/>
      <p:bldP spid="5" grpId="0" animBg="1"/>
      <p:bldP spid="5" grpId="1" animBg="1"/>
      <p:bldP spid="5" grpId="2" animBg="1"/>
      <p:bldP spid="6" grpId="0" animBg="1"/>
      <p:bldP spid="6" grpId="1" animBg="1"/>
      <p:bldP spid="6" grpId="2" animBg="1"/>
      <p:bldP spid="7" grpId="0" animBg="1"/>
      <p:bldP spid="7" grpId="1" animBg="1"/>
      <p:bldP spid="7" grpId="2" animBg="1"/>
      <p:bldP spid="13" grpId="0"/>
      <p:bldP spid="8" grpId="0"/>
      <p:bldP spid="8" grpId="1"/>
      <p:bldP spid="11" grpId="0"/>
      <p:bldP spid="11" grpId="1"/>
      <p:bldP spid="14" grpId="0"/>
      <p:bldP spid="14" grpId="1"/>
      <p:bldP spid="10" grpId="1"/>
      <p:bldP spid="10" grpId="2"/>
      <p:bldP spid="12"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2538822" y="4058942"/>
            <a:ext cx="7750273" cy="1323439"/>
          </a:xfrm>
          <a:prstGeom prst="rect">
            <a:avLst/>
          </a:prstGeom>
          <a:noFill/>
        </p:spPr>
        <p:txBody>
          <a:bodyPr wrap="square" rtlCol="0">
            <a:spAutoFit/>
          </a:bodyPr>
          <a:lstStyle>
            <a:defPPr>
              <a:defRPr lang="en-US"/>
            </a:defPPr>
            <a:lvl1pPr algn="r">
              <a:defRPr sz="4000">
                <a:solidFill>
                  <a:schemeClr val="bg1"/>
                </a:solidFill>
                <a:latin typeface="Franklin Gothic Demi Cond" panose="020B0706030402020204" pitchFamily="34" charset="0"/>
              </a:defRPr>
            </a:lvl1pPr>
          </a:lstStyle>
          <a:p>
            <a:r>
              <a:rPr lang="en-US" dirty="0"/>
              <a:t>Which competencies are important for success as a leader at the SFPUC?</a:t>
            </a:r>
          </a:p>
        </p:txBody>
      </p:sp>
      <p:cxnSp>
        <p:nvCxnSpPr>
          <p:cNvPr id="8" name="Straight Connector 7"/>
          <p:cNvCxnSpPr/>
          <p:nvPr/>
        </p:nvCxnSpPr>
        <p:spPr>
          <a:xfrm>
            <a:off x="0" y="3924300"/>
            <a:ext cx="1018540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4" name="Picture 14">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9829800" y="304800"/>
            <a:ext cx="1012078"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54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101" t="20564" b="17549"/>
          <a:stretch/>
        </p:blipFill>
        <p:spPr>
          <a:xfrm>
            <a:off x="2490287" y="107005"/>
            <a:ext cx="7733507" cy="1654735"/>
          </a:xfrm>
          <a:prstGeom prst="rect">
            <a:avLst/>
          </a:prstGeom>
        </p:spPr>
      </p:pic>
      <p:sp>
        <p:nvSpPr>
          <p:cNvPr id="3" name="Content Placeholder 2"/>
          <p:cNvSpPr>
            <a:spLocks noGrp="1"/>
          </p:cNvSpPr>
          <p:nvPr>
            <p:ph idx="1"/>
          </p:nvPr>
        </p:nvSpPr>
        <p:spPr>
          <a:xfrm>
            <a:off x="177318" y="1240142"/>
            <a:ext cx="11887249" cy="4752156"/>
          </a:xfrm>
        </p:spPr>
        <p:txBody>
          <a:bodyPr>
            <a:noAutofit/>
          </a:bodyPr>
          <a:lstStyle/>
          <a:p>
            <a:pPr marL="0" indent="0">
              <a:spcAft>
                <a:spcPts val="600"/>
              </a:spcAft>
              <a:buNone/>
            </a:pPr>
            <a:endParaRPr lang="en-US" sz="2600" dirty="0" smtClean="0">
              <a:latin typeface="Franklin Gothic Book" panose="020B0503020102020204" pitchFamily="34" charset="0"/>
            </a:endParaRPr>
          </a:p>
          <a:p>
            <a:pPr marL="0" indent="0">
              <a:spcAft>
                <a:spcPts val="600"/>
              </a:spcAft>
              <a:buNone/>
            </a:pPr>
            <a:r>
              <a:rPr lang="en-US" sz="2600" dirty="0" smtClean="0">
                <a:latin typeface="Franklin Gothic Book" panose="020B0503020102020204" pitchFamily="34" charset="0"/>
              </a:rPr>
              <a:t>The Competency Model Initiative was created by SFPUC’s Workforce Planning Team  </a:t>
            </a:r>
            <a:r>
              <a:rPr lang="en-US" sz="2600" dirty="0">
                <a:latin typeface="Franklin Gothic Book" panose="020B0503020102020204" pitchFamily="34" charset="0"/>
              </a:rPr>
              <a:t>to address changing workforce needs </a:t>
            </a:r>
            <a:r>
              <a:rPr lang="en-US" sz="2600" dirty="0" smtClean="0">
                <a:latin typeface="Franklin Gothic Book" panose="020B0503020102020204" pitchFamily="34" charset="0"/>
              </a:rPr>
              <a:t>and </a:t>
            </a:r>
            <a:r>
              <a:rPr lang="en-US" sz="2600" dirty="0">
                <a:solidFill>
                  <a:srgbClr val="8BC53F"/>
                </a:solidFill>
                <a:latin typeface="Franklin Gothic Demi Cond" panose="020B0706030402020204" pitchFamily="34" charset="0"/>
              </a:rPr>
              <a:t>succession </a:t>
            </a:r>
            <a:r>
              <a:rPr lang="en-US" sz="2600" dirty="0" smtClean="0">
                <a:solidFill>
                  <a:srgbClr val="8BC53F"/>
                </a:solidFill>
                <a:latin typeface="Franklin Gothic Demi Cond" panose="020B0706030402020204" pitchFamily="34" charset="0"/>
              </a:rPr>
              <a:t>planning</a:t>
            </a:r>
          </a:p>
          <a:p>
            <a:pPr marL="0" indent="0">
              <a:spcAft>
                <a:spcPts val="600"/>
              </a:spcAft>
              <a:buNone/>
            </a:pPr>
            <a:endParaRPr lang="en-US" sz="2600" dirty="0" smtClean="0">
              <a:solidFill>
                <a:schemeClr val="accent6"/>
              </a:solidFill>
              <a:latin typeface="Franklin Gothic Book" panose="020B0503020102020204" pitchFamily="34" charset="0"/>
            </a:endParaRPr>
          </a:p>
          <a:p>
            <a:pPr marL="0" indent="0">
              <a:spcAft>
                <a:spcPts val="600"/>
              </a:spcAft>
              <a:buNone/>
            </a:pPr>
            <a:r>
              <a:rPr lang="en-US" sz="2600" dirty="0" smtClean="0">
                <a:latin typeface="Franklin Gothic Book" panose="020B0503020102020204" pitchFamily="34" charset="0"/>
              </a:rPr>
              <a:t>Current </a:t>
            </a:r>
            <a:r>
              <a:rPr lang="en-US" sz="2600" dirty="0">
                <a:latin typeface="Franklin Gothic Book" panose="020B0503020102020204" pitchFamily="34" charset="0"/>
              </a:rPr>
              <a:t>initiatives include the Leadership and Occupational </a:t>
            </a:r>
            <a:r>
              <a:rPr lang="en-US" sz="2600" dirty="0">
                <a:solidFill>
                  <a:schemeClr val="accent1"/>
                </a:solidFill>
                <a:latin typeface="Franklin Gothic Demi Cond" panose="020B0706030402020204" pitchFamily="34" charset="0"/>
              </a:rPr>
              <a:t>Competency Models</a:t>
            </a:r>
          </a:p>
          <a:p>
            <a:pPr marL="0" indent="0">
              <a:spcAft>
                <a:spcPts val="600"/>
              </a:spcAft>
              <a:buNone/>
            </a:pPr>
            <a:endParaRPr lang="en-US" sz="2600" dirty="0" smtClean="0">
              <a:latin typeface="Franklin Gothic Book" panose="020B0503020102020204" pitchFamily="34" charset="0"/>
            </a:endParaRPr>
          </a:p>
          <a:p>
            <a:pPr marL="0" indent="0">
              <a:spcAft>
                <a:spcPts val="600"/>
              </a:spcAft>
              <a:buNone/>
            </a:pPr>
            <a:r>
              <a:rPr lang="en-US" sz="2600" dirty="0" smtClean="0">
                <a:latin typeface="Franklin Gothic Book" panose="020B0503020102020204" pitchFamily="34" charset="0"/>
              </a:rPr>
              <a:t>Related </a:t>
            </a:r>
            <a:r>
              <a:rPr lang="en-US" sz="2600" dirty="0">
                <a:latin typeface="Franklin Gothic Book" panose="020B0503020102020204" pitchFamily="34" charset="0"/>
              </a:rPr>
              <a:t>projects include </a:t>
            </a:r>
            <a:r>
              <a:rPr lang="en-US" sz="2600" dirty="0">
                <a:solidFill>
                  <a:schemeClr val="accent2"/>
                </a:solidFill>
                <a:latin typeface="Franklin Gothic Demi Cond" panose="020B0706030402020204" pitchFamily="34" charset="0"/>
              </a:rPr>
              <a:t>alignment of personnel processes</a:t>
            </a:r>
            <a:r>
              <a:rPr lang="en-US" sz="2600" dirty="0">
                <a:latin typeface="Franklin Gothic Book" panose="020B0503020102020204" pitchFamily="34" charset="0"/>
              </a:rPr>
              <a:t>, including recruitment and selection, performance management, and career </a:t>
            </a:r>
            <a:r>
              <a:rPr lang="en-US" sz="2600" dirty="0" smtClean="0">
                <a:latin typeface="Franklin Gothic Book" panose="020B0503020102020204" pitchFamily="34" charset="0"/>
              </a:rPr>
              <a:t>development</a:t>
            </a:r>
            <a:endParaRPr lang="en-US" sz="2600" dirty="0">
              <a:latin typeface="Franklin Gothic Book" panose="020B0503020102020204" pitchFamily="34" charset="0"/>
            </a:endParaRPr>
          </a:p>
        </p:txBody>
      </p:sp>
      <p:pic>
        <p:nvPicPr>
          <p:cNvPr id="1026" name="Picture 2" descr="https://worksites.ad1.sfwater.org/dept/ewppub/PublishingImages/team-800.jpg"/>
          <p:cNvPicPr>
            <a:picLocks noChangeAspect="1" noChangeArrowheads="1"/>
          </p:cNvPicPr>
          <p:nvPr/>
        </p:nvPicPr>
        <p:blipFill rotWithShape="1">
          <a:blip r:embed="rId4">
            <a:extLst>
              <a:ext uri="{28A0092B-C50C-407E-A947-70E740481C1C}">
                <a14:useLocalDpi xmlns:a14="http://schemas.microsoft.com/office/drawing/2010/main" val="0"/>
              </a:ext>
            </a:extLst>
          </a:blip>
          <a:srcRect b="10256"/>
          <a:stretch/>
        </p:blipFill>
        <p:spPr bwMode="auto">
          <a:xfrm>
            <a:off x="3567982" y="5121673"/>
            <a:ext cx="5105923" cy="174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9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ide Bar">
            <a:hlinkClick r:id="rId4" action="ppaction://hlinksldjump"/>
          </p:cNvPr>
          <p:cNvSpPr/>
          <p:nvPr/>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5"/>
          <p:cNvSpPr txBox="1">
            <a:spLocks/>
          </p:cNvSpPr>
          <p:nvPr/>
        </p:nvSpPr>
        <p:spPr>
          <a:xfrm>
            <a:off x="957942" y="334645"/>
            <a:ext cx="1100545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1"/>
                </a:solidFill>
                <a:latin typeface="Franklin Gothic Demi Cond" panose="020B0706030402020204" pitchFamily="34" charset="0"/>
              </a:rPr>
              <a:t>Development of the Leadership Competency Model</a:t>
            </a:r>
            <a:endParaRPr lang="en-US" dirty="0">
              <a:solidFill>
                <a:schemeClr val="accent1"/>
              </a:solidFill>
              <a:latin typeface="Franklin Gothic Demi Cond" panose="020B0706030402020204" pitchFamily="34" charset="0"/>
            </a:endParaRPr>
          </a:p>
        </p:txBody>
      </p:sp>
      <p:sp>
        <p:nvSpPr>
          <p:cNvPr id="2" name="Blue Rectangle"/>
          <p:cNvSpPr/>
          <p:nvPr/>
        </p:nvSpPr>
        <p:spPr>
          <a:xfrm>
            <a:off x="1752600" y="5349240"/>
            <a:ext cx="8614188" cy="128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urple Rectangle"/>
          <p:cNvSpPr/>
          <p:nvPr/>
        </p:nvSpPr>
        <p:spPr>
          <a:xfrm>
            <a:off x="1754372" y="4074137"/>
            <a:ext cx="8614188"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d Rectangle"/>
          <p:cNvSpPr/>
          <p:nvPr/>
        </p:nvSpPr>
        <p:spPr>
          <a:xfrm>
            <a:off x="1754372" y="2793977"/>
            <a:ext cx="8614188" cy="1280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range Rectangle"/>
          <p:cNvSpPr/>
          <p:nvPr/>
        </p:nvSpPr>
        <p:spPr>
          <a:xfrm>
            <a:off x="1759688" y="1513817"/>
            <a:ext cx="8614188" cy="1280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p Outline"/>
          <p:cNvSpPr/>
          <p:nvPr/>
        </p:nvSpPr>
        <p:spPr>
          <a:xfrm>
            <a:off x="1752600" y="1447800"/>
            <a:ext cx="8614188" cy="521291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White Bar"/>
          <p:cNvCxnSpPr/>
          <p:nvPr/>
        </p:nvCxnSpPr>
        <p:spPr>
          <a:xfrm>
            <a:off x="1676400" y="1447800"/>
            <a:ext cx="8763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Set Vision"/>
          <p:cNvSpPr/>
          <p:nvPr/>
        </p:nvSpPr>
        <p:spPr>
          <a:xfrm>
            <a:off x="1752600" y="1492685"/>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SET VISION AND DIRECTION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35" name="Innovation"/>
          <p:cNvSpPr/>
          <p:nvPr/>
        </p:nvSpPr>
        <p:spPr>
          <a:xfrm>
            <a:off x="3962400" y="1492685"/>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173137"/>
              <a:satOff val="1842"/>
              <a:lumOff val="2118"/>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INNOVATION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36" name="Motivation"/>
          <p:cNvSpPr/>
          <p:nvPr/>
        </p:nvSpPr>
        <p:spPr>
          <a:xfrm>
            <a:off x="6172200" y="1492685"/>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346275"/>
              <a:satOff val="3683"/>
              <a:lumOff val="4235"/>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MOTIVATION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37" name="Relationship Management"/>
          <p:cNvSpPr/>
          <p:nvPr/>
        </p:nvSpPr>
        <p:spPr>
          <a:xfrm>
            <a:off x="8383794" y="1492685"/>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519412"/>
              <a:satOff val="5525"/>
              <a:lumOff val="6353"/>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RELATIONSHIP MANAGEMENT</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38" name="Political Savvy"/>
          <p:cNvSpPr/>
          <p:nvPr/>
        </p:nvSpPr>
        <p:spPr>
          <a:xfrm>
            <a:off x="1752600" y="2838634"/>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692550"/>
              <a:satOff val="7366"/>
              <a:lumOff val="847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POLITICAL SAVVY</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39" name="Conflict Management"/>
          <p:cNvSpPr/>
          <p:nvPr/>
        </p:nvSpPr>
        <p:spPr>
          <a:xfrm>
            <a:off x="3962400" y="2838634"/>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865687"/>
              <a:satOff val="9208"/>
              <a:lumOff val="10588"/>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CONFLICT MANAGEMENT AND RESOLUTION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40" name="Delegation"/>
          <p:cNvSpPr/>
          <p:nvPr/>
        </p:nvSpPr>
        <p:spPr>
          <a:xfrm>
            <a:off x="6172200" y="2838634"/>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1038825"/>
              <a:satOff val="11049"/>
              <a:lumOff val="12705"/>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DELEGATION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41" name="Talent Management"/>
          <p:cNvSpPr/>
          <p:nvPr/>
        </p:nvSpPr>
        <p:spPr>
          <a:xfrm>
            <a:off x="8383794" y="2838634"/>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1211962"/>
              <a:satOff val="12891"/>
              <a:lumOff val="14823"/>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TALENT MANAGEMENT</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42" name="Valuing Diversity"/>
          <p:cNvSpPr/>
          <p:nvPr/>
        </p:nvSpPr>
        <p:spPr>
          <a:xfrm>
            <a:off x="1752600" y="4204329"/>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1385099"/>
              <a:satOff val="14732"/>
              <a:lumOff val="1694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VALUING DIVERSITY</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43" name="Accountability"/>
          <p:cNvSpPr/>
          <p:nvPr/>
        </p:nvSpPr>
        <p:spPr>
          <a:xfrm>
            <a:off x="3962400" y="4204329"/>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1558237"/>
              <a:satOff val="16574"/>
              <a:lumOff val="19058"/>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ACCOUNTABILITY</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44" name="Decision Making"/>
          <p:cNvSpPr/>
          <p:nvPr/>
        </p:nvSpPr>
        <p:spPr>
          <a:xfrm>
            <a:off x="6172200" y="4204329"/>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1731374"/>
              <a:satOff val="18415"/>
              <a:lumOff val="21175"/>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DECISION MAKING AND PROBLEM SOLVING</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45" name="Risk Management"/>
          <p:cNvSpPr/>
          <p:nvPr/>
        </p:nvSpPr>
        <p:spPr>
          <a:xfrm>
            <a:off x="8383794" y="4204329"/>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1904511"/>
              <a:satOff val="20257"/>
              <a:lumOff val="23293"/>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RISK MANAGEMENT</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46" name="Adaptability"/>
          <p:cNvSpPr/>
          <p:nvPr/>
        </p:nvSpPr>
        <p:spPr>
          <a:xfrm>
            <a:off x="1752600" y="5531168"/>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2077649"/>
              <a:satOff val="22098"/>
              <a:lumOff val="2541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ADAPTABILITY</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47" name="Strategic Planning"/>
          <p:cNvSpPr/>
          <p:nvPr/>
        </p:nvSpPr>
        <p:spPr>
          <a:xfrm>
            <a:off x="3962400" y="5531168"/>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2250786"/>
              <a:satOff val="23940"/>
              <a:lumOff val="27528"/>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STRATEGIC PLANNING</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48" name="Business Acumen"/>
          <p:cNvSpPr/>
          <p:nvPr/>
        </p:nvSpPr>
        <p:spPr>
          <a:xfrm>
            <a:off x="6172200" y="5531168"/>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2423924"/>
              <a:satOff val="25781"/>
              <a:lumOff val="29645"/>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BUSINESS ACUMEN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49" name="Change Management"/>
          <p:cNvSpPr/>
          <p:nvPr/>
        </p:nvSpPr>
        <p:spPr>
          <a:xfrm>
            <a:off x="8383794" y="5531168"/>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2597061"/>
              <a:satOff val="27623"/>
              <a:lumOff val="31763"/>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CHANGE MANAGEMENT</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26" name="Scientific"/>
          <p:cNvSpPr txBox="1"/>
          <p:nvPr/>
        </p:nvSpPr>
        <p:spPr>
          <a:xfrm>
            <a:off x="1868694" y="5688236"/>
            <a:ext cx="8382000" cy="707886"/>
          </a:xfrm>
          <a:prstGeom prst="rect">
            <a:avLst/>
          </a:prstGeom>
          <a:noFill/>
        </p:spPr>
        <p:txBody>
          <a:bodyPr wrap="square" rtlCol="0">
            <a:spAutoFit/>
          </a:bodyPr>
          <a:lstStyle/>
          <a:p>
            <a:pPr algn="ctr"/>
            <a:r>
              <a:rPr lang="en-US" sz="2000" dirty="0" smtClean="0">
                <a:solidFill>
                  <a:schemeClr val="bg1"/>
                </a:solidFill>
                <a:latin typeface="Franklin Gothic Demi Cond" panose="020B0706030402020204" pitchFamily="34" charset="0"/>
              </a:rPr>
              <a:t>Literature Review</a:t>
            </a:r>
            <a:r>
              <a:rPr lang="en-US" sz="2000" dirty="0" smtClean="0">
                <a:solidFill>
                  <a:schemeClr val="bg1"/>
                </a:solidFill>
                <a:latin typeface="Franklin Gothic Book" panose="020B0503020102020204" pitchFamily="34" charset="0"/>
              </a:rPr>
              <a:t> </a:t>
            </a:r>
            <a:r>
              <a:rPr lang="en-US" sz="2000" dirty="0">
                <a:solidFill>
                  <a:schemeClr val="bg1"/>
                </a:solidFill>
                <a:latin typeface="Franklin Gothic Book" panose="020B0503020102020204" pitchFamily="34" charset="0"/>
              </a:rPr>
              <a:t>of over 110 academic journal articles, case studies, and existing Competency Models in the public and private sector</a:t>
            </a:r>
            <a:endParaRPr lang="en-US" sz="2000" dirty="0">
              <a:solidFill>
                <a:schemeClr val="bg1"/>
              </a:solidFill>
            </a:endParaRPr>
          </a:p>
        </p:txBody>
      </p:sp>
      <p:sp>
        <p:nvSpPr>
          <p:cNvPr id="50" name="These are the 16"/>
          <p:cNvSpPr/>
          <p:nvPr/>
        </p:nvSpPr>
        <p:spPr>
          <a:xfrm>
            <a:off x="304800" y="533400"/>
            <a:ext cx="11887200" cy="830997"/>
          </a:xfrm>
          <a:prstGeom prst="rect">
            <a:avLst/>
          </a:prstGeom>
        </p:spPr>
        <p:txBody>
          <a:bodyPr wrap="square">
            <a:spAutoFit/>
          </a:bodyPr>
          <a:lstStyle/>
          <a:p>
            <a:r>
              <a:rPr lang="en-US" altLang="en-US" sz="2400" dirty="0" smtClean="0">
                <a:latin typeface="Franklin Gothic Book" panose="020B0503020102020204" pitchFamily="34" charset="0"/>
              </a:rPr>
              <a:t>After this rigorous process and collaboration between organization leaders and EWP, these are the </a:t>
            </a:r>
            <a:r>
              <a:rPr lang="en-US" altLang="en-US" sz="2400" dirty="0" smtClean="0">
                <a:solidFill>
                  <a:srgbClr val="70AD47"/>
                </a:solidFill>
                <a:latin typeface="Franklin Gothic Demi Cond" panose="020B0706030402020204" pitchFamily="34" charset="0"/>
              </a:rPr>
              <a:t>16 competencies </a:t>
            </a:r>
            <a:r>
              <a:rPr lang="en-US" altLang="en-US" sz="2400" dirty="0" smtClean="0">
                <a:latin typeface="Franklin Gothic Book" panose="020B0503020102020204" pitchFamily="34" charset="0"/>
              </a:rPr>
              <a:t>identified as</a:t>
            </a:r>
            <a:r>
              <a:rPr lang="en-US" altLang="en-US" sz="2400" dirty="0" smtClean="0">
                <a:solidFill>
                  <a:srgbClr val="70AD47"/>
                </a:solidFill>
                <a:latin typeface="Franklin Gothic Demi Cond" panose="020B0706030402020204" pitchFamily="34" charset="0"/>
              </a:rPr>
              <a:t> </a:t>
            </a:r>
            <a:r>
              <a:rPr lang="en-US" altLang="en-US" sz="2400" dirty="0" smtClean="0">
                <a:latin typeface="Franklin Gothic Book" panose="020B0503020102020204" pitchFamily="34" charset="0"/>
              </a:rPr>
              <a:t>most important to </a:t>
            </a:r>
            <a:r>
              <a:rPr lang="en-US" altLang="en-US" sz="2400" dirty="0" smtClean="0">
                <a:solidFill>
                  <a:srgbClr val="70AD47"/>
                </a:solidFill>
                <a:latin typeface="Franklin Gothic Demi Cond" panose="020B0706030402020204" pitchFamily="34" charset="0"/>
              </a:rPr>
              <a:t>leadership success </a:t>
            </a:r>
            <a:r>
              <a:rPr lang="en-US" altLang="en-US" sz="2400" dirty="0" smtClean="0">
                <a:latin typeface="Franklin Gothic Book" panose="020B0503020102020204" pitchFamily="34" charset="0"/>
              </a:rPr>
              <a:t>at the SFPUC </a:t>
            </a:r>
            <a:endParaRPr lang="en-US" altLang="en-US" sz="2400" dirty="0">
              <a:solidFill>
                <a:srgbClr val="8BC53F"/>
              </a:solidFill>
              <a:latin typeface="Franklin Gothic Book" panose="020B0503020102020204" pitchFamily="34" charset="0"/>
            </a:endParaRPr>
          </a:p>
        </p:txBody>
      </p:sp>
      <p:sp>
        <p:nvSpPr>
          <p:cNvPr id="32" name="Interviews with"/>
          <p:cNvSpPr txBox="1"/>
          <p:nvPr/>
        </p:nvSpPr>
        <p:spPr>
          <a:xfrm>
            <a:off x="1868694" y="4351782"/>
            <a:ext cx="8382000" cy="400110"/>
          </a:xfrm>
          <a:prstGeom prst="rect">
            <a:avLst/>
          </a:prstGeom>
          <a:noFill/>
        </p:spPr>
        <p:txBody>
          <a:bodyPr wrap="square" rtlCol="0">
            <a:spAutoFit/>
          </a:bodyPr>
          <a:lstStyle/>
          <a:p>
            <a:pPr algn="ctr"/>
            <a:r>
              <a:rPr lang="en-US" sz="2000" dirty="0" smtClean="0">
                <a:solidFill>
                  <a:schemeClr val="bg1"/>
                </a:solidFill>
                <a:latin typeface="Franklin Gothic Demi Cond" panose="020B0706030402020204" pitchFamily="34" charset="0"/>
              </a:rPr>
              <a:t>Interviews</a:t>
            </a:r>
            <a:r>
              <a:rPr lang="en-US" sz="2000" dirty="0" smtClean="0">
                <a:solidFill>
                  <a:schemeClr val="bg1"/>
                </a:solidFill>
                <a:latin typeface="Franklin Gothic Book" panose="020B0503020102020204" pitchFamily="34" charset="0"/>
              </a:rPr>
              <a:t> with Leadership Team and subject matter experts</a:t>
            </a:r>
            <a:endParaRPr lang="en-US" sz="2000" dirty="0">
              <a:solidFill>
                <a:schemeClr val="bg1"/>
              </a:solidFill>
              <a:latin typeface="Franklin Gothic Book" panose="020B0503020102020204" pitchFamily="34" charset="0"/>
            </a:endParaRPr>
          </a:p>
        </p:txBody>
      </p:sp>
      <p:sp>
        <p:nvSpPr>
          <p:cNvPr id="33" name="Refinement"/>
          <p:cNvSpPr txBox="1"/>
          <p:nvPr/>
        </p:nvSpPr>
        <p:spPr>
          <a:xfrm>
            <a:off x="1856289" y="1879846"/>
            <a:ext cx="8382000" cy="400110"/>
          </a:xfrm>
          <a:prstGeom prst="rect">
            <a:avLst/>
          </a:prstGeom>
          <a:noFill/>
        </p:spPr>
        <p:txBody>
          <a:bodyPr wrap="square" rtlCol="0">
            <a:spAutoFit/>
          </a:bodyPr>
          <a:lstStyle/>
          <a:p>
            <a:pPr algn="ctr"/>
            <a:r>
              <a:rPr lang="en-US" sz="2000" dirty="0" smtClean="0">
                <a:solidFill>
                  <a:schemeClr val="bg1"/>
                </a:solidFill>
                <a:latin typeface="Franklin Gothic Demi Cond" panose="020B0706030402020204" pitchFamily="34" charset="0"/>
              </a:rPr>
              <a:t>Validation</a:t>
            </a:r>
            <a:r>
              <a:rPr lang="en-US" sz="2000" dirty="0" smtClean="0">
                <a:solidFill>
                  <a:schemeClr val="bg1"/>
                </a:solidFill>
                <a:latin typeface="Franklin Gothic Book" panose="020B0503020102020204" pitchFamily="34" charset="0"/>
              </a:rPr>
              <a:t> of competencies with constant feedback</a:t>
            </a:r>
          </a:p>
        </p:txBody>
      </p:sp>
      <p:sp>
        <p:nvSpPr>
          <p:cNvPr id="31" name="Development"/>
          <p:cNvSpPr txBox="1"/>
          <p:nvPr/>
        </p:nvSpPr>
        <p:spPr>
          <a:xfrm>
            <a:off x="1856289" y="3228945"/>
            <a:ext cx="8382000" cy="400110"/>
          </a:xfrm>
          <a:prstGeom prst="rect">
            <a:avLst/>
          </a:prstGeom>
          <a:noFill/>
        </p:spPr>
        <p:txBody>
          <a:bodyPr wrap="square" rtlCol="0">
            <a:spAutoFit/>
          </a:bodyPr>
          <a:lstStyle/>
          <a:p>
            <a:pPr algn="ctr"/>
            <a:r>
              <a:rPr lang="en-US" sz="2000" dirty="0" smtClean="0">
                <a:solidFill>
                  <a:schemeClr val="bg1"/>
                </a:solidFill>
                <a:latin typeface="Franklin Gothic Demi Cond" panose="020B0706030402020204" pitchFamily="34" charset="0"/>
              </a:rPr>
              <a:t>Development</a:t>
            </a:r>
            <a:r>
              <a:rPr lang="en-US" sz="2000" dirty="0" smtClean="0">
                <a:solidFill>
                  <a:schemeClr val="bg1"/>
                </a:solidFill>
                <a:latin typeface="Franklin Gothic Book" panose="020B0503020102020204" pitchFamily="34" charset="0"/>
              </a:rPr>
              <a:t> of competencies based on rigorous methodologies</a:t>
            </a:r>
            <a:endParaRPr lang="en-US" sz="2000" dirty="0">
              <a:solidFill>
                <a:schemeClr val="bg1"/>
              </a:solidFill>
              <a:latin typeface="Franklin Gothic Book" panose="020B0503020102020204" pitchFamily="34" charset="0"/>
            </a:endParaRPr>
          </a:p>
        </p:txBody>
      </p:sp>
    </p:spTree>
    <p:custDataLst>
      <p:tags r:id="rId1"/>
    </p:custDataLst>
    <p:extLst>
      <p:ext uri="{BB962C8B-B14F-4D97-AF65-F5344CB8AC3E}">
        <p14:creationId xmlns:p14="http://schemas.microsoft.com/office/powerpoint/2010/main" val="77642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22">
                                            <p:txEl>
                                              <p:pRg st="0" end="0"/>
                                            </p:txEl>
                                          </p:spTgt>
                                        </p:tgtEl>
                                      </p:cBhvr>
                                      <p:by x="50000" y="50000"/>
                                    </p:animScale>
                                  </p:childTnLst>
                                </p:cTn>
                              </p:par>
                              <p:par>
                                <p:cTn id="7" presetID="42" presetClass="path" presetSubtype="0" accel="50000" decel="50000" fill="hold" grpId="1" nodeType="withEffect">
                                  <p:stCondLst>
                                    <p:cond delay="0"/>
                                  </p:stCondLst>
                                  <p:childTnLst>
                                    <p:animMotion origin="layout" path="M 1.875E-6 2.96296E-6 L -0.28008 -0.06621 " pathEditMode="relative" rAng="0" ptsTypes="AA">
                                      <p:cBhvr>
                                        <p:cTn id="8" dur="1500" fill="hold"/>
                                        <p:tgtEl>
                                          <p:spTgt spid="22">
                                            <p:txEl>
                                              <p:pRg st="0" end="0"/>
                                            </p:txEl>
                                          </p:spTgt>
                                        </p:tgtEl>
                                        <p:attrNameLst>
                                          <p:attrName>ppt_x</p:attrName>
                                          <p:attrName>ppt_y</p:attrName>
                                        </p:attrNameLst>
                                      </p:cBhvr>
                                      <p:rCtr x="-14010" y="-3310"/>
                                    </p:animMotion>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22" presetClass="entr" presetSubtype="4"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1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2"/>
                                        </p:tgtEl>
                                        <p:attrNameLst>
                                          <p:attrName>fillcolor</p:attrName>
                                        </p:attrNameLst>
                                      </p:cBhvr>
                                      <p:to>
                                        <a:srgbClr val="70AD47"/>
                                      </p:to>
                                    </p:animClr>
                                    <p:set>
                                      <p:cBhvr>
                                        <p:cTn id="47" dur="2000" fill="hold"/>
                                        <p:tgtEl>
                                          <p:spTgt spid="2"/>
                                        </p:tgtEl>
                                        <p:attrNameLst>
                                          <p:attrName>fill.type</p:attrName>
                                        </p:attrNameLst>
                                      </p:cBhvr>
                                      <p:to>
                                        <p:strVal val="solid"/>
                                      </p:to>
                                    </p:set>
                                    <p:set>
                                      <p:cBhvr>
                                        <p:cTn id="48" dur="2000" fill="hold"/>
                                        <p:tgtEl>
                                          <p:spTgt spid="2"/>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23"/>
                                        </p:tgtEl>
                                        <p:attrNameLst>
                                          <p:attrName>fillcolor</p:attrName>
                                        </p:attrNameLst>
                                      </p:cBhvr>
                                      <p:to>
                                        <a:srgbClr val="70AD47"/>
                                      </p:to>
                                    </p:animClr>
                                    <p:set>
                                      <p:cBhvr>
                                        <p:cTn id="51" dur="2000" fill="hold"/>
                                        <p:tgtEl>
                                          <p:spTgt spid="23"/>
                                        </p:tgtEl>
                                        <p:attrNameLst>
                                          <p:attrName>fill.type</p:attrName>
                                        </p:attrNameLst>
                                      </p:cBhvr>
                                      <p:to>
                                        <p:strVal val="solid"/>
                                      </p:to>
                                    </p:set>
                                    <p:set>
                                      <p:cBhvr>
                                        <p:cTn id="52" dur="2000" fill="hold"/>
                                        <p:tgtEl>
                                          <p:spTgt spid="23"/>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24"/>
                                        </p:tgtEl>
                                        <p:attrNameLst>
                                          <p:attrName>fillcolor</p:attrName>
                                        </p:attrNameLst>
                                      </p:cBhvr>
                                      <p:to>
                                        <a:srgbClr val="70AD47"/>
                                      </p:to>
                                    </p:animClr>
                                    <p:set>
                                      <p:cBhvr>
                                        <p:cTn id="55" dur="2000" fill="hold"/>
                                        <p:tgtEl>
                                          <p:spTgt spid="24"/>
                                        </p:tgtEl>
                                        <p:attrNameLst>
                                          <p:attrName>fill.type</p:attrName>
                                        </p:attrNameLst>
                                      </p:cBhvr>
                                      <p:to>
                                        <p:strVal val="solid"/>
                                      </p:to>
                                    </p:set>
                                    <p:set>
                                      <p:cBhvr>
                                        <p:cTn id="56" dur="2000" fill="hold"/>
                                        <p:tgtEl>
                                          <p:spTgt spid="24"/>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25"/>
                                        </p:tgtEl>
                                        <p:attrNameLst>
                                          <p:attrName>fillcolor</p:attrName>
                                        </p:attrNameLst>
                                      </p:cBhvr>
                                      <p:to>
                                        <a:srgbClr val="70AD47"/>
                                      </p:to>
                                    </p:animClr>
                                    <p:set>
                                      <p:cBhvr>
                                        <p:cTn id="59" dur="2000" fill="hold"/>
                                        <p:tgtEl>
                                          <p:spTgt spid="25"/>
                                        </p:tgtEl>
                                        <p:attrNameLst>
                                          <p:attrName>fill.type</p:attrName>
                                        </p:attrNameLst>
                                      </p:cBhvr>
                                      <p:to>
                                        <p:strVal val="solid"/>
                                      </p:to>
                                    </p:set>
                                    <p:set>
                                      <p:cBhvr>
                                        <p:cTn id="60" dur="2000" fill="hold"/>
                                        <p:tgtEl>
                                          <p:spTgt spid="25"/>
                                        </p:tgtEl>
                                        <p:attrNameLst>
                                          <p:attrName>fill.on</p:attrName>
                                        </p:attrNameLst>
                                      </p:cBhvr>
                                      <p:to>
                                        <p:strVal val="true"/>
                                      </p:to>
                                    </p:set>
                                  </p:childTnLst>
                                </p:cTn>
                              </p:par>
                              <p:par>
                                <p:cTn id="61" presetID="10" presetClass="exit" presetSubtype="0" fill="hold" grpId="1" nodeType="withEffect">
                                  <p:stCondLst>
                                    <p:cond delay="1000"/>
                                  </p:stCondLst>
                                  <p:childTnLst>
                                    <p:animEffect transition="out" filter="fade">
                                      <p:cBhvr>
                                        <p:cTn id="62" dur="750"/>
                                        <p:tgtEl>
                                          <p:spTgt spid="26"/>
                                        </p:tgtEl>
                                      </p:cBhvr>
                                    </p:animEffect>
                                    <p:set>
                                      <p:cBhvr>
                                        <p:cTn id="63" dur="1" fill="hold">
                                          <p:stCondLst>
                                            <p:cond delay="749"/>
                                          </p:stCondLst>
                                        </p:cTn>
                                        <p:tgtEl>
                                          <p:spTgt spid="26"/>
                                        </p:tgtEl>
                                        <p:attrNameLst>
                                          <p:attrName>style.visibility</p:attrName>
                                        </p:attrNameLst>
                                      </p:cBhvr>
                                      <p:to>
                                        <p:strVal val="hidden"/>
                                      </p:to>
                                    </p:set>
                                  </p:childTnLst>
                                </p:cTn>
                              </p:par>
                              <p:par>
                                <p:cTn id="64" presetID="10" presetClass="exit" presetSubtype="0" fill="hold" grpId="1" nodeType="withEffect">
                                  <p:stCondLst>
                                    <p:cond delay="1000"/>
                                  </p:stCondLst>
                                  <p:childTnLst>
                                    <p:animEffect transition="out" filter="fade">
                                      <p:cBhvr>
                                        <p:cTn id="65" dur="750"/>
                                        <p:tgtEl>
                                          <p:spTgt spid="32"/>
                                        </p:tgtEl>
                                      </p:cBhvr>
                                    </p:animEffect>
                                    <p:set>
                                      <p:cBhvr>
                                        <p:cTn id="66" dur="1" fill="hold">
                                          <p:stCondLst>
                                            <p:cond delay="749"/>
                                          </p:stCondLst>
                                        </p:cTn>
                                        <p:tgtEl>
                                          <p:spTgt spid="32"/>
                                        </p:tgtEl>
                                        <p:attrNameLst>
                                          <p:attrName>style.visibility</p:attrName>
                                        </p:attrNameLst>
                                      </p:cBhvr>
                                      <p:to>
                                        <p:strVal val="hidden"/>
                                      </p:to>
                                    </p:set>
                                  </p:childTnLst>
                                </p:cTn>
                              </p:par>
                              <p:par>
                                <p:cTn id="67" presetID="10" presetClass="exit" presetSubtype="0" fill="hold" grpId="1" nodeType="withEffect">
                                  <p:stCondLst>
                                    <p:cond delay="1000"/>
                                  </p:stCondLst>
                                  <p:childTnLst>
                                    <p:animEffect transition="out" filter="fade">
                                      <p:cBhvr>
                                        <p:cTn id="68" dur="750"/>
                                        <p:tgtEl>
                                          <p:spTgt spid="31"/>
                                        </p:tgtEl>
                                      </p:cBhvr>
                                    </p:animEffect>
                                    <p:set>
                                      <p:cBhvr>
                                        <p:cTn id="69" dur="1" fill="hold">
                                          <p:stCondLst>
                                            <p:cond delay="749"/>
                                          </p:stCondLst>
                                        </p:cTn>
                                        <p:tgtEl>
                                          <p:spTgt spid="31"/>
                                        </p:tgtEl>
                                        <p:attrNameLst>
                                          <p:attrName>style.visibility</p:attrName>
                                        </p:attrNameLst>
                                      </p:cBhvr>
                                      <p:to>
                                        <p:strVal val="hidden"/>
                                      </p:to>
                                    </p:set>
                                  </p:childTnLst>
                                </p:cTn>
                              </p:par>
                              <p:par>
                                <p:cTn id="70" presetID="10" presetClass="exit" presetSubtype="0" fill="hold" grpId="1" nodeType="withEffect">
                                  <p:stCondLst>
                                    <p:cond delay="1000"/>
                                  </p:stCondLst>
                                  <p:childTnLst>
                                    <p:animEffect transition="out" filter="fade">
                                      <p:cBhvr>
                                        <p:cTn id="71" dur="750"/>
                                        <p:tgtEl>
                                          <p:spTgt spid="33"/>
                                        </p:tgtEl>
                                      </p:cBhvr>
                                    </p:animEffect>
                                    <p:set>
                                      <p:cBhvr>
                                        <p:cTn id="72" dur="1" fill="hold">
                                          <p:stCondLst>
                                            <p:cond delay="749"/>
                                          </p:stCondLst>
                                        </p:cTn>
                                        <p:tgtEl>
                                          <p:spTgt spid="33"/>
                                        </p:tgtEl>
                                        <p:attrNameLst>
                                          <p:attrName>style.visibility</p:attrName>
                                        </p:attrNameLst>
                                      </p:cBhvr>
                                      <p:to>
                                        <p:strVal val="hidden"/>
                                      </p:to>
                                    </p:set>
                                  </p:childTnLst>
                                </p:cTn>
                              </p:par>
                            </p:childTnLst>
                          </p:cTn>
                        </p:par>
                        <p:par>
                          <p:cTn id="73" fill="hold">
                            <p:stCondLst>
                              <p:cond delay="2000"/>
                            </p:stCondLst>
                            <p:childTnLst>
                              <p:par>
                                <p:cTn id="74" presetID="10" presetClass="exit" presetSubtype="0" fill="hold" grpId="0" nodeType="afterEffect">
                                  <p:stCondLst>
                                    <p:cond delay="0"/>
                                  </p:stCondLst>
                                  <p:childTnLst>
                                    <p:animEffect transition="out" filter="fade">
                                      <p:cBhvr>
                                        <p:cTn id="75" dur="750"/>
                                        <p:tgtEl>
                                          <p:spTgt spid="3"/>
                                        </p:tgtEl>
                                      </p:cBhvr>
                                    </p:animEffect>
                                    <p:set>
                                      <p:cBhvr>
                                        <p:cTn id="76" dur="1" fill="hold">
                                          <p:stCondLst>
                                            <p:cond delay="749"/>
                                          </p:stCondLst>
                                        </p:cTn>
                                        <p:tgtEl>
                                          <p:spTgt spid="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5"/>
                                        </p:tgtEl>
                                      </p:cBhvr>
                                    </p:animEffect>
                                    <p:set>
                                      <p:cBhvr>
                                        <p:cTn id="88" dur="1" fill="hold">
                                          <p:stCondLst>
                                            <p:cond delay="499"/>
                                          </p:stCondLst>
                                        </p:cTn>
                                        <p:tgtEl>
                                          <p:spTgt spid="25"/>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1000"/>
                                        <p:tgtEl>
                                          <p:spTgt spid="3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1000"/>
                                        <p:tgtEl>
                                          <p:spTgt spid="3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1000"/>
                                        <p:tgtEl>
                                          <p:spTgt spid="4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1000"/>
                                        <p:tgtEl>
                                          <p:spTgt spid="4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fade">
                                      <p:cBhvr>
                                        <p:cTn id="127" dur="1000"/>
                                        <p:tgtEl>
                                          <p:spTgt spid="4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1000"/>
                                        <p:tgtEl>
                                          <p:spTgt spid="4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1000"/>
                                        <p:tgtEl>
                                          <p:spTgt spid="4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9"/>
                                        </p:tgtEl>
                                        <p:attrNameLst>
                                          <p:attrName>style.visibility</p:attrName>
                                        </p:attrNameLst>
                                      </p:cBhvr>
                                      <p:to>
                                        <p:strVal val="visible"/>
                                      </p:to>
                                    </p:set>
                                    <p:animEffect transition="in" filter="fade">
                                      <p:cBhvr>
                                        <p:cTn id="136" dur="1000"/>
                                        <p:tgtEl>
                                          <p:spTgt spid="49"/>
                                        </p:tgtEl>
                                      </p:cBhvr>
                                    </p:animEffect>
                                  </p:childTnLst>
                                </p:cTn>
                              </p:par>
                              <p:par>
                                <p:cTn id="137" presetID="10" presetClass="entr" presetSubtype="0" fill="hold" grpId="0" nodeType="withEffect">
                                  <p:stCondLst>
                                    <p:cond delay="25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P spid="22" grpId="1" build="allAtOnce"/>
      <p:bldP spid="2" grpId="0" animBg="1"/>
      <p:bldP spid="2" grpId="1" animBg="1"/>
      <p:bldP spid="23" grpId="0" animBg="1"/>
      <p:bldP spid="23" grpId="1" animBg="1"/>
      <p:bldP spid="24" grpId="0" animBg="1"/>
      <p:bldP spid="24" grpId="1" animBg="1"/>
      <p:bldP spid="25" grpId="0" animBg="1"/>
      <p:bldP spid="25" grpId="1" animBg="1"/>
      <p:bldP spid="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26" grpId="0"/>
      <p:bldP spid="26" grpId="1"/>
      <p:bldP spid="50" grpId="0"/>
      <p:bldP spid="32" grpId="0"/>
      <p:bldP spid="32" grpId="1"/>
      <p:bldP spid="33" grpId="0"/>
      <p:bldP spid="33" grpId="1"/>
      <p:bldP spid="31" grpId="0"/>
      <p:bldP spid="3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752600" y="1492685"/>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D8531E"/>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SET VISION AND DIRECTION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5" name="Freeform 4"/>
          <p:cNvSpPr/>
          <p:nvPr/>
        </p:nvSpPr>
        <p:spPr>
          <a:xfrm>
            <a:off x="3962400" y="1492685"/>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D8531E"/>
          </a:solidFill>
        </p:spPr>
        <p:style>
          <a:lnRef idx="3">
            <a:schemeClr val="lt1">
              <a:hueOff val="0"/>
              <a:satOff val="0"/>
              <a:lumOff val="0"/>
              <a:alphaOff val="0"/>
            </a:schemeClr>
          </a:lnRef>
          <a:fillRef idx="1">
            <a:scrgbClr r="0" g="0" b="0"/>
          </a:fillRef>
          <a:effectRef idx="1">
            <a:schemeClr val="accent5">
              <a:hueOff val="173137"/>
              <a:satOff val="1842"/>
              <a:lumOff val="2118"/>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INNOVATION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6" name="Freeform 5"/>
          <p:cNvSpPr/>
          <p:nvPr/>
        </p:nvSpPr>
        <p:spPr>
          <a:xfrm>
            <a:off x="6172200" y="1492685"/>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D8531E"/>
          </a:solidFill>
        </p:spPr>
        <p:style>
          <a:lnRef idx="3">
            <a:schemeClr val="lt1">
              <a:hueOff val="0"/>
              <a:satOff val="0"/>
              <a:lumOff val="0"/>
              <a:alphaOff val="0"/>
            </a:schemeClr>
          </a:lnRef>
          <a:fillRef idx="1">
            <a:scrgbClr r="0" g="0" b="0"/>
          </a:fillRef>
          <a:effectRef idx="1">
            <a:schemeClr val="accent5">
              <a:hueOff val="346275"/>
              <a:satOff val="3683"/>
              <a:lumOff val="4235"/>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MOTIVATION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7" name="Freeform 6"/>
          <p:cNvSpPr/>
          <p:nvPr/>
        </p:nvSpPr>
        <p:spPr>
          <a:xfrm>
            <a:off x="8383794" y="1492685"/>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38939B"/>
          </a:solidFill>
        </p:spPr>
        <p:style>
          <a:lnRef idx="3">
            <a:schemeClr val="lt1">
              <a:hueOff val="0"/>
              <a:satOff val="0"/>
              <a:lumOff val="0"/>
              <a:alphaOff val="0"/>
            </a:schemeClr>
          </a:lnRef>
          <a:fillRef idx="1">
            <a:scrgbClr r="0" g="0" b="0"/>
          </a:fillRef>
          <a:effectRef idx="1">
            <a:schemeClr val="accent5">
              <a:hueOff val="519412"/>
              <a:satOff val="5525"/>
              <a:lumOff val="6353"/>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RELATIONSHIP MANAGEMENT</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8" name="Freeform 7"/>
          <p:cNvSpPr/>
          <p:nvPr/>
        </p:nvSpPr>
        <p:spPr>
          <a:xfrm>
            <a:off x="1752600" y="2838634"/>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38939B"/>
          </a:solidFill>
        </p:spPr>
        <p:style>
          <a:lnRef idx="3">
            <a:schemeClr val="lt1">
              <a:hueOff val="0"/>
              <a:satOff val="0"/>
              <a:lumOff val="0"/>
              <a:alphaOff val="0"/>
            </a:schemeClr>
          </a:lnRef>
          <a:fillRef idx="1">
            <a:scrgbClr r="0" g="0" b="0"/>
          </a:fillRef>
          <a:effectRef idx="1">
            <a:schemeClr val="accent5">
              <a:hueOff val="692550"/>
              <a:satOff val="7366"/>
              <a:lumOff val="847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POLITICAL SAVVY</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9" name="Freeform 8"/>
          <p:cNvSpPr/>
          <p:nvPr/>
        </p:nvSpPr>
        <p:spPr>
          <a:xfrm>
            <a:off x="3962400" y="2838634"/>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38939B"/>
          </a:solidFill>
        </p:spPr>
        <p:style>
          <a:lnRef idx="3">
            <a:schemeClr val="lt1">
              <a:hueOff val="0"/>
              <a:satOff val="0"/>
              <a:lumOff val="0"/>
              <a:alphaOff val="0"/>
            </a:schemeClr>
          </a:lnRef>
          <a:fillRef idx="1">
            <a:scrgbClr r="0" g="0" b="0"/>
          </a:fillRef>
          <a:effectRef idx="1">
            <a:schemeClr val="accent5">
              <a:hueOff val="865687"/>
              <a:satOff val="9208"/>
              <a:lumOff val="10588"/>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CONFLICT MANAGEMENT AND RESOLUTION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10" name="Freeform 9"/>
          <p:cNvSpPr/>
          <p:nvPr/>
        </p:nvSpPr>
        <p:spPr>
          <a:xfrm>
            <a:off x="6172200" y="2838634"/>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1038825"/>
              <a:satOff val="11049"/>
              <a:lumOff val="12705"/>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DELEGATION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11" name="Freeform 10"/>
          <p:cNvSpPr/>
          <p:nvPr/>
        </p:nvSpPr>
        <p:spPr>
          <a:xfrm>
            <a:off x="8383794" y="2838634"/>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1211962"/>
              <a:satOff val="12891"/>
              <a:lumOff val="14823"/>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TALENT MANAGEMENT</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12" name="Freeform 11"/>
          <p:cNvSpPr/>
          <p:nvPr/>
        </p:nvSpPr>
        <p:spPr>
          <a:xfrm>
            <a:off x="1752600" y="4204329"/>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70AD47"/>
          </a:solidFill>
        </p:spPr>
        <p:style>
          <a:lnRef idx="3">
            <a:schemeClr val="lt1">
              <a:hueOff val="0"/>
              <a:satOff val="0"/>
              <a:lumOff val="0"/>
              <a:alphaOff val="0"/>
            </a:schemeClr>
          </a:lnRef>
          <a:fillRef idx="1">
            <a:scrgbClr r="0" g="0" b="0"/>
          </a:fillRef>
          <a:effectRef idx="1">
            <a:schemeClr val="accent5">
              <a:hueOff val="1385099"/>
              <a:satOff val="14732"/>
              <a:lumOff val="1694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VALUING DIVERSITY</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13" name="Freeform 12"/>
          <p:cNvSpPr/>
          <p:nvPr/>
        </p:nvSpPr>
        <p:spPr>
          <a:xfrm>
            <a:off x="3962400" y="4204329"/>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FDB913"/>
          </a:solidFill>
        </p:spPr>
        <p:style>
          <a:lnRef idx="3">
            <a:schemeClr val="lt1">
              <a:hueOff val="0"/>
              <a:satOff val="0"/>
              <a:lumOff val="0"/>
              <a:alphaOff val="0"/>
            </a:schemeClr>
          </a:lnRef>
          <a:fillRef idx="1">
            <a:scrgbClr r="0" g="0" b="0"/>
          </a:fillRef>
          <a:effectRef idx="1">
            <a:schemeClr val="accent5">
              <a:hueOff val="1558237"/>
              <a:satOff val="16574"/>
              <a:lumOff val="19058"/>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ACCOUNTABILITY</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14" name="Freeform 13"/>
          <p:cNvSpPr/>
          <p:nvPr/>
        </p:nvSpPr>
        <p:spPr>
          <a:xfrm>
            <a:off x="6172200" y="4204329"/>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FDB913"/>
          </a:solidFill>
        </p:spPr>
        <p:style>
          <a:lnRef idx="3">
            <a:schemeClr val="lt1">
              <a:hueOff val="0"/>
              <a:satOff val="0"/>
              <a:lumOff val="0"/>
              <a:alphaOff val="0"/>
            </a:schemeClr>
          </a:lnRef>
          <a:fillRef idx="1">
            <a:scrgbClr r="0" g="0" b="0"/>
          </a:fillRef>
          <a:effectRef idx="1">
            <a:schemeClr val="accent5">
              <a:hueOff val="1731374"/>
              <a:satOff val="18415"/>
              <a:lumOff val="21175"/>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DECISION MAKING AND PROBLEM SOLVING</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15" name="Freeform 14"/>
          <p:cNvSpPr/>
          <p:nvPr/>
        </p:nvSpPr>
        <p:spPr>
          <a:xfrm>
            <a:off x="8383794" y="4204329"/>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FDB913"/>
          </a:solidFill>
        </p:spPr>
        <p:style>
          <a:lnRef idx="3">
            <a:schemeClr val="lt1">
              <a:hueOff val="0"/>
              <a:satOff val="0"/>
              <a:lumOff val="0"/>
              <a:alphaOff val="0"/>
            </a:schemeClr>
          </a:lnRef>
          <a:fillRef idx="1">
            <a:scrgbClr r="0" g="0" b="0"/>
          </a:fillRef>
          <a:effectRef idx="1">
            <a:schemeClr val="accent5">
              <a:hueOff val="1904511"/>
              <a:satOff val="20257"/>
              <a:lumOff val="23293"/>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RISK MANAGEMENT</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16" name="Freeform 15"/>
          <p:cNvSpPr/>
          <p:nvPr/>
        </p:nvSpPr>
        <p:spPr>
          <a:xfrm>
            <a:off x="1752600" y="5531168"/>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8871B3"/>
          </a:solidFill>
        </p:spPr>
        <p:style>
          <a:lnRef idx="3">
            <a:schemeClr val="lt1">
              <a:hueOff val="0"/>
              <a:satOff val="0"/>
              <a:lumOff val="0"/>
              <a:alphaOff val="0"/>
            </a:schemeClr>
          </a:lnRef>
          <a:fillRef idx="1">
            <a:scrgbClr r="0" g="0" b="0"/>
          </a:fillRef>
          <a:effectRef idx="1">
            <a:schemeClr val="accent5">
              <a:hueOff val="2077649"/>
              <a:satOff val="22098"/>
              <a:lumOff val="2541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ADAPTABILITY</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17" name="Freeform 16"/>
          <p:cNvSpPr/>
          <p:nvPr/>
        </p:nvSpPr>
        <p:spPr>
          <a:xfrm>
            <a:off x="3962400" y="5531168"/>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8871B3"/>
          </a:solidFill>
        </p:spPr>
        <p:style>
          <a:lnRef idx="3">
            <a:schemeClr val="lt1">
              <a:hueOff val="0"/>
              <a:satOff val="0"/>
              <a:lumOff val="0"/>
              <a:alphaOff val="0"/>
            </a:schemeClr>
          </a:lnRef>
          <a:fillRef idx="1">
            <a:scrgbClr r="0" g="0" b="0"/>
          </a:fillRef>
          <a:effectRef idx="1">
            <a:schemeClr val="accent5">
              <a:hueOff val="2250786"/>
              <a:satOff val="23940"/>
              <a:lumOff val="27528"/>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STRATEGIC PLANNING</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18" name="Freeform 17"/>
          <p:cNvSpPr/>
          <p:nvPr/>
        </p:nvSpPr>
        <p:spPr>
          <a:xfrm>
            <a:off x="6172200" y="5531168"/>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8871B3"/>
          </a:solidFill>
        </p:spPr>
        <p:style>
          <a:lnRef idx="3">
            <a:schemeClr val="lt1">
              <a:hueOff val="0"/>
              <a:satOff val="0"/>
              <a:lumOff val="0"/>
              <a:alphaOff val="0"/>
            </a:schemeClr>
          </a:lnRef>
          <a:fillRef idx="1">
            <a:scrgbClr r="0" g="0" b="0"/>
          </a:fillRef>
          <a:effectRef idx="1">
            <a:schemeClr val="accent5">
              <a:hueOff val="2423924"/>
              <a:satOff val="25781"/>
              <a:lumOff val="29645"/>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BUSINESS ACUMEN</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19" name="Freeform 18"/>
          <p:cNvSpPr/>
          <p:nvPr/>
        </p:nvSpPr>
        <p:spPr>
          <a:xfrm>
            <a:off x="8383794" y="5531168"/>
            <a:ext cx="1982994" cy="1174432"/>
          </a:xfrm>
          <a:custGeom>
            <a:avLst/>
            <a:gdLst>
              <a:gd name="connsiteX0" fmla="*/ 0 w 1982994"/>
              <a:gd name="connsiteY0" fmla="*/ 0 h 1174432"/>
              <a:gd name="connsiteX1" fmla="*/ 1982994 w 1982994"/>
              <a:gd name="connsiteY1" fmla="*/ 0 h 1174432"/>
              <a:gd name="connsiteX2" fmla="*/ 1982994 w 1982994"/>
              <a:gd name="connsiteY2" fmla="*/ 1174432 h 1174432"/>
              <a:gd name="connsiteX3" fmla="*/ 0 w 1982994"/>
              <a:gd name="connsiteY3" fmla="*/ 1174432 h 1174432"/>
              <a:gd name="connsiteX4" fmla="*/ 0 w 1982994"/>
              <a:gd name="connsiteY4" fmla="*/ 0 h 11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94" h="1174432">
                <a:moveTo>
                  <a:pt x="0" y="0"/>
                </a:moveTo>
                <a:lnTo>
                  <a:pt x="1982994" y="0"/>
                </a:lnTo>
                <a:lnTo>
                  <a:pt x="1982994" y="1174432"/>
                </a:lnTo>
                <a:lnTo>
                  <a:pt x="0" y="1174432"/>
                </a:lnTo>
                <a:lnTo>
                  <a:pt x="0" y="0"/>
                </a:lnTo>
                <a:close/>
              </a:path>
            </a:pathLst>
          </a:custGeom>
          <a:solidFill>
            <a:srgbClr val="8871B3"/>
          </a:solidFill>
        </p:spPr>
        <p:style>
          <a:lnRef idx="3">
            <a:schemeClr val="lt1">
              <a:hueOff val="0"/>
              <a:satOff val="0"/>
              <a:lumOff val="0"/>
              <a:alphaOff val="0"/>
            </a:schemeClr>
          </a:lnRef>
          <a:fillRef idx="1">
            <a:scrgbClr r="0" g="0" b="0"/>
          </a:fillRef>
          <a:effectRef idx="1">
            <a:schemeClr val="accent5">
              <a:hueOff val="2597061"/>
              <a:satOff val="27623"/>
              <a:lumOff val="31763"/>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Franklin Gothic Demi" panose="020B0703020102020204" pitchFamily="34" charset="0"/>
              </a:rPr>
              <a:t>CHANGE MANAGEMENT</a:t>
            </a:r>
            <a:endParaRPr lang="en-US" sz="18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20" name="Title 5"/>
          <p:cNvSpPr txBox="1">
            <a:spLocks/>
          </p:cNvSpPr>
          <p:nvPr/>
        </p:nvSpPr>
        <p:spPr>
          <a:xfrm>
            <a:off x="805543" y="33464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t>For ease of use, we organized the leadership competencies 	into </a:t>
            </a:r>
            <a:r>
              <a:rPr lang="en-US" altLang="en-US" sz="3200" dirty="0" smtClean="0">
                <a:solidFill>
                  <a:schemeClr val="accent1"/>
                </a:solidFill>
                <a:latin typeface="Franklin Gothic Demi Cond" panose="020B0706030402020204" pitchFamily="34" charset="0"/>
              </a:rPr>
              <a:t>five categories</a:t>
            </a:r>
            <a:endParaRPr lang="en-US" altLang="en-US" sz="3200" dirty="0">
              <a:solidFill>
                <a:schemeClr val="accent1"/>
              </a:solidFill>
              <a:latin typeface="Franklin Gothic Demi Cond" panose="020B0706030402020204" pitchFamily="34"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896" y="0"/>
            <a:ext cx="7098208" cy="6858000"/>
          </a:xfrm>
          <a:prstGeom prst="rect">
            <a:avLst/>
          </a:prstGeom>
          <a:ln>
            <a:noFill/>
          </a:ln>
        </p:spPr>
      </p:pic>
      <p:sp>
        <p:nvSpPr>
          <p:cNvPr id="21" name="Rectangle 20">
            <a:hlinkClick r:id="rId5" action="ppaction://hlinksldjump"/>
          </p:cNvPr>
          <p:cNvSpPr/>
          <p:nvPr/>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821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42" presetClass="path" presetSubtype="0" accel="50000" decel="50000" fill="hold" grpId="0" nodeType="withEffect">
                                  <p:stCondLst>
                                    <p:cond delay="0"/>
                                  </p:stCondLst>
                                  <p:childTnLst>
                                    <p:animMotion origin="layout" path="M 2.77556E-17 -7.40741E-7 L 0.44375 0.2412 " pathEditMode="relative" rAng="0" ptsTypes="AA">
                                      <p:cBhvr>
                                        <p:cTn id="14" dur="2000" fill="hold"/>
                                        <p:tgtEl>
                                          <p:spTgt spid="4"/>
                                        </p:tgtEl>
                                        <p:attrNameLst>
                                          <p:attrName>ppt_x</p:attrName>
                                          <p:attrName>ppt_y</p:attrName>
                                        </p:attrNameLst>
                                      </p:cBhvr>
                                      <p:rCtr x="22187" y="12060"/>
                                    </p:animMotion>
                                  </p:childTnLst>
                                </p:cTn>
                              </p:par>
                              <p:par>
                                <p:cTn id="15" presetID="42" presetClass="path" presetSubtype="0" accel="50000" decel="50000" fill="hold" grpId="0" nodeType="withEffect">
                                  <p:stCondLst>
                                    <p:cond delay="0"/>
                                  </p:stCondLst>
                                  <p:childTnLst>
                                    <p:animMotion origin="layout" path="M -0.00625 -7.40741E-7 L 0.2125 0.35232 " pathEditMode="relative" rAng="0" ptsTypes="AA">
                                      <p:cBhvr>
                                        <p:cTn id="16" dur="2000" fill="hold"/>
                                        <p:tgtEl>
                                          <p:spTgt spid="5"/>
                                        </p:tgtEl>
                                        <p:attrNameLst>
                                          <p:attrName>ppt_x</p:attrName>
                                          <p:attrName>ppt_y</p:attrName>
                                        </p:attrNameLst>
                                      </p:cBhvr>
                                      <p:rCtr x="10938" y="17616"/>
                                    </p:animMotion>
                                  </p:childTnLst>
                                </p:cTn>
                              </p:par>
                              <p:par>
                                <p:cTn id="17" presetID="42" presetClass="path" presetSubtype="0" accel="50000" decel="50000" fill="hold" grpId="0" nodeType="withEffect">
                                  <p:stCondLst>
                                    <p:cond delay="0"/>
                                  </p:stCondLst>
                                  <p:childTnLst>
                                    <p:animMotion origin="layout" path="M 0 -7.40741E-7 L 0.13125 0.35232 " pathEditMode="relative" rAng="0" ptsTypes="AA">
                                      <p:cBhvr>
                                        <p:cTn id="18" dur="2000" fill="hold"/>
                                        <p:tgtEl>
                                          <p:spTgt spid="6"/>
                                        </p:tgtEl>
                                        <p:attrNameLst>
                                          <p:attrName>ppt_x</p:attrName>
                                          <p:attrName>ppt_y</p:attrName>
                                        </p:attrNameLst>
                                      </p:cBhvr>
                                      <p:rCtr x="6562" y="17616"/>
                                    </p:animMotion>
                                  </p:childTnLst>
                                </p:cTn>
                              </p:par>
                              <p:par>
                                <p:cTn id="19" presetID="6" presetClass="emph" presetSubtype="0" fill="hold" grpId="1" nodeType="withEffect">
                                  <p:stCondLst>
                                    <p:cond delay="0"/>
                                  </p:stCondLst>
                                  <p:childTnLst>
                                    <p:animScale>
                                      <p:cBhvr>
                                        <p:cTn id="20" dur="2000" fill="hold"/>
                                        <p:tgtEl>
                                          <p:spTgt spid="4"/>
                                        </p:tgtEl>
                                      </p:cBhvr>
                                      <p:by x="50000" y="50000"/>
                                    </p:animScale>
                                  </p:childTnLst>
                                </p:cTn>
                              </p:par>
                              <p:par>
                                <p:cTn id="21" presetID="6" presetClass="emph" presetSubtype="0" fill="hold" grpId="1" nodeType="withEffect">
                                  <p:stCondLst>
                                    <p:cond delay="0"/>
                                  </p:stCondLst>
                                  <p:childTnLst>
                                    <p:animScale>
                                      <p:cBhvr>
                                        <p:cTn id="22" dur="2000" fill="hold"/>
                                        <p:tgtEl>
                                          <p:spTgt spid="5"/>
                                        </p:tgtEl>
                                      </p:cBhvr>
                                      <p:by x="50000" y="50000"/>
                                    </p:animScale>
                                  </p:childTnLst>
                                </p:cTn>
                              </p:par>
                              <p:par>
                                <p:cTn id="23" presetID="6" presetClass="emph" presetSubtype="0" fill="hold" grpId="1" nodeType="withEffect">
                                  <p:stCondLst>
                                    <p:cond delay="0"/>
                                  </p:stCondLst>
                                  <p:childTnLst>
                                    <p:animScale>
                                      <p:cBhvr>
                                        <p:cTn id="24" dur="2000" fill="hold"/>
                                        <p:tgtEl>
                                          <p:spTgt spid="6"/>
                                        </p:tgtEl>
                                      </p:cBhvr>
                                      <p:by x="50000" y="50000"/>
                                    </p:animScale>
                                  </p:childTnLst>
                                </p:cTn>
                              </p:par>
                              <p:par>
                                <p:cTn id="25" presetID="42" presetClass="path" presetSubtype="0" accel="50000" decel="50000" fill="hold" grpId="0" nodeType="withEffect">
                                  <p:stCondLst>
                                    <p:cond delay="0"/>
                                  </p:stCondLst>
                                  <p:childTnLst>
                                    <p:animMotion origin="layout" path="M -2.08333E-7 -7.40741E-7 L -0.15013 -0.11435 " pathEditMode="relative" rAng="0" ptsTypes="AA">
                                      <p:cBhvr>
                                        <p:cTn id="26" dur="2000" fill="hold"/>
                                        <p:tgtEl>
                                          <p:spTgt spid="7"/>
                                        </p:tgtEl>
                                        <p:attrNameLst>
                                          <p:attrName>ppt_x</p:attrName>
                                          <p:attrName>ppt_y</p:attrName>
                                        </p:attrNameLst>
                                      </p:cBhvr>
                                      <p:rCtr x="-7513" y="-5718"/>
                                    </p:animMotion>
                                  </p:childTnLst>
                                </p:cTn>
                              </p:par>
                              <p:par>
                                <p:cTn id="27" presetID="42" presetClass="path" presetSubtype="0" accel="50000" decel="50000" fill="hold" grpId="0" nodeType="withEffect">
                                  <p:stCondLst>
                                    <p:cond delay="0"/>
                                  </p:stCondLst>
                                  <p:childTnLst>
                                    <p:animMotion origin="layout" path="M 0 2.96296E-6 L 0.2625 -0.22176 " pathEditMode="relative" rAng="0" ptsTypes="AA">
                                      <p:cBhvr>
                                        <p:cTn id="28" dur="2000" fill="hold"/>
                                        <p:tgtEl>
                                          <p:spTgt spid="9"/>
                                        </p:tgtEl>
                                        <p:attrNameLst>
                                          <p:attrName>ppt_x</p:attrName>
                                          <p:attrName>ppt_y</p:attrName>
                                        </p:attrNameLst>
                                      </p:cBhvr>
                                      <p:rCtr x="13125" y="-11088"/>
                                    </p:animMotion>
                                  </p:childTnLst>
                                </p:cTn>
                              </p:par>
                              <p:par>
                                <p:cTn id="29" presetID="42" presetClass="path" presetSubtype="0" accel="50000" decel="50000" fill="hold" grpId="0" nodeType="withEffect">
                                  <p:stCondLst>
                                    <p:cond delay="0"/>
                                  </p:stCondLst>
                                  <p:childTnLst>
                                    <p:animMotion origin="layout" path="M 2.77556E-17 4.07407E-6 L 0.34375 -0.22176 " pathEditMode="relative" rAng="0" ptsTypes="AA">
                                      <p:cBhvr>
                                        <p:cTn id="30" dur="2000" fill="hold"/>
                                        <p:tgtEl>
                                          <p:spTgt spid="8"/>
                                        </p:tgtEl>
                                        <p:attrNameLst>
                                          <p:attrName>ppt_x</p:attrName>
                                          <p:attrName>ppt_y</p:attrName>
                                        </p:attrNameLst>
                                      </p:cBhvr>
                                      <p:rCtr x="17188" y="-11088"/>
                                    </p:animMotion>
                                  </p:childTnLst>
                                </p:cTn>
                              </p:par>
                              <p:par>
                                <p:cTn id="31" presetID="6" presetClass="emph" presetSubtype="0" fill="hold" grpId="1" nodeType="withEffect">
                                  <p:stCondLst>
                                    <p:cond delay="0"/>
                                  </p:stCondLst>
                                  <p:childTnLst>
                                    <p:animScale>
                                      <p:cBhvr>
                                        <p:cTn id="32" dur="2000" fill="hold"/>
                                        <p:tgtEl>
                                          <p:spTgt spid="7"/>
                                        </p:tgtEl>
                                      </p:cBhvr>
                                      <p:by x="50000" y="50000"/>
                                    </p:animScale>
                                  </p:childTnLst>
                                </p:cTn>
                              </p:par>
                              <p:par>
                                <p:cTn id="33" presetID="6" presetClass="emph" presetSubtype="0" fill="hold" grpId="1" nodeType="withEffect">
                                  <p:stCondLst>
                                    <p:cond delay="0"/>
                                  </p:stCondLst>
                                  <p:childTnLst>
                                    <p:animScale>
                                      <p:cBhvr>
                                        <p:cTn id="34" dur="2000" fill="hold"/>
                                        <p:tgtEl>
                                          <p:spTgt spid="9"/>
                                        </p:tgtEl>
                                      </p:cBhvr>
                                      <p:by x="50000" y="50000"/>
                                    </p:animScale>
                                  </p:childTnLst>
                                </p:cTn>
                              </p:par>
                              <p:par>
                                <p:cTn id="35" presetID="6" presetClass="emph" presetSubtype="0" fill="hold" grpId="1" nodeType="withEffect">
                                  <p:stCondLst>
                                    <p:cond delay="0"/>
                                  </p:stCondLst>
                                  <p:childTnLst>
                                    <p:animScale>
                                      <p:cBhvr>
                                        <p:cTn id="36" dur="2000" fill="hold"/>
                                        <p:tgtEl>
                                          <p:spTgt spid="8"/>
                                        </p:tgtEl>
                                      </p:cBhvr>
                                      <p:by x="50000" y="50000"/>
                                    </p:animScale>
                                  </p:childTnLst>
                                </p:cTn>
                              </p:par>
                              <p:par>
                                <p:cTn id="37" presetID="42" presetClass="path" presetSubtype="0" accel="50000" decel="50000" fill="hold" grpId="0" nodeType="withEffect">
                                  <p:stCondLst>
                                    <p:cond delay="0"/>
                                  </p:stCondLst>
                                  <p:childTnLst>
                                    <p:animMotion origin="layout" path="M 0 2.96296E-6 L -0.08125 0.27824 " pathEditMode="relative" rAng="0" ptsTypes="AA">
                                      <p:cBhvr>
                                        <p:cTn id="38" dur="2000" fill="hold"/>
                                        <p:tgtEl>
                                          <p:spTgt spid="10"/>
                                        </p:tgtEl>
                                        <p:attrNameLst>
                                          <p:attrName>ppt_x</p:attrName>
                                          <p:attrName>ppt_y</p:attrName>
                                        </p:attrNameLst>
                                      </p:cBhvr>
                                      <p:rCtr x="-4062" y="13912"/>
                                    </p:animMotion>
                                  </p:childTnLst>
                                </p:cTn>
                              </p:par>
                              <p:par>
                                <p:cTn id="39" presetID="42" presetClass="path" presetSubtype="0" accel="50000" decel="50000" fill="hold" grpId="0" nodeType="withEffect">
                                  <p:stCondLst>
                                    <p:cond delay="0"/>
                                  </p:stCondLst>
                                  <p:childTnLst>
                                    <p:animMotion origin="layout" path="M -0.00625 0.00046 L -0.22513 0.37083 " pathEditMode="relative" rAng="0" ptsTypes="AA">
                                      <p:cBhvr>
                                        <p:cTn id="40" dur="2000" fill="hold"/>
                                        <p:tgtEl>
                                          <p:spTgt spid="11"/>
                                        </p:tgtEl>
                                        <p:attrNameLst>
                                          <p:attrName>ppt_x</p:attrName>
                                          <p:attrName>ppt_y</p:attrName>
                                        </p:attrNameLst>
                                      </p:cBhvr>
                                      <p:rCtr x="-10951" y="18519"/>
                                    </p:animMotion>
                                  </p:childTnLst>
                                </p:cTn>
                              </p:par>
                              <p:par>
                                <p:cTn id="41" presetID="42" presetClass="path" presetSubtype="0" accel="50000" decel="50000" fill="hold" grpId="0" nodeType="withEffect">
                                  <p:stCondLst>
                                    <p:cond delay="0"/>
                                  </p:stCondLst>
                                  <p:childTnLst>
                                    <p:animMotion origin="layout" path="M 0.00625 -0.00972 L 0.23112 0.1713 " pathEditMode="relative" rAng="0" ptsTypes="AA">
                                      <p:cBhvr>
                                        <p:cTn id="42" dur="2000" fill="hold"/>
                                        <p:tgtEl>
                                          <p:spTgt spid="12"/>
                                        </p:tgtEl>
                                        <p:attrNameLst>
                                          <p:attrName>ppt_x</p:attrName>
                                          <p:attrName>ppt_y</p:attrName>
                                        </p:attrNameLst>
                                      </p:cBhvr>
                                      <p:rCtr x="11237" y="9051"/>
                                    </p:animMotion>
                                  </p:childTnLst>
                                </p:cTn>
                              </p:par>
                              <p:par>
                                <p:cTn id="43" presetID="6" presetClass="emph" presetSubtype="0" fill="hold" grpId="1" nodeType="withEffect">
                                  <p:stCondLst>
                                    <p:cond delay="0"/>
                                  </p:stCondLst>
                                  <p:childTnLst>
                                    <p:animScale>
                                      <p:cBhvr>
                                        <p:cTn id="44" dur="2000" fill="hold"/>
                                        <p:tgtEl>
                                          <p:spTgt spid="10"/>
                                        </p:tgtEl>
                                      </p:cBhvr>
                                      <p:by x="50000" y="50000"/>
                                    </p:animScale>
                                  </p:childTnLst>
                                </p:cTn>
                              </p:par>
                              <p:par>
                                <p:cTn id="45" presetID="6" presetClass="emph" presetSubtype="0" fill="hold" grpId="1" nodeType="withEffect">
                                  <p:stCondLst>
                                    <p:cond delay="0"/>
                                  </p:stCondLst>
                                  <p:childTnLst>
                                    <p:animScale>
                                      <p:cBhvr>
                                        <p:cTn id="46" dur="2000" fill="hold"/>
                                        <p:tgtEl>
                                          <p:spTgt spid="11"/>
                                        </p:tgtEl>
                                      </p:cBhvr>
                                      <p:by x="50000" y="50000"/>
                                    </p:animScale>
                                  </p:childTnLst>
                                </p:cTn>
                              </p:par>
                              <p:par>
                                <p:cTn id="47" presetID="6" presetClass="emph" presetSubtype="0" fill="hold" grpId="1" nodeType="withEffect">
                                  <p:stCondLst>
                                    <p:cond delay="0"/>
                                  </p:stCondLst>
                                  <p:childTnLst>
                                    <p:animScale>
                                      <p:cBhvr>
                                        <p:cTn id="48" dur="2000" fill="hold"/>
                                        <p:tgtEl>
                                          <p:spTgt spid="12"/>
                                        </p:tgtEl>
                                      </p:cBhvr>
                                      <p:by x="50000" y="50000"/>
                                    </p:animScale>
                                  </p:childTnLst>
                                </p:cTn>
                              </p:par>
                              <p:par>
                                <p:cTn id="49" presetID="42" presetClass="path" presetSubtype="0" accel="50000" decel="50000" fill="hold" grpId="0" nodeType="withEffect">
                                  <p:stCondLst>
                                    <p:cond delay="0"/>
                                  </p:stCondLst>
                                  <p:childTnLst>
                                    <p:animMotion origin="layout" path="M 0.00625 -1.11111E-6 L -0.125 -0.07639 " pathEditMode="relative" rAng="0" ptsTypes="AA">
                                      <p:cBhvr>
                                        <p:cTn id="50" dur="2000" fill="hold"/>
                                        <p:tgtEl>
                                          <p:spTgt spid="13"/>
                                        </p:tgtEl>
                                        <p:attrNameLst>
                                          <p:attrName>ppt_x</p:attrName>
                                          <p:attrName>ppt_y</p:attrName>
                                        </p:attrNameLst>
                                      </p:cBhvr>
                                      <p:rCtr x="-6562" y="-3819"/>
                                    </p:animMotion>
                                  </p:childTnLst>
                                </p:cTn>
                              </p:par>
                              <p:par>
                                <p:cTn id="51" presetID="42" presetClass="path" presetSubtype="0" accel="50000" decel="50000" fill="hold" grpId="0" nodeType="withEffect">
                                  <p:stCondLst>
                                    <p:cond delay="0"/>
                                  </p:stCondLst>
                                  <p:childTnLst>
                                    <p:animMotion origin="layout" path="M 0.00625 0.00139 L -0.26875 -0.2088 " pathEditMode="relative" rAng="0" ptsTypes="AA">
                                      <p:cBhvr>
                                        <p:cTn id="52" dur="2000" fill="hold"/>
                                        <p:tgtEl>
                                          <p:spTgt spid="14"/>
                                        </p:tgtEl>
                                        <p:attrNameLst>
                                          <p:attrName>ppt_x</p:attrName>
                                          <p:attrName>ppt_y</p:attrName>
                                        </p:attrNameLst>
                                      </p:cBhvr>
                                      <p:rCtr x="-13750" y="-10509"/>
                                    </p:animMotion>
                                  </p:childTnLst>
                                </p:cTn>
                              </p:par>
                              <p:par>
                                <p:cTn id="53" presetID="42" presetClass="path" presetSubtype="0" accel="50000" decel="50000" fill="hold" grpId="0" nodeType="withEffect">
                                  <p:stCondLst>
                                    <p:cond delay="0"/>
                                  </p:stCondLst>
                                  <p:childTnLst>
                                    <p:animMotion origin="layout" path="M 0.00612 -1.11111E-6 L -0.38776 -0.07639 " pathEditMode="relative" rAng="0" ptsTypes="AA">
                                      <p:cBhvr>
                                        <p:cTn id="54" dur="2000" fill="hold"/>
                                        <p:tgtEl>
                                          <p:spTgt spid="15"/>
                                        </p:tgtEl>
                                        <p:attrNameLst>
                                          <p:attrName>ppt_x</p:attrName>
                                          <p:attrName>ppt_y</p:attrName>
                                        </p:attrNameLst>
                                      </p:cBhvr>
                                      <p:rCtr x="-19701" y="-3819"/>
                                    </p:animMotion>
                                  </p:childTnLst>
                                </p:cTn>
                              </p:par>
                              <p:par>
                                <p:cTn id="55" presetID="6" presetClass="emph" presetSubtype="0" fill="hold" grpId="1" nodeType="withEffect">
                                  <p:stCondLst>
                                    <p:cond delay="0"/>
                                  </p:stCondLst>
                                  <p:childTnLst>
                                    <p:animScale>
                                      <p:cBhvr>
                                        <p:cTn id="56" dur="2000" fill="hold"/>
                                        <p:tgtEl>
                                          <p:spTgt spid="13"/>
                                        </p:tgtEl>
                                      </p:cBhvr>
                                      <p:by x="50000" y="50000"/>
                                    </p:animScale>
                                  </p:childTnLst>
                                </p:cTn>
                              </p:par>
                              <p:par>
                                <p:cTn id="57" presetID="6" presetClass="emph" presetSubtype="0" fill="hold" grpId="1" nodeType="withEffect">
                                  <p:stCondLst>
                                    <p:cond delay="0"/>
                                  </p:stCondLst>
                                  <p:childTnLst>
                                    <p:animScale>
                                      <p:cBhvr>
                                        <p:cTn id="58" dur="2000" fill="hold"/>
                                        <p:tgtEl>
                                          <p:spTgt spid="14"/>
                                        </p:tgtEl>
                                      </p:cBhvr>
                                      <p:by x="50000" y="50000"/>
                                    </p:animScale>
                                  </p:childTnLst>
                                </p:cTn>
                              </p:par>
                              <p:par>
                                <p:cTn id="59" presetID="6" presetClass="emph" presetSubtype="0" fill="hold" grpId="1" nodeType="withEffect">
                                  <p:stCondLst>
                                    <p:cond delay="0"/>
                                  </p:stCondLst>
                                  <p:childTnLst>
                                    <p:animScale>
                                      <p:cBhvr>
                                        <p:cTn id="60" dur="2000" fill="hold"/>
                                        <p:tgtEl>
                                          <p:spTgt spid="15"/>
                                        </p:tgtEl>
                                      </p:cBhvr>
                                      <p:by x="50000" y="50000"/>
                                    </p:animScale>
                                  </p:childTnLst>
                                </p:cTn>
                              </p:par>
                              <p:par>
                                <p:cTn id="61" presetID="42" presetClass="path" presetSubtype="0" accel="50000" decel="50000" fill="hold" grpId="0" nodeType="withEffect">
                                  <p:stCondLst>
                                    <p:cond delay="0"/>
                                  </p:stCondLst>
                                  <p:childTnLst>
                                    <p:animMotion origin="layout" path="M 2.77556E-17 0 L 0.13125 -0.6588 " pathEditMode="relative" rAng="0" ptsTypes="AA">
                                      <p:cBhvr>
                                        <p:cTn id="62" dur="2000" fill="hold"/>
                                        <p:tgtEl>
                                          <p:spTgt spid="16"/>
                                        </p:tgtEl>
                                        <p:attrNameLst>
                                          <p:attrName>ppt_x</p:attrName>
                                          <p:attrName>ppt_y</p:attrName>
                                        </p:attrNameLst>
                                      </p:cBhvr>
                                      <p:rCtr x="6562" y="-32940"/>
                                    </p:animMotion>
                                  </p:childTnLst>
                                </p:cTn>
                              </p:par>
                              <p:par>
                                <p:cTn id="63" presetID="42" presetClass="path" presetSubtype="0" accel="50000" decel="50000" fill="hold" grpId="0" nodeType="withEffect">
                                  <p:stCondLst>
                                    <p:cond delay="0"/>
                                  </p:stCondLst>
                                  <p:childTnLst>
                                    <p:animMotion origin="layout" path="M 0.00625 0.00787 L 0 -0.75093 " pathEditMode="relative" rAng="0" ptsTypes="AA">
                                      <p:cBhvr>
                                        <p:cTn id="64" dur="2000" fill="hold"/>
                                        <p:tgtEl>
                                          <p:spTgt spid="17"/>
                                        </p:tgtEl>
                                        <p:attrNameLst>
                                          <p:attrName>ppt_x</p:attrName>
                                          <p:attrName>ppt_y</p:attrName>
                                        </p:attrNameLst>
                                      </p:cBhvr>
                                      <p:rCtr x="-313" y="-37940"/>
                                    </p:animMotion>
                                  </p:childTnLst>
                                </p:cTn>
                              </p:par>
                              <p:par>
                                <p:cTn id="65" presetID="42" presetClass="path" presetSubtype="0" accel="50000" decel="50000" fill="hold" grpId="0" nodeType="withEffect">
                                  <p:stCondLst>
                                    <p:cond delay="0"/>
                                  </p:stCondLst>
                                  <p:childTnLst>
                                    <p:animMotion origin="layout" path="M -0.00625 3.7037E-7 L -0.1875 -0.54769 " pathEditMode="relative" rAng="0" ptsTypes="AA">
                                      <p:cBhvr>
                                        <p:cTn id="66" dur="2000" fill="hold"/>
                                        <p:tgtEl>
                                          <p:spTgt spid="18"/>
                                        </p:tgtEl>
                                        <p:attrNameLst>
                                          <p:attrName>ppt_x</p:attrName>
                                          <p:attrName>ppt_y</p:attrName>
                                        </p:attrNameLst>
                                      </p:cBhvr>
                                      <p:rCtr x="-9063" y="-27384"/>
                                    </p:animMotion>
                                  </p:childTnLst>
                                </p:cTn>
                              </p:par>
                              <p:par>
                                <p:cTn id="67" presetID="42" presetClass="path" presetSubtype="0" accel="50000" decel="50000" fill="hold" grpId="0" nodeType="withEffect">
                                  <p:stCondLst>
                                    <p:cond delay="0"/>
                                  </p:stCondLst>
                                  <p:childTnLst>
                                    <p:animMotion origin="layout" path="M -2.08333E-7 3.7037E-7 L -0.31263 -0.65093 " pathEditMode="relative" rAng="0" ptsTypes="AA">
                                      <p:cBhvr>
                                        <p:cTn id="68" dur="2000" fill="hold"/>
                                        <p:tgtEl>
                                          <p:spTgt spid="19"/>
                                        </p:tgtEl>
                                        <p:attrNameLst>
                                          <p:attrName>ppt_x</p:attrName>
                                          <p:attrName>ppt_y</p:attrName>
                                        </p:attrNameLst>
                                      </p:cBhvr>
                                      <p:rCtr x="-15638" y="-32546"/>
                                    </p:animMotion>
                                  </p:childTnLst>
                                </p:cTn>
                              </p:par>
                              <p:par>
                                <p:cTn id="69" presetID="6" presetClass="emph" presetSubtype="0" fill="hold" grpId="1" nodeType="withEffect">
                                  <p:stCondLst>
                                    <p:cond delay="0"/>
                                  </p:stCondLst>
                                  <p:childTnLst>
                                    <p:animScale>
                                      <p:cBhvr>
                                        <p:cTn id="70" dur="2000" fill="hold"/>
                                        <p:tgtEl>
                                          <p:spTgt spid="16"/>
                                        </p:tgtEl>
                                      </p:cBhvr>
                                      <p:by x="50000" y="50000"/>
                                    </p:animScale>
                                  </p:childTnLst>
                                </p:cTn>
                              </p:par>
                              <p:par>
                                <p:cTn id="71" presetID="6" presetClass="emph" presetSubtype="0" fill="hold" grpId="1" nodeType="withEffect">
                                  <p:stCondLst>
                                    <p:cond delay="0"/>
                                  </p:stCondLst>
                                  <p:childTnLst>
                                    <p:animScale>
                                      <p:cBhvr>
                                        <p:cTn id="72" dur="2000" fill="hold"/>
                                        <p:tgtEl>
                                          <p:spTgt spid="17"/>
                                        </p:tgtEl>
                                      </p:cBhvr>
                                      <p:by x="50000" y="50000"/>
                                    </p:animScale>
                                  </p:childTnLst>
                                </p:cTn>
                              </p:par>
                              <p:par>
                                <p:cTn id="73" presetID="6" presetClass="emph" presetSubtype="0" fill="hold" grpId="1" nodeType="withEffect">
                                  <p:stCondLst>
                                    <p:cond delay="0"/>
                                  </p:stCondLst>
                                  <p:childTnLst>
                                    <p:animScale>
                                      <p:cBhvr>
                                        <p:cTn id="74" dur="2000" fill="hold"/>
                                        <p:tgtEl>
                                          <p:spTgt spid="18"/>
                                        </p:tgtEl>
                                      </p:cBhvr>
                                      <p:by x="50000" y="50000"/>
                                    </p:animScale>
                                  </p:childTnLst>
                                </p:cTn>
                              </p:par>
                              <p:par>
                                <p:cTn id="75" presetID="6" presetClass="emph" presetSubtype="0" fill="hold" grpId="1" nodeType="withEffect">
                                  <p:stCondLst>
                                    <p:cond delay="0"/>
                                  </p:stCondLst>
                                  <p:childTnLst>
                                    <p:animScale>
                                      <p:cBhvr>
                                        <p:cTn id="76" dur="2000" fill="hold"/>
                                        <p:tgtEl>
                                          <p:spTgt spid="19"/>
                                        </p:tgtEl>
                                      </p:cBhvr>
                                      <p:by x="50000" y="50000"/>
                                    </p:animScale>
                                  </p:childTnLst>
                                </p:cTn>
                              </p:par>
                            </p:childTnLst>
                          </p:cTn>
                        </p:par>
                        <p:par>
                          <p:cTn id="77" fill="hold">
                            <p:stCondLst>
                              <p:cond delay="2000"/>
                            </p:stCondLst>
                            <p:childTnLst>
                              <p:par>
                                <p:cTn id="78" presetID="10" presetClass="exit" presetSubtype="0" fill="hold" grpId="2" nodeType="afterEffect">
                                  <p:stCondLst>
                                    <p:cond delay="0"/>
                                  </p:stCondLst>
                                  <p:childTnLst>
                                    <p:animEffect transition="out" filter="fade">
                                      <p:cBhvr>
                                        <p:cTn id="79" dur="1500"/>
                                        <p:tgtEl>
                                          <p:spTgt spid="4"/>
                                        </p:tgtEl>
                                      </p:cBhvr>
                                    </p:animEffect>
                                    <p:set>
                                      <p:cBhvr>
                                        <p:cTn id="80" dur="1" fill="hold">
                                          <p:stCondLst>
                                            <p:cond delay="1499"/>
                                          </p:stCondLst>
                                        </p:cTn>
                                        <p:tgtEl>
                                          <p:spTgt spid="4"/>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1500"/>
                                        <p:tgtEl>
                                          <p:spTgt spid="5"/>
                                        </p:tgtEl>
                                      </p:cBhvr>
                                    </p:animEffect>
                                    <p:set>
                                      <p:cBhvr>
                                        <p:cTn id="83" dur="1" fill="hold">
                                          <p:stCondLst>
                                            <p:cond delay="1499"/>
                                          </p:stCondLst>
                                        </p:cTn>
                                        <p:tgtEl>
                                          <p:spTgt spid="5"/>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1500"/>
                                        <p:tgtEl>
                                          <p:spTgt spid="6"/>
                                        </p:tgtEl>
                                      </p:cBhvr>
                                    </p:animEffect>
                                    <p:set>
                                      <p:cBhvr>
                                        <p:cTn id="86" dur="1" fill="hold">
                                          <p:stCondLst>
                                            <p:cond delay="1499"/>
                                          </p:stCondLst>
                                        </p:cTn>
                                        <p:tgtEl>
                                          <p:spTgt spid="6"/>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1500"/>
                                        <p:tgtEl>
                                          <p:spTgt spid="7"/>
                                        </p:tgtEl>
                                      </p:cBhvr>
                                    </p:animEffect>
                                    <p:set>
                                      <p:cBhvr>
                                        <p:cTn id="89" dur="1" fill="hold">
                                          <p:stCondLst>
                                            <p:cond delay="1499"/>
                                          </p:stCondLst>
                                        </p:cTn>
                                        <p:tgtEl>
                                          <p:spTgt spid="7"/>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1500"/>
                                        <p:tgtEl>
                                          <p:spTgt spid="9"/>
                                        </p:tgtEl>
                                      </p:cBhvr>
                                    </p:animEffect>
                                    <p:set>
                                      <p:cBhvr>
                                        <p:cTn id="92" dur="1" fill="hold">
                                          <p:stCondLst>
                                            <p:cond delay="1499"/>
                                          </p:stCondLst>
                                        </p:cTn>
                                        <p:tgtEl>
                                          <p:spTgt spid="9"/>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1500"/>
                                        <p:tgtEl>
                                          <p:spTgt spid="8"/>
                                        </p:tgtEl>
                                      </p:cBhvr>
                                    </p:animEffect>
                                    <p:set>
                                      <p:cBhvr>
                                        <p:cTn id="95" dur="1" fill="hold">
                                          <p:stCondLst>
                                            <p:cond delay="1499"/>
                                          </p:stCondLst>
                                        </p:cTn>
                                        <p:tgtEl>
                                          <p:spTgt spid="8"/>
                                        </p:tgtEl>
                                        <p:attrNameLst>
                                          <p:attrName>style.visibility</p:attrName>
                                        </p:attrNameLst>
                                      </p:cBhvr>
                                      <p:to>
                                        <p:strVal val="hidden"/>
                                      </p:to>
                                    </p:set>
                                  </p:childTnLst>
                                </p:cTn>
                              </p:par>
                              <p:par>
                                <p:cTn id="96" presetID="10" presetClass="exit" presetSubtype="0" fill="hold" grpId="2" nodeType="withEffect">
                                  <p:stCondLst>
                                    <p:cond delay="0"/>
                                  </p:stCondLst>
                                  <p:childTnLst>
                                    <p:animEffect transition="out" filter="fade">
                                      <p:cBhvr>
                                        <p:cTn id="97" dur="1500"/>
                                        <p:tgtEl>
                                          <p:spTgt spid="10"/>
                                        </p:tgtEl>
                                      </p:cBhvr>
                                    </p:animEffect>
                                    <p:set>
                                      <p:cBhvr>
                                        <p:cTn id="98" dur="1" fill="hold">
                                          <p:stCondLst>
                                            <p:cond delay="1499"/>
                                          </p:stCondLst>
                                        </p:cTn>
                                        <p:tgtEl>
                                          <p:spTgt spid="10"/>
                                        </p:tgtEl>
                                        <p:attrNameLst>
                                          <p:attrName>style.visibility</p:attrName>
                                        </p:attrNameLst>
                                      </p:cBhvr>
                                      <p:to>
                                        <p:strVal val="hidden"/>
                                      </p:to>
                                    </p:set>
                                  </p:childTnLst>
                                </p:cTn>
                              </p:par>
                              <p:par>
                                <p:cTn id="99" presetID="10" presetClass="exit" presetSubtype="0" fill="hold" grpId="2" nodeType="withEffect">
                                  <p:stCondLst>
                                    <p:cond delay="0"/>
                                  </p:stCondLst>
                                  <p:childTnLst>
                                    <p:animEffect transition="out" filter="fade">
                                      <p:cBhvr>
                                        <p:cTn id="100" dur="1500"/>
                                        <p:tgtEl>
                                          <p:spTgt spid="11"/>
                                        </p:tgtEl>
                                      </p:cBhvr>
                                    </p:animEffect>
                                    <p:set>
                                      <p:cBhvr>
                                        <p:cTn id="101" dur="1" fill="hold">
                                          <p:stCondLst>
                                            <p:cond delay="1499"/>
                                          </p:stCondLst>
                                        </p:cTn>
                                        <p:tgtEl>
                                          <p:spTgt spid="11"/>
                                        </p:tgtEl>
                                        <p:attrNameLst>
                                          <p:attrName>style.visibility</p:attrName>
                                        </p:attrNameLst>
                                      </p:cBhvr>
                                      <p:to>
                                        <p:strVal val="hidden"/>
                                      </p:to>
                                    </p:set>
                                  </p:childTnLst>
                                </p:cTn>
                              </p:par>
                              <p:par>
                                <p:cTn id="102" presetID="10" presetClass="exit" presetSubtype="0" fill="hold" grpId="2" nodeType="withEffect">
                                  <p:stCondLst>
                                    <p:cond delay="0"/>
                                  </p:stCondLst>
                                  <p:childTnLst>
                                    <p:animEffect transition="out" filter="fade">
                                      <p:cBhvr>
                                        <p:cTn id="103" dur="1500"/>
                                        <p:tgtEl>
                                          <p:spTgt spid="12"/>
                                        </p:tgtEl>
                                      </p:cBhvr>
                                    </p:animEffect>
                                    <p:set>
                                      <p:cBhvr>
                                        <p:cTn id="104" dur="1" fill="hold">
                                          <p:stCondLst>
                                            <p:cond delay="1499"/>
                                          </p:stCondLst>
                                        </p:cTn>
                                        <p:tgtEl>
                                          <p:spTgt spid="12"/>
                                        </p:tgtEl>
                                        <p:attrNameLst>
                                          <p:attrName>style.visibility</p:attrName>
                                        </p:attrNameLst>
                                      </p:cBhvr>
                                      <p:to>
                                        <p:strVal val="hidden"/>
                                      </p:to>
                                    </p:set>
                                  </p:childTnLst>
                                </p:cTn>
                              </p:par>
                              <p:par>
                                <p:cTn id="105" presetID="10" presetClass="exit" presetSubtype="0" fill="hold" grpId="2" nodeType="withEffect">
                                  <p:stCondLst>
                                    <p:cond delay="0"/>
                                  </p:stCondLst>
                                  <p:childTnLst>
                                    <p:animEffect transition="out" filter="fade">
                                      <p:cBhvr>
                                        <p:cTn id="106" dur="1500"/>
                                        <p:tgtEl>
                                          <p:spTgt spid="13"/>
                                        </p:tgtEl>
                                      </p:cBhvr>
                                    </p:animEffect>
                                    <p:set>
                                      <p:cBhvr>
                                        <p:cTn id="107" dur="1" fill="hold">
                                          <p:stCondLst>
                                            <p:cond delay="1499"/>
                                          </p:stCondLst>
                                        </p:cTn>
                                        <p:tgtEl>
                                          <p:spTgt spid="13"/>
                                        </p:tgtEl>
                                        <p:attrNameLst>
                                          <p:attrName>style.visibility</p:attrName>
                                        </p:attrNameLst>
                                      </p:cBhvr>
                                      <p:to>
                                        <p:strVal val="hidden"/>
                                      </p:to>
                                    </p:set>
                                  </p:childTnLst>
                                </p:cTn>
                              </p:par>
                              <p:par>
                                <p:cTn id="108" presetID="10" presetClass="exit" presetSubtype="0" fill="hold" grpId="2" nodeType="withEffect">
                                  <p:stCondLst>
                                    <p:cond delay="0"/>
                                  </p:stCondLst>
                                  <p:childTnLst>
                                    <p:animEffect transition="out" filter="fade">
                                      <p:cBhvr>
                                        <p:cTn id="109" dur="1500"/>
                                        <p:tgtEl>
                                          <p:spTgt spid="14"/>
                                        </p:tgtEl>
                                      </p:cBhvr>
                                    </p:animEffect>
                                    <p:set>
                                      <p:cBhvr>
                                        <p:cTn id="110" dur="1" fill="hold">
                                          <p:stCondLst>
                                            <p:cond delay="1499"/>
                                          </p:stCondLst>
                                        </p:cTn>
                                        <p:tgtEl>
                                          <p:spTgt spid="14"/>
                                        </p:tgtEl>
                                        <p:attrNameLst>
                                          <p:attrName>style.visibility</p:attrName>
                                        </p:attrNameLst>
                                      </p:cBhvr>
                                      <p:to>
                                        <p:strVal val="hidden"/>
                                      </p:to>
                                    </p:set>
                                  </p:childTnLst>
                                </p:cTn>
                              </p:par>
                              <p:par>
                                <p:cTn id="111" presetID="10" presetClass="exit" presetSubtype="0" fill="hold" grpId="2" nodeType="withEffect">
                                  <p:stCondLst>
                                    <p:cond delay="0"/>
                                  </p:stCondLst>
                                  <p:childTnLst>
                                    <p:animEffect transition="out" filter="fade">
                                      <p:cBhvr>
                                        <p:cTn id="112" dur="1500"/>
                                        <p:tgtEl>
                                          <p:spTgt spid="15"/>
                                        </p:tgtEl>
                                      </p:cBhvr>
                                    </p:animEffect>
                                    <p:set>
                                      <p:cBhvr>
                                        <p:cTn id="113" dur="1" fill="hold">
                                          <p:stCondLst>
                                            <p:cond delay="1499"/>
                                          </p:stCondLst>
                                        </p:cTn>
                                        <p:tgtEl>
                                          <p:spTgt spid="15"/>
                                        </p:tgtEl>
                                        <p:attrNameLst>
                                          <p:attrName>style.visibility</p:attrName>
                                        </p:attrNameLst>
                                      </p:cBhvr>
                                      <p:to>
                                        <p:strVal val="hidden"/>
                                      </p:to>
                                    </p:set>
                                  </p:childTnLst>
                                </p:cTn>
                              </p:par>
                              <p:par>
                                <p:cTn id="114" presetID="10" presetClass="exit" presetSubtype="0" fill="hold" grpId="2" nodeType="withEffect">
                                  <p:stCondLst>
                                    <p:cond delay="0"/>
                                  </p:stCondLst>
                                  <p:childTnLst>
                                    <p:animEffect transition="out" filter="fade">
                                      <p:cBhvr>
                                        <p:cTn id="115" dur="1500"/>
                                        <p:tgtEl>
                                          <p:spTgt spid="16"/>
                                        </p:tgtEl>
                                      </p:cBhvr>
                                    </p:animEffect>
                                    <p:set>
                                      <p:cBhvr>
                                        <p:cTn id="116" dur="1" fill="hold">
                                          <p:stCondLst>
                                            <p:cond delay="1499"/>
                                          </p:stCondLst>
                                        </p:cTn>
                                        <p:tgtEl>
                                          <p:spTgt spid="16"/>
                                        </p:tgtEl>
                                        <p:attrNameLst>
                                          <p:attrName>style.visibility</p:attrName>
                                        </p:attrNameLst>
                                      </p:cBhvr>
                                      <p:to>
                                        <p:strVal val="hidden"/>
                                      </p:to>
                                    </p:set>
                                  </p:childTnLst>
                                </p:cTn>
                              </p:par>
                              <p:par>
                                <p:cTn id="117" presetID="10" presetClass="exit" presetSubtype="0" fill="hold" grpId="2" nodeType="withEffect">
                                  <p:stCondLst>
                                    <p:cond delay="0"/>
                                  </p:stCondLst>
                                  <p:childTnLst>
                                    <p:animEffect transition="out" filter="fade">
                                      <p:cBhvr>
                                        <p:cTn id="118" dur="1500"/>
                                        <p:tgtEl>
                                          <p:spTgt spid="17"/>
                                        </p:tgtEl>
                                      </p:cBhvr>
                                    </p:animEffect>
                                    <p:set>
                                      <p:cBhvr>
                                        <p:cTn id="119" dur="1" fill="hold">
                                          <p:stCondLst>
                                            <p:cond delay="1499"/>
                                          </p:stCondLst>
                                        </p:cTn>
                                        <p:tgtEl>
                                          <p:spTgt spid="17"/>
                                        </p:tgtEl>
                                        <p:attrNameLst>
                                          <p:attrName>style.visibility</p:attrName>
                                        </p:attrNameLst>
                                      </p:cBhvr>
                                      <p:to>
                                        <p:strVal val="hidden"/>
                                      </p:to>
                                    </p:set>
                                  </p:childTnLst>
                                </p:cTn>
                              </p:par>
                              <p:par>
                                <p:cTn id="120" presetID="10" presetClass="exit" presetSubtype="0" fill="hold" grpId="2" nodeType="withEffect">
                                  <p:stCondLst>
                                    <p:cond delay="0"/>
                                  </p:stCondLst>
                                  <p:childTnLst>
                                    <p:animEffect transition="out" filter="fade">
                                      <p:cBhvr>
                                        <p:cTn id="121" dur="1500"/>
                                        <p:tgtEl>
                                          <p:spTgt spid="18"/>
                                        </p:tgtEl>
                                      </p:cBhvr>
                                    </p:animEffect>
                                    <p:set>
                                      <p:cBhvr>
                                        <p:cTn id="122" dur="1" fill="hold">
                                          <p:stCondLst>
                                            <p:cond delay="1499"/>
                                          </p:stCondLst>
                                        </p:cTn>
                                        <p:tgtEl>
                                          <p:spTgt spid="18"/>
                                        </p:tgtEl>
                                        <p:attrNameLst>
                                          <p:attrName>style.visibility</p:attrName>
                                        </p:attrNameLst>
                                      </p:cBhvr>
                                      <p:to>
                                        <p:strVal val="hidden"/>
                                      </p:to>
                                    </p:set>
                                  </p:childTnLst>
                                </p:cTn>
                              </p:par>
                              <p:par>
                                <p:cTn id="123" presetID="10" presetClass="exit" presetSubtype="0" fill="hold" grpId="2" nodeType="withEffect">
                                  <p:stCondLst>
                                    <p:cond delay="0"/>
                                  </p:stCondLst>
                                  <p:childTnLst>
                                    <p:animEffect transition="out" filter="fade">
                                      <p:cBhvr>
                                        <p:cTn id="124" dur="1500"/>
                                        <p:tgtEl>
                                          <p:spTgt spid="19"/>
                                        </p:tgtEl>
                                      </p:cBhvr>
                                    </p:animEffect>
                                    <p:set>
                                      <p:cBhvr>
                                        <p:cTn id="125" dur="1" fill="hold">
                                          <p:stCondLst>
                                            <p:cond delay="1499"/>
                                          </p:stCondLst>
                                        </p:cTn>
                                        <p:tgtEl>
                                          <p:spTgt spid="19"/>
                                        </p:tgtEl>
                                        <p:attrNameLst>
                                          <p:attrName>style.visibility</p:attrName>
                                        </p:attrNameLst>
                                      </p:cBhvr>
                                      <p:to>
                                        <p:strVal val="hidden"/>
                                      </p:to>
                                    </p:set>
                                  </p:childTnLst>
                                </p:cTn>
                              </p:par>
                              <p:par>
                                <p:cTn id="126" presetID="10" presetClass="entr" presetSubtype="0" fill="hold" nodeType="withEffect">
                                  <p:stCondLst>
                                    <p:cond delay="50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p:bldP spid="20"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E9732"/>
        </a:solidFill>
        <a:effectLst/>
      </p:bgPr>
    </p:bg>
    <p:spTree>
      <p:nvGrpSpPr>
        <p:cNvPr id="1" name=""/>
        <p:cNvGrpSpPr/>
        <p:nvPr/>
      </p:nvGrpSpPr>
      <p:grpSpPr>
        <a:xfrm>
          <a:off x="0" y="0"/>
          <a:ext cx="0" cy="0"/>
          <a:chOff x="0" y="0"/>
          <a:chExt cx="0" cy="0"/>
        </a:xfrm>
      </p:grpSpPr>
      <p:sp>
        <p:nvSpPr>
          <p:cNvPr id="8" name="TextBox 7"/>
          <p:cNvSpPr txBox="1"/>
          <p:nvPr/>
        </p:nvSpPr>
        <p:spPr>
          <a:xfrm>
            <a:off x="611415" y="4058944"/>
            <a:ext cx="9715500" cy="1323439"/>
          </a:xfrm>
          <a:prstGeom prst="rect">
            <a:avLst/>
          </a:prstGeom>
          <a:noFill/>
        </p:spPr>
        <p:txBody>
          <a:bodyPr wrap="square" rtlCol="0">
            <a:spAutoFit/>
          </a:bodyPr>
          <a:lstStyle/>
          <a:p>
            <a:pPr algn="r"/>
            <a:r>
              <a:rPr lang="en-US" sz="4000" dirty="0" smtClean="0">
                <a:solidFill>
                  <a:schemeClr val="bg1"/>
                </a:solidFill>
                <a:latin typeface="Franklin Gothic Demi Cond" panose="020B0706030402020204" pitchFamily="34" charset="0"/>
              </a:rPr>
              <a:t>Competency </a:t>
            </a:r>
            <a:r>
              <a:rPr lang="en-US" sz="4000" dirty="0">
                <a:solidFill>
                  <a:schemeClr val="bg1"/>
                </a:solidFill>
                <a:latin typeface="Franklin Gothic Demi Cond" panose="020B0706030402020204" pitchFamily="34" charset="0"/>
              </a:rPr>
              <a:t>models </a:t>
            </a:r>
            <a:r>
              <a:rPr lang="en-US" sz="4000" dirty="0" smtClean="0">
                <a:solidFill>
                  <a:schemeClr val="bg1"/>
                </a:solidFill>
                <a:latin typeface="Franklin Gothic Demi Cond" panose="020B0706030402020204" pitchFamily="34" charset="0"/>
              </a:rPr>
              <a:t>developed for Pollution Prevention and Resource Recovery</a:t>
            </a:r>
            <a:endParaRPr lang="en-US" sz="4000" dirty="0">
              <a:solidFill>
                <a:schemeClr val="bg1"/>
              </a:solidFill>
              <a:latin typeface="Franklin Gothic Demi Cond" panose="020B0706030402020204" pitchFamily="34" charset="0"/>
            </a:endParaRPr>
          </a:p>
        </p:txBody>
      </p:sp>
      <p:cxnSp>
        <p:nvCxnSpPr>
          <p:cNvPr id="9" name="Straight Connector 8"/>
          <p:cNvCxnSpPr/>
          <p:nvPr/>
        </p:nvCxnSpPr>
        <p:spPr>
          <a:xfrm>
            <a:off x="0" y="3924300"/>
            <a:ext cx="1018540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4" name="Picture 14">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9829800" y="304800"/>
            <a:ext cx="1012078"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19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228611"/>
            <a:ext cx="4136144" cy="525781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81011"/>
            <a:ext cx="4623825" cy="525781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2881" y="1412556"/>
            <a:ext cx="6190501" cy="5257811"/>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20067" t="13704" r="17686" b="18148"/>
          <a:stretch/>
        </p:blipFill>
        <p:spPr>
          <a:xfrm>
            <a:off x="4030651" y="824733"/>
            <a:ext cx="4648201" cy="4673600"/>
          </a:xfrm>
          <a:prstGeom prst="rect">
            <a:avLst/>
          </a:prstGeom>
        </p:spPr>
      </p:pic>
      <p:sp>
        <p:nvSpPr>
          <p:cNvPr id="7" name="TextBox 6"/>
          <p:cNvSpPr txBox="1"/>
          <p:nvPr/>
        </p:nvSpPr>
        <p:spPr>
          <a:xfrm>
            <a:off x="706749" y="853761"/>
            <a:ext cx="2801257" cy="892552"/>
          </a:xfrm>
          <a:prstGeom prst="rect">
            <a:avLst/>
          </a:prstGeom>
          <a:noFill/>
        </p:spPr>
        <p:txBody>
          <a:bodyPr wrap="square" rtlCol="0">
            <a:spAutoFit/>
          </a:bodyPr>
          <a:lstStyle/>
          <a:p>
            <a:r>
              <a:rPr lang="en-US" sz="2800" dirty="0" smtClean="0">
                <a:solidFill>
                  <a:srgbClr val="8BC53F"/>
                </a:solidFill>
                <a:latin typeface="Franklin Gothic Demi Cond" panose="020B0706030402020204" pitchFamily="34" charset="0"/>
              </a:rPr>
              <a:t>LEADERSHIP</a:t>
            </a:r>
          </a:p>
          <a:p>
            <a:r>
              <a:rPr lang="en-US" sz="2400" dirty="0" smtClean="0">
                <a:latin typeface="Franklin Gothic Book" panose="020B0503020102020204" pitchFamily="34" charset="0"/>
              </a:rPr>
              <a:t>competencies</a:t>
            </a:r>
            <a:endParaRPr lang="en-US" sz="2800" dirty="0" smtClean="0">
              <a:latin typeface="Franklin Gothic Book" panose="020B0503020102020204" pitchFamily="34" charset="0"/>
            </a:endParaRPr>
          </a:p>
        </p:txBody>
      </p:sp>
      <p:sp>
        <p:nvSpPr>
          <p:cNvPr id="8" name="TextBox 7"/>
          <p:cNvSpPr txBox="1"/>
          <p:nvPr/>
        </p:nvSpPr>
        <p:spPr>
          <a:xfrm>
            <a:off x="4954122" y="5943600"/>
            <a:ext cx="2801257" cy="892552"/>
          </a:xfrm>
          <a:prstGeom prst="rect">
            <a:avLst/>
          </a:prstGeom>
          <a:noFill/>
        </p:spPr>
        <p:txBody>
          <a:bodyPr wrap="square" rtlCol="0">
            <a:spAutoFit/>
          </a:bodyPr>
          <a:lstStyle/>
          <a:p>
            <a:pPr algn="ctr"/>
            <a:r>
              <a:rPr lang="en-US" sz="2800" dirty="0" smtClean="0">
                <a:solidFill>
                  <a:srgbClr val="007DC3"/>
                </a:solidFill>
                <a:latin typeface="Franklin Gothic Demi Cond" panose="020B0706030402020204" pitchFamily="34" charset="0"/>
              </a:rPr>
              <a:t>BEHAVIORAL</a:t>
            </a:r>
          </a:p>
          <a:p>
            <a:pPr algn="ctr"/>
            <a:r>
              <a:rPr lang="en-US" sz="2400" dirty="0" smtClean="0">
                <a:latin typeface="Franklin Gothic Book" panose="020B0503020102020204" pitchFamily="34" charset="0"/>
              </a:rPr>
              <a:t>competencies</a:t>
            </a:r>
            <a:endParaRPr lang="en-US" sz="2800" dirty="0" smtClean="0">
              <a:latin typeface="Franklin Gothic Book" panose="020B0503020102020204" pitchFamily="34" charset="0"/>
            </a:endParaRPr>
          </a:p>
        </p:txBody>
      </p:sp>
      <p:sp>
        <p:nvSpPr>
          <p:cNvPr id="9" name="TextBox 8"/>
          <p:cNvSpPr txBox="1"/>
          <p:nvPr/>
        </p:nvSpPr>
        <p:spPr>
          <a:xfrm>
            <a:off x="9303381" y="853761"/>
            <a:ext cx="2801257" cy="892552"/>
          </a:xfrm>
          <a:prstGeom prst="rect">
            <a:avLst/>
          </a:prstGeom>
          <a:noFill/>
        </p:spPr>
        <p:txBody>
          <a:bodyPr wrap="square" rtlCol="0">
            <a:spAutoFit/>
          </a:bodyPr>
          <a:lstStyle/>
          <a:p>
            <a:pPr algn="ctr"/>
            <a:r>
              <a:rPr lang="en-US" sz="2800" dirty="0" smtClean="0">
                <a:solidFill>
                  <a:srgbClr val="FDB913"/>
                </a:solidFill>
                <a:latin typeface="Franklin Gothic Demi Cond" panose="020B0706030402020204" pitchFamily="34" charset="0"/>
              </a:rPr>
              <a:t>TECHNICAL</a:t>
            </a:r>
          </a:p>
          <a:p>
            <a:pPr algn="ctr"/>
            <a:r>
              <a:rPr lang="en-US" sz="2400" dirty="0" smtClean="0">
                <a:latin typeface="Franklin Gothic Book" panose="020B0503020102020204" pitchFamily="34" charset="0"/>
              </a:rPr>
              <a:t>competencies</a:t>
            </a:r>
            <a:endParaRPr lang="en-US" sz="2800" dirty="0" smtClean="0">
              <a:latin typeface="Franklin Gothic Book" panose="020B0503020102020204" pitchFamily="34" charset="0"/>
            </a:endParaRPr>
          </a:p>
        </p:txBody>
      </p:sp>
      <p:sp>
        <p:nvSpPr>
          <p:cNvPr id="3" name="TextBox 2"/>
          <p:cNvSpPr txBox="1"/>
          <p:nvPr/>
        </p:nvSpPr>
        <p:spPr>
          <a:xfrm>
            <a:off x="4280851" y="2698386"/>
            <a:ext cx="4091233" cy="923330"/>
          </a:xfrm>
          <a:prstGeom prst="rect">
            <a:avLst/>
          </a:prstGeom>
          <a:noFill/>
        </p:spPr>
        <p:txBody>
          <a:bodyPr wrap="square" rtlCol="0">
            <a:spAutoFit/>
          </a:bodyPr>
          <a:lstStyle/>
          <a:p>
            <a:pPr algn="ctr"/>
            <a:r>
              <a:rPr lang="en-US" dirty="0" smtClean="0">
                <a:solidFill>
                  <a:srgbClr val="8BC53F"/>
                </a:solidFill>
                <a:latin typeface="Franklin Gothic Demi" panose="020B0703020102020204" pitchFamily="34" charset="0"/>
              </a:rPr>
              <a:t>OCCUPATIONAL COMPETENCY MODEL</a:t>
            </a:r>
          </a:p>
          <a:p>
            <a:pPr algn="ctr"/>
            <a:r>
              <a:rPr lang="en-US" dirty="0" smtClean="0">
                <a:latin typeface="Franklin Gothic Book" panose="020B0503020102020204" pitchFamily="34" charset="0"/>
              </a:rPr>
              <a:t>Collection of competencies needed for success in a given </a:t>
            </a:r>
            <a:r>
              <a:rPr lang="en-US" dirty="0" smtClean="0">
                <a:solidFill>
                  <a:schemeClr val="accent1"/>
                </a:solidFill>
                <a:latin typeface="Franklin Gothic Demi Cond" panose="020B0706030402020204" pitchFamily="34" charset="0"/>
              </a:rPr>
              <a:t>occupational area</a:t>
            </a:r>
            <a:endParaRPr lang="en-US" dirty="0">
              <a:solidFill>
                <a:schemeClr val="accent1"/>
              </a:solidFill>
              <a:latin typeface="Franklin Gothic Demi Cond" panose="020B0706030402020204" pitchFamily="34" charset="0"/>
            </a:endParaRPr>
          </a:p>
        </p:txBody>
      </p:sp>
      <p:sp>
        <p:nvSpPr>
          <p:cNvPr id="2" name="TextBox 1"/>
          <p:cNvSpPr txBox="1"/>
          <p:nvPr/>
        </p:nvSpPr>
        <p:spPr>
          <a:xfrm>
            <a:off x="4572000" y="3621715"/>
            <a:ext cx="3505200" cy="646331"/>
          </a:xfrm>
          <a:prstGeom prst="rect">
            <a:avLst/>
          </a:prstGeom>
          <a:noFill/>
        </p:spPr>
        <p:txBody>
          <a:bodyPr wrap="square" rtlCol="0">
            <a:spAutoFit/>
          </a:bodyPr>
          <a:lstStyle/>
          <a:p>
            <a:pPr algn="ctr"/>
            <a:r>
              <a:rPr lang="en-US" dirty="0" smtClean="0">
                <a:latin typeface="Franklin Gothic Book" panose="020B0503020102020204" pitchFamily="34" charset="0"/>
              </a:rPr>
              <a:t>Occupational competency models are made up of </a:t>
            </a:r>
            <a:r>
              <a:rPr lang="en-US" dirty="0" smtClean="0">
                <a:solidFill>
                  <a:srgbClr val="70AD47"/>
                </a:solidFill>
                <a:latin typeface="Franklin Gothic Demi Cond" panose="020B0706030402020204" pitchFamily="34" charset="0"/>
              </a:rPr>
              <a:t>three parts</a:t>
            </a:r>
            <a:r>
              <a:rPr lang="en-US" dirty="0" smtClean="0">
                <a:latin typeface="Franklin Gothic Book" panose="020B0503020102020204" pitchFamily="34" charset="0"/>
              </a:rPr>
              <a:t> </a:t>
            </a:r>
            <a:endParaRPr lang="en-US" dirty="0">
              <a:latin typeface="Franklin Gothic Book" panose="020B0503020102020204" pitchFamily="34" charset="0"/>
            </a:endParaRPr>
          </a:p>
        </p:txBody>
      </p:sp>
      <p:sp>
        <p:nvSpPr>
          <p:cNvPr id="4" name="TextBox 3"/>
          <p:cNvSpPr txBox="1"/>
          <p:nvPr/>
        </p:nvSpPr>
        <p:spPr>
          <a:xfrm>
            <a:off x="457200" y="1822588"/>
            <a:ext cx="2971800" cy="2031325"/>
          </a:xfrm>
          <a:prstGeom prst="rect">
            <a:avLst/>
          </a:prstGeom>
          <a:noFill/>
        </p:spPr>
        <p:txBody>
          <a:bodyPr wrap="square" rtlCol="0">
            <a:spAutoFit/>
          </a:bodyPr>
          <a:lstStyle/>
          <a:p>
            <a:r>
              <a:rPr lang="en-US" dirty="0" smtClean="0">
                <a:latin typeface="Franklin Gothic Book" panose="020B0503020102020204" pitchFamily="34" charset="0"/>
              </a:rPr>
              <a:t>These are the competencies from the </a:t>
            </a:r>
            <a:r>
              <a:rPr lang="en-US" dirty="0" smtClean="0">
                <a:solidFill>
                  <a:srgbClr val="70AD47"/>
                </a:solidFill>
                <a:latin typeface="Franklin Gothic Demi Cond" panose="020B0706030402020204" pitchFamily="34" charset="0"/>
              </a:rPr>
              <a:t>leadership model </a:t>
            </a:r>
            <a:r>
              <a:rPr lang="en-US" dirty="0" smtClean="0">
                <a:latin typeface="Franklin Gothic Book" panose="020B0503020102020204" pitchFamily="34" charset="0"/>
              </a:rPr>
              <a:t>that are most important for the specific occupational area, as determined by subject matter experts in the occupational group</a:t>
            </a:r>
            <a:endParaRPr lang="en-US" dirty="0">
              <a:latin typeface="Franklin Gothic Book" panose="020B0503020102020204" pitchFamily="34" charset="0"/>
            </a:endParaRPr>
          </a:p>
        </p:txBody>
      </p:sp>
      <p:sp>
        <p:nvSpPr>
          <p:cNvPr id="5" name="TextBox 4"/>
          <p:cNvSpPr txBox="1"/>
          <p:nvPr/>
        </p:nvSpPr>
        <p:spPr>
          <a:xfrm>
            <a:off x="9459961" y="1822588"/>
            <a:ext cx="2732039" cy="1754326"/>
          </a:xfrm>
          <a:prstGeom prst="rect">
            <a:avLst/>
          </a:prstGeom>
          <a:noFill/>
        </p:spPr>
        <p:txBody>
          <a:bodyPr wrap="square" rtlCol="0">
            <a:spAutoFit/>
          </a:bodyPr>
          <a:lstStyle/>
          <a:p>
            <a:r>
              <a:rPr lang="en-US" dirty="0" smtClean="0">
                <a:latin typeface="Franklin Gothic Book" panose="020B0503020102020204" pitchFamily="34" charset="0"/>
              </a:rPr>
              <a:t>These are customized, </a:t>
            </a:r>
            <a:r>
              <a:rPr lang="en-US" dirty="0" smtClean="0">
                <a:solidFill>
                  <a:schemeClr val="accent2"/>
                </a:solidFill>
                <a:latin typeface="Franklin Gothic Demi Cond" panose="020B0706030402020204" pitchFamily="34" charset="0"/>
              </a:rPr>
              <a:t>role-specific</a:t>
            </a:r>
            <a:r>
              <a:rPr lang="en-US" dirty="0" smtClean="0">
                <a:latin typeface="Franklin Gothic Book" panose="020B0503020102020204" pitchFamily="34" charset="0"/>
              </a:rPr>
              <a:t> competencies that reflect the unique professional expertise and </a:t>
            </a:r>
            <a:r>
              <a:rPr lang="en-US" dirty="0" smtClean="0">
                <a:solidFill>
                  <a:schemeClr val="accent2"/>
                </a:solidFill>
                <a:latin typeface="Franklin Gothic Demi Cond" panose="020B0706030402020204" pitchFamily="34" charset="0"/>
              </a:rPr>
              <a:t>technical skills </a:t>
            </a:r>
            <a:r>
              <a:rPr lang="en-US" dirty="0" smtClean="0">
                <a:latin typeface="Franklin Gothic Book" panose="020B0503020102020204" pitchFamily="34" charset="0"/>
              </a:rPr>
              <a:t>required in your profession</a:t>
            </a:r>
            <a:endParaRPr lang="en-US" dirty="0">
              <a:latin typeface="Franklin Gothic Book" panose="020B0503020102020204" pitchFamily="34" charset="0"/>
            </a:endParaRPr>
          </a:p>
        </p:txBody>
      </p:sp>
      <p:sp>
        <p:nvSpPr>
          <p:cNvPr id="10" name="TextBox 9"/>
          <p:cNvSpPr txBox="1"/>
          <p:nvPr/>
        </p:nvSpPr>
        <p:spPr>
          <a:xfrm>
            <a:off x="7627594" y="5934670"/>
            <a:ext cx="4488206" cy="923330"/>
          </a:xfrm>
          <a:prstGeom prst="rect">
            <a:avLst/>
          </a:prstGeom>
          <a:noFill/>
        </p:spPr>
        <p:txBody>
          <a:bodyPr wrap="square" rtlCol="0">
            <a:spAutoFit/>
          </a:bodyPr>
          <a:lstStyle/>
          <a:p>
            <a:r>
              <a:rPr lang="en-US" dirty="0" smtClean="0">
                <a:latin typeface="Franklin Gothic Book" panose="020B0503020102020204" pitchFamily="34" charset="0"/>
              </a:rPr>
              <a:t>These are </a:t>
            </a:r>
            <a:r>
              <a:rPr lang="en-US" dirty="0" smtClean="0">
                <a:solidFill>
                  <a:schemeClr val="accent1"/>
                </a:solidFill>
                <a:latin typeface="Franklin Gothic Demi Cond" panose="020B0706030402020204" pitchFamily="34" charset="0"/>
              </a:rPr>
              <a:t>non-technical </a:t>
            </a:r>
            <a:r>
              <a:rPr lang="en-US" dirty="0" smtClean="0">
                <a:latin typeface="Franklin Gothic Book" panose="020B0503020102020204" pitchFamily="34" charset="0"/>
              </a:rPr>
              <a:t>competencies that are critical for success at work, that are likely to be shared by many work groups</a:t>
            </a:r>
            <a:endParaRPr lang="en-US" dirty="0">
              <a:latin typeface="Franklin Gothic Book" panose="020B0503020102020204" pitchFamily="34" charset="0"/>
            </a:endParaRPr>
          </a:p>
        </p:txBody>
      </p:sp>
      <p:sp>
        <p:nvSpPr>
          <p:cNvPr id="15" name="Rectangle 14">
            <a:hlinkClick r:id="rId8" action="ppaction://hlinksldjump"/>
          </p:cNvPr>
          <p:cNvSpPr/>
          <p:nvPr/>
        </p:nvSpPr>
        <p:spPr>
          <a:xfrm>
            <a:off x="0" y="0"/>
            <a:ext cx="228600" cy="6858000"/>
          </a:xfrm>
          <a:prstGeom prst="rect">
            <a:avLst/>
          </a:pr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76600" y="1676400"/>
            <a:ext cx="1770678" cy="369332"/>
          </a:xfrm>
          <a:prstGeom prst="rect">
            <a:avLst/>
          </a:prstGeom>
          <a:noFill/>
        </p:spPr>
        <p:txBody>
          <a:bodyPr wrap="none" rtlCol="0">
            <a:spAutoFit/>
          </a:bodyPr>
          <a:lstStyle/>
          <a:p>
            <a:r>
              <a:rPr lang="en-US" dirty="0" smtClean="0">
                <a:solidFill>
                  <a:schemeClr val="accent1"/>
                </a:solidFill>
                <a:latin typeface="Franklin Gothic Demi Cond" panose="020B0706030402020204" pitchFamily="34" charset="0"/>
              </a:rPr>
              <a:t>Human Resources</a:t>
            </a:r>
            <a:endParaRPr lang="en-US" dirty="0">
              <a:solidFill>
                <a:schemeClr val="accent1"/>
              </a:solidFill>
              <a:latin typeface="Franklin Gothic Demi Cond" panose="020B0706030402020204" pitchFamily="34" charset="0"/>
            </a:endParaRPr>
          </a:p>
        </p:txBody>
      </p:sp>
      <p:sp>
        <p:nvSpPr>
          <p:cNvPr id="16" name="TextBox 15"/>
          <p:cNvSpPr txBox="1"/>
          <p:nvPr/>
        </p:nvSpPr>
        <p:spPr>
          <a:xfrm>
            <a:off x="8920086" y="3510492"/>
            <a:ext cx="1665841" cy="369332"/>
          </a:xfrm>
          <a:prstGeom prst="rect">
            <a:avLst/>
          </a:prstGeom>
          <a:noFill/>
        </p:spPr>
        <p:txBody>
          <a:bodyPr wrap="none" rtlCol="0">
            <a:spAutoFit/>
          </a:bodyPr>
          <a:lstStyle/>
          <a:p>
            <a:r>
              <a:rPr lang="en-US" dirty="0" smtClean="0">
                <a:solidFill>
                  <a:schemeClr val="accent1"/>
                </a:solidFill>
                <a:latin typeface="Franklin Gothic Demi Cond" panose="020B0706030402020204" pitchFamily="34" charset="0"/>
              </a:rPr>
              <a:t>Communications</a:t>
            </a:r>
            <a:endParaRPr lang="en-US" dirty="0">
              <a:solidFill>
                <a:schemeClr val="accent1"/>
              </a:solidFill>
              <a:latin typeface="Franklin Gothic Demi Cond" panose="020B0706030402020204" pitchFamily="34" charset="0"/>
            </a:endParaRPr>
          </a:p>
        </p:txBody>
      </p:sp>
      <p:sp>
        <p:nvSpPr>
          <p:cNvPr id="17" name="TextBox 16"/>
          <p:cNvSpPr txBox="1"/>
          <p:nvPr/>
        </p:nvSpPr>
        <p:spPr>
          <a:xfrm>
            <a:off x="1371600" y="4889619"/>
            <a:ext cx="2392001" cy="369332"/>
          </a:xfrm>
          <a:prstGeom prst="rect">
            <a:avLst/>
          </a:prstGeom>
          <a:noFill/>
        </p:spPr>
        <p:txBody>
          <a:bodyPr wrap="none" rtlCol="0">
            <a:spAutoFit/>
          </a:bodyPr>
          <a:lstStyle/>
          <a:p>
            <a:r>
              <a:rPr lang="en-US" dirty="0" smtClean="0">
                <a:solidFill>
                  <a:schemeClr val="accent1"/>
                </a:solidFill>
                <a:latin typeface="Franklin Gothic Demi Cond" panose="020B0706030402020204" pitchFamily="34" charset="0"/>
              </a:rPr>
              <a:t>Contracts Administration</a:t>
            </a:r>
            <a:endParaRPr lang="en-US" dirty="0">
              <a:solidFill>
                <a:schemeClr val="accent1"/>
              </a:solidFill>
              <a:latin typeface="Franklin Gothic Demi Cond" panose="020B0706030402020204" pitchFamily="34" charset="0"/>
            </a:endParaRPr>
          </a:p>
        </p:txBody>
      </p:sp>
      <p:sp>
        <p:nvSpPr>
          <p:cNvPr id="18" name="TextBox 17"/>
          <p:cNvSpPr txBox="1"/>
          <p:nvPr/>
        </p:nvSpPr>
        <p:spPr>
          <a:xfrm>
            <a:off x="8534400" y="5084396"/>
            <a:ext cx="3467616" cy="461665"/>
          </a:xfrm>
          <a:prstGeom prst="rect">
            <a:avLst/>
          </a:prstGeom>
          <a:noFill/>
        </p:spPr>
        <p:txBody>
          <a:bodyPr wrap="none" rtlCol="0">
            <a:spAutoFit/>
          </a:bodyPr>
          <a:lstStyle/>
          <a:p>
            <a:r>
              <a:rPr lang="en-US" sz="2400" dirty="0" smtClean="0">
                <a:latin typeface="Franklin Gothic Book" panose="020B0503020102020204" pitchFamily="34" charset="0"/>
              </a:rPr>
              <a:t>Let’s look at an </a:t>
            </a:r>
            <a:r>
              <a:rPr lang="en-US" sz="2400" dirty="0" smtClean="0">
                <a:solidFill>
                  <a:schemeClr val="tx2"/>
                </a:solidFill>
                <a:latin typeface="Franklin Gothic Demi Cond" panose="020B0706030402020204" pitchFamily="34" charset="0"/>
              </a:rPr>
              <a:t>example</a:t>
            </a:r>
            <a:r>
              <a:rPr lang="en-US" sz="2400" dirty="0" smtClean="0">
                <a:latin typeface="Franklin Gothic Book" panose="020B0503020102020204" pitchFamily="34" charset="0"/>
              </a:rPr>
              <a:t>…</a:t>
            </a:r>
            <a:endParaRPr lang="en-US" sz="2400" dirty="0">
              <a:latin typeface="Franklin Gothic Book" panose="020B0503020102020204" pitchFamily="34" charset="0"/>
            </a:endParaRPr>
          </a:p>
        </p:txBody>
      </p:sp>
    </p:spTree>
    <p:custDataLst>
      <p:tags r:id="rId1"/>
    </p:custDataLst>
    <p:extLst>
      <p:ext uri="{BB962C8B-B14F-4D97-AF65-F5344CB8AC3E}">
        <p14:creationId xmlns:p14="http://schemas.microsoft.com/office/powerpoint/2010/main" val="2746518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anim calcmode="lin" valueType="num">
                                      <p:cBhvr>
                                        <p:cTn id="10" dur="2000" fill="hold"/>
                                        <p:tgtEl>
                                          <p:spTgt spid="6"/>
                                        </p:tgtEl>
                                        <p:attrNameLst>
                                          <p:attrName>ppt_x</p:attrName>
                                        </p:attrNameLst>
                                      </p:cBhvr>
                                      <p:tavLst>
                                        <p:tav tm="0">
                                          <p:val>
                                            <p:fltVal val="0.5"/>
                                          </p:val>
                                        </p:tav>
                                        <p:tav tm="100000">
                                          <p:val>
                                            <p:strVal val="#ppt_x"/>
                                          </p:val>
                                        </p:tav>
                                      </p:tavLst>
                                    </p:anim>
                                    <p:anim calcmode="lin" valueType="num">
                                      <p:cBhvr>
                                        <p:cTn id="11" dur="2000" fill="hold"/>
                                        <p:tgtEl>
                                          <p:spTgt spid="6"/>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10" presetClass="exit" presetSubtype="0" fill="hold" grpId="1" nodeType="after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par>
                                <p:cTn id="16" presetID="53" presetClass="entr" presetSubtype="52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2000" fill="hold"/>
                                        <p:tgtEl>
                                          <p:spTgt spid="17"/>
                                        </p:tgtEl>
                                        <p:attrNameLst>
                                          <p:attrName>ppt_w</p:attrName>
                                        </p:attrNameLst>
                                      </p:cBhvr>
                                      <p:tavLst>
                                        <p:tav tm="0">
                                          <p:val>
                                            <p:fltVal val="0"/>
                                          </p:val>
                                        </p:tav>
                                        <p:tav tm="100000">
                                          <p:val>
                                            <p:strVal val="#ppt_w"/>
                                          </p:val>
                                        </p:tav>
                                      </p:tavLst>
                                    </p:anim>
                                    <p:anim calcmode="lin" valueType="num">
                                      <p:cBhvr>
                                        <p:cTn id="19" dur="2000" fill="hold"/>
                                        <p:tgtEl>
                                          <p:spTgt spid="17"/>
                                        </p:tgtEl>
                                        <p:attrNameLst>
                                          <p:attrName>ppt_h</p:attrName>
                                        </p:attrNameLst>
                                      </p:cBhvr>
                                      <p:tavLst>
                                        <p:tav tm="0">
                                          <p:val>
                                            <p:fltVal val="0"/>
                                          </p:val>
                                        </p:tav>
                                        <p:tav tm="100000">
                                          <p:val>
                                            <p:strVal val="#ppt_h"/>
                                          </p:val>
                                        </p:tav>
                                      </p:tavLst>
                                    </p:anim>
                                    <p:animEffect transition="in" filter="fade">
                                      <p:cBhvr>
                                        <p:cTn id="20" dur="2000"/>
                                        <p:tgtEl>
                                          <p:spTgt spid="17"/>
                                        </p:tgtEl>
                                      </p:cBhvr>
                                    </p:animEffect>
                                    <p:anim calcmode="lin" valueType="num">
                                      <p:cBhvr>
                                        <p:cTn id="21" dur="2000" fill="hold"/>
                                        <p:tgtEl>
                                          <p:spTgt spid="17"/>
                                        </p:tgtEl>
                                        <p:attrNameLst>
                                          <p:attrName>ppt_x</p:attrName>
                                        </p:attrNameLst>
                                      </p:cBhvr>
                                      <p:tavLst>
                                        <p:tav tm="0">
                                          <p:val>
                                            <p:fltVal val="0.5"/>
                                          </p:val>
                                        </p:tav>
                                        <p:tav tm="100000">
                                          <p:val>
                                            <p:strVal val="#ppt_x"/>
                                          </p:val>
                                        </p:tav>
                                      </p:tavLst>
                                    </p:anim>
                                    <p:anim calcmode="lin" valueType="num">
                                      <p:cBhvr>
                                        <p:cTn id="22" dur="2000" fill="hold"/>
                                        <p:tgtEl>
                                          <p:spTgt spid="17"/>
                                        </p:tgtEl>
                                        <p:attrNameLst>
                                          <p:attrName>ppt_y</p:attrName>
                                        </p:attrNameLst>
                                      </p:cBhvr>
                                      <p:tavLst>
                                        <p:tav tm="0">
                                          <p:val>
                                            <p:fltVal val="0.5"/>
                                          </p:val>
                                        </p:tav>
                                        <p:tav tm="100000">
                                          <p:val>
                                            <p:strVal val="#ppt_y"/>
                                          </p:val>
                                        </p:tav>
                                      </p:tavLst>
                                    </p:anim>
                                  </p:childTnLst>
                                </p:cTn>
                              </p:par>
                            </p:childTnLst>
                          </p:cTn>
                        </p:par>
                        <p:par>
                          <p:cTn id="23" fill="hold">
                            <p:stCondLst>
                              <p:cond delay="4000"/>
                            </p:stCondLst>
                            <p:childTnLst>
                              <p:par>
                                <p:cTn id="24" presetID="10" presetClass="exit" presetSubtype="0" fill="hold" grpId="1" nodeType="afterEffect">
                                  <p:stCondLst>
                                    <p:cond delay="0"/>
                                  </p:stCondLst>
                                  <p:childTnLst>
                                    <p:animEffect transition="out" filter="fade">
                                      <p:cBhvr>
                                        <p:cTn id="25" dur="1000"/>
                                        <p:tgtEl>
                                          <p:spTgt spid="17"/>
                                        </p:tgtEl>
                                      </p:cBhvr>
                                    </p:animEffect>
                                    <p:set>
                                      <p:cBhvr>
                                        <p:cTn id="26" dur="1" fill="hold">
                                          <p:stCondLst>
                                            <p:cond delay="999"/>
                                          </p:stCondLst>
                                        </p:cTn>
                                        <p:tgtEl>
                                          <p:spTgt spid="17"/>
                                        </p:tgtEl>
                                        <p:attrNameLst>
                                          <p:attrName>style.visibility</p:attrName>
                                        </p:attrNameLst>
                                      </p:cBhvr>
                                      <p:to>
                                        <p:strVal val="hidden"/>
                                      </p:to>
                                    </p:set>
                                  </p:childTnLst>
                                </p:cTn>
                              </p:par>
                              <p:par>
                                <p:cTn id="27" presetID="53" presetClass="entr" presetSubtype="52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000" fill="hold"/>
                                        <p:tgtEl>
                                          <p:spTgt spid="16"/>
                                        </p:tgtEl>
                                        <p:attrNameLst>
                                          <p:attrName>ppt_w</p:attrName>
                                        </p:attrNameLst>
                                      </p:cBhvr>
                                      <p:tavLst>
                                        <p:tav tm="0">
                                          <p:val>
                                            <p:fltVal val="0"/>
                                          </p:val>
                                        </p:tav>
                                        <p:tav tm="100000">
                                          <p:val>
                                            <p:strVal val="#ppt_w"/>
                                          </p:val>
                                        </p:tav>
                                      </p:tavLst>
                                    </p:anim>
                                    <p:anim calcmode="lin" valueType="num">
                                      <p:cBhvr>
                                        <p:cTn id="30" dur="2000" fill="hold"/>
                                        <p:tgtEl>
                                          <p:spTgt spid="16"/>
                                        </p:tgtEl>
                                        <p:attrNameLst>
                                          <p:attrName>ppt_h</p:attrName>
                                        </p:attrNameLst>
                                      </p:cBhvr>
                                      <p:tavLst>
                                        <p:tav tm="0">
                                          <p:val>
                                            <p:fltVal val="0"/>
                                          </p:val>
                                        </p:tav>
                                        <p:tav tm="100000">
                                          <p:val>
                                            <p:strVal val="#ppt_h"/>
                                          </p:val>
                                        </p:tav>
                                      </p:tavLst>
                                    </p:anim>
                                    <p:animEffect transition="in" filter="fade">
                                      <p:cBhvr>
                                        <p:cTn id="31" dur="2000"/>
                                        <p:tgtEl>
                                          <p:spTgt spid="16"/>
                                        </p:tgtEl>
                                      </p:cBhvr>
                                    </p:animEffect>
                                    <p:anim calcmode="lin" valueType="num">
                                      <p:cBhvr>
                                        <p:cTn id="32" dur="2000" fill="hold"/>
                                        <p:tgtEl>
                                          <p:spTgt spid="16"/>
                                        </p:tgtEl>
                                        <p:attrNameLst>
                                          <p:attrName>ppt_x</p:attrName>
                                        </p:attrNameLst>
                                      </p:cBhvr>
                                      <p:tavLst>
                                        <p:tav tm="0">
                                          <p:val>
                                            <p:fltVal val="0.5"/>
                                          </p:val>
                                        </p:tav>
                                        <p:tav tm="100000">
                                          <p:val>
                                            <p:strVal val="#ppt_x"/>
                                          </p:val>
                                        </p:tav>
                                      </p:tavLst>
                                    </p:anim>
                                    <p:anim calcmode="lin" valueType="num">
                                      <p:cBhvr>
                                        <p:cTn id="33" dur="2000" fill="hold"/>
                                        <p:tgtEl>
                                          <p:spTgt spid="16"/>
                                        </p:tgtEl>
                                        <p:attrNameLst>
                                          <p:attrName>ppt_y</p:attrName>
                                        </p:attrNameLst>
                                      </p:cBhvr>
                                      <p:tavLst>
                                        <p:tav tm="0">
                                          <p:val>
                                            <p:fltVal val="0.5"/>
                                          </p:val>
                                        </p:tav>
                                        <p:tav tm="100000">
                                          <p:val>
                                            <p:strVal val="#ppt_y"/>
                                          </p:val>
                                        </p:tav>
                                      </p:tavLst>
                                    </p:anim>
                                  </p:childTnLst>
                                </p:cTn>
                              </p:par>
                            </p:childTnLst>
                          </p:cTn>
                        </p:par>
                        <p:par>
                          <p:cTn id="34" fill="hold">
                            <p:stCondLst>
                              <p:cond delay="6000"/>
                            </p:stCondLst>
                            <p:childTnLst>
                              <p:par>
                                <p:cTn id="35" presetID="10" presetClass="exit" presetSubtype="0" fill="hold" grpId="1" nodeType="afterEffect">
                                  <p:stCondLst>
                                    <p:cond delay="0"/>
                                  </p:stCondLst>
                                  <p:childTnLst>
                                    <p:animEffect transition="out" filter="fade">
                                      <p:cBhvr>
                                        <p:cTn id="36" dur="1000"/>
                                        <p:tgtEl>
                                          <p:spTgt spid="16"/>
                                        </p:tgtEl>
                                      </p:cBhvr>
                                    </p:animEffect>
                                    <p:set>
                                      <p:cBhvr>
                                        <p:cTn id="37" dur="1" fill="hold">
                                          <p:stCondLst>
                                            <p:cond delay="9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75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750"/>
                                        <p:tgtEl>
                                          <p:spTgt spid="7"/>
                                        </p:tgtEl>
                                      </p:cBhvr>
                                    </p:animEffect>
                                  </p:childTnLst>
                                </p:cTn>
                              </p:par>
                            </p:childTnLst>
                          </p:cTn>
                        </p:par>
                        <p:par>
                          <p:cTn id="57" fill="hold">
                            <p:stCondLst>
                              <p:cond delay="1250"/>
                            </p:stCondLst>
                            <p:childTnLst>
                              <p:par>
                                <p:cTn id="58" presetID="10"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750"/>
                                        <p:tgtEl>
                                          <p:spTgt spid="8"/>
                                        </p:tgtEl>
                                      </p:cBhvr>
                                    </p:animEffect>
                                  </p:childTnLst>
                                </p:cTn>
                              </p:par>
                            </p:childTnLst>
                          </p:cTn>
                        </p:par>
                        <p:par>
                          <p:cTn id="69" fill="hold">
                            <p:stCondLst>
                              <p:cond delay="750"/>
                            </p:stCondLst>
                            <p:childTnLst>
                              <p:par>
                                <p:cTn id="70" presetID="10"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750"/>
                                        <p:tgtEl>
                                          <p:spTgt spid="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750"/>
                                        <p:tgtEl>
                                          <p:spTgt spid="9"/>
                                        </p:tgtEl>
                                      </p:cBhvr>
                                    </p:animEffect>
                                  </p:childTnLst>
                                </p:cTn>
                              </p:par>
                            </p:childTnLst>
                          </p:cTn>
                        </p:par>
                        <p:par>
                          <p:cTn id="81" fill="hold">
                            <p:stCondLst>
                              <p:cond delay="750"/>
                            </p:stCondLst>
                            <p:childTnLst>
                              <p:par>
                                <p:cTn id="82" presetID="10" presetClass="entr" presetSubtype="0" fill="hold" grpId="0"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500"/>
                                        <p:tgtEl>
                                          <p:spTgt spid="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750"/>
                                        <p:tgtEl>
                                          <p:spTgt spid="14"/>
                                        </p:tgtEl>
                                      </p:cBhvr>
                                    </p:animEffect>
                                  </p:childTnLst>
                                </p:cTn>
                              </p:par>
                              <p:par>
                                <p:cTn id="90" presetID="10" presetClass="exit" presetSubtype="0" fill="hold" grpId="1" nodeType="withEffect">
                                  <p:stCondLst>
                                    <p:cond delay="0"/>
                                  </p:stCondLst>
                                  <p:childTnLst>
                                    <p:animEffect transition="out" filter="fade">
                                      <p:cBhvr>
                                        <p:cTn id="91" dur="500"/>
                                        <p:tgtEl>
                                          <p:spTgt spid="4"/>
                                        </p:tgtEl>
                                      </p:cBhvr>
                                    </p:animEffect>
                                    <p:set>
                                      <p:cBhvr>
                                        <p:cTn id="92" dur="1" fill="hold">
                                          <p:stCondLst>
                                            <p:cond delay="499"/>
                                          </p:stCondLst>
                                        </p:cTn>
                                        <p:tgtEl>
                                          <p:spTgt spid="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
                                        </p:tgtEl>
                                      </p:cBhvr>
                                    </p:animEffect>
                                    <p:set>
                                      <p:cBhvr>
                                        <p:cTn id="98" dur="1" fill="hold">
                                          <p:stCondLst>
                                            <p:cond delay="499"/>
                                          </p:stCondLst>
                                        </p:cTn>
                                        <p:tgtEl>
                                          <p:spTgt spid="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p:bldP spid="2" grpId="0"/>
      <p:bldP spid="2" grpId="1"/>
      <p:bldP spid="4" grpId="0"/>
      <p:bldP spid="4" grpId="1"/>
      <p:bldP spid="5" grpId="0"/>
      <p:bldP spid="5" grpId="1"/>
      <p:bldP spid="10" grpId="0"/>
      <p:bldP spid="10" grpId="1"/>
      <p:bldP spid="6" grpId="0"/>
      <p:bldP spid="6" grpId="1"/>
      <p:bldP spid="16" grpId="0"/>
      <p:bldP spid="16" grpId="1"/>
      <p:bldP spid="17" grpId="0"/>
      <p:bldP spid="17" grpId="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9524"/>
            <a:ext cx="6802922" cy="632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8816" y="76200"/>
            <a:ext cx="5093784" cy="1938992"/>
          </a:xfrm>
          <a:prstGeom prst="rect">
            <a:avLst/>
          </a:prstGeom>
          <a:noFill/>
        </p:spPr>
        <p:txBody>
          <a:bodyPr wrap="square" rtlCol="0">
            <a:spAutoFit/>
          </a:bodyPr>
          <a:lstStyle/>
          <a:p>
            <a:r>
              <a:rPr lang="en-US" sz="2400" dirty="0" smtClean="0">
                <a:latin typeface="Franklin Gothic Book" panose="020B0503020102020204" pitchFamily="34" charset="0"/>
              </a:rPr>
              <a:t>Remember, these are each individual </a:t>
            </a:r>
            <a:r>
              <a:rPr lang="en-US" sz="2400" dirty="0" smtClean="0">
                <a:solidFill>
                  <a:srgbClr val="8BC53F"/>
                </a:solidFill>
                <a:latin typeface="Franklin Gothic Demi Cond" panose="020B0706030402020204" pitchFamily="34" charset="0"/>
              </a:rPr>
              <a:t>competencies</a:t>
            </a:r>
            <a:r>
              <a:rPr lang="en-US" sz="2400" dirty="0" smtClean="0">
                <a:latin typeface="Franklin Gothic Book" panose="020B0503020102020204" pitchFamily="34" charset="0"/>
              </a:rPr>
              <a:t> which are the </a:t>
            </a:r>
          </a:p>
          <a:p>
            <a:r>
              <a:rPr lang="en-US" sz="2400" dirty="0" smtClean="0">
                <a:latin typeface="Franklin Gothic Book" panose="020B0503020102020204" pitchFamily="34" charset="0"/>
              </a:rPr>
              <a:t>building blocks that make </a:t>
            </a:r>
          </a:p>
          <a:p>
            <a:r>
              <a:rPr lang="en-US" sz="2400" dirty="0" smtClean="0">
                <a:latin typeface="Franklin Gothic Book" panose="020B0503020102020204" pitchFamily="34" charset="0"/>
              </a:rPr>
              <a:t>up this occupational </a:t>
            </a:r>
            <a:endParaRPr lang="en-US" sz="2400" dirty="0">
              <a:solidFill>
                <a:schemeClr val="accent1"/>
              </a:solidFill>
              <a:latin typeface="Franklin Gothic Demi Cond" panose="020B0706030402020204" pitchFamily="34" charset="0"/>
            </a:endParaRPr>
          </a:p>
          <a:p>
            <a:r>
              <a:rPr lang="en-US" sz="2400" dirty="0" smtClean="0">
                <a:solidFill>
                  <a:srgbClr val="8BC53F"/>
                </a:solidFill>
                <a:latin typeface="Franklin Gothic Demi Cond" panose="020B0706030402020204" pitchFamily="34" charset="0"/>
              </a:rPr>
              <a:t>model</a:t>
            </a:r>
            <a:r>
              <a:rPr lang="en-US" sz="2400" dirty="0" smtClean="0">
                <a:latin typeface="Franklin Gothic Book" panose="020B0503020102020204" pitchFamily="34" charset="0"/>
              </a:rPr>
              <a:t> </a:t>
            </a:r>
            <a:endParaRPr lang="en-US" sz="2400" dirty="0">
              <a:latin typeface="Franklin Gothic Book" panose="020B0503020102020204" pitchFamily="34" charset="0"/>
            </a:endParaRPr>
          </a:p>
        </p:txBody>
      </p:sp>
      <p:sp>
        <p:nvSpPr>
          <p:cNvPr id="5" name="TextBox 4"/>
          <p:cNvSpPr txBox="1"/>
          <p:nvPr/>
        </p:nvSpPr>
        <p:spPr>
          <a:xfrm>
            <a:off x="8725399" y="5714272"/>
            <a:ext cx="3159760" cy="923330"/>
          </a:xfrm>
          <a:prstGeom prst="rect">
            <a:avLst/>
          </a:prstGeom>
          <a:noFill/>
        </p:spPr>
        <p:txBody>
          <a:bodyPr wrap="square" rtlCol="0">
            <a:spAutoFit/>
          </a:bodyPr>
          <a:lstStyle/>
          <a:p>
            <a:r>
              <a:rPr lang="en-US" dirty="0" smtClean="0">
                <a:latin typeface="Franklin Gothic Book" panose="020B0503020102020204" pitchFamily="34" charset="0"/>
              </a:rPr>
              <a:t>The </a:t>
            </a:r>
            <a:r>
              <a:rPr lang="en-US" dirty="0" smtClean="0">
                <a:solidFill>
                  <a:schemeClr val="accent5"/>
                </a:solidFill>
                <a:latin typeface="Franklin Gothic Demi Cond" panose="020B0706030402020204" pitchFamily="34" charset="0"/>
              </a:rPr>
              <a:t>Safety</a:t>
            </a:r>
            <a:r>
              <a:rPr lang="en-US" dirty="0" smtClean="0">
                <a:latin typeface="Franklin Gothic Book" panose="020B0503020102020204" pitchFamily="34" charset="0"/>
              </a:rPr>
              <a:t> competency that we described earlier is seen right here</a:t>
            </a:r>
            <a:endParaRPr lang="en-US" dirty="0">
              <a:latin typeface="Franklin Gothic Book" panose="020B0503020102020204" pitchFamily="34" charset="0"/>
            </a:endParaRPr>
          </a:p>
        </p:txBody>
      </p:sp>
      <p:cxnSp>
        <p:nvCxnSpPr>
          <p:cNvPr id="8" name="Straight Connector 7"/>
          <p:cNvCxnSpPr/>
          <p:nvPr/>
        </p:nvCxnSpPr>
        <p:spPr>
          <a:xfrm>
            <a:off x="4495800" y="1904999"/>
            <a:ext cx="193439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4129437" y="2122719"/>
            <a:ext cx="16873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4129437" y="2329553"/>
            <a:ext cx="143316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4267200" y="2547269"/>
            <a:ext cx="1195798"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6096000" y="5214255"/>
            <a:ext cx="1219200" cy="239485"/>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flipV="1">
            <a:off x="2819765" y="4026929"/>
            <a:ext cx="3073182" cy="1187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2819765" y="3624940"/>
            <a:ext cx="4118230" cy="1567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91887" y="5453740"/>
            <a:ext cx="5501061" cy="1183862"/>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887" y="3624940"/>
            <a:ext cx="2427513" cy="301266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 dirty="0">
              <a:solidFill>
                <a:schemeClr val="tx1"/>
              </a:solidFill>
            </a:endParaRPr>
          </a:p>
        </p:txBody>
      </p:sp>
      <p:sp>
        <p:nvSpPr>
          <p:cNvPr id="20" name="Rectangle 19"/>
          <p:cNvSpPr/>
          <p:nvPr/>
        </p:nvSpPr>
        <p:spPr>
          <a:xfrm>
            <a:off x="392252" y="3624940"/>
            <a:ext cx="2427513" cy="401989"/>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2819765" y="5453740"/>
            <a:ext cx="4086716" cy="1183862"/>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4378" y="3657597"/>
            <a:ext cx="1673022" cy="369332"/>
          </a:xfrm>
          <a:prstGeom prst="rect">
            <a:avLst/>
          </a:prstGeom>
          <a:noFill/>
        </p:spPr>
        <p:txBody>
          <a:bodyPr wrap="none" rtlCol="0">
            <a:spAutoFit/>
          </a:bodyPr>
          <a:lstStyle/>
          <a:p>
            <a:r>
              <a:rPr lang="en-US" dirty="0" smtClean="0"/>
              <a:t>Communication</a:t>
            </a:r>
            <a:endParaRPr lang="en-US" dirty="0"/>
          </a:p>
        </p:txBody>
      </p:sp>
      <p:sp>
        <p:nvSpPr>
          <p:cNvPr id="32" name="Rectangle 31"/>
          <p:cNvSpPr/>
          <p:nvPr/>
        </p:nvSpPr>
        <p:spPr>
          <a:xfrm>
            <a:off x="387529" y="4026929"/>
            <a:ext cx="2431871" cy="381779"/>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48708" y="4024347"/>
            <a:ext cx="2546892" cy="677108"/>
          </a:xfrm>
          <a:prstGeom prst="rect">
            <a:avLst/>
          </a:prstGeom>
          <a:noFill/>
        </p:spPr>
        <p:txBody>
          <a:bodyPr wrap="square" rtlCol="0">
            <a:spAutoFit/>
          </a:bodyPr>
          <a:lstStyle/>
          <a:p>
            <a:r>
              <a:rPr lang="en-US" sz="500" dirty="0"/>
              <a:t>Effectively exchange information with stakeholders in a variety of settings and modalities to meet organizational goals within a customer-centric environment. This domain includes verbal and written communication skills, persuasion and diplomacy, facilitation skills, public relations and the ability to conduct effective meetings and presentations.</a:t>
            </a:r>
          </a:p>
          <a:p>
            <a:endParaRPr lang="en-US" dirty="0"/>
          </a:p>
        </p:txBody>
      </p:sp>
      <p:graphicFrame>
        <p:nvGraphicFramePr>
          <p:cNvPr id="39" name="Table 38"/>
          <p:cNvGraphicFramePr>
            <a:graphicFrameLocks noGrp="1"/>
          </p:cNvGraphicFramePr>
          <p:nvPr>
            <p:extLst>
              <p:ext uri="{D42A27DB-BD31-4B8C-83A1-F6EECF244321}">
                <p14:modId xmlns:p14="http://schemas.microsoft.com/office/powerpoint/2010/main" val="4292471273"/>
              </p:ext>
            </p:extLst>
          </p:nvPr>
        </p:nvGraphicFramePr>
        <p:xfrm>
          <a:off x="421145" y="4441365"/>
          <a:ext cx="2398620" cy="2202961"/>
        </p:xfrm>
        <a:graphic>
          <a:graphicData uri="http://schemas.openxmlformats.org/drawingml/2006/table">
            <a:tbl>
              <a:tblPr/>
              <a:tblGrid>
                <a:gridCol w="481845"/>
                <a:gridCol w="1916775"/>
              </a:tblGrid>
              <a:tr h="488278">
                <a:tc>
                  <a:txBody>
                    <a:bodyPr/>
                    <a:lstStyle/>
                    <a:p>
                      <a:r>
                        <a:rPr lang="en-US" sz="400" dirty="0" smtClean="0">
                          <a:solidFill>
                            <a:schemeClr val="tx1"/>
                          </a:solidFill>
                        </a:rPr>
                        <a:t>Expert: Focus </a:t>
                      </a:r>
                      <a:r>
                        <a:rPr lang="en-US" sz="400" dirty="0">
                          <a:solidFill>
                            <a:schemeClr val="tx1"/>
                          </a:solidFill>
                        </a:rPr>
                        <a:t>is on strategically leveraging expertise for long term success of organization. </a:t>
                      </a:r>
                    </a:p>
                  </a:txBody>
                  <a:tcPr marL="34811" marR="34811" marT="17405" marB="17405" anchor="ctr">
                    <a:lnL>
                      <a:noFill/>
                    </a:lnL>
                    <a:lnR>
                      <a:noFill/>
                    </a:lnR>
                    <a:lnT>
                      <a:noFill/>
                    </a:lnT>
                    <a:lnB>
                      <a:noFill/>
                    </a:lnB>
                  </a:tcPr>
                </a:tc>
                <a:tc>
                  <a:txBody>
                    <a:bodyPr/>
                    <a:lstStyle/>
                    <a:p>
                      <a:pPr>
                        <a:buFont typeface="Arial"/>
                        <a:buChar char="•"/>
                      </a:pPr>
                      <a:r>
                        <a:rPr lang="en-US" sz="400" dirty="0">
                          <a:solidFill>
                            <a:schemeClr val="tx1"/>
                          </a:solidFill>
                        </a:rPr>
                        <a:t>Creates strategy and systems for a culture that fosters efficient and effective communications</a:t>
                      </a:r>
                    </a:p>
                    <a:p>
                      <a:pPr>
                        <a:buFont typeface="Arial"/>
                        <a:buChar char="•"/>
                      </a:pPr>
                      <a:r>
                        <a:rPr lang="en-US" sz="400" dirty="0">
                          <a:solidFill>
                            <a:schemeClr val="tx1"/>
                          </a:solidFill>
                        </a:rPr>
                        <a:t>Crafts messages to be delivered to stakeholders regarding high-visibility organizational issues </a:t>
                      </a:r>
                    </a:p>
                    <a:p>
                      <a:pPr>
                        <a:buFont typeface="Arial"/>
                        <a:buChar char="•"/>
                      </a:pPr>
                      <a:r>
                        <a:rPr lang="en-US" sz="400" dirty="0">
                          <a:solidFill>
                            <a:schemeClr val="tx1"/>
                          </a:solidFill>
                        </a:rPr>
                        <a:t>Builds support and inspires confidence through clear communications </a:t>
                      </a:r>
                    </a:p>
                    <a:p>
                      <a:pPr>
                        <a:buFont typeface="Arial"/>
                        <a:buChar char="•"/>
                      </a:pPr>
                      <a:r>
                        <a:rPr lang="en-US" sz="400" dirty="0">
                          <a:solidFill>
                            <a:schemeClr val="tx1"/>
                          </a:solidFill>
                        </a:rPr>
                        <a:t>Comfortably communicates HR vision, practices, and policies to stakeholders in a variety of forums </a:t>
                      </a:r>
                      <a:br>
                        <a:rPr lang="en-US" sz="400" dirty="0">
                          <a:solidFill>
                            <a:schemeClr val="tx1"/>
                          </a:solidFill>
                        </a:rPr>
                      </a:br>
                      <a:endParaRPr lang="en-US" sz="400" dirty="0">
                        <a:solidFill>
                          <a:schemeClr val="tx1"/>
                        </a:solidFill>
                      </a:endParaRPr>
                    </a:p>
                  </a:txBody>
                  <a:tcPr marL="34811" marR="34811" marT="17405" marB="17405" anchor="ctr">
                    <a:lnL>
                      <a:noFill/>
                    </a:lnL>
                    <a:lnR>
                      <a:noFill/>
                    </a:lnR>
                    <a:lnT>
                      <a:noFill/>
                    </a:lnT>
                    <a:lnB>
                      <a:noFill/>
                    </a:lnB>
                  </a:tcPr>
                </a:tc>
              </a:tr>
              <a:tr h="431309">
                <a:tc>
                  <a:txBody>
                    <a:bodyPr/>
                    <a:lstStyle/>
                    <a:p>
                      <a:r>
                        <a:rPr lang="en-US" sz="400" dirty="0" smtClean="0">
                          <a:solidFill>
                            <a:schemeClr val="tx1"/>
                          </a:solidFill>
                        </a:rPr>
                        <a:t>Advanced: Focus is on using mastered knowledge or skill across multiple contexts or in assisting peers. </a:t>
                      </a:r>
                      <a:endParaRPr lang="en-US" sz="400" dirty="0">
                        <a:solidFill>
                          <a:schemeClr val="tx1"/>
                        </a:solidFill>
                      </a:endParaRPr>
                    </a:p>
                  </a:txBody>
                  <a:tcPr marL="34811" marR="34811" marT="17405" marB="17405" anchor="ctr">
                    <a:lnL>
                      <a:noFill/>
                    </a:lnL>
                    <a:lnR>
                      <a:noFill/>
                    </a:lnR>
                    <a:lnT>
                      <a:noFill/>
                    </a:lnT>
                    <a:lnB>
                      <a:noFill/>
                    </a:lnB>
                  </a:tcPr>
                </a:tc>
                <a:tc>
                  <a:txBody>
                    <a:bodyPr/>
                    <a:lstStyle/>
                    <a:p>
                      <a:pPr>
                        <a:buFont typeface="Arial"/>
                        <a:buChar char="•"/>
                      </a:pPr>
                      <a:r>
                        <a:rPr lang="en-US" sz="400" dirty="0">
                          <a:solidFill>
                            <a:schemeClr val="tx1"/>
                          </a:solidFill>
                        </a:rPr>
                        <a:t>Communicates strategy and initiatives to business unit leaders and HR staff </a:t>
                      </a:r>
                    </a:p>
                    <a:p>
                      <a:pPr>
                        <a:buFont typeface="Arial"/>
                        <a:buChar char="•"/>
                      </a:pPr>
                      <a:r>
                        <a:rPr lang="en-US" sz="400" dirty="0">
                          <a:solidFill>
                            <a:schemeClr val="tx1"/>
                          </a:solidFill>
                        </a:rPr>
                        <a:t>Disseminates HR and other executives’ messages to stakeholders clearly and through appropriate communication modes for target audiences. </a:t>
                      </a:r>
                    </a:p>
                    <a:p>
                      <a:pPr>
                        <a:buFont typeface="Arial"/>
                        <a:buChar char="•"/>
                      </a:pPr>
                      <a:r>
                        <a:rPr lang="en-US" sz="400" dirty="0">
                          <a:solidFill>
                            <a:schemeClr val="tx1"/>
                          </a:solidFill>
                        </a:rPr>
                        <a:t>Creates opportunities for open communication across and within areas of responsibility </a:t>
                      </a:r>
                    </a:p>
                    <a:p>
                      <a:pPr>
                        <a:buFont typeface="Arial"/>
                        <a:buChar char="•"/>
                      </a:pPr>
                      <a:r>
                        <a:rPr lang="en-US" sz="400" dirty="0">
                          <a:solidFill>
                            <a:schemeClr val="tx1"/>
                          </a:solidFill>
                        </a:rPr>
                        <a:t>Engages in conversations with stakeholders using open, honest, and appropriate communication modes and methods to achieve desired outcomes </a:t>
                      </a:r>
                      <a:br>
                        <a:rPr lang="en-US" sz="400" dirty="0">
                          <a:solidFill>
                            <a:schemeClr val="tx1"/>
                          </a:solidFill>
                        </a:rPr>
                      </a:br>
                      <a:endParaRPr lang="en-US" sz="400" dirty="0">
                        <a:solidFill>
                          <a:schemeClr val="tx1"/>
                        </a:solidFill>
                      </a:endParaRPr>
                    </a:p>
                  </a:txBody>
                  <a:tcPr marL="34811" marR="34811" marT="17405" marB="17405" anchor="ctr">
                    <a:lnL>
                      <a:noFill/>
                    </a:lnL>
                    <a:lnR>
                      <a:noFill/>
                    </a:lnR>
                    <a:lnT>
                      <a:noFill/>
                    </a:lnT>
                    <a:lnB>
                      <a:noFill/>
                    </a:lnB>
                  </a:tcPr>
                </a:tc>
              </a:tr>
              <a:tr h="374341">
                <a:tc>
                  <a:txBody>
                    <a:bodyPr/>
                    <a:lstStyle/>
                    <a:p>
                      <a:r>
                        <a:rPr lang="en-US" sz="400" dirty="0" smtClean="0">
                          <a:solidFill>
                            <a:schemeClr val="tx1"/>
                          </a:solidFill>
                        </a:rPr>
                        <a:t>Proficient: Focus </a:t>
                      </a:r>
                      <a:r>
                        <a:rPr lang="en-US" sz="400" dirty="0">
                          <a:solidFill>
                            <a:schemeClr val="tx1"/>
                          </a:solidFill>
                        </a:rPr>
                        <a:t>is on independent application and enhancement of knowledge or skill. </a:t>
                      </a:r>
                    </a:p>
                  </a:txBody>
                  <a:tcPr marL="34811" marR="34811" marT="17405" marB="17405" anchor="ctr">
                    <a:lnL>
                      <a:noFill/>
                    </a:lnL>
                    <a:lnR>
                      <a:noFill/>
                    </a:lnR>
                    <a:lnT>
                      <a:noFill/>
                    </a:lnT>
                    <a:lnB>
                      <a:noFill/>
                    </a:lnB>
                  </a:tcPr>
                </a:tc>
                <a:tc>
                  <a:txBody>
                    <a:bodyPr/>
                    <a:lstStyle/>
                    <a:p>
                      <a:pPr>
                        <a:buFont typeface="Arial"/>
                        <a:buChar char="•"/>
                      </a:pPr>
                      <a:r>
                        <a:rPr lang="en-US" sz="400" dirty="0">
                          <a:solidFill>
                            <a:schemeClr val="tx1"/>
                          </a:solidFill>
                        </a:rPr>
                        <a:t>Develops and delivers well-organized, impactful presentations </a:t>
                      </a:r>
                    </a:p>
                    <a:p>
                      <a:pPr>
                        <a:buFont typeface="Arial"/>
                        <a:buChar char="•"/>
                      </a:pPr>
                      <a:r>
                        <a:rPr lang="en-US" sz="400" dirty="0">
                          <a:solidFill>
                            <a:schemeClr val="tx1"/>
                          </a:solidFill>
                        </a:rPr>
                        <a:t>Listens actively to understand stakeholder concerns and delivers constructive feedback </a:t>
                      </a:r>
                    </a:p>
                    <a:p>
                      <a:pPr>
                        <a:buFont typeface="Arial"/>
                        <a:buChar char="•"/>
                      </a:pPr>
                      <a:r>
                        <a:rPr lang="en-US" sz="400" dirty="0">
                          <a:solidFill>
                            <a:schemeClr val="tx1"/>
                          </a:solidFill>
                        </a:rPr>
                        <a:t>Crafts clear messages that inform others of relevant organizational information </a:t>
                      </a:r>
                    </a:p>
                    <a:p>
                      <a:pPr>
                        <a:buFont typeface="Arial"/>
                        <a:buChar char="•"/>
                      </a:pPr>
                      <a:r>
                        <a:rPr lang="en-US" sz="400" dirty="0">
                          <a:solidFill>
                            <a:schemeClr val="tx1"/>
                          </a:solidFill>
                        </a:rPr>
                        <a:t>Ensures that HR decisions from senior leaders are understood and communicated by HR representatives </a:t>
                      </a:r>
                      <a:br>
                        <a:rPr lang="en-US" sz="400" dirty="0">
                          <a:solidFill>
                            <a:schemeClr val="tx1"/>
                          </a:solidFill>
                        </a:rPr>
                      </a:br>
                      <a:endParaRPr lang="en-US" sz="400" dirty="0">
                        <a:solidFill>
                          <a:schemeClr val="tx1"/>
                        </a:solidFill>
                      </a:endParaRPr>
                    </a:p>
                  </a:txBody>
                  <a:tcPr marL="34811" marR="34811" marT="17405" marB="17405" anchor="ctr">
                    <a:lnL>
                      <a:noFill/>
                    </a:lnL>
                    <a:lnR>
                      <a:noFill/>
                    </a:lnR>
                    <a:lnT>
                      <a:noFill/>
                    </a:lnT>
                    <a:lnB>
                      <a:noFill/>
                    </a:lnB>
                  </a:tcPr>
                </a:tc>
              </a:tr>
              <a:tr h="317373">
                <a:tc>
                  <a:txBody>
                    <a:bodyPr/>
                    <a:lstStyle/>
                    <a:p>
                      <a:r>
                        <a:rPr lang="en-US" sz="400" dirty="0" smtClean="0">
                          <a:solidFill>
                            <a:schemeClr val="tx1"/>
                          </a:solidFill>
                        </a:rPr>
                        <a:t>Basic: Focus </a:t>
                      </a:r>
                      <a:r>
                        <a:rPr lang="en-US" sz="400" dirty="0">
                          <a:solidFill>
                            <a:schemeClr val="tx1"/>
                          </a:solidFill>
                        </a:rPr>
                        <a:t>is on expanding basic knowledge or skill through supervised job experience. </a:t>
                      </a:r>
                    </a:p>
                  </a:txBody>
                  <a:tcPr marL="34811" marR="34811" marT="17405" marB="17405" anchor="ctr">
                    <a:lnL>
                      <a:noFill/>
                    </a:lnL>
                    <a:lnR>
                      <a:noFill/>
                    </a:lnR>
                    <a:lnT>
                      <a:noFill/>
                    </a:lnT>
                    <a:lnB>
                      <a:noFill/>
                    </a:lnB>
                  </a:tcPr>
                </a:tc>
                <a:tc>
                  <a:txBody>
                    <a:bodyPr/>
                    <a:lstStyle/>
                    <a:p>
                      <a:pPr>
                        <a:buFont typeface="Arial"/>
                        <a:buChar char="•"/>
                      </a:pPr>
                      <a:r>
                        <a:rPr lang="en-US" sz="400" dirty="0">
                          <a:solidFill>
                            <a:schemeClr val="tx1"/>
                          </a:solidFill>
                        </a:rPr>
                        <a:t>Promptly responds to stakeholder concerns via written, verbal, or electronic communication</a:t>
                      </a:r>
                    </a:p>
                    <a:p>
                      <a:pPr>
                        <a:buFont typeface="Arial"/>
                        <a:buChar char="•"/>
                      </a:pPr>
                      <a:r>
                        <a:rPr lang="en-US" sz="400" dirty="0">
                          <a:solidFill>
                            <a:schemeClr val="tx1"/>
                          </a:solidFill>
                        </a:rPr>
                        <a:t>Produces accurate reports and documents that are appropriate to the target audience</a:t>
                      </a:r>
                    </a:p>
                    <a:p>
                      <a:pPr>
                        <a:buFont typeface="Arial"/>
                        <a:buChar char="•"/>
                      </a:pPr>
                      <a:r>
                        <a:rPr lang="en-US" sz="400" dirty="0">
                          <a:solidFill>
                            <a:schemeClr val="tx1"/>
                          </a:solidFill>
                        </a:rPr>
                        <a:t>Communicates policies, procedures, culture, etc. to new and existing employees</a:t>
                      </a:r>
                    </a:p>
                  </a:txBody>
                  <a:tcPr marL="34811" marR="34811" marT="17405" marB="17405" anchor="ctr">
                    <a:lnL>
                      <a:noFill/>
                    </a:lnL>
                    <a:lnR>
                      <a:noFill/>
                    </a:lnR>
                    <a:lnT>
                      <a:noFill/>
                    </a:lnT>
                    <a:lnB>
                      <a:noFill/>
                    </a:lnB>
                  </a:tcPr>
                </a:tc>
              </a:tr>
              <a:tr h="478761">
                <a:tc>
                  <a:txBody>
                    <a:bodyPr/>
                    <a:lstStyle/>
                    <a:p>
                      <a:r>
                        <a:rPr lang="en-US" sz="400" dirty="0" smtClean="0">
                          <a:solidFill>
                            <a:schemeClr val="tx1"/>
                          </a:solidFill>
                        </a:rPr>
                        <a:t>Aware: Focus is on gaining awareness of or exposure to the competency and its applications. </a:t>
                      </a:r>
                      <a:endParaRPr lang="en-US" sz="400" dirty="0">
                        <a:solidFill>
                          <a:schemeClr val="tx1"/>
                        </a:solidFill>
                      </a:endParaRPr>
                    </a:p>
                  </a:txBody>
                  <a:tcPr marL="34811" marR="34811" marT="17405" marB="17405" anchor="ctr">
                    <a:lnL>
                      <a:noFill/>
                    </a:lnL>
                    <a:lnR>
                      <a:noFill/>
                    </a:lnR>
                    <a:lnT>
                      <a:noFill/>
                    </a:lnT>
                    <a:lnB>
                      <a:noFill/>
                    </a:lnB>
                  </a:tcPr>
                </a:tc>
                <a:tc>
                  <a:txBody>
                    <a:bodyPr/>
                    <a:lstStyle/>
                    <a:p>
                      <a:pPr>
                        <a:buFont typeface="Arial"/>
                        <a:buChar char="•"/>
                      </a:pPr>
                      <a:r>
                        <a:rPr lang="en-US" sz="400" dirty="0">
                          <a:solidFill>
                            <a:schemeClr val="tx1"/>
                          </a:solidFill>
                        </a:rPr>
                        <a:t>Uses discretion when communicating sensitive information</a:t>
                      </a:r>
                    </a:p>
                    <a:p>
                      <a:pPr>
                        <a:buFont typeface="Arial"/>
                        <a:buChar char="•"/>
                      </a:pPr>
                      <a:r>
                        <a:rPr lang="en-US" sz="400" dirty="0">
                          <a:solidFill>
                            <a:schemeClr val="tx1"/>
                          </a:solidFill>
                        </a:rPr>
                        <a:t>Notifies upper management of appropriate issues or concerns</a:t>
                      </a:r>
                    </a:p>
                    <a:p>
                      <a:pPr>
                        <a:buFont typeface="Arial"/>
                        <a:buChar char="•"/>
                      </a:pPr>
                      <a:r>
                        <a:rPr lang="en-US" sz="400" dirty="0">
                          <a:solidFill>
                            <a:schemeClr val="tx1"/>
                          </a:solidFill>
                        </a:rPr>
                        <a:t>Produces accurate and error free communication</a:t>
                      </a:r>
                    </a:p>
                  </a:txBody>
                  <a:tcPr marL="34811" marR="34811" marT="17405" marB="17405" anchor="ctr">
                    <a:lnL>
                      <a:noFill/>
                    </a:lnL>
                    <a:lnR>
                      <a:noFill/>
                    </a:lnR>
                    <a:lnT>
                      <a:noFill/>
                    </a:lnT>
                    <a:lnB>
                      <a:noFill/>
                    </a:lnB>
                  </a:tcPr>
                </a:tc>
              </a:tr>
            </a:tbl>
          </a:graphicData>
        </a:graphic>
      </p:graphicFrame>
      <p:sp>
        <p:nvSpPr>
          <p:cNvPr id="40" name="TextBox 39"/>
          <p:cNvSpPr txBox="1"/>
          <p:nvPr/>
        </p:nvSpPr>
        <p:spPr>
          <a:xfrm>
            <a:off x="457200" y="1545768"/>
            <a:ext cx="3247707" cy="1938992"/>
          </a:xfrm>
          <a:prstGeom prst="rect">
            <a:avLst/>
          </a:prstGeom>
          <a:noFill/>
        </p:spPr>
        <p:txBody>
          <a:bodyPr wrap="square" rtlCol="0">
            <a:spAutoFit/>
          </a:bodyPr>
          <a:lstStyle/>
          <a:p>
            <a:r>
              <a:rPr lang="en-US" dirty="0" smtClean="0">
                <a:solidFill>
                  <a:srgbClr val="70AD47"/>
                </a:solidFill>
                <a:latin typeface="Franklin Gothic Book" panose="020B0503020102020204" pitchFamily="34" charset="0"/>
              </a:rPr>
              <a:t> </a:t>
            </a:r>
            <a:r>
              <a:rPr lang="en-US" dirty="0" smtClean="0">
                <a:solidFill>
                  <a:srgbClr val="8BC53F"/>
                </a:solidFill>
                <a:latin typeface="Franklin Gothic Book" panose="020B0503020102020204" pitchFamily="34" charset="0"/>
              </a:rPr>
              <a:t>            </a:t>
            </a:r>
            <a:r>
              <a:rPr lang="en-US" dirty="0" smtClean="0">
                <a:latin typeface="Franklin Gothic Book" panose="020B0503020102020204" pitchFamily="34" charset="0"/>
              </a:rPr>
              <a:t> </a:t>
            </a:r>
            <a:r>
              <a:rPr lang="en-US" sz="2400" dirty="0">
                <a:latin typeface="Franklin Gothic Book" panose="020B0503020102020204" pitchFamily="34" charset="0"/>
              </a:rPr>
              <a:t>a</a:t>
            </a:r>
            <a:r>
              <a:rPr lang="en-US" sz="2400" dirty="0" smtClean="0">
                <a:latin typeface="Franklin Gothic Book" panose="020B0503020102020204" pitchFamily="34" charset="0"/>
              </a:rPr>
              <a:t>nd each one includes a </a:t>
            </a:r>
            <a:r>
              <a:rPr lang="en-US" sz="2400" dirty="0" smtClean="0">
                <a:solidFill>
                  <a:schemeClr val="accent1"/>
                </a:solidFill>
                <a:latin typeface="Franklin Gothic Demi Cond" panose="020B0706030402020204" pitchFamily="34" charset="0"/>
              </a:rPr>
              <a:t>definition </a:t>
            </a:r>
          </a:p>
          <a:p>
            <a:r>
              <a:rPr lang="en-US" sz="2400" dirty="0" smtClean="0">
                <a:latin typeface="Franklin Gothic Book" panose="020B0503020102020204" pitchFamily="34" charset="0"/>
              </a:rPr>
              <a:t>and </a:t>
            </a:r>
            <a:r>
              <a:rPr lang="en-US" sz="2400" dirty="0" smtClean="0">
                <a:solidFill>
                  <a:schemeClr val="accent1"/>
                </a:solidFill>
                <a:latin typeface="Franklin Gothic Demi Cond" panose="020B0706030402020204" pitchFamily="34" charset="0"/>
              </a:rPr>
              <a:t>example behaviors </a:t>
            </a:r>
          </a:p>
          <a:p>
            <a:r>
              <a:rPr lang="en-US" sz="2400" dirty="0" smtClean="0">
                <a:latin typeface="Franklin Gothic Book" panose="020B0503020102020204" pitchFamily="34" charset="0"/>
              </a:rPr>
              <a:t>at five different  </a:t>
            </a:r>
            <a:r>
              <a:rPr lang="en-US" sz="2400" dirty="0" smtClean="0">
                <a:solidFill>
                  <a:schemeClr val="accent1"/>
                </a:solidFill>
                <a:latin typeface="Franklin Gothic Demi Cond" panose="020B0706030402020204" pitchFamily="34" charset="0"/>
              </a:rPr>
              <a:t>proficiency levels </a:t>
            </a:r>
            <a:endParaRPr lang="en-US" sz="2400" dirty="0">
              <a:solidFill>
                <a:schemeClr val="accent1"/>
              </a:solidFill>
              <a:latin typeface="Franklin Gothic Demi Cond" panose="020B0706030402020204" pitchFamily="34" charset="0"/>
            </a:endParaRPr>
          </a:p>
        </p:txBody>
      </p:sp>
      <p:sp>
        <p:nvSpPr>
          <p:cNvPr id="23" name="Rectangle 22">
            <a:hlinkClick r:id="rId4" action="ppaction://hlinksldjump"/>
          </p:cNvPr>
          <p:cNvSpPr/>
          <p:nvPr/>
        </p:nvSpPr>
        <p:spPr>
          <a:xfrm>
            <a:off x="0" y="0"/>
            <a:ext cx="228600" cy="6858000"/>
          </a:xfrm>
          <a:prstGeom prst="rect">
            <a:avLst/>
          </a:pr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76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20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700"/>
                            </p:stCondLst>
                            <p:childTnLst>
                              <p:par>
                                <p:cTn id="12" presetID="1" presetClass="entr" presetSubtype="0" fill="hold" nodeType="afterEffect">
                                  <p:stCondLst>
                                    <p:cond delay="2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900"/>
                            </p:stCondLst>
                            <p:childTnLst>
                              <p:par>
                                <p:cTn id="15" presetID="1" presetClass="entr" presetSubtype="0" fill="hold" nodeType="afterEffect">
                                  <p:stCondLst>
                                    <p:cond delay="20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1100"/>
                            </p:stCondLst>
                            <p:childTnLst>
                              <p:par>
                                <p:cTn id="18" presetID="1" presetClass="entr" presetSubtype="0" fill="hold" nodeType="afterEffect">
                                  <p:stCondLst>
                                    <p:cond delay="20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9" grpId="0" animBg="1"/>
      <p:bldP spid="20" grpId="0" animBg="1"/>
      <p:bldP spid="31" grpId="0"/>
      <p:bldP spid="32" grpId="0" animBg="1"/>
      <p:bldP spid="34"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hlinkClick r:id="rId3" action="ppaction://hlinksldjump"/>
          </p:cNvPr>
          <p:cNvSpPr/>
          <p:nvPr/>
        </p:nvSpPr>
        <p:spPr>
          <a:xfrm>
            <a:off x="0" y="0"/>
            <a:ext cx="228600" cy="6858000"/>
          </a:xfrm>
          <a:prstGeom prst="rect">
            <a:avLst/>
          </a:pr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4953000"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97171"/>
            <a:ext cx="5943600" cy="615603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45422"/>
            <a:ext cx="5819775" cy="650889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76421"/>
            <a:ext cx="5934075" cy="66469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073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7"/>
                                        </p:tgtEl>
                                        <p:attrNameLst>
                                          <p:attrName>style.visibility</p:attrName>
                                        </p:attrNameLst>
                                      </p:cBhvr>
                                      <p:to>
                                        <p:strVal val="visible"/>
                                      </p:to>
                                    </p:set>
                                    <p:animEffect transition="in" filter="fade">
                                      <p:cBhvr>
                                        <p:cTn id="17"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11722432" cy="6591029"/>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23" name="Rectangle 22">
            <a:hlinkClick r:id="rId4" action="ppaction://hlinksldjump"/>
          </p:cNvPr>
          <p:cNvSpPr/>
          <p:nvPr/>
        </p:nvSpPr>
        <p:spPr>
          <a:xfrm>
            <a:off x="0" y="0"/>
            <a:ext cx="228600" cy="6858000"/>
          </a:xfrm>
          <a:prstGeom prst="rect">
            <a:avLst/>
          </a:pr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 y="152400"/>
            <a:ext cx="7493223" cy="6591029"/>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862" y="133485"/>
            <a:ext cx="8956708" cy="6591029"/>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830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fade">
                                      <p:cBhvr>
                                        <p:cTn id="16"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FCBED"/>
        </a:solidFill>
        <a:effectLst/>
      </p:bgPr>
    </p:bg>
    <p:spTree>
      <p:nvGrpSpPr>
        <p:cNvPr id="1" name=""/>
        <p:cNvGrpSpPr/>
        <p:nvPr/>
      </p:nvGrpSpPr>
      <p:grpSpPr>
        <a:xfrm>
          <a:off x="0" y="0"/>
          <a:ext cx="0" cy="0"/>
          <a:chOff x="0" y="0"/>
          <a:chExt cx="0" cy="0"/>
        </a:xfrm>
      </p:grpSpPr>
      <p:sp>
        <p:nvSpPr>
          <p:cNvPr id="2" name="TextBox 1"/>
          <p:cNvSpPr txBox="1"/>
          <p:nvPr/>
        </p:nvSpPr>
        <p:spPr>
          <a:xfrm>
            <a:off x="100208" y="4058944"/>
            <a:ext cx="10835014" cy="1323439"/>
          </a:xfrm>
          <a:prstGeom prst="rect">
            <a:avLst/>
          </a:prstGeom>
          <a:noFill/>
        </p:spPr>
        <p:txBody>
          <a:bodyPr wrap="square" rtlCol="0">
            <a:spAutoFit/>
          </a:bodyPr>
          <a:lstStyle/>
          <a:p>
            <a:pPr algn="r"/>
            <a:r>
              <a:rPr lang="en-US" sz="4000" dirty="0">
                <a:solidFill>
                  <a:schemeClr val="bg1"/>
                </a:solidFill>
                <a:latin typeface="Franklin Gothic Demi Cond" panose="020B0706030402020204" pitchFamily="34" charset="0"/>
              </a:rPr>
              <a:t>How does this process interact with our </a:t>
            </a:r>
            <a:endParaRPr lang="en-US" sz="4000" dirty="0" smtClean="0">
              <a:solidFill>
                <a:schemeClr val="bg1"/>
              </a:solidFill>
              <a:latin typeface="Franklin Gothic Demi Cond" panose="020B0706030402020204" pitchFamily="34" charset="0"/>
            </a:endParaRPr>
          </a:p>
          <a:p>
            <a:pPr algn="r"/>
            <a:r>
              <a:rPr lang="en-US" sz="4000" dirty="0" smtClean="0">
                <a:solidFill>
                  <a:schemeClr val="bg1"/>
                </a:solidFill>
                <a:latin typeface="Franklin Gothic Demi Cond" panose="020B0706030402020204" pitchFamily="34" charset="0"/>
              </a:rPr>
              <a:t>current </a:t>
            </a:r>
            <a:r>
              <a:rPr lang="en-US" sz="4000" dirty="0">
                <a:solidFill>
                  <a:schemeClr val="bg1"/>
                </a:solidFill>
                <a:latin typeface="Franklin Gothic Demi Cond" panose="020B0706030402020204" pitchFamily="34" charset="0"/>
              </a:rPr>
              <a:t>job analysis methods?</a:t>
            </a:r>
          </a:p>
        </p:txBody>
      </p:sp>
      <p:cxnSp>
        <p:nvCxnSpPr>
          <p:cNvPr id="8" name="Straight Connector 7"/>
          <p:cNvCxnSpPr/>
          <p:nvPr/>
        </p:nvCxnSpPr>
        <p:spPr>
          <a:xfrm>
            <a:off x="0" y="3924300"/>
            <a:ext cx="1079743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4" name="Picture 14">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9829800" y="304800"/>
            <a:ext cx="1012078"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24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flipH="1">
            <a:off x="-21995" y="-14140"/>
            <a:ext cx="8530696" cy="6890994"/>
          </a:xfrm>
          <a:custGeom>
            <a:avLst/>
            <a:gdLst>
              <a:gd name="connsiteX0" fmla="*/ 4251489 w 9737889"/>
              <a:gd name="connsiteY0" fmla="*/ 9427 h 6890994"/>
              <a:gd name="connsiteX1" fmla="*/ 0 w 9737889"/>
              <a:gd name="connsiteY1" fmla="*/ 6890994 h 6890994"/>
              <a:gd name="connsiteX2" fmla="*/ 9737889 w 9737889"/>
              <a:gd name="connsiteY2" fmla="*/ 6890994 h 6890994"/>
              <a:gd name="connsiteX3" fmla="*/ 9728462 w 9737889"/>
              <a:gd name="connsiteY3" fmla="*/ 0 h 6890994"/>
              <a:gd name="connsiteX4" fmla="*/ 4251489 w 9737889"/>
              <a:gd name="connsiteY4" fmla="*/ 9427 h 6890994"/>
              <a:gd name="connsiteX0" fmla="*/ 3685881 w 9737889"/>
              <a:gd name="connsiteY0" fmla="*/ 9427 h 6890994"/>
              <a:gd name="connsiteX1" fmla="*/ 0 w 9737889"/>
              <a:gd name="connsiteY1" fmla="*/ 6890994 h 6890994"/>
              <a:gd name="connsiteX2" fmla="*/ 9737889 w 9737889"/>
              <a:gd name="connsiteY2" fmla="*/ 6890994 h 6890994"/>
              <a:gd name="connsiteX3" fmla="*/ 9728462 w 9737889"/>
              <a:gd name="connsiteY3" fmla="*/ 0 h 6890994"/>
              <a:gd name="connsiteX4" fmla="*/ 3685881 w 9737889"/>
              <a:gd name="connsiteY4" fmla="*/ 9427 h 6890994"/>
              <a:gd name="connsiteX0" fmla="*/ 2413262 w 8465270"/>
              <a:gd name="connsiteY0" fmla="*/ 9427 h 6890994"/>
              <a:gd name="connsiteX1" fmla="*/ 0 w 8465270"/>
              <a:gd name="connsiteY1" fmla="*/ 6890994 h 6890994"/>
              <a:gd name="connsiteX2" fmla="*/ 8465270 w 8465270"/>
              <a:gd name="connsiteY2" fmla="*/ 6890994 h 6890994"/>
              <a:gd name="connsiteX3" fmla="*/ 8455843 w 8465270"/>
              <a:gd name="connsiteY3" fmla="*/ 0 h 6890994"/>
              <a:gd name="connsiteX4" fmla="*/ 2413262 w 8465270"/>
              <a:gd name="connsiteY4" fmla="*/ 9427 h 6890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5270" h="6890994">
                <a:moveTo>
                  <a:pt x="2413262" y="9427"/>
                </a:moveTo>
                <a:lnTo>
                  <a:pt x="0" y="6890994"/>
                </a:lnTo>
                <a:lnTo>
                  <a:pt x="8465270" y="6890994"/>
                </a:lnTo>
                <a:cubicBezTo>
                  <a:pt x="8462128" y="4593996"/>
                  <a:pt x="8458985" y="2296998"/>
                  <a:pt x="8455843" y="0"/>
                </a:cubicBezTo>
                <a:lnTo>
                  <a:pt x="2413262" y="9427"/>
                </a:lnTo>
                <a:close/>
              </a:path>
            </a:pathLst>
          </a:custGeom>
          <a:solidFill>
            <a:srgbClr val="9FCB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648173" y="-18854"/>
            <a:ext cx="8568966" cy="6890994"/>
          </a:xfrm>
          <a:custGeom>
            <a:avLst/>
            <a:gdLst>
              <a:gd name="connsiteX0" fmla="*/ 4251489 w 9737889"/>
              <a:gd name="connsiteY0" fmla="*/ 9427 h 6890994"/>
              <a:gd name="connsiteX1" fmla="*/ 0 w 9737889"/>
              <a:gd name="connsiteY1" fmla="*/ 6890994 h 6890994"/>
              <a:gd name="connsiteX2" fmla="*/ 9737889 w 9737889"/>
              <a:gd name="connsiteY2" fmla="*/ 6890994 h 6890994"/>
              <a:gd name="connsiteX3" fmla="*/ 9728462 w 9737889"/>
              <a:gd name="connsiteY3" fmla="*/ 0 h 6890994"/>
              <a:gd name="connsiteX4" fmla="*/ 4251489 w 9737889"/>
              <a:gd name="connsiteY4" fmla="*/ 9427 h 6890994"/>
              <a:gd name="connsiteX0" fmla="*/ 3685881 w 9737889"/>
              <a:gd name="connsiteY0" fmla="*/ 9427 h 6890994"/>
              <a:gd name="connsiteX1" fmla="*/ 0 w 9737889"/>
              <a:gd name="connsiteY1" fmla="*/ 6890994 h 6890994"/>
              <a:gd name="connsiteX2" fmla="*/ 9737889 w 9737889"/>
              <a:gd name="connsiteY2" fmla="*/ 6890994 h 6890994"/>
              <a:gd name="connsiteX3" fmla="*/ 9728462 w 9737889"/>
              <a:gd name="connsiteY3" fmla="*/ 0 h 6890994"/>
              <a:gd name="connsiteX4" fmla="*/ 3685881 w 9737889"/>
              <a:gd name="connsiteY4" fmla="*/ 9427 h 6890994"/>
              <a:gd name="connsiteX0" fmla="*/ 2413262 w 8465270"/>
              <a:gd name="connsiteY0" fmla="*/ 9427 h 6890994"/>
              <a:gd name="connsiteX1" fmla="*/ 0 w 8465270"/>
              <a:gd name="connsiteY1" fmla="*/ 6890994 h 6890994"/>
              <a:gd name="connsiteX2" fmla="*/ 8465270 w 8465270"/>
              <a:gd name="connsiteY2" fmla="*/ 6890994 h 6890994"/>
              <a:gd name="connsiteX3" fmla="*/ 8455843 w 8465270"/>
              <a:gd name="connsiteY3" fmla="*/ 0 h 6890994"/>
              <a:gd name="connsiteX4" fmla="*/ 2413262 w 8465270"/>
              <a:gd name="connsiteY4" fmla="*/ 9427 h 6890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5270" h="6890994">
                <a:moveTo>
                  <a:pt x="2413262" y="9427"/>
                </a:moveTo>
                <a:lnTo>
                  <a:pt x="0" y="6890994"/>
                </a:lnTo>
                <a:lnTo>
                  <a:pt x="8465270" y="6890994"/>
                </a:lnTo>
                <a:cubicBezTo>
                  <a:pt x="8462128" y="4593996"/>
                  <a:pt x="8458985" y="2296998"/>
                  <a:pt x="8455843" y="0"/>
                </a:cubicBezTo>
                <a:lnTo>
                  <a:pt x="2413262" y="9427"/>
                </a:lnTo>
                <a:close/>
              </a:path>
            </a:pathLst>
          </a:custGeom>
          <a:solidFill>
            <a:srgbClr val="9FCB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04494" y="556243"/>
            <a:ext cx="3855563" cy="461665"/>
          </a:xfrm>
          <a:prstGeom prst="rect">
            <a:avLst/>
          </a:prstGeom>
          <a:noFill/>
        </p:spPr>
        <p:txBody>
          <a:bodyPr wrap="square" rtlCol="0">
            <a:spAutoFit/>
          </a:bodyPr>
          <a:lstStyle/>
          <a:p>
            <a:r>
              <a:rPr lang="en-US" sz="2400" dirty="0" smtClean="0">
                <a:solidFill>
                  <a:schemeClr val="tx1">
                    <a:lumMod val="75000"/>
                    <a:lumOff val="25000"/>
                  </a:schemeClr>
                </a:solidFill>
                <a:latin typeface="Franklin Gothic Medium" panose="020B0603020102020204" pitchFamily="34" charset="0"/>
              </a:rPr>
              <a:t>COMPETENCY MODELING</a:t>
            </a:r>
            <a:endParaRPr lang="en-US" sz="2400" dirty="0">
              <a:solidFill>
                <a:schemeClr val="tx1">
                  <a:lumMod val="75000"/>
                  <a:lumOff val="25000"/>
                </a:schemeClr>
              </a:solidFill>
              <a:latin typeface="Franklin Gothic Medium" panose="020B0603020102020204" pitchFamily="34" charset="0"/>
            </a:endParaRPr>
          </a:p>
        </p:txBody>
      </p:sp>
      <p:sp>
        <p:nvSpPr>
          <p:cNvPr id="7" name="TextBox 6"/>
          <p:cNvSpPr txBox="1"/>
          <p:nvPr/>
        </p:nvSpPr>
        <p:spPr>
          <a:xfrm>
            <a:off x="7051248" y="1649597"/>
            <a:ext cx="4911365" cy="677108"/>
          </a:xfrm>
          <a:prstGeom prst="rect">
            <a:avLst/>
          </a:prstGeom>
          <a:noFill/>
        </p:spPr>
        <p:txBody>
          <a:bodyPr wrap="square" rtlCol="0">
            <a:spAutoFit/>
          </a:bodyPr>
          <a:lstStyle/>
          <a:p>
            <a:r>
              <a:rPr lang="en-US" sz="2000" dirty="0" smtClean="0">
                <a:solidFill>
                  <a:schemeClr val="tx1">
                    <a:lumMod val="75000"/>
                    <a:lumOff val="25000"/>
                  </a:schemeClr>
                </a:solidFill>
                <a:latin typeface="Franklin Gothic Book" panose="020B0503020102020204" pitchFamily="34" charset="0"/>
              </a:rPr>
              <a:t>developed for </a:t>
            </a:r>
            <a:r>
              <a:rPr lang="en-US" sz="2000" b="1" dirty="0" smtClean="0">
                <a:solidFill>
                  <a:schemeClr val="tx1">
                    <a:lumMod val="75000"/>
                    <a:lumOff val="25000"/>
                  </a:schemeClr>
                </a:solidFill>
                <a:latin typeface="Franklin Gothic Book" panose="020B0503020102020204" pitchFamily="34" charset="0"/>
              </a:rPr>
              <a:t>many job classes </a:t>
            </a:r>
            <a:r>
              <a:rPr lang="en-US" sz="2000" dirty="0" smtClean="0">
                <a:solidFill>
                  <a:schemeClr val="tx1">
                    <a:lumMod val="75000"/>
                    <a:lumOff val="25000"/>
                  </a:schemeClr>
                </a:solidFill>
                <a:latin typeface="Franklin Gothic Book" panose="020B0503020102020204" pitchFamily="34" charset="0"/>
              </a:rPr>
              <a:t>at a time </a:t>
            </a:r>
            <a:br>
              <a:rPr lang="en-US" sz="2000" dirty="0" smtClean="0">
                <a:solidFill>
                  <a:schemeClr val="tx1">
                    <a:lumMod val="75000"/>
                    <a:lumOff val="25000"/>
                  </a:schemeClr>
                </a:solidFill>
                <a:latin typeface="Franklin Gothic Book" panose="020B0503020102020204" pitchFamily="34" charset="0"/>
              </a:rPr>
            </a:br>
            <a:r>
              <a:rPr lang="en-US" dirty="0" smtClean="0">
                <a:solidFill>
                  <a:schemeClr val="tx1">
                    <a:lumMod val="75000"/>
                    <a:lumOff val="25000"/>
                  </a:schemeClr>
                </a:solidFill>
                <a:latin typeface="Franklin Gothic Book" panose="020B0503020102020204" pitchFamily="34" charset="0"/>
              </a:rPr>
              <a:t>(e.g., job series, occupational area, organization)</a:t>
            </a:r>
            <a:endParaRPr lang="en-US" dirty="0">
              <a:solidFill>
                <a:schemeClr val="tx1">
                  <a:lumMod val="75000"/>
                  <a:lumOff val="25000"/>
                </a:schemeClr>
              </a:solidFill>
              <a:latin typeface="Franklin Gothic Book" panose="020B0503020102020204" pitchFamily="34" charset="0"/>
            </a:endParaRPr>
          </a:p>
        </p:txBody>
      </p:sp>
      <p:sp>
        <p:nvSpPr>
          <p:cNvPr id="8" name="TextBox 7"/>
          <p:cNvSpPr txBox="1"/>
          <p:nvPr/>
        </p:nvSpPr>
        <p:spPr>
          <a:xfrm>
            <a:off x="7343480" y="2404175"/>
            <a:ext cx="4619133" cy="707886"/>
          </a:xfrm>
          <a:prstGeom prst="rect">
            <a:avLst/>
          </a:prstGeom>
          <a:noFill/>
        </p:spPr>
        <p:txBody>
          <a:bodyPr wrap="square" rtlCol="0">
            <a:spAutoFit/>
          </a:bodyPr>
          <a:lstStyle/>
          <a:p>
            <a:r>
              <a:rPr lang="en-US" sz="2000" dirty="0" smtClean="0">
                <a:solidFill>
                  <a:schemeClr val="tx1">
                    <a:lumMod val="75000"/>
                    <a:lumOff val="25000"/>
                  </a:schemeClr>
                </a:solidFill>
                <a:latin typeface="Franklin Gothic Book" panose="020B0503020102020204" pitchFamily="34" charset="0"/>
              </a:rPr>
              <a:t>considers current needs as well as </a:t>
            </a:r>
            <a:r>
              <a:rPr lang="en-US" sz="2000" b="1" dirty="0" smtClean="0">
                <a:solidFill>
                  <a:schemeClr val="tx1">
                    <a:lumMod val="75000"/>
                    <a:lumOff val="25000"/>
                  </a:schemeClr>
                </a:solidFill>
                <a:latin typeface="Franklin Gothic Book" panose="020B0503020102020204" pitchFamily="34" charset="0"/>
              </a:rPr>
              <a:t>future, aspirational </a:t>
            </a:r>
            <a:r>
              <a:rPr lang="en-US" sz="2000" dirty="0" smtClean="0">
                <a:solidFill>
                  <a:schemeClr val="tx1">
                    <a:lumMod val="75000"/>
                    <a:lumOff val="25000"/>
                  </a:schemeClr>
                </a:solidFill>
                <a:latin typeface="Franklin Gothic Book" panose="020B0503020102020204" pitchFamily="34" charset="0"/>
              </a:rPr>
              <a:t>needs</a:t>
            </a:r>
            <a:endParaRPr lang="en-US" sz="2000" dirty="0">
              <a:solidFill>
                <a:schemeClr val="tx1">
                  <a:lumMod val="75000"/>
                  <a:lumOff val="25000"/>
                </a:schemeClr>
              </a:solidFill>
              <a:latin typeface="Franklin Gothic Book" panose="020B0503020102020204" pitchFamily="34" charset="0"/>
            </a:endParaRPr>
          </a:p>
        </p:txBody>
      </p:sp>
      <p:sp>
        <p:nvSpPr>
          <p:cNvPr id="12" name="TextBox 11"/>
          <p:cNvSpPr txBox="1"/>
          <p:nvPr/>
        </p:nvSpPr>
        <p:spPr>
          <a:xfrm>
            <a:off x="3907410" y="2722785"/>
            <a:ext cx="4359898" cy="2616101"/>
          </a:xfrm>
          <a:prstGeom prst="rect">
            <a:avLst/>
          </a:prstGeom>
          <a:noFill/>
        </p:spPr>
        <p:txBody>
          <a:bodyPr wrap="square" rtlCol="0">
            <a:spAutoFit/>
          </a:bodyPr>
          <a:lstStyle/>
          <a:p>
            <a:pPr algn="ctr"/>
            <a:r>
              <a:rPr lang="en-US" sz="2000" dirty="0" smtClean="0">
                <a:solidFill>
                  <a:schemeClr val="tx1">
                    <a:lumMod val="75000"/>
                    <a:lumOff val="25000"/>
                  </a:schemeClr>
                </a:solidFill>
                <a:latin typeface="Franklin Gothic Medium" panose="020B0603020102020204" pitchFamily="34" charset="0"/>
              </a:rPr>
              <a:t>BOTH METHODS</a:t>
            </a:r>
          </a:p>
          <a:p>
            <a:pPr algn="ctr"/>
            <a:endParaRPr lang="en-US" sz="2000" i="1" dirty="0">
              <a:latin typeface="Franklin Gothic Medium" panose="020B0603020102020204" pitchFamily="34" charset="0"/>
            </a:endParaRPr>
          </a:p>
          <a:p>
            <a:pPr algn="ctr"/>
            <a:r>
              <a:rPr lang="en-US" sz="2000" dirty="0" smtClean="0">
                <a:latin typeface="Franklin Gothic Book" panose="020B0503020102020204" pitchFamily="34" charset="0"/>
              </a:rPr>
              <a:t>gather information </a:t>
            </a:r>
          </a:p>
          <a:p>
            <a:pPr algn="ctr"/>
            <a:r>
              <a:rPr lang="en-US" sz="2000" dirty="0" smtClean="0">
                <a:latin typeface="Franklin Gothic Book" panose="020B0503020102020204" pitchFamily="34" charset="0"/>
              </a:rPr>
              <a:t>from </a:t>
            </a:r>
            <a:r>
              <a:rPr lang="en-US" sz="2000" b="1" dirty="0" smtClean="0">
                <a:latin typeface="Franklin Gothic Book" panose="020B0503020102020204" pitchFamily="34" charset="0"/>
              </a:rPr>
              <a:t>many sources</a:t>
            </a:r>
          </a:p>
          <a:p>
            <a:pPr algn="ctr"/>
            <a:endParaRPr lang="en-US" sz="2000" dirty="0" smtClean="0">
              <a:latin typeface="Franklin Gothic Book" panose="020B0503020102020204" pitchFamily="34" charset="0"/>
            </a:endParaRPr>
          </a:p>
          <a:p>
            <a:pPr algn="ctr"/>
            <a:r>
              <a:rPr lang="en-US" sz="2000" b="1" dirty="0" smtClean="0">
                <a:latin typeface="Franklin Gothic Book" panose="020B0503020102020204" pitchFamily="34" charset="0"/>
              </a:rPr>
              <a:t>validate findings </a:t>
            </a:r>
          </a:p>
          <a:p>
            <a:pPr algn="ctr"/>
            <a:r>
              <a:rPr lang="en-US" sz="2000" dirty="0" smtClean="0">
                <a:latin typeface="Franklin Gothic Book" panose="020B0503020102020204" pitchFamily="34" charset="0"/>
              </a:rPr>
              <a:t>using input from </a:t>
            </a:r>
          </a:p>
          <a:p>
            <a:pPr algn="ctr"/>
            <a:r>
              <a:rPr lang="en-US" sz="2000" dirty="0" smtClean="0">
                <a:latin typeface="Franklin Gothic Book" panose="020B0503020102020204" pitchFamily="34" charset="0"/>
              </a:rPr>
              <a:t>subject matter experts</a:t>
            </a:r>
            <a:endParaRPr lang="en-US" sz="2000" dirty="0">
              <a:latin typeface="Franklin Gothic Book" panose="020B0503020102020204" pitchFamily="34" charset="0"/>
            </a:endParaRPr>
          </a:p>
        </p:txBody>
      </p:sp>
      <p:sp>
        <p:nvSpPr>
          <p:cNvPr id="19" name="TextBox 18"/>
          <p:cNvSpPr txBox="1"/>
          <p:nvPr/>
        </p:nvSpPr>
        <p:spPr>
          <a:xfrm>
            <a:off x="7579150" y="3252054"/>
            <a:ext cx="4383463" cy="707886"/>
          </a:xfrm>
          <a:prstGeom prst="rect">
            <a:avLst/>
          </a:prstGeom>
          <a:noFill/>
        </p:spPr>
        <p:txBody>
          <a:bodyPr wrap="square" rtlCol="0">
            <a:spAutoFit/>
          </a:bodyPr>
          <a:lstStyle/>
          <a:p>
            <a:r>
              <a:rPr lang="en-US" sz="2000" dirty="0" smtClean="0">
                <a:solidFill>
                  <a:schemeClr val="tx1">
                    <a:lumMod val="75000"/>
                    <a:lumOff val="25000"/>
                  </a:schemeClr>
                </a:solidFill>
                <a:latin typeface="Franklin Gothic Book" panose="020B0503020102020204" pitchFamily="34" charset="0"/>
              </a:rPr>
              <a:t>considers priorities of </a:t>
            </a:r>
            <a:r>
              <a:rPr lang="en-US" sz="2000" b="1" dirty="0" smtClean="0">
                <a:solidFill>
                  <a:schemeClr val="tx1">
                    <a:lumMod val="75000"/>
                    <a:lumOff val="25000"/>
                  </a:schemeClr>
                </a:solidFill>
                <a:latin typeface="Franklin Gothic Book" panose="020B0503020102020204" pitchFamily="34" charset="0"/>
              </a:rPr>
              <a:t>organizational leaders</a:t>
            </a:r>
            <a:endParaRPr lang="en-US" sz="2000" b="1" dirty="0">
              <a:solidFill>
                <a:schemeClr val="tx1">
                  <a:lumMod val="75000"/>
                  <a:lumOff val="25000"/>
                </a:schemeClr>
              </a:solidFill>
              <a:latin typeface="Franklin Gothic Book" panose="020B0503020102020204" pitchFamily="34" charset="0"/>
            </a:endParaRPr>
          </a:p>
        </p:txBody>
      </p:sp>
      <p:sp>
        <p:nvSpPr>
          <p:cNvPr id="22" name="TextBox 21"/>
          <p:cNvSpPr txBox="1"/>
          <p:nvPr/>
        </p:nvSpPr>
        <p:spPr>
          <a:xfrm>
            <a:off x="7932656" y="3990071"/>
            <a:ext cx="3909432" cy="1015663"/>
          </a:xfrm>
          <a:prstGeom prst="rect">
            <a:avLst/>
          </a:prstGeom>
          <a:noFill/>
        </p:spPr>
        <p:txBody>
          <a:bodyPr wrap="square" rtlCol="0">
            <a:spAutoFit/>
          </a:bodyPr>
          <a:lstStyle/>
          <a:p>
            <a:r>
              <a:rPr lang="en-US" sz="2000" dirty="0" smtClean="0">
                <a:solidFill>
                  <a:schemeClr val="tx1">
                    <a:lumMod val="75000"/>
                    <a:lumOff val="25000"/>
                  </a:schemeClr>
                </a:solidFill>
                <a:latin typeface="Franklin Gothic Book" panose="020B0503020102020204" pitchFamily="34" charset="0"/>
              </a:rPr>
              <a:t>uses </a:t>
            </a:r>
            <a:r>
              <a:rPr lang="en-US" sz="2000" b="1" dirty="0" smtClean="0">
                <a:solidFill>
                  <a:schemeClr val="tx1">
                    <a:lumMod val="75000"/>
                    <a:lumOff val="25000"/>
                  </a:schemeClr>
                </a:solidFill>
                <a:latin typeface="Franklin Gothic Book" panose="020B0503020102020204" pitchFamily="34" charset="0"/>
              </a:rPr>
              <a:t>common</a:t>
            </a:r>
            <a:r>
              <a:rPr lang="en-US" sz="2000" dirty="0" smtClean="0">
                <a:solidFill>
                  <a:schemeClr val="tx1">
                    <a:lumMod val="75000"/>
                    <a:lumOff val="25000"/>
                  </a:schemeClr>
                </a:solidFill>
                <a:latin typeface="Franklin Gothic Book" panose="020B0503020102020204" pitchFamily="34" charset="0"/>
              </a:rPr>
              <a:t> </a:t>
            </a:r>
            <a:r>
              <a:rPr lang="en-US" sz="2000" b="1" dirty="0" smtClean="0">
                <a:solidFill>
                  <a:schemeClr val="tx1">
                    <a:lumMod val="75000"/>
                    <a:lumOff val="25000"/>
                  </a:schemeClr>
                </a:solidFill>
                <a:latin typeface="Franklin Gothic Book" panose="020B0503020102020204" pitchFamily="34" charset="0"/>
              </a:rPr>
              <a:t>language and metrics </a:t>
            </a:r>
            <a:r>
              <a:rPr lang="en-US" sz="2000" dirty="0" smtClean="0">
                <a:solidFill>
                  <a:schemeClr val="tx1">
                    <a:lumMod val="75000"/>
                    <a:lumOff val="25000"/>
                  </a:schemeClr>
                </a:solidFill>
                <a:latin typeface="Franklin Gothic Book" panose="020B0503020102020204" pitchFamily="34" charset="0"/>
              </a:rPr>
              <a:t>that are meaningful across the organization</a:t>
            </a:r>
            <a:endParaRPr lang="en-US" sz="2000" b="1" dirty="0">
              <a:solidFill>
                <a:schemeClr val="tx1">
                  <a:lumMod val="75000"/>
                  <a:lumOff val="25000"/>
                </a:schemeClr>
              </a:solidFill>
              <a:latin typeface="Franklin Gothic Book" panose="020B0503020102020204" pitchFamily="34" charset="0"/>
            </a:endParaRPr>
          </a:p>
        </p:txBody>
      </p:sp>
      <p:sp>
        <p:nvSpPr>
          <p:cNvPr id="24" name="TextBox 23"/>
          <p:cNvSpPr txBox="1"/>
          <p:nvPr/>
        </p:nvSpPr>
        <p:spPr>
          <a:xfrm>
            <a:off x="6749592" y="1106046"/>
            <a:ext cx="3610466" cy="400110"/>
          </a:xfrm>
          <a:prstGeom prst="rect">
            <a:avLst/>
          </a:prstGeom>
          <a:noFill/>
        </p:spPr>
        <p:txBody>
          <a:bodyPr wrap="square" rtlCol="0">
            <a:spAutoFit/>
          </a:bodyPr>
          <a:lstStyle/>
          <a:p>
            <a:r>
              <a:rPr lang="en-US" sz="2000" dirty="0" smtClean="0">
                <a:solidFill>
                  <a:schemeClr val="tx1">
                    <a:lumMod val="75000"/>
                    <a:lumOff val="25000"/>
                  </a:schemeClr>
                </a:solidFill>
                <a:latin typeface="Franklin Gothic Book" panose="020B0503020102020204" pitchFamily="34" charset="0"/>
              </a:rPr>
              <a:t>describes </a:t>
            </a:r>
            <a:r>
              <a:rPr lang="en-US" sz="2000" b="1" dirty="0" smtClean="0">
                <a:solidFill>
                  <a:schemeClr val="tx1">
                    <a:lumMod val="75000"/>
                    <a:lumOff val="25000"/>
                  </a:schemeClr>
                </a:solidFill>
                <a:latin typeface="Franklin Gothic Book" panose="020B0503020102020204" pitchFamily="34" charset="0"/>
              </a:rPr>
              <a:t>desired</a:t>
            </a:r>
            <a:r>
              <a:rPr lang="en-US" sz="2000" dirty="0" smtClean="0">
                <a:solidFill>
                  <a:schemeClr val="tx1">
                    <a:lumMod val="75000"/>
                    <a:lumOff val="25000"/>
                  </a:schemeClr>
                </a:solidFill>
                <a:latin typeface="Franklin Gothic Book" panose="020B0503020102020204" pitchFamily="34" charset="0"/>
              </a:rPr>
              <a:t> performance</a:t>
            </a:r>
            <a:endParaRPr lang="en-US" sz="20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989814" y="556243"/>
            <a:ext cx="4656842" cy="461665"/>
          </a:xfrm>
          <a:prstGeom prst="rect">
            <a:avLst/>
          </a:prstGeom>
          <a:noFill/>
        </p:spPr>
        <p:txBody>
          <a:bodyPr wrap="square" rtlCol="0">
            <a:spAutoFit/>
          </a:bodyPr>
          <a:lstStyle/>
          <a:p>
            <a:pPr algn="r"/>
            <a:r>
              <a:rPr lang="en-US" sz="2400" dirty="0" smtClean="0">
                <a:solidFill>
                  <a:schemeClr val="tx1">
                    <a:lumMod val="75000"/>
                    <a:lumOff val="25000"/>
                  </a:schemeClr>
                </a:solidFill>
                <a:latin typeface="Franklin Gothic Medium" panose="020B0603020102020204" pitchFamily="34" charset="0"/>
              </a:rPr>
              <a:t>TRADITIONAL JOB ANALYSIS</a:t>
            </a:r>
            <a:endParaRPr lang="en-US" sz="2400" dirty="0">
              <a:solidFill>
                <a:schemeClr val="tx1">
                  <a:lumMod val="75000"/>
                  <a:lumOff val="25000"/>
                </a:schemeClr>
              </a:solidFill>
              <a:latin typeface="Franklin Gothic Medium" panose="020B0603020102020204" pitchFamily="34" charset="0"/>
            </a:endParaRPr>
          </a:p>
        </p:txBody>
      </p:sp>
      <p:sp>
        <p:nvSpPr>
          <p:cNvPr id="3" name="TextBox 2"/>
          <p:cNvSpPr txBox="1"/>
          <p:nvPr/>
        </p:nvSpPr>
        <p:spPr>
          <a:xfrm>
            <a:off x="537327" y="1649598"/>
            <a:ext cx="4621544" cy="400110"/>
          </a:xfrm>
          <a:prstGeom prst="rect">
            <a:avLst/>
          </a:prstGeom>
          <a:noFill/>
        </p:spPr>
        <p:txBody>
          <a:bodyPr wrap="square" rtlCol="0">
            <a:spAutoFit/>
          </a:bodyPr>
          <a:lstStyle/>
          <a:p>
            <a:pPr algn="r"/>
            <a:r>
              <a:rPr lang="en-US" sz="2000" dirty="0" smtClean="0">
                <a:solidFill>
                  <a:schemeClr val="tx1">
                    <a:lumMod val="75000"/>
                    <a:lumOff val="25000"/>
                  </a:schemeClr>
                </a:solidFill>
                <a:latin typeface="Franklin Gothic Book" panose="020B0503020102020204" pitchFamily="34" charset="0"/>
              </a:rPr>
              <a:t>focuses on </a:t>
            </a:r>
            <a:r>
              <a:rPr lang="en-US" sz="2000" b="1" dirty="0" smtClean="0">
                <a:solidFill>
                  <a:schemeClr val="tx1">
                    <a:lumMod val="75000"/>
                    <a:lumOff val="25000"/>
                  </a:schemeClr>
                </a:solidFill>
                <a:latin typeface="Franklin Gothic Book" panose="020B0503020102020204" pitchFamily="34" charset="0"/>
              </a:rPr>
              <a:t>one job class </a:t>
            </a:r>
            <a:r>
              <a:rPr lang="en-US" sz="2000" dirty="0" smtClean="0">
                <a:solidFill>
                  <a:schemeClr val="tx1">
                    <a:lumMod val="75000"/>
                    <a:lumOff val="25000"/>
                  </a:schemeClr>
                </a:solidFill>
                <a:latin typeface="Franklin Gothic Book" panose="020B0503020102020204" pitchFamily="34" charset="0"/>
              </a:rPr>
              <a:t>at a time</a:t>
            </a:r>
            <a:endParaRPr lang="en-US" sz="2000" dirty="0">
              <a:solidFill>
                <a:schemeClr val="tx1">
                  <a:lumMod val="75000"/>
                  <a:lumOff val="25000"/>
                </a:schemeClr>
              </a:solidFill>
              <a:latin typeface="Franklin Gothic Book" panose="020B0503020102020204" pitchFamily="34" charset="0"/>
            </a:endParaRPr>
          </a:p>
        </p:txBody>
      </p:sp>
      <p:sp>
        <p:nvSpPr>
          <p:cNvPr id="4" name="TextBox 3"/>
          <p:cNvSpPr txBox="1"/>
          <p:nvPr/>
        </p:nvSpPr>
        <p:spPr>
          <a:xfrm>
            <a:off x="537328" y="2404175"/>
            <a:ext cx="4392892" cy="707886"/>
          </a:xfrm>
          <a:prstGeom prst="rect">
            <a:avLst/>
          </a:prstGeom>
          <a:noFill/>
        </p:spPr>
        <p:txBody>
          <a:bodyPr wrap="square" rtlCol="0">
            <a:spAutoFit/>
          </a:bodyPr>
          <a:lstStyle/>
          <a:p>
            <a:pPr algn="r"/>
            <a:r>
              <a:rPr lang="en-US" sz="2000" dirty="0" smtClean="0">
                <a:solidFill>
                  <a:schemeClr val="tx1">
                    <a:lumMod val="75000"/>
                    <a:lumOff val="25000"/>
                  </a:schemeClr>
                </a:solidFill>
                <a:latin typeface="Franklin Gothic Book" panose="020B0503020102020204" pitchFamily="34" charset="0"/>
              </a:rPr>
              <a:t>considers the knowledge and skills needed for the job in its </a:t>
            </a:r>
            <a:r>
              <a:rPr lang="en-US" sz="2000" b="1" dirty="0" smtClean="0">
                <a:solidFill>
                  <a:schemeClr val="tx1">
                    <a:lumMod val="75000"/>
                    <a:lumOff val="25000"/>
                  </a:schemeClr>
                </a:solidFill>
                <a:latin typeface="Franklin Gothic Book" panose="020B0503020102020204" pitchFamily="34" charset="0"/>
              </a:rPr>
              <a:t>current state</a:t>
            </a:r>
            <a:endParaRPr lang="en-US" sz="2000" b="1" dirty="0">
              <a:solidFill>
                <a:schemeClr val="tx1">
                  <a:lumMod val="75000"/>
                  <a:lumOff val="25000"/>
                </a:schemeClr>
              </a:solidFill>
              <a:latin typeface="Franklin Gothic Book" panose="020B0503020102020204" pitchFamily="34" charset="0"/>
            </a:endParaRPr>
          </a:p>
        </p:txBody>
      </p:sp>
      <p:sp>
        <p:nvSpPr>
          <p:cNvPr id="21" name="TextBox 20"/>
          <p:cNvSpPr txBox="1"/>
          <p:nvPr/>
        </p:nvSpPr>
        <p:spPr>
          <a:xfrm>
            <a:off x="410174" y="3990071"/>
            <a:ext cx="3935584" cy="400110"/>
          </a:xfrm>
          <a:prstGeom prst="rect">
            <a:avLst/>
          </a:prstGeom>
          <a:noFill/>
        </p:spPr>
        <p:txBody>
          <a:bodyPr wrap="square" rtlCol="0">
            <a:spAutoFit/>
          </a:bodyPr>
          <a:lstStyle/>
          <a:p>
            <a:pPr algn="r"/>
            <a:r>
              <a:rPr lang="en-US" sz="2000" dirty="0" smtClean="0">
                <a:solidFill>
                  <a:schemeClr val="tx1">
                    <a:lumMod val="75000"/>
                    <a:lumOff val="25000"/>
                  </a:schemeClr>
                </a:solidFill>
                <a:latin typeface="Franklin Gothic Book" panose="020B0503020102020204" pitchFamily="34" charset="0"/>
              </a:rPr>
              <a:t>uses </a:t>
            </a:r>
            <a:r>
              <a:rPr lang="en-US" sz="2000" b="1" dirty="0" smtClean="0">
                <a:solidFill>
                  <a:schemeClr val="tx1">
                    <a:lumMod val="75000"/>
                    <a:lumOff val="25000"/>
                  </a:schemeClr>
                </a:solidFill>
                <a:latin typeface="Franklin Gothic Book" panose="020B0503020102020204" pitchFamily="34" charset="0"/>
              </a:rPr>
              <a:t>language </a:t>
            </a:r>
            <a:r>
              <a:rPr lang="en-US" sz="2000" dirty="0" smtClean="0">
                <a:solidFill>
                  <a:schemeClr val="tx1">
                    <a:lumMod val="75000"/>
                    <a:lumOff val="25000"/>
                  </a:schemeClr>
                </a:solidFill>
                <a:latin typeface="Franklin Gothic Book" panose="020B0503020102020204" pitchFamily="34" charset="0"/>
              </a:rPr>
              <a:t>specific to the job</a:t>
            </a:r>
            <a:endParaRPr lang="en-US" sz="2000" b="1" dirty="0">
              <a:solidFill>
                <a:schemeClr val="tx1">
                  <a:lumMod val="75000"/>
                  <a:lumOff val="25000"/>
                </a:schemeClr>
              </a:solidFill>
              <a:latin typeface="Franklin Gothic Book" panose="020B0503020102020204" pitchFamily="34" charset="0"/>
            </a:endParaRPr>
          </a:p>
        </p:txBody>
      </p:sp>
      <p:sp>
        <p:nvSpPr>
          <p:cNvPr id="23" name="TextBox 22"/>
          <p:cNvSpPr txBox="1"/>
          <p:nvPr/>
        </p:nvSpPr>
        <p:spPr>
          <a:xfrm>
            <a:off x="537326" y="1106047"/>
            <a:ext cx="4826525" cy="400110"/>
          </a:xfrm>
          <a:prstGeom prst="rect">
            <a:avLst/>
          </a:prstGeom>
          <a:noFill/>
        </p:spPr>
        <p:txBody>
          <a:bodyPr wrap="square" rtlCol="0">
            <a:spAutoFit/>
          </a:bodyPr>
          <a:lstStyle/>
          <a:p>
            <a:pPr algn="r"/>
            <a:r>
              <a:rPr lang="en-US" sz="2000" dirty="0" smtClean="0">
                <a:solidFill>
                  <a:schemeClr val="tx1">
                    <a:lumMod val="75000"/>
                    <a:lumOff val="25000"/>
                  </a:schemeClr>
                </a:solidFill>
                <a:latin typeface="Franklin Gothic Book" panose="020B0503020102020204" pitchFamily="34" charset="0"/>
              </a:rPr>
              <a:t>describes </a:t>
            </a:r>
            <a:r>
              <a:rPr lang="en-US" sz="2000" b="1" dirty="0" smtClean="0">
                <a:solidFill>
                  <a:schemeClr val="tx1">
                    <a:lumMod val="75000"/>
                    <a:lumOff val="25000"/>
                  </a:schemeClr>
                </a:solidFill>
                <a:latin typeface="Franklin Gothic Book" panose="020B0503020102020204" pitchFamily="34" charset="0"/>
              </a:rPr>
              <a:t>necessary</a:t>
            </a:r>
            <a:r>
              <a:rPr lang="en-US" sz="2000" dirty="0" smtClean="0">
                <a:solidFill>
                  <a:schemeClr val="tx1">
                    <a:lumMod val="75000"/>
                    <a:lumOff val="25000"/>
                  </a:schemeClr>
                </a:solidFill>
                <a:latin typeface="Franklin Gothic Book" panose="020B0503020102020204" pitchFamily="34" charset="0"/>
              </a:rPr>
              <a:t> performance</a:t>
            </a:r>
            <a:endParaRPr lang="en-US" sz="2000" dirty="0">
              <a:solidFill>
                <a:schemeClr val="tx1">
                  <a:lumMod val="75000"/>
                  <a:lumOff val="25000"/>
                </a:schemeClr>
              </a:solidFill>
              <a:latin typeface="Franklin Gothic Book" panose="020B0503020102020204" pitchFamily="34" charset="0"/>
            </a:endParaRPr>
          </a:p>
        </p:txBody>
      </p:sp>
      <p:sp>
        <p:nvSpPr>
          <p:cNvPr id="25" name="TextBox 24"/>
          <p:cNvSpPr txBox="1"/>
          <p:nvPr/>
        </p:nvSpPr>
        <p:spPr>
          <a:xfrm>
            <a:off x="473749" y="3252055"/>
            <a:ext cx="4145385" cy="400110"/>
          </a:xfrm>
          <a:prstGeom prst="rect">
            <a:avLst/>
          </a:prstGeom>
          <a:noFill/>
        </p:spPr>
        <p:txBody>
          <a:bodyPr wrap="square" rtlCol="0">
            <a:spAutoFit/>
          </a:bodyPr>
          <a:lstStyle/>
          <a:p>
            <a:pPr algn="r"/>
            <a:r>
              <a:rPr lang="en-US" sz="2000" dirty="0" smtClean="0">
                <a:solidFill>
                  <a:schemeClr val="tx1">
                    <a:lumMod val="75000"/>
                    <a:lumOff val="25000"/>
                  </a:schemeClr>
                </a:solidFill>
                <a:latin typeface="Franklin Gothic Book" panose="020B0503020102020204" pitchFamily="34" charset="0"/>
              </a:rPr>
              <a:t>only considers </a:t>
            </a:r>
            <a:r>
              <a:rPr lang="en-US" sz="2000" b="1" dirty="0" smtClean="0">
                <a:solidFill>
                  <a:schemeClr val="tx1">
                    <a:lumMod val="75000"/>
                    <a:lumOff val="25000"/>
                  </a:schemeClr>
                </a:solidFill>
                <a:latin typeface="Franklin Gothic Book" panose="020B0503020102020204" pitchFamily="34" charset="0"/>
              </a:rPr>
              <a:t>needs of that class</a:t>
            </a:r>
            <a:endParaRPr lang="en-US" sz="2000" b="1" dirty="0">
              <a:solidFill>
                <a:schemeClr val="tx1">
                  <a:lumMod val="75000"/>
                  <a:lumOff val="25000"/>
                </a:schemeClr>
              </a:solidFill>
              <a:latin typeface="Franklin Gothic Book" panose="020B0503020102020204" pitchFamily="34" charset="0"/>
            </a:endParaRPr>
          </a:p>
        </p:txBody>
      </p:sp>
      <p:sp>
        <p:nvSpPr>
          <p:cNvPr id="18" name="Rectangle 17">
            <a:hlinkClick r:id="rId3" action="ppaction://hlinksldjump"/>
          </p:cNvPr>
          <p:cNvSpPr/>
          <p:nvPr/>
        </p:nvSpPr>
        <p:spPr>
          <a:xfrm>
            <a:off x="0" y="0"/>
            <a:ext cx="228600" cy="6858000"/>
          </a:xfrm>
          <a:prstGeom prst="rect">
            <a:avLst/>
          </a:prstGeom>
          <a:solidFill>
            <a:srgbClr val="9FC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71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xit" presetSubtype="0" fill="hold" grpId="1"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xit" presetSubtype="0" fill="hold" grpId="1" nodeType="with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xit" presetSubtype="0" fill="hold" grpId="1" nodeType="withEffect">
                                  <p:stCondLst>
                                    <p:cond delay="0"/>
                                  </p:stCondLst>
                                  <p:childTnLst>
                                    <p:animEffect transition="out" filter="fade">
                                      <p:cBhvr>
                                        <p:cTn id="56" dur="500"/>
                                        <p:tgtEl>
                                          <p:spTgt spid="4"/>
                                        </p:tgtEl>
                                      </p:cBhvr>
                                    </p:animEffect>
                                    <p:set>
                                      <p:cBhvr>
                                        <p:cTn id="57" dur="1" fill="hold">
                                          <p:stCondLst>
                                            <p:cond delay="499"/>
                                          </p:stCondLst>
                                        </p:cTn>
                                        <p:tgtEl>
                                          <p:spTgt spid="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xit" presetSubtype="0" fill="hold" grpId="1" nodeType="withEffect">
                                  <p:stCondLst>
                                    <p:cond delay="0"/>
                                  </p:stCondLst>
                                  <p:childTnLst>
                                    <p:animEffect transition="out" filter="fade">
                                      <p:cBhvr>
                                        <p:cTn id="70" dur="500"/>
                                        <p:tgtEl>
                                          <p:spTgt spid="25"/>
                                        </p:tgtEl>
                                      </p:cBhvr>
                                    </p:animEffect>
                                    <p:set>
                                      <p:cBhvr>
                                        <p:cTn id="71" dur="1" fill="hold">
                                          <p:stCondLst>
                                            <p:cond delay="499"/>
                                          </p:stCondLst>
                                        </p:cTn>
                                        <p:tgtEl>
                                          <p:spTgt spid="2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12" grpId="0"/>
      <p:bldP spid="19" grpId="0"/>
      <p:bldP spid="19" grpId="1"/>
      <p:bldP spid="22" grpId="0"/>
      <p:bldP spid="22" grpId="1"/>
      <p:bldP spid="24" grpId="0"/>
      <p:bldP spid="24" grpId="1"/>
      <p:bldP spid="2" grpId="0"/>
      <p:bldP spid="3" grpId="0"/>
      <p:bldP spid="3" grpId="1"/>
      <p:bldP spid="4" grpId="0"/>
      <p:bldP spid="4" grpId="1"/>
      <p:bldP spid="21" grpId="0"/>
      <p:bldP spid="21" grpId="1"/>
      <p:bldP spid="23" grpId="0"/>
      <p:bldP spid="23" grpId="1"/>
      <p:bldP spid="25" grpId="0"/>
      <p:bldP spid="2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9" name="TextBox 8"/>
          <p:cNvSpPr txBox="1"/>
          <p:nvPr/>
        </p:nvSpPr>
        <p:spPr>
          <a:xfrm>
            <a:off x="1524000" y="4058944"/>
            <a:ext cx="8767511" cy="1323439"/>
          </a:xfrm>
          <a:prstGeom prst="rect">
            <a:avLst/>
          </a:prstGeom>
          <a:noFill/>
        </p:spPr>
        <p:txBody>
          <a:bodyPr wrap="square" rtlCol="0">
            <a:spAutoFit/>
          </a:bodyPr>
          <a:lstStyle>
            <a:defPPr>
              <a:defRPr lang="en-US"/>
            </a:defPPr>
            <a:lvl1pPr algn="r">
              <a:defRPr sz="4000">
                <a:solidFill>
                  <a:schemeClr val="bg1"/>
                </a:solidFill>
                <a:latin typeface="Franklin Gothic Demi Cond" panose="020B0706030402020204" pitchFamily="34" charset="0"/>
              </a:defRPr>
            </a:lvl1pPr>
          </a:lstStyle>
          <a:p>
            <a:r>
              <a:rPr lang="en-US" dirty="0"/>
              <a:t>What are </a:t>
            </a:r>
            <a:r>
              <a:rPr lang="en-US" dirty="0" smtClean="0"/>
              <a:t>some advantages and applications of developing competency models?</a:t>
            </a:r>
            <a:endParaRPr lang="en-US" dirty="0"/>
          </a:p>
        </p:txBody>
      </p:sp>
      <p:cxnSp>
        <p:nvCxnSpPr>
          <p:cNvPr id="10" name="Straight Connector 9"/>
          <p:cNvCxnSpPr/>
          <p:nvPr/>
        </p:nvCxnSpPr>
        <p:spPr>
          <a:xfrm>
            <a:off x="0" y="3924300"/>
            <a:ext cx="1018540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4" name="Picture 14">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9829800" y="304800"/>
            <a:ext cx="1012078"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43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14661" t="7877" r="9592" b="7223"/>
          <a:stretch/>
        </p:blipFill>
        <p:spPr>
          <a:xfrm>
            <a:off x="9720" y="3686782"/>
            <a:ext cx="3047915" cy="3083669"/>
          </a:xfrm>
          <a:prstGeom prst="rect">
            <a:avLst/>
          </a:prstGeom>
        </p:spPr>
      </p:pic>
      <p:pic>
        <p:nvPicPr>
          <p:cNvPr id="2051" name="Picture 3"/>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00399" y="2060938"/>
            <a:ext cx="8821443" cy="479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1818" y="0"/>
            <a:ext cx="3173040" cy="29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6860" r="8711" b="7785"/>
          <a:stretch/>
        </p:blipFill>
        <p:spPr>
          <a:xfrm>
            <a:off x="8865723" y="0"/>
            <a:ext cx="2788014" cy="2767866"/>
          </a:xfrm>
          <a:prstGeom prst="rect">
            <a:avLst/>
          </a:prstGeom>
        </p:spPr>
      </p:pic>
      <p:sp>
        <p:nvSpPr>
          <p:cNvPr id="2" name="Title 1"/>
          <p:cNvSpPr>
            <a:spLocks noGrp="1"/>
          </p:cNvSpPr>
          <p:nvPr>
            <p:ph type="title"/>
          </p:nvPr>
        </p:nvSpPr>
        <p:spPr>
          <a:xfrm>
            <a:off x="838200" y="365125"/>
            <a:ext cx="2858311" cy="1325563"/>
          </a:xfrm>
          <a:noFill/>
          <a:ln>
            <a:noFill/>
          </a:ln>
        </p:spPr>
        <p:txBody>
          <a:bodyPr>
            <a:normAutofit/>
          </a:bodyPr>
          <a:lstStyle/>
          <a:p>
            <a:r>
              <a:rPr lang="en-US" sz="5400" b="1" dirty="0" smtClean="0">
                <a:ln w="17780" cmpd="sng">
                  <a:solidFill>
                    <a:srgbClr val="FFFFFF"/>
                  </a:solidFill>
                  <a:prstDash val="solid"/>
                  <a:miter lim="800000"/>
                </a:ln>
                <a:solidFill>
                  <a:srgbClr val="8BC53F"/>
                </a:solidFill>
                <a:latin typeface="Franklin Gothic Demi Cond" panose="020B0706030402020204" pitchFamily="34" charset="0"/>
              </a:rPr>
              <a:t>Agenda</a:t>
            </a:r>
            <a:endParaRPr lang="en-US" sz="5400" b="1" dirty="0">
              <a:ln w="17780" cmpd="sng">
                <a:solidFill>
                  <a:srgbClr val="FFFFFF"/>
                </a:solidFill>
                <a:prstDash val="solid"/>
                <a:miter lim="800000"/>
              </a:ln>
              <a:solidFill>
                <a:srgbClr val="8BC53F"/>
              </a:solidFill>
              <a:latin typeface="Franklin Gothic Demi Cond" panose="020B0706030402020204" pitchFamily="34" charset="0"/>
            </a:endParaRPr>
          </a:p>
        </p:txBody>
      </p:sp>
      <p:sp>
        <p:nvSpPr>
          <p:cNvPr id="3" name="Content Placeholder 2"/>
          <p:cNvSpPr>
            <a:spLocks noGrp="1"/>
          </p:cNvSpPr>
          <p:nvPr>
            <p:ph idx="1"/>
          </p:nvPr>
        </p:nvSpPr>
        <p:spPr>
          <a:xfrm>
            <a:off x="789561" y="1998777"/>
            <a:ext cx="9745493" cy="4706823"/>
          </a:xfrm>
        </p:spPr>
        <p:txBody>
          <a:bodyPr>
            <a:normAutofit/>
          </a:bodyPr>
          <a:lstStyle/>
          <a:p>
            <a:r>
              <a:rPr lang="en-US" sz="3200" dirty="0" smtClean="0">
                <a:effectLst>
                  <a:outerShdw blurRad="50800" dist="38100" dir="10800000" algn="r" rotWithShape="0">
                    <a:prstClr val="black">
                      <a:alpha val="40000"/>
                    </a:prstClr>
                  </a:outerShdw>
                </a:effectLst>
                <a:latin typeface="Franklin Gothic Book" panose="020B0503020102020204" pitchFamily="34" charset="0"/>
              </a:rPr>
              <a:t>What is a competency? </a:t>
            </a:r>
          </a:p>
          <a:p>
            <a:r>
              <a:rPr lang="en-US" sz="3200" dirty="0" smtClean="0">
                <a:effectLst>
                  <a:outerShdw blurRad="50800" dist="38100" dir="10800000" algn="r" rotWithShape="0">
                    <a:prstClr val="black">
                      <a:alpha val="40000"/>
                    </a:prstClr>
                  </a:outerShdw>
                </a:effectLst>
                <a:latin typeface="Franklin Gothic Book" panose="020B0503020102020204" pitchFamily="34" charset="0"/>
              </a:rPr>
              <a:t>What </a:t>
            </a:r>
            <a:r>
              <a:rPr lang="en-US" sz="3200" dirty="0">
                <a:effectLst>
                  <a:outerShdw blurRad="50800" dist="38100" dir="10800000" algn="r" rotWithShape="0">
                    <a:prstClr val="black">
                      <a:alpha val="40000"/>
                    </a:prstClr>
                  </a:outerShdw>
                </a:effectLst>
                <a:latin typeface="Franklin Gothic Book" panose="020B0503020102020204" pitchFamily="34" charset="0"/>
              </a:rPr>
              <a:t>is a competency model</a:t>
            </a:r>
            <a:r>
              <a:rPr lang="en-US" sz="3200" dirty="0" smtClean="0">
                <a:effectLst>
                  <a:outerShdw blurRad="50800" dist="38100" dir="10800000" algn="r" rotWithShape="0">
                    <a:prstClr val="black">
                      <a:alpha val="40000"/>
                    </a:prstClr>
                  </a:outerShdw>
                </a:effectLst>
                <a:latin typeface="Franklin Gothic Book" panose="020B0503020102020204" pitchFamily="34" charset="0"/>
              </a:rPr>
              <a:t>?</a:t>
            </a:r>
          </a:p>
          <a:p>
            <a:r>
              <a:rPr lang="en-US" sz="3200" dirty="0" smtClean="0">
                <a:effectLst>
                  <a:outerShdw blurRad="50800" dist="38100" dir="10800000" algn="r" rotWithShape="0">
                    <a:prstClr val="black">
                      <a:alpha val="40000"/>
                    </a:prstClr>
                  </a:outerShdw>
                </a:effectLst>
                <a:latin typeface="Franklin Gothic Book" panose="020B0503020102020204" pitchFamily="34" charset="0"/>
              </a:rPr>
              <a:t>Presentation of Leadership Competency Model</a:t>
            </a:r>
          </a:p>
          <a:p>
            <a:r>
              <a:rPr lang="en-US" sz="3200" dirty="0" smtClean="0">
                <a:effectLst>
                  <a:outerShdw blurRad="50800" dist="38100" dir="10800000" algn="r" rotWithShape="0">
                    <a:prstClr val="black">
                      <a:alpha val="40000"/>
                    </a:prstClr>
                  </a:outerShdw>
                </a:effectLst>
                <a:latin typeface="Franklin Gothic Book" panose="020B0503020102020204" pitchFamily="34" charset="0"/>
              </a:rPr>
              <a:t>Pollution Prevention Competency Models</a:t>
            </a:r>
          </a:p>
          <a:p>
            <a:r>
              <a:rPr lang="en-US" sz="3200" dirty="0">
                <a:effectLst>
                  <a:outerShdw blurRad="50800" dist="38100" dir="10800000" algn="r" rotWithShape="0">
                    <a:prstClr val="black">
                      <a:alpha val="40000"/>
                    </a:prstClr>
                  </a:outerShdw>
                </a:effectLst>
                <a:latin typeface="Franklin Gothic Book" panose="020B0503020102020204" pitchFamily="34" charset="0"/>
              </a:rPr>
              <a:t>Competency Modeling compared to Job </a:t>
            </a:r>
            <a:r>
              <a:rPr lang="en-US" sz="3200" dirty="0" smtClean="0">
                <a:effectLst>
                  <a:outerShdw blurRad="50800" dist="38100" dir="10800000" algn="r" rotWithShape="0">
                    <a:prstClr val="black">
                      <a:alpha val="40000"/>
                    </a:prstClr>
                  </a:outerShdw>
                </a:effectLst>
                <a:latin typeface="Franklin Gothic Book" panose="020B0503020102020204" pitchFamily="34" charset="0"/>
              </a:rPr>
              <a:t>Analysis</a:t>
            </a:r>
          </a:p>
          <a:p>
            <a:r>
              <a:rPr lang="en-US" sz="3200" dirty="0" smtClean="0">
                <a:effectLst>
                  <a:outerShdw blurRad="50800" dist="38100" dir="10800000" algn="r" rotWithShape="0">
                    <a:prstClr val="black">
                      <a:alpha val="40000"/>
                    </a:prstClr>
                  </a:outerShdw>
                </a:effectLst>
                <a:latin typeface="Franklin Gothic Book" panose="020B0503020102020204" pitchFamily="34" charset="0"/>
              </a:rPr>
              <a:t>Advantages and Applications of Competency Modeling</a:t>
            </a:r>
          </a:p>
        </p:txBody>
      </p:sp>
      <p:pic>
        <p:nvPicPr>
          <p:cNvPr id="1038" name="Picture 14"/>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8686800" y="533399"/>
            <a:ext cx="112395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4"/>
          <p:cNvPicPr>
            <a:picLocks noChangeAspect="1" noChangeArrowheads="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9697755" y="421860"/>
            <a:ext cx="112395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4"/>
          <p:cNvPicPr>
            <a:picLocks noChangeAspect="1" noChangeArrowheads="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10897892" y="363652"/>
            <a:ext cx="112395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4"/>
          <p:cNvPicPr>
            <a:picLocks noChangeAspect="1" noChangeArrowheads="1"/>
          </p:cNvPicPr>
          <p:nvPr/>
        </p:nvPicPr>
        <p:blipFill>
          <a:blip r:embed="rId7">
            <a:duotone>
              <a:prstClr val="black"/>
              <a:schemeClr val="accent3">
                <a:tint val="45000"/>
                <a:satMod val="400000"/>
              </a:schemeClr>
            </a:duotone>
            <a:extLst>
              <a:ext uri="{BEBA8EAE-BF5A-486C-A8C5-ECC9F3942E4B}">
                <a14:imgProps xmlns:a14="http://schemas.microsoft.com/office/drawing/2010/main">
                  <a14:imgLayer r:embed="rId8">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10562917" y="1592377"/>
            <a:ext cx="112395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71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p:cNvSpPr txBox="1"/>
          <p:nvPr/>
        </p:nvSpPr>
        <p:spPr>
          <a:xfrm>
            <a:off x="833120" y="1319510"/>
            <a:ext cx="5957849" cy="5386090"/>
          </a:xfrm>
          <a:prstGeom prst="rect">
            <a:avLst/>
          </a:prstGeom>
          <a:noFill/>
        </p:spPr>
        <p:txBody>
          <a:bodyPr wrap="none" rtlCol="0">
            <a:spAutoFit/>
          </a:bodyPr>
          <a:lstStyle/>
          <a:p>
            <a:r>
              <a:rPr lang="en-US" sz="2800" dirty="0" smtClean="0">
                <a:solidFill>
                  <a:schemeClr val="bg1"/>
                </a:solidFill>
                <a:latin typeface="Franklin Gothic Demi" panose="020B0703020102020204" pitchFamily="34" charset="0"/>
              </a:rPr>
              <a:t>Common language between systems</a:t>
            </a:r>
          </a:p>
          <a:p>
            <a:endParaRPr lang="en-US" sz="2800" dirty="0">
              <a:solidFill>
                <a:schemeClr val="bg1"/>
              </a:solidFill>
              <a:latin typeface="Franklin Gothic Demi" panose="020B0703020102020204" pitchFamily="34" charset="0"/>
            </a:endParaRPr>
          </a:p>
          <a:p>
            <a:r>
              <a:rPr lang="en-US" sz="2800" dirty="0" smtClean="0">
                <a:solidFill>
                  <a:schemeClr val="bg1"/>
                </a:solidFill>
                <a:latin typeface="Franklin Gothic Demi" panose="020B0703020102020204" pitchFamily="34" charset="0"/>
              </a:rPr>
              <a:t>Transparent career paths</a:t>
            </a:r>
          </a:p>
          <a:p>
            <a:endParaRPr lang="en-US" sz="2800" dirty="0" smtClean="0">
              <a:solidFill>
                <a:schemeClr val="bg1"/>
              </a:solidFill>
              <a:latin typeface="Franklin Gothic Demi" panose="020B0703020102020204" pitchFamily="34" charset="0"/>
            </a:endParaRPr>
          </a:p>
          <a:p>
            <a:r>
              <a:rPr lang="en-US" sz="2800" dirty="0">
                <a:solidFill>
                  <a:schemeClr val="bg1"/>
                </a:solidFill>
                <a:latin typeface="Franklin Gothic Demi" panose="020B0703020102020204" pitchFamily="34" charset="0"/>
              </a:rPr>
              <a:t>Performance Management</a:t>
            </a:r>
          </a:p>
          <a:p>
            <a:endParaRPr lang="en-US" sz="2800" b="1" dirty="0">
              <a:solidFill>
                <a:schemeClr val="bg1"/>
              </a:solidFill>
              <a:latin typeface="Franklin Gothic Demi" panose="020B0703020102020204" pitchFamily="34" charset="0"/>
            </a:endParaRPr>
          </a:p>
          <a:p>
            <a:r>
              <a:rPr lang="en-US" sz="2800" dirty="0" smtClean="0">
                <a:solidFill>
                  <a:schemeClr val="bg1"/>
                </a:solidFill>
                <a:latin typeface="Franklin Gothic Demi" panose="020B0703020102020204" pitchFamily="34" charset="0"/>
              </a:rPr>
              <a:t>Employee Development</a:t>
            </a:r>
          </a:p>
          <a:p>
            <a:endParaRPr lang="en-US" sz="2800" dirty="0">
              <a:solidFill>
                <a:schemeClr val="bg1"/>
              </a:solidFill>
              <a:latin typeface="Franklin Gothic Demi" panose="020B0703020102020204" pitchFamily="34" charset="0"/>
            </a:endParaRPr>
          </a:p>
          <a:p>
            <a:r>
              <a:rPr lang="en-US" sz="2800" dirty="0" smtClean="0">
                <a:solidFill>
                  <a:schemeClr val="bg1"/>
                </a:solidFill>
                <a:latin typeface="Franklin Gothic Demi" panose="020B0703020102020204" pitchFamily="34" charset="0"/>
              </a:rPr>
              <a:t>Selection</a:t>
            </a:r>
          </a:p>
          <a:p>
            <a:endParaRPr lang="en-US" sz="2800" dirty="0">
              <a:solidFill>
                <a:schemeClr val="bg1"/>
              </a:solidFill>
              <a:latin typeface="Franklin Gothic Demi" panose="020B0703020102020204" pitchFamily="34" charset="0"/>
            </a:endParaRPr>
          </a:p>
          <a:p>
            <a:r>
              <a:rPr lang="en-US" sz="2800" dirty="0" smtClean="0">
                <a:solidFill>
                  <a:schemeClr val="bg1"/>
                </a:solidFill>
                <a:latin typeface="Franklin Gothic Demi" panose="020B0703020102020204" pitchFamily="34" charset="0"/>
              </a:rPr>
              <a:t>Strategic Workforce Planning</a:t>
            </a:r>
          </a:p>
          <a:p>
            <a:endParaRPr lang="en-US" dirty="0">
              <a:solidFill>
                <a:schemeClr val="bg1"/>
              </a:solidFill>
              <a:latin typeface="Franklin Gothic Demi" panose="020B0703020102020204" pitchFamily="34" charset="0"/>
            </a:endParaRPr>
          </a:p>
          <a:p>
            <a:endParaRPr lang="en-US" dirty="0">
              <a:solidFill>
                <a:schemeClr val="bg1"/>
              </a:solidFill>
              <a:latin typeface="Franklin Gothic Demi" panose="020B0703020102020204" pitchFamily="34" charset="0"/>
            </a:endParaRPr>
          </a:p>
        </p:txBody>
      </p:sp>
      <p:pic>
        <p:nvPicPr>
          <p:cNvPr id="3" name="Picture 14">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9829800" y="304800"/>
            <a:ext cx="1012078"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228600" y="0"/>
            <a:ext cx="10515600" cy="1325563"/>
          </a:xfrm>
        </p:spPr>
        <p:txBody>
          <a:bodyPr>
            <a:normAutofit/>
          </a:bodyPr>
          <a:lstStyle/>
          <a:p>
            <a:r>
              <a:rPr lang="en-US" sz="3200" dirty="0" smtClean="0">
                <a:solidFill>
                  <a:schemeClr val="bg1"/>
                </a:solidFill>
                <a:latin typeface="Franklin Gothic Book" panose="020B0503020102020204" pitchFamily="34" charset="0"/>
              </a:rPr>
              <a:t>Advantages and Applications </a:t>
            </a:r>
            <a:r>
              <a:rPr lang="en-US" sz="3200" dirty="0">
                <a:solidFill>
                  <a:schemeClr val="bg1"/>
                </a:solidFill>
                <a:latin typeface="Franklin Gothic Book" panose="020B0503020102020204" pitchFamily="34" charset="0"/>
              </a:rPr>
              <a:t>of </a:t>
            </a:r>
            <a:r>
              <a:rPr lang="en-US" sz="3200" dirty="0" smtClean="0">
                <a:solidFill>
                  <a:schemeClr val="bg1"/>
                </a:solidFill>
                <a:latin typeface="Franklin Gothic Book" panose="020B0503020102020204" pitchFamily="34" charset="0"/>
              </a:rPr>
              <a:t>Competency Modeling</a:t>
            </a:r>
            <a:endParaRPr lang="en-US" sz="32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2848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710926" y="2458212"/>
            <a:ext cx="4594874" cy="1178170"/>
            <a:chOff x="3857464" y="1450730"/>
            <a:chExt cx="4594874" cy="1178170"/>
          </a:xfrm>
        </p:grpSpPr>
        <p:cxnSp>
          <p:nvCxnSpPr>
            <p:cNvPr id="6" name="Elbow Connector 5"/>
            <p:cNvCxnSpPr/>
            <p:nvPr/>
          </p:nvCxnSpPr>
          <p:spPr>
            <a:xfrm flipV="1">
              <a:off x="3857464" y="2039815"/>
              <a:ext cx="799528" cy="589085"/>
            </a:xfrm>
            <a:prstGeom prst="bentConnector3">
              <a:avLst/>
            </a:prstGeom>
            <a:ln w="57150">
              <a:solidFill>
                <a:srgbClr val="D8531E"/>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7652810" y="1450730"/>
              <a:ext cx="799528" cy="589085"/>
            </a:xfrm>
            <a:prstGeom prst="bentConnector3">
              <a:avLst/>
            </a:prstGeom>
            <a:ln w="57150">
              <a:solidFill>
                <a:srgbClr val="D8531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710926" y="3688021"/>
            <a:ext cx="4594874" cy="1178170"/>
            <a:chOff x="3857464" y="1450730"/>
            <a:chExt cx="4594874" cy="1178170"/>
          </a:xfrm>
        </p:grpSpPr>
        <p:cxnSp>
          <p:nvCxnSpPr>
            <p:cNvPr id="11" name="Elbow Connector 10"/>
            <p:cNvCxnSpPr/>
            <p:nvPr/>
          </p:nvCxnSpPr>
          <p:spPr>
            <a:xfrm flipV="1">
              <a:off x="3857464" y="2039815"/>
              <a:ext cx="799528" cy="589085"/>
            </a:xfrm>
            <a:prstGeom prst="bentConnector3">
              <a:avLst/>
            </a:prstGeom>
            <a:ln w="57150">
              <a:solidFill>
                <a:srgbClr val="8871B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flipV="1">
              <a:off x="7652810" y="1450730"/>
              <a:ext cx="799528" cy="589085"/>
            </a:xfrm>
            <a:prstGeom prst="bentConnector3">
              <a:avLst/>
            </a:prstGeom>
            <a:ln w="57150">
              <a:solidFill>
                <a:srgbClr val="8871B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710926" y="4917830"/>
            <a:ext cx="4594874" cy="1178170"/>
            <a:chOff x="3857464" y="1450730"/>
            <a:chExt cx="4594874" cy="1178170"/>
          </a:xfrm>
        </p:grpSpPr>
        <p:cxnSp>
          <p:nvCxnSpPr>
            <p:cNvPr id="14" name="Elbow Connector 13"/>
            <p:cNvCxnSpPr/>
            <p:nvPr/>
          </p:nvCxnSpPr>
          <p:spPr>
            <a:xfrm flipV="1">
              <a:off x="3857464" y="2039815"/>
              <a:ext cx="799528" cy="589085"/>
            </a:xfrm>
            <a:prstGeom prst="bentConnector3">
              <a:avLst/>
            </a:prstGeom>
            <a:ln w="5715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7652810" y="1450730"/>
              <a:ext cx="799528" cy="589085"/>
            </a:xfrm>
            <a:prstGeom prst="bentConnector3">
              <a:avLst/>
            </a:prstGeom>
            <a:ln w="5715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06401" y="680720"/>
            <a:ext cx="11033760" cy="830997"/>
          </a:xfrm>
          <a:prstGeom prst="rect">
            <a:avLst/>
          </a:prstGeom>
          <a:noFill/>
        </p:spPr>
        <p:txBody>
          <a:bodyPr wrap="square" rtlCol="0">
            <a:spAutoFit/>
          </a:bodyPr>
          <a:lstStyle/>
          <a:p>
            <a:r>
              <a:rPr lang="en-US" sz="2400" dirty="0" smtClean="0">
                <a:latin typeface="Franklin Gothic Book" panose="020B0503020102020204" pitchFamily="34" charset="0"/>
              </a:rPr>
              <a:t>Competencies give us a way to see the </a:t>
            </a:r>
            <a:r>
              <a:rPr lang="en-US" sz="2400" dirty="0" smtClean="0">
                <a:solidFill>
                  <a:schemeClr val="accent4"/>
                </a:solidFill>
                <a:latin typeface="Franklin Gothic Demi Cond" panose="020B0706030402020204" pitchFamily="34" charset="0"/>
              </a:rPr>
              <a:t>connecting</a:t>
            </a:r>
            <a:r>
              <a:rPr lang="en-US" sz="2400" dirty="0" smtClean="0">
                <a:latin typeface="Franklin Gothic Book" panose="020B0503020102020204" pitchFamily="34" charset="0"/>
              </a:rPr>
              <a:t> </a:t>
            </a:r>
            <a:r>
              <a:rPr lang="en-US" sz="2400" dirty="0" smtClean="0">
                <a:solidFill>
                  <a:schemeClr val="accent4"/>
                </a:solidFill>
                <a:latin typeface="Franklin Gothic Demi Cond" panose="020B0706030402020204" pitchFamily="34" charset="0"/>
              </a:rPr>
              <a:t>threads</a:t>
            </a:r>
            <a:r>
              <a:rPr lang="en-US" sz="2400" dirty="0" smtClean="0">
                <a:latin typeface="Franklin Gothic Book" panose="020B0503020102020204" pitchFamily="34" charset="0"/>
              </a:rPr>
              <a:t> from job to job and how an employee must </a:t>
            </a:r>
            <a:r>
              <a:rPr lang="en-US" sz="2400" dirty="0" smtClean="0">
                <a:solidFill>
                  <a:schemeClr val="accent4"/>
                </a:solidFill>
                <a:latin typeface="Franklin Gothic Demi Cond" panose="020B0706030402020204" pitchFamily="34" charset="0"/>
              </a:rPr>
              <a:t>progress</a:t>
            </a:r>
            <a:r>
              <a:rPr lang="en-US" sz="2400" dirty="0" smtClean="0">
                <a:latin typeface="Franklin Gothic Book" panose="020B0503020102020204" pitchFamily="34" charset="0"/>
              </a:rPr>
              <a:t> in skill and scope of responsibility</a:t>
            </a:r>
            <a:endParaRPr lang="en-US" sz="2400" dirty="0">
              <a:latin typeface="Franklin Gothic Book" panose="020B0503020102020204" pitchFamily="34" charset="0"/>
            </a:endParaRPr>
          </a:p>
        </p:txBody>
      </p:sp>
      <p:sp>
        <p:nvSpPr>
          <p:cNvPr id="7" name="TextBox 6"/>
          <p:cNvSpPr txBox="1"/>
          <p:nvPr/>
        </p:nvSpPr>
        <p:spPr>
          <a:xfrm>
            <a:off x="685800" y="76200"/>
            <a:ext cx="3081293" cy="584775"/>
          </a:xfrm>
          <a:prstGeom prst="rect">
            <a:avLst/>
          </a:prstGeom>
          <a:noFill/>
        </p:spPr>
        <p:txBody>
          <a:bodyPr wrap="none" rtlCol="0">
            <a:spAutoFit/>
          </a:bodyPr>
          <a:lstStyle/>
          <a:p>
            <a:r>
              <a:rPr lang="en-US" sz="3200" dirty="0" smtClean="0">
                <a:solidFill>
                  <a:schemeClr val="accent4"/>
                </a:solidFill>
                <a:latin typeface="Franklin Gothic Demi Cond" panose="020B0706030402020204" pitchFamily="34" charset="0"/>
              </a:rPr>
              <a:t>Common language</a:t>
            </a:r>
            <a:endParaRPr lang="en-US" dirty="0">
              <a:solidFill>
                <a:schemeClr val="accent4"/>
              </a:solidFill>
              <a:latin typeface="Franklin Gothic Demi Cond" panose="020B0706030402020204" pitchFamily="34" charset="0"/>
            </a:endParaRPr>
          </a:p>
        </p:txBody>
      </p:sp>
      <p:sp>
        <p:nvSpPr>
          <p:cNvPr id="20" name="Rectangle 19">
            <a:hlinkClick r:id="rId3" action="ppaction://hlinksldjump"/>
          </p:cNvPr>
          <p:cNvSpPr/>
          <p:nvPr/>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00607" y="2639547"/>
            <a:ext cx="2649729" cy="3870654"/>
            <a:chOff x="800607" y="2639547"/>
            <a:chExt cx="2649729" cy="3870654"/>
          </a:xfrm>
        </p:grpSpPr>
        <p:sp>
          <p:nvSpPr>
            <p:cNvPr id="22" name="Rectangle 21"/>
            <p:cNvSpPr/>
            <p:nvPr/>
          </p:nvSpPr>
          <p:spPr>
            <a:xfrm>
              <a:off x="1024128" y="3208103"/>
              <a:ext cx="2426208" cy="736042"/>
            </a:xfrm>
            <a:prstGeom prst="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Franklin Gothic Medium" panose="020B0603020102020204" pitchFamily="34" charset="0"/>
                </a:rPr>
                <a:t>CRITICAL EVALUATION</a:t>
              </a:r>
            </a:p>
            <a:p>
              <a:pPr algn="ctr"/>
              <a:r>
                <a:rPr lang="en-US" dirty="0" smtClean="0">
                  <a:latin typeface="Corbel" panose="020B0503020204020204" pitchFamily="34" charset="0"/>
                </a:rPr>
                <a:t>Level 2</a:t>
              </a:r>
              <a:endParaRPr lang="en-US" dirty="0">
                <a:latin typeface="Corbel" panose="020B0503020204020204" pitchFamily="34" charset="0"/>
              </a:endParaRPr>
            </a:p>
          </p:txBody>
        </p:sp>
        <p:sp>
          <p:nvSpPr>
            <p:cNvPr id="23" name="Rectangle 22"/>
            <p:cNvSpPr/>
            <p:nvPr/>
          </p:nvSpPr>
          <p:spPr>
            <a:xfrm>
              <a:off x="1024128" y="4412093"/>
              <a:ext cx="2426208" cy="736042"/>
            </a:xfrm>
            <a:prstGeom prst="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Franklin Gothic Medium" panose="020B0603020102020204" pitchFamily="34" charset="0"/>
                </a:rPr>
                <a:t>COMMUNICATION</a:t>
              </a:r>
            </a:p>
            <a:p>
              <a:pPr algn="ctr"/>
              <a:r>
                <a:rPr lang="en-US" dirty="0">
                  <a:latin typeface="Corbel" panose="020B0503020204020204" pitchFamily="34" charset="0"/>
                </a:rPr>
                <a:t>Level </a:t>
              </a:r>
              <a:r>
                <a:rPr lang="en-US" dirty="0" smtClean="0">
                  <a:latin typeface="Corbel" panose="020B0503020204020204" pitchFamily="34" charset="0"/>
                </a:rPr>
                <a:t>2</a:t>
              </a:r>
              <a:endParaRPr lang="en-US" dirty="0">
                <a:latin typeface="Corbel" panose="020B0503020204020204" pitchFamily="34" charset="0"/>
              </a:endParaRPr>
            </a:p>
          </p:txBody>
        </p:sp>
        <p:sp>
          <p:nvSpPr>
            <p:cNvPr id="24" name="Rectangle 23"/>
            <p:cNvSpPr/>
            <p:nvPr/>
          </p:nvSpPr>
          <p:spPr>
            <a:xfrm>
              <a:off x="1024128" y="5616082"/>
              <a:ext cx="2426208" cy="736042"/>
            </a:xfrm>
            <a:prstGeom prst="rect">
              <a:avLst/>
            </a:prstGeom>
            <a:solidFill>
              <a:srgbClr val="5B9BD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Franklin Gothic Medium" panose="020B0603020102020204" pitchFamily="34" charset="0"/>
                </a:rPr>
                <a:t>BUSINESS ACUMEN</a:t>
              </a:r>
            </a:p>
            <a:p>
              <a:pPr algn="ctr"/>
              <a:r>
                <a:rPr lang="en-US" dirty="0">
                  <a:latin typeface="Corbel" panose="020B0503020204020204" pitchFamily="34" charset="0"/>
                </a:rPr>
                <a:t>Level </a:t>
              </a:r>
              <a:r>
                <a:rPr lang="en-US" dirty="0" smtClean="0">
                  <a:latin typeface="Corbel" panose="020B0503020204020204" pitchFamily="34" charset="0"/>
                </a:rPr>
                <a:t>2</a:t>
              </a:r>
              <a:endParaRPr lang="en-US" dirty="0">
                <a:latin typeface="Corbel" panose="020B0503020204020204" pitchFamily="34" charset="0"/>
              </a:endParaRPr>
            </a:p>
          </p:txBody>
        </p:sp>
        <p:grpSp>
          <p:nvGrpSpPr>
            <p:cNvPr id="25" name="Group 24"/>
            <p:cNvGrpSpPr/>
            <p:nvPr/>
          </p:nvGrpSpPr>
          <p:grpSpPr>
            <a:xfrm>
              <a:off x="800607" y="2639547"/>
              <a:ext cx="2649729" cy="3870654"/>
              <a:chOff x="788415" y="2664258"/>
              <a:chExt cx="2649729" cy="3870654"/>
            </a:xfrm>
          </p:grpSpPr>
          <p:sp>
            <p:nvSpPr>
              <p:cNvPr id="26" name="TextBox 25"/>
              <p:cNvSpPr txBox="1"/>
              <p:nvPr/>
            </p:nvSpPr>
            <p:spPr>
              <a:xfrm>
                <a:off x="1011936" y="2664258"/>
                <a:ext cx="2426208" cy="369332"/>
              </a:xfrm>
              <a:prstGeom prst="rect">
                <a:avLst/>
              </a:prstGeom>
              <a:noFill/>
              <a:ln w="19050">
                <a:solidFill>
                  <a:schemeClr val="accent1"/>
                </a:solidFill>
              </a:ln>
            </p:spPr>
            <p:txBody>
              <a:bodyPr wrap="square" rtlCol="0">
                <a:spAutoFit/>
              </a:bodyPr>
              <a:lstStyle/>
              <a:p>
                <a:pPr algn="ctr"/>
                <a:r>
                  <a:rPr lang="en-US" dirty="0" smtClean="0">
                    <a:latin typeface="Franklin Gothic Medium Cond" panose="020B0606030402020204" pitchFamily="34" charset="0"/>
                  </a:rPr>
                  <a:t>JUNIOR ANALYST</a:t>
                </a:r>
                <a:endParaRPr lang="en-US" dirty="0">
                  <a:latin typeface="Franklin Gothic Medium Cond" panose="020B0606030402020204" pitchFamily="34" charset="0"/>
                </a:endParaRPr>
              </a:p>
            </p:txBody>
          </p:sp>
          <p:sp>
            <p:nvSpPr>
              <p:cNvPr id="27" name="Left Bracket 26"/>
              <p:cNvSpPr/>
              <p:nvPr/>
            </p:nvSpPr>
            <p:spPr>
              <a:xfrm>
                <a:off x="788415" y="2843188"/>
                <a:ext cx="223521" cy="3691724"/>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8" name="Group 27"/>
          <p:cNvGrpSpPr/>
          <p:nvPr/>
        </p:nvGrpSpPr>
        <p:grpSpPr>
          <a:xfrm>
            <a:off x="4645659" y="2045394"/>
            <a:ext cx="2649729" cy="3870654"/>
            <a:chOff x="4645659" y="2045394"/>
            <a:chExt cx="2649729" cy="3870654"/>
          </a:xfrm>
        </p:grpSpPr>
        <p:sp>
          <p:nvSpPr>
            <p:cNvPr id="29" name="Rectangle 28"/>
            <p:cNvSpPr/>
            <p:nvPr/>
          </p:nvSpPr>
          <p:spPr>
            <a:xfrm>
              <a:off x="4869180" y="2616147"/>
              <a:ext cx="2426208" cy="736042"/>
            </a:xfrm>
            <a:prstGeom prst="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Franklin Gothic Medium" panose="020B0603020102020204" pitchFamily="34" charset="0"/>
                </a:rPr>
                <a:t>CRITICAL EVALUATION</a:t>
              </a:r>
            </a:p>
            <a:p>
              <a:pPr algn="ctr"/>
              <a:r>
                <a:rPr lang="en-US" dirty="0" smtClean="0">
                  <a:latin typeface="Corbel" panose="020B0503020204020204" pitchFamily="34" charset="0"/>
                </a:rPr>
                <a:t>Level 3</a:t>
              </a:r>
              <a:endParaRPr lang="en-US" dirty="0">
                <a:latin typeface="Corbel" panose="020B0503020204020204" pitchFamily="34" charset="0"/>
              </a:endParaRPr>
            </a:p>
          </p:txBody>
        </p:sp>
        <p:sp>
          <p:nvSpPr>
            <p:cNvPr id="30" name="Rectangle 29"/>
            <p:cNvSpPr/>
            <p:nvPr/>
          </p:nvSpPr>
          <p:spPr>
            <a:xfrm>
              <a:off x="4869180" y="3820137"/>
              <a:ext cx="2426208" cy="736042"/>
            </a:xfrm>
            <a:prstGeom prst="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Franklin Gothic Medium" panose="020B0603020102020204" pitchFamily="34" charset="0"/>
                </a:rPr>
                <a:t>COMMUNICATION</a:t>
              </a:r>
            </a:p>
            <a:p>
              <a:pPr algn="ctr"/>
              <a:r>
                <a:rPr lang="en-US" dirty="0">
                  <a:latin typeface="Corbel" panose="020B0503020204020204" pitchFamily="34" charset="0"/>
                </a:rPr>
                <a:t>Level </a:t>
              </a:r>
              <a:r>
                <a:rPr lang="en-US" dirty="0" smtClean="0">
                  <a:latin typeface="Corbel" panose="020B0503020204020204" pitchFamily="34" charset="0"/>
                </a:rPr>
                <a:t>3</a:t>
              </a:r>
              <a:endParaRPr lang="en-US" dirty="0">
                <a:latin typeface="Corbel" panose="020B0503020204020204" pitchFamily="34" charset="0"/>
              </a:endParaRPr>
            </a:p>
          </p:txBody>
        </p:sp>
        <p:sp>
          <p:nvSpPr>
            <p:cNvPr id="31" name="Rectangle 30"/>
            <p:cNvSpPr/>
            <p:nvPr/>
          </p:nvSpPr>
          <p:spPr>
            <a:xfrm>
              <a:off x="4869180" y="5024126"/>
              <a:ext cx="2426208" cy="736042"/>
            </a:xfrm>
            <a:prstGeom prst="rect">
              <a:avLst/>
            </a:prstGeom>
            <a:solidFill>
              <a:srgbClr val="5B9BD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Franklin Gothic Medium" panose="020B0603020102020204" pitchFamily="34" charset="0"/>
                </a:rPr>
                <a:t>BUSINESS ACUMEN</a:t>
              </a:r>
            </a:p>
            <a:p>
              <a:pPr algn="ctr"/>
              <a:r>
                <a:rPr lang="en-US" dirty="0">
                  <a:latin typeface="Corbel" panose="020B0503020204020204" pitchFamily="34" charset="0"/>
                </a:rPr>
                <a:t>Level </a:t>
              </a:r>
              <a:r>
                <a:rPr lang="en-US" dirty="0" smtClean="0">
                  <a:latin typeface="Corbel" panose="020B0503020204020204" pitchFamily="34" charset="0"/>
                </a:rPr>
                <a:t>3</a:t>
              </a:r>
              <a:endParaRPr lang="en-US" dirty="0">
                <a:latin typeface="Corbel" panose="020B0503020204020204" pitchFamily="34" charset="0"/>
              </a:endParaRPr>
            </a:p>
          </p:txBody>
        </p:sp>
        <p:grpSp>
          <p:nvGrpSpPr>
            <p:cNvPr id="32" name="Group 31"/>
            <p:cNvGrpSpPr/>
            <p:nvPr/>
          </p:nvGrpSpPr>
          <p:grpSpPr>
            <a:xfrm>
              <a:off x="4645659" y="2045394"/>
              <a:ext cx="2649729" cy="3870654"/>
              <a:chOff x="788415" y="2664258"/>
              <a:chExt cx="2649729" cy="3870654"/>
            </a:xfrm>
          </p:grpSpPr>
          <p:sp>
            <p:nvSpPr>
              <p:cNvPr id="33" name="TextBox 32"/>
              <p:cNvSpPr txBox="1"/>
              <p:nvPr/>
            </p:nvSpPr>
            <p:spPr>
              <a:xfrm>
                <a:off x="1011936" y="2664258"/>
                <a:ext cx="2426208" cy="369332"/>
              </a:xfrm>
              <a:prstGeom prst="rect">
                <a:avLst/>
              </a:prstGeom>
              <a:noFill/>
              <a:ln w="19050">
                <a:solidFill>
                  <a:schemeClr val="accent1"/>
                </a:solidFill>
              </a:ln>
            </p:spPr>
            <p:txBody>
              <a:bodyPr wrap="square" rtlCol="0">
                <a:spAutoFit/>
              </a:bodyPr>
              <a:lstStyle/>
              <a:p>
                <a:pPr algn="ctr"/>
                <a:r>
                  <a:rPr lang="en-US" dirty="0" smtClean="0">
                    <a:latin typeface="Franklin Gothic Medium Cond" panose="020B0606030402020204" pitchFamily="34" charset="0"/>
                  </a:rPr>
                  <a:t>ANALYST</a:t>
                </a:r>
                <a:endParaRPr lang="en-US" dirty="0">
                  <a:latin typeface="Franklin Gothic Medium Cond" panose="020B0606030402020204" pitchFamily="34" charset="0"/>
                </a:endParaRPr>
              </a:p>
            </p:txBody>
          </p:sp>
          <p:sp>
            <p:nvSpPr>
              <p:cNvPr id="34" name="Left Bracket 33"/>
              <p:cNvSpPr/>
              <p:nvPr/>
            </p:nvSpPr>
            <p:spPr>
              <a:xfrm>
                <a:off x="788415" y="2843188"/>
                <a:ext cx="223521" cy="3691724"/>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5" name="Group 34"/>
          <p:cNvGrpSpPr/>
          <p:nvPr/>
        </p:nvGrpSpPr>
        <p:grpSpPr>
          <a:xfrm>
            <a:off x="8471407" y="1549755"/>
            <a:ext cx="2649729" cy="3870654"/>
            <a:chOff x="8471407" y="1549755"/>
            <a:chExt cx="2649729" cy="3870654"/>
          </a:xfrm>
        </p:grpSpPr>
        <p:sp>
          <p:nvSpPr>
            <p:cNvPr id="36" name="Rectangle 35"/>
            <p:cNvSpPr/>
            <p:nvPr/>
          </p:nvSpPr>
          <p:spPr>
            <a:xfrm>
              <a:off x="8694928" y="2124598"/>
              <a:ext cx="2426208" cy="736042"/>
            </a:xfrm>
            <a:prstGeom prst="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Franklin Gothic Medium" panose="020B0603020102020204" pitchFamily="34" charset="0"/>
                </a:rPr>
                <a:t>CRITICAL EVALUATION</a:t>
              </a:r>
            </a:p>
            <a:p>
              <a:pPr algn="ctr"/>
              <a:r>
                <a:rPr lang="en-US" dirty="0" smtClean="0">
                  <a:latin typeface="Corbel" panose="020B0503020204020204" pitchFamily="34" charset="0"/>
                </a:rPr>
                <a:t>Level 4</a:t>
              </a:r>
              <a:endParaRPr lang="en-US" dirty="0">
                <a:latin typeface="Corbel" panose="020B0503020204020204" pitchFamily="34" charset="0"/>
              </a:endParaRPr>
            </a:p>
          </p:txBody>
        </p:sp>
        <p:sp>
          <p:nvSpPr>
            <p:cNvPr id="37" name="Rectangle 36"/>
            <p:cNvSpPr/>
            <p:nvPr/>
          </p:nvSpPr>
          <p:spPr>
            <a:xfrm>
              <a:off x="8694928" y="3328588"/>
              <a:ext cx="2426208" cy="736042"/>
            </a:xfrm>
            <a:prstGeom prst="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Franklin Gothic Medium" panose="020B0603020102020204" pitchFamily="34" charset="0"/>
                </a:rPr>
                <a:t>COMMUNICATION</a:t>
              </a:r>
            </a:p>
            <a:p>
              <a:pPr algn="ctr"/>
              <a:r>
                <a:rPr lang="en-US" dirty="0">
                  <a:latin typeface="Corbel" panose="020B0503020204020204" pitchFamily="34" charset="0"/>
                </a:rPr>
                <a:t>Level </a:t>
              </a:r>
              <a:r>
                <a:rPr lang="en-US" dirty="0" smtClean="0">
                  <a:latin typeface="Corbel" panose="020B0503020204020204" pitchFamily="34" charset="0"/>
                </a:rPr>
                <a:t>4</a:t>
              </a:r>
              <a:endParaRPr lang="en-US" dirty="0">
                <a:latin typeface="Corbel" panose="020B0503020204020204" pitchFamily="34" charset="0"/>
              </a:endParaRPr>
            </a:p>
          </p:txBody>
        </p:sp>
        <p:sp>
          <p:nvSpPr>
            <p:cNvPr id="38" name="Rectangle 37"/>
            <p:cNvSpPr/>
            <p:nvPr/>
          </p:nvSpPr>
          <p:spPr>
            <a:xfrm>
              <a:off x="8694928" y="4532577"/>
              <a:ext cx="2426208" cy="736042"/>
            </a:xfrm>
            <a:prstGeom prst="rect">
              <a:avLst/>
            </a:prstGeom>
            <a:solidFill>
              <a:srgbClr val="5B9BD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Franklin Gothic Medium" panose="020B0603020102020204" pitchFamily="34" charset="0"/>
                </a:rPr>
                <a:t>BUSINESS ACUMEN</a:t>
              </a:r>
            </a:p>
            <a:p>
              <a:pPr algn="ctr"/>
              <a:r>
                <a:rPr lang="en-US" dirty="0">
                  <a:latin typeface="Corbel" panose="020B0503020204020204" pitchFamily="34" charset="0"/>
                </a:rPr>
                <a:t>Level </a:t>
              </a:r>
              <a:r>
                <a:rPr lang="en-US" dirty="0" smtClean="0">
                  <a:latin typeface="Corbel" panose="020B0503020204020204" pitchFamily="34" charset="0"/>
                </a:rPr>
                <a:t>4</a:t>
              </a:r>
              <a:endParaRPr lang="en-US" dirty="0">
                <a:latin typeface="Corbel" panose="020B0503020204020204" pitchFamily="34" charset="0"/>
              </a:endParaRPr>
            </a:p>
          </p:txBody>
        </p:sp>
        <p:grpSp>
          <p:nvGrpSpPr>
            <p:cNvPr id="39" name="Group 38"/>
            <p:cNvGrpSpPr/>
            <p:nvPr/>
          </p:nvGrpSpPr>
          <p:grpSpPr>
            <a:xfrm>
              <a:off x="8471407" y="1549755"/>
              <a:ext cx="2649729" cy="3870654"/>
              <a:chOff x="788415" y="2664258"/>
              <a:chExt cx="2649729" cy="3870654"/>
            </a:xfrm>
          </p:grpSpPr>
          <p:sp>
            <p:nvSpPr>
              <p:cNvPr id="40" name="TextBox 39"/>
              <p:cNvSpPr txBox="1"/>
              <p:nvPr/>
            </p:nvSpPr>
            <p:spPr>
              <a:xfrm>
                <a:off x="1011936" y="2664258"/>
                <a:ext cx="2426208" cy="369332"/>
              </a:xfrm>
              <a:prstGeom prst="rect">
                <a:avLst/>
              </a:prstGeom>
              <a:noFill/>
              <a:ln w="19050">
                <a:solidFill>
                  <a:schemeClr val="accent1"/>
                </a:solidFill>
              </a:ln>
            </p:spPr>
            <p:txBody>
              <a:bodyPr wrap="square" rtlCol="0">
                <a:spAutoFit/>
              </a:bodyPr>
              <a:lstStyle/>
              <a:p>
                <a:pPr algn="ctr"/>
                <a:r>
                  <a:rPr lang="en-US" dirty="0" smtClean="0">
                    <a:latin typeface="Franklin Gothic Medium Cond" panose="020B0606030402020204" pitchFamily="34" charset="0"/>
                  </a:rPr>
                  <a:t>SENIOR ANALYST</a:t>
                </a:r>
                <a:endParaRPr lang="en-US" dirty="0">
                  <a:latin typeface="Franklin Gothic Medium Cond" panose="020B0606030402020204" pitchFamily="34" charset="0"/>
                </a:endParaRPr>
              </a:p>
            </p:txBody>
          </p:sp>
          <p:sp>
            <p:nvSpPr>
              <p:cNvPr id="41" name="Left Bracket 40"/>
              <p:cNvSpPr/>
              <p:nvPr/>
            </p:nvSpPr>
            <p:spPr>
              <a:xfrm>
                <a:off x="788415" y="2843188"/>
                <a:ext cx="223521" cy="3691724"/>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220315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2726930" y="1282002"/>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70AD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Critical Evaluation</a:t>
            </a:r>
            <a:endParaRPr lang="en-US" sz="1000" kern="1200" dirty="0">
              <a:latin typeface="Franklin Gothic Book" panose="020B0503020102020204" pitchFamily="34" charset="0"/>
            </a:endParaRPr>
          </a:p>
        </p:txBody>
      </p:sp>
      <p:sp>
        <p:nvSpPr>
          <p:cNvPr id="23" name="Freeform 22"/>
          <p:cNvSpPr/>
          <p:nvPr/>
        </p:nvSpPr>
        <p:spPr>
          <a:xfrm>
            <a:off x="1389592" y="1602617"/>
            <a:ext cx="3661186" cy="3661186"/>
          </a:xfrm>
          <a:custGeom>
            <a:avLst/>
            <a:gdLst/>
            <a:ahLst/>
            <a:cxnLst/>
            <a:rect l="0" t="0" r="0" b="0"/>
            <a:pathLst>
              <a:path>
                <a:moveTo>
                  <a:pt x="2330382" y="69547"/>
                </a:moveTo>
                <a:arcTo wR="1830593" hR="1830593" stAng="17150643" swAng="125662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23"/>
          <p:cNvSpPr/>
          <p:nvPr/>
        </p:nvSpPr>
        <p:spPr>
          <a:xfrm>
            <a:off x="4158145" y="1971238"/>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70AD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Communication</a:t>
            </a:r>
            <a:endParaRPr lang="en-US" sz="1000" kern="1200" dirty="0">
              <a:latin typeface="Franklin Gothic Book" panose="020B0503020102020204" pitchFamily="34" charset="0"/>
            </a:endParaRPr>
          </a:p>
        </p:txBody>
      </p:sp>
      <p:sp>
        <p:nvSpPr>
          <p:cNvPr id="25" name="Freeform 24"/>
          <p:cNvSpPr/>
          <p:nvPr/>
        </p:nvSpPr>
        <p:spPr>
          <a:xfrm>
            <a:off x="1389592" y="1602617"/>
            <a:ext cx="3661186" cy="3661186"/>
          </a:xfrm>
          <a:custGeom>
            <a:avLst/>
            <a:gdLst/>
            <a:ahLst/>
            <a:cxnLst/>
            <a:rect l="0" t="0" r="0" b="0"/>
            <a:pathLst>
              <a:path>
                <a:moveTo>
                  <a:pt x="3471025" y="1018155"/>
                </a:moveTo>
                <a:arcTo wR="1830593" hR="1830593" stAng="20019161" swAng="172635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4511626" y="3519940"/>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70AD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Innovation</a:t>
            </a:r>
            <a:endParaRPr lang="en-US" sz="1000" kern="1200" dirty="0">
              <a:latin typeface="Franklin Gothic Book" panose="020B0503020102020204" pitchFamily="34" charset="0"/>
            </a:endParaRPr>
          </a:p>
        </p:txBody>
      </p:sp>
      <p:sp>
        <p:nvSpPr>
          <p:cNvPr id="27" name="Freeform 26"/>
          <p:cNvSpPr/>
          <p:nvPr/>
        </p:nvSpPr>
        <p:spPr>
          <a:xfrm>
            <a:off x="1389592" y="1602617"/>
            <a:ext cx="3661186" cy="3661186"/>
          </a:xfrm>
          <a:custGeom>
            <a:avLst/>
            <a:gdLst/>
            <a:ahLst/>
            <a:cxnLst/>
            <a:rect l="0" t="0" r="0" b="0"/>
            <a:pathLst>
              <a:path>
                <a:moveTo>
                  <a:pt x="3507465" y="2564876"/>
                </a:moveTo>
                <a:arcTo wR="1830593" hR="1830593" stAng="1418884" swAng="127690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3501992" y="4730921"/>
            <a:ext cx="1024915" cy="703194"/>
          </a:xfrm>
          <a:custGeom>
            <a:avLst/>
            <a:gdLst>
              <a:gd name="connsiteX0" fmla="*/ 0 w 1024915"/>
              <a:gd name="connsiteY0" fmla="*/ 117201 h 703194"/>
              <a:gd name="connsiteX1" fmla="*/ 117201 w 1024915"/>
              <a:gd name="connsiteY1" fmla="*/ 0 h 703194"/>
              <a:gd name="connsiteX2" fmla="*/ 907714 w 1024915"/>
              <a:gd name="connsiteY2" fmla="*/ 0 h 703194"/>
              <a:gd name="connsiteX3" fmla="*/ 1024915 w 1024915"/>
              <a:gd name="connsiteY3" fmla="*/ 117201 h 703194"/>
              <a:gd name="connsiteX4" fmla="*/ 1024915 w 1024915"/>
              <a:gd name="connsiteY4" fmla="*/ 585993 h 703194"/>
              <a:gd name="connsiteX5" fmla="*/ 907714 w 1024915"/>
              <a:gd name="connsiteY5" fmla="*/ 703194 h 703194"/>
              <a:gd name="connsiteX6" fmla="*/ 117201 w 1024915"/>
              <a:gd name="connsiteY6" fmla="*/ 703194 h 703194"/>
              <a:gd name="connsiteX7" fmla="*/ 0 w 1024915"/>
              <a:gd name="connsiteY7" fmla="*/ 585993 h 703194"/>
              <a:gd name="connsiteX8" fmla="*/ 0 w 1024915"/>
              <a:gd name="connsiteY8" fmla="*/ 117201 h 70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915" h="703194">
                <a:moveTo>
                  <a:pt x="0" y="117201"/>
                </a:moveTo>
                <a:cubicBezTo>
                  <a:pt x="0" y="52473"/>
                  <a:pt x="52473" y="0"/>
                  <a:pt x="117201" y="0"/>
                </a:cubicBezTo>
                <a:lnTo>
                  <a:pt x="907714" y="0"/>
                </a:lnTo>
                <a:cubicBezTo>
                  <a:pt x="972442" y="0"/>
                  <a:pt x="1024915" y="52473"/>
                  <a:pt x="1024915" y="117201"/>
                </a:cubicBezTo>
                <a:lnTo>
                  <a:pt x="1024915" y="585993"/>
                </a:lnTo>
                <a:cubicBezTo>
                  <a:pt x="1024915" y="650721"/>
                  <a:pt x="972442" y="703194"/>
                  <a:pt x="907714" y="703194"/>
                </a:cubicBezTo>
                <a:lnTo>
                  <a:pt x="117201" y="703194"/>
                </a:lnTo>
                <a:cubicBezTo>
                  <a:pt x="52473" y="703194"/>
                  <a:pt x="0" y="650721"/>
                  <a:pt x="0" y="585993"/>
                </a:cubicBezTo>
                <a:lnTo>
                  <a:pt x="0" y="117201"/>
                </a:lnTo>
                <a:close/>
              </a:path>
            </a:pathLst>
          </a:custGeom>
          <a:solidFill>
            <a:srgbClr val="70AD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427" tIns="72427" rIns="72427" bIns="72427"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Business Acumen</a:t>
            </a:r>
            <a:endParaRPr lang="en-US" sz="1000" kern="1200" dirty="0">
              <a:latin typeface="Franklin Gothic Book" panose="020B0503020102020204" pitchFamily="34" charset="0"/>
            </a:endParaRPr>
          </a:p>
        </p:txBody>
      </p:sp>
      <p:sp>
        <p:nvSpPr>
          <p:cNvPr id="29" name="Freeform 28"/>
          <p:cNvSpPr/>
          <p:nvPr/>
        </p:nvSpPr>
        <p:spPr>
          <a:xfrm>
            <a:off x="1389592" y="1602617"/>
            <a:ext cx="3661186" cy="3661186"/>
          </a:xfrm>
          <a:custGeom>
            <a:avLst/>
            <a:gdLst/>
            <a:ahLst/>
            <a:cxnLst/>
            <a:rect l="0" t="0" r="0" b="0"/>
            <a:pathLst>
              <a:path>
                <a:moveTo>
                  <a:pt x="2106640" y="3640253"/>
                </a:moveTo>
                <a:arcTo wR="1830593" hR="1830593" stAng="4879615" swAng="107729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a:off x="1932665" y="4761902"/>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70AD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Strategic Planning</a:t>
            </a:r>
            <a:endParaRPr lang="en-US" sz="1000" kern="1200" dirty="0">
              <a:latin typeface="Franklin Gothic Book" panose="020B0503020102020204" pitchFamily="34" charset="0"/>
            </a:endParaRPr>
          </a:p>
        </p:txBody>
      </p:sp>
      <p:sp>
        <p:nvSpPr>
          <p:cNvPr id="31" name="Freeform 30"/>
          <p:cNvSpPr/>
          <p:nvPr/>
        </p:nvSpPr>
        <p:spPr>
          <a:xfrm>
            <a:off x="1389592" y="1602617"/>
            <a:ext cx="3661186" cy="3661186"/>
          </a:xfrm>
          <a:custGeom>
            <a:avLst/>
            <a:gdLst/>
            <a:ahLst/>
            <a:cxnLst/>
            <a:rect l="0" t="0" r="0" b="0"/>
            <a:pathLst>
              <a:path>
                <a:moveTo>
                  <a:pt x="566055" y="3154230"/>
                </a:moveTo>
                <a:arcTo wR="1830593" hR="1830593" stAng="8021515" swAng="135878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942233" y="3519940"/>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70AD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Decision Making and Problem Solving</a:t>
            </a:r>
            <a:endParaRPr lang="en-US" sz="1000" kern="1200" dirty="0">
              <a:latin typeface="Franklin Gothic Book" panose="020B0503020102020204" pitchFamily="34" charset="0"/>
            </a:endParaRPr>
          </a:p>
        </p:txBody>
      </p:sp>
      <p:sp>
        <p:nvSpPr>
          <p:cNvPr id="33" name="Freeform 32"/>
          <p:cNvSpPr/>
          <p:nvPr/>
        </p:nvSpPr>
        <p:spPr>
          <a:xfrm>
            <a:off x="1389592" y="1602617"/>
            <a:ext cx="3661186" cy="3661186"/>
          </a:xfrm>
          <a:custGeom>
            <a:avLst/>
            <a:gdLst/>
            <a:ahLst/>
            <a:cxnLst/>
            <a:rect l="0" t="0" r="0" b="0"/>
            <a:pathLst>
              <a:path>
                <a:moveTo>
                  <a:pt x="1652" y="1908369"/>
                </a:moveTo>
                <a:arcTo wR="1830593" hR="1830593" stAng="10653898" swAng="166675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1271604" y="1942184"/>
            <a:ext cx="1034731" cy="699340"/>
          </a:xfrm>
          <a:custGeom>
            <a:avLst/>
            <a:gdLst>
              <a:gd name="connsiteX0" fmla="*/ 0 w 1034731"/>
              <a:gd name="connsiteY0" fmla="*/ 116559 h 699340"/>
              <a:gd name="connsiteX1" fmla="*/ 116559 w 1034731"/>
              <a:gd name="connsiteY1" fmla="*/ 0 h 699340"/>
              <a:gd name="connsiteX2" fmla="*/ 918172 w 1034731"/>
              <a:gd name="connsiteY2" fmla="*/ 0 h 699340"/>
              <a:gd name="connsiteX3" fmla="*/ 1034731 w 1034731"/>
              <a:gd name="connsiteY3" fmla="*/ 116559 h 699340"/>
              <a:gd name="connsiteX4" fmla="*/ 1034731 w 1034731"/>
              <a:gd name="connsiteY4" fmla="*/ 582781 h 699340"/>
              <a:gd name="connsiteX5" fmla="*/ 918172 w 1034731"/>
              <a:gd name="connsiteY5" fmla="*/ 699340 h 699340"/>
              <a:gd name="connsiteX6" fmla="*/ 116559 w 1034731"/>
              <a:gd name="connsiteY6" fmla="*/ 699340 h 699340"/>
              <a:gd name="connsiteX7" fmla="*/ 0 w 1034731"/>
              <a:gd name="connsiteY7" fmla="*/ 582781 h 699340"/>
              <a:gd name="connsiteX8" fmla="*/ 0 w 1034731"/>
              <a:gd name="connsiteY8" fmla="*/ 116559 h 69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731" h="699340">
                <a:moveTo>
                  <a:pt x="0" y="116559"/>
                </a:moveTo>
                <a:cubicBezTo>
                  <a:pt x="0" y="52185"/>
                  <a:pt x="52185" y="0"/>
                  <a:pt x="116559" y="0"/>
                </a:cubicBezTo>
                <a:lnTo>
                  <a:pt x="918172" y="0"/>
                </a:lnTo>
                <a:cubicBezTo>
                  <a:pt x="982546" y="0"/>
                  <a:pt x="1034731" y="52185"/>
                  <a:pt x="1034731" y="116559"/>
                </a:cubicBezTo>
                <a:lnTo>
                  <a:pt x="1034731" y="582781"/>
                </a:lnTo>
                <a:cubicBezTo>
                  <a:pt x="1034731" y="647155"/>
                  <a:pt x="982546" y="699340"/>
                  <a:pt x="918172" y="699340"/>
                </a:cubicBezTo>
                <a:lnTo>
                  <a:pt x="116559" y="699340"/>
                </a:lnTo>
                <a:cubicBezTo>
                  <a:pt x="52185" y="699340"/>
                  <a:pt x="0" y="647155"/>
                  <a:pt x="0" y="582781"/>
                </a:cubicBezTo>
                <a:lnTo>
                  <a:pt x="0" y="116559"/>
                </a:lnTo>
                <a:close/>
              </a:path>
            </a:pathLst>
          </a:custGeom>
          <a:solidFill>
            <a:srgbClr val="70AD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239" tIns="72239" rIns="72239" bIns="72239"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Relationship Management</a:t>
            </a:r>
            <a:endParaRPr lang="en-US" sz="1000" kern="1200" dirty="0">
              <a:latin typeface="Franklin Gothic Book" panose="020B0503020102020204" pitchFamily="34" charset="0"/>
            </a:endParaRPr>
          </a:p>
        </p:txBody>
      </p:sp>
      <p:sp>
        <p:nvSpPr>
          <p:cNvPr id="35" name="Freeform 34"/>
          <p:cNvSpPr/>
          <p:nvPr/>
        </p:nvSpPr>
        <p:spPr>
          <a:xfrm>
            <a:off x="1389592" y="1602617"/>
            <a:ext cx="3661186" cy="3661186"/>
          </a:xfrm>
          <a:custGeom>
            <a:avLst/>
            <a:gdLst/>
            <a:ahLst/>
            <a:cxnLst/>
            <a:rect l="0" t="0" r="0" b="0"/>
            <a:pathLst>
              <a:path>
                <a:moveTo>
                  <a:pt x="773702" y="335918"/>
                </a:moveTo>
                <a:arcTo wR="1830593" hR="1830593" stAng="14084142" swAng="116612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 name="TextBox 2"/>
          <p:cNvSpPr txBox="1"/>
          <p:nvPr/>
        </p:nvSpPr>
        <p:spPr>
          <a:xfrm>
            <a:off x="2137343" y="3028216"/>
            <a:ext cx="2165684" cy="584775"/>
          </a:xfrm>
          <a:prstGeom prst="rect">
            <a:avLst/>
          </a:prstGeom>
          <a:noFill/>
        </p:spPr>
        <p:txBody>
          <a:bodyPr wrap="square" rtlCol="0">
            <a:spAutoFit/>
          </a:bodyPr>
          <a:lstStyle/>
          <a:p>
            <a:pPr algn="ctr"/>
            <a:r>
              <a:rPr lang="en-US" sz="1600" dirty="0" smtClean="0">
                <a:solidFill>
                  <a:srgbClr val="38939B"/>
                </a:solidFill>
                <a:latin typeface="Franklin Gothic Demi" panose="020B0703020102020204" pitchFamily="34" charset="0"/>
              </a:rPr>
              <a:t>Competency Model </a:t>
            </a:r>
          </a:p>
          <a:p>
            <a:pPr algn="ctr"/>
            <a:r>
              <a:rPr lang="en-US" sz="1600" i="1" dirty="0" smtClean="0">
                <a:solidFill>
                  <a:srgbClr val="38939B"/>
                </a:solidFill>
                <a:latin typeface="Franklin Gothic Book" panose="020B0503020102020204" pitchFamily="34" charset="0"/>
              </a:rPr>
              <a:t>Current Class</a:t>
            </a:r>
            <a:endParaRPr lang="en-US" sz="1600" i="1" dirty="0">
              <a:solidFill>
                <a:srgbClr val="38939B"/>
              </a:solidFill>
              <a:latin typeface="Franklin Gothic Book" panose="020B0503020102020204" pitchFamily="34" charset="0"/>
            </a:endParaRPr>
          </a:p>
        </p:txBody>
      </p:sp>
      <p:sp>
        <p:nvSpPr>
          <p:cNvPr id="37" name="Freeform 36"/>
          <p:cNvSpPr/>
          <p:nvPr/>
        </p:nvSpPr>
        <p:spPr>
          <a:xfrm>
            <a:off x="8153974" y="1235462"/>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3893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Risk Management</a:t>
            </a:r>
            <a:endParaRPr lang="en-US" sz="1000" kern="1200" dirty="0">
              <a:latin typeface="Franklin Gothic Book" panose="020B0503020102020204" pitchFamily="34" charset="0"/>
            </a:endParaRPr>
          </a:p>
        </p:txBody>
      </p:sp>
      <p:sp>
        <p:nvSpPr>
          <p:cNvPr id="38" name="Freeform 37"/>
          <p:cNvSpPr/>
          <p:nvPr/>
        </p:nvSpPr>
        <p:spPr>
          <a:xfrm>
            <a:off x="6816636" y="1556077"/>
            <a:ext cx="3661186" cy="3661186"/>
          </a:xfrm>
          <a:custGeom>
            <a:avLst/>
            <a:gdLst/>
            <a:ahLst/>
            <a:cxnLst/>
            <a:rect l="0" t="0" r="0" b="0"/>
            <a:pathLst>
              <a:path>
                <a:moveTo>
                  <a:pt x="2330382" y="69547"/>
                </a:moveTo>
                <a:arcTo wR="1830593" hR="1830593" stAng="17150643" swAng="125662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9" name="Freeform 38"/>
          <p:cNvSpPr/>
          <p:nvPr/>
        </p:nvSpPr>
        <p:spPr>
          <a:xfrm>
            <a:off x="9585189" y="1924699"/>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3893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Communication</a:t>
            </a:r>
            <a:endParaRPr lang="en-US" sz="1000" kern="1200" dirty="0">
              <a:latin typeface="Franklin Gothic Book" panose="020B0503020102020204" pitchFamily="34" charset="0"/>
            </a:endParaRPr>
          </a:p>
        </p:txBody>
      </p:sp>
      <p:sp>
        <p:nvSpPr>
          <p:cNvPr id="40" name="Freeform 39"/>
          <p:cNvSpPr/>
          <p:nvPr/>
        </p:nvSpPr>
        <p:spPr>
          <a:xfrm>
            <a:off x="6816636" y="1556077"/>
            <a:ext cx="3661186" cy="3661186"/>
          </a:xfrm>
          <a:custGeom>
            <a:avLst/>
            <a:gdLst/>
            <a:ahLst/>
            <a:cxnLst/>
            <a:rect l="0" t="0" r="0" b="0"/>
            <a:pathLst>
              <a:path>
                <a:moveTo>
                  <a:pt x="3471025" y="1018155"/>
                </a:moveTo>
                <a:arcTo wR="1830593" hR="1830593" stAng="20019161" swAng="172635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40"/>
          <p:cNvSpPr/>
          <p:nvPr/>
        </p:nvSpPr>
        <p:spPr>
          <a:xfrm>
            <a:off x="9938670" y="3473400"/>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3893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Political Savvy</a:t>
            </a:r>
            <a:endParaRPr lang="en-US" sz="1000" kern="1200" dirty="0">
              <a:latin typeface="Franklin Gothic Book" panose="020B0503020102020204" pitchFamily="34" charset="0"/>
            </a:endParaRPr>
          </a:p>
        </p:txBody>
      </p:sp>
      <p:sp>
        <p:nvSpPr>
          <p:cNvPr id="42" name="Freeform 41"/>
          <p:cNvSpPr/>
          <p:nvPr/>
        </p:nvSpPr>
        <p:spPr>
          <a:xfrm>
            <a:off x="6816636" y="1556077"/>
            <a:ext cx="3661186" cy="3661186"/>
          </a:xfrm>
          <a:custGeom>
            <a:avLst/>
            <a:gdLst/>
            <a:ahLst/>
            <a:cxnLst/>
            <a:rect l="0" t="0" r="0" b="0"/>
            <a:pathLst>
              <a:path>
                <a:moveTo>
                  <a:pt x="3507290" y="2565276"/>
                </a:moveTo>
                <a:arcTo wR="1830593" hR="1830593" stAng="1419703" swAng="135878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Freeform 42"/>
          <p:cNvSpPr/>
          <p:nvPr/>
        </p:nvSpPr>
        <p:spPr>
          <a:xfrm>
            <a:off x="8948238" y="4715363"/>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3893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Business Acumen</a:t>
            </a:r>
            <a:endParaRPr lang="en-US" sz="1000" kern="1200" dirty="0">
              <a:latin typeface="Franklin Gothic Book" panose="020B0503020102020204" pitchFamily="34" charset="0"/>
            </a:endParaRPr>
          </a:p>
        </p:txBody>
      </p:sp>
      <p:sp>
        <p:nvSpPr>
          <p:cNvPr id="44" name="Freeform 43"/>
          <p:cNvSpPr/>
          <p:nvPr/>
        </p:nvSpPr>
        <p:spPr>
          <a:xfrm>
            <a:off x="6816636" y="1556077"/>
            <a:ext cx="3661186" cy="3661186"/>
          </a:xfrm>
          <a:custGeom>
            <a:avLst/>
            <a:gdLst/>
            <a:ahLst/>
            <a:cxnLst/>
            <a:rect l="0" t="0" r="0" b="0"/>
            <a:pathLst>
              <a:path>
                <a:moveTo>
                  <a:pt x="2125662" y="3637249"/>
                </a:moveTo>
                <a:arcTo wR="1830593" hR="1830593" stAng="4843449" swAng="111310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Freeform 44"/>
          <p:cNvSpPr/>
          <p:nvPr/>
        </p:nvSpPr>
        <p:spPr>
          <a:xfrm>
            <a:off x="7359709" y="4715363"/>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3893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Strategic Planning</a:t>
            </a:r>
            <a:endParaRPr lang="en-US" sz="1000" kern="1200" dirty="0">
              <a:latin typeface="Franklin Gothic Book" panose="020B0503020102020204" pitchFamily="34" charset="0"/>
            </a:endParaRPr>
          </a:p>
        </p:txBody>
      </p:sp>
      <p:sp>
        <p:nvSpPr>
          <p:cNvPr id="46" name="Freeform 45"/>
          <p:cNvSpPr/>
          <p:nvPr/>
        </p:nvSpPr>
        <p:spPr>
          <a:xfrm>
            <a:off x="6816636" y="1556077"/>
            <a:ext cx="3661186" cy="3661186"/>
          </a:xfrm>
          <a:custGeom>
            <a:avLst/>
            <a:gdLst/>
            <a:ahLst/>
            <a:cxnLst/>
            <a:rect l="0" t="0" r="0" b="0"/>
            <a:pathLst>
              <a:path>
                <a:moveTo>
                  <a:pt x="566055" y="3154230"/>
                </a:moveTo>
                <a:arcTo wR="1830593" hR="1830593" stAng="8021515" swAng="135878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7" name="Freeform 46"/>
          <p:cNvSpPr/>
          <p:nvPr/>
        </p:nvSpPr>
        <p:spPr>
          <a:xfrm>
            <a:off x="6369277" y="3473400"/>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3893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Delegation</a:t>
            </a:r>
            <a:endParaRPr lang="en-US" sz="1000" kern="1200" dirty="0">
              <a:latin typeface="Franklin Gothic Book" panose="020B0503020102020204" pitchFamily="34" charset="0"/>
            </a:endParaRPr>
          </a:p>
        </p:txBody>
      </p:sp>
      <p:sp>
        <p:nvSpPr>
          <p:cNvPr id="48" name="Freeform 47"/>
          <p:cNvSpPr/>
          <p:nvPr/>
        </p:nvSpPr>
        <p:spPr>
          <a:xfrm>
            <a:off x="6816636" y="1556077"/>
            <a:ext cx="3661186" cy="3661186"/>
          </a:xfrm>
          <a:custGeom>
            <a:avLst/>
            <a:gdLst/>
            <a:ahLst/>
            <a:cxnLst/>
            <a:rect l="0" t="0" r="0" b="0"/>
            <a:pathLst>
              <a:path>
                <a:moveTo>
                  <a:pt x="1639" y="1908056"/>
                </a:moveTo>
                <a:arcTo wR="1830593" hR="1830593" stAng="10654486" swAng="172635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Freeform 48"/>
          <p:cNvSpPr/>
          <p:nvPr/>
        </p:nvSpPr>
        <p:spPr>
          <a:xfrm>
            <a:off x="6722758" y="1924699"/>
            <a:ext cx="986510" cy="641231"/>
          </a:xfrm>
          <a:custGeom>
            <a:avLst/>
            <a:gdLst>
              <a:gd name="connsiteX0" fmla="*/ 0 w 986510"/>
              <a:gd name="connsiteY0" fmla="*/ 106874 h 641231"/>
              <a:gd name="connsiteX1" fmla="*/ 106874 w 986510"/>
              <a:gd name="connsiteY1" fmla="*/ 0 h 641231"/>
              <a:gd name="connsiteX2" fmla="*/ 879636 w 986510"/>
              <a:gd name="connsiteY2" fmla="*/ 0 h 641231"/>
              <a:gd name="connsiteX3" fmla="*/ 986510 w 986510"/>
              <a:gd name="connsiteY3" fmla="*/ 106874 h 641231"/>
              <a:gd name="connsiteX4" fmla="*/ 986510 w 986510"/>
              <a:gd name="connsiteY4" fmla="*/ 534357 h 641231"/>
              <a:gd name="connsiteX5" fmla="*/ 879636 w 986510"/>
              <a:gd name="connsiteY5" fmla="*/ 641231 h 641231"/>
              <a:gd name="connsiteX6" fmla="*/ 106874 w 986510"/>
              <a:gd name="connsiteY6" fmla="*/ 641231 h 641231"/>
              <a:gd name="connsiteX7" fmla="*/ 0 w 986510"/>
              <a:gd name="connsiteY7" fmla="*/ 534357 h 641231"/>
              <a:gd name="connsiteX8" fmla="*/ 0 w 986510"/>
              <a:gd name="connsiteY8" fmla="*/ 106874 h 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510" h="641231">
                <a:moveTo>
                  <a:pt x="0" y="106874"/>
                </a:moveTo>
                <a:cubicBezTo>
                  <a:pt x="0" y="47849"/>
                  <a:pt x="47849" y="0"/>
                  <a:pt x="106874" y="0"/>
                </a:cubicBezTo>
                <a:lnTo>
                  <a:pt x="879636" y="0"/>
                </a:lnTo>
                <a:cubicBezTo>
                  <a:pt x="938661" y="0"/>
                  <a:pt x="986510" y="47849"/>
                  <a:pt x="986510" y="106874"/>
                </a:cubicBezTo>
                <a:lnTo>
                  <a:pt x="986510" y="534357"/>
                </a:lnTo>
                <a:cubicBezTo>
                  <a:pt x="986510" y="593382"/>
                  <a:pt x="938661" y="641231"/>
                  <a:pt x="879636" y="641231"/>
                </a:cubicBezTo>
                <a:lnTo>
                  <a:pt x="106874" y="641231"/>
                </a:lnTo>
                <a:cubicBezTo>
                  <a:pt x="47849" y="641231"/>
                  <a:pt x="0" y="593382"/>
                  <a:pt x="0" y="534357"/>
                </a:cubicBezTo>
                <a:lnTo>
                  <a:pt x="0" y="106874"/>
                </a:lnTo>
                <a:close/>
              </a:path>
            </a:pathLst>
          </a:custGeom>
          <a:solidFill>
            <a:srgbClr val="3893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402" tIns="69402" rIns="69402" bIns="69402" numCol="1" spcCol="1270" anchor="ctr" anchorCtr="0">
            <a:noAutofit/>
          </a:bodyPr>
          <a:lstStyle/>
          <a:p>
            <a:pPr lvl="0" algn="ctr" defTabSz="444500">
              <a:lnSpc>
                <a:spcPct val="90000"/>
              </a:lnSpc>
              <a:spcBef>
                <a:spcPct val="0"/>
              </a:spcBef>
              <a:spcAft>
                <a:spcPct val="35000"/>
              </a:spcAft>
            </a:pPr>
            <a:r>
              <a:rPr lang="en-US" sz="1000" kern="1200" dirty="0" smtClean="0">
                <a:latin typeface="Franklin Gothic Book" panose="020B0503020102020204" pitchFamily="34" charset="0"/>
              </a:rPr>
              <a:t>Relationship Management</a:t>
            </a:r>
            <a:endParaRPr lang="en-US" sz="1000" kern="1200" dirty="0">
              <a:latin typeface="Franklin Gothic Book" panose="020B0503020102020204" pitchFamily="34" charset="0"/>
            </a:endParaRPr>
          </a:p>
        </p:txBody>
      </p:sp>
      <p:sp>
        <p:nvSpPr>
          <p:cNvPr id="50" name="Freeform 49"/>
          <p:cNvSpPr/>
          <p:nvPr/>
        </p:nvSpPr>
        <p:spPr>
          <a:xfrm>
            <a:off x="6816636" y="1556077"/>
            <a:ext cx="3661186" cy="3661186"/>
          </a:xfrm>
          <a:custGeom>
            <a:avLst/>
            <a:gdLst/>
            <a:ahLst/>
            <a:cxnLst/>
            <a:rect l="0" t="0" r="0" b="0"/>
            <a:pathLst>
              <a:path>
                <a:moveTo>
                  <a:pt x="734337" y="364546"/>
                </a:moveTo>
                <a:arcTo wR="1830593" hR="1830593" stAng="13992733" swAng="125662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TextBox 4"/>
          <p:cNvSpPr txBox="1"/>
          <p:nvPr/>
        </p:nvSpPr>
        <p:spPr>
          <a:xfrm>
            <a:off x="7564388" y="3003640"/>
            <a:ext cx="2165684" cy="584775"/>
          </a:xfrm>
          <a:prstGeom prst="rect">
            <a:avLst/>
          </a:prstGeom>
          <a:noFill/>
        </p:spPr>
        <p:txBody>
          <a:bodyPr wrap="square" rtlCol="0">
            <a:spAutoFit/>
          </a:bodyPr>
          <a:lstStyle/>
          <a:p>
            <a:pPr algn="ctr"/>
            <a:r>
              <a:rPr lang="en-US" sz="1600" dirty="0" smtClean="0">
                <a:solidFill>
                  <a:srgbClr val="8871B3"/>
                </a:solidFill>
                <a:latin typeface="Franklin Gothic Demi" panose="020B0703020102020204" pitchFamily="34" charset="0"/>
              </a:rPr>
              <a:t>Competency Model </a:t>
            </a:r>
          </a:p>
          <a:p>
            <a:pPr algn="ctr"/>
            <a:r>
              <a:rPr lang="en-US" sz="1600" i="1" dirty="0">
                <a:solidFill>
                  <a:srgbClr val="8871B3"/>
                </a:solidFill>
                <a:latin typeface="Franklin Gothic Book" panose="020B0503020102020204" pitchFamily="34" charset="0"/>
              </a:rPr>
              <a:t>Desired</a:t>
            </a:r>
            <a:r>
              <a:rPr lang="en-US" sz="1600" dirty="0" smtClean="0">
                <a:solidFill>
                  <a:srgbClr val="8871B3"/>
                </a:solidFill>
                <a:latin typeface="Franklin Gothic Demi" panose="020B0703020102020204" pitchFamily="34" charset="0"/>
              </a:rPr>
              <a:t> </a:t>
            </a:r>
            <a:r>
              <a:rPr lang="en-US" sz="1600" i="1" dirty="0">
                <a:solidFill>
                  <a:srgbClr val="8871B3"/>
                </a:solidFill>
                <a:latin typeface="Franklin Gothic Book" panose="020B0503020102020204" pitchFamily="34" charset="0"/>
              </a:rPr>
              <a:t>Class</a:t>
            </a:r>
          </a:p>
        </p:txBody>
      </p:sp>
      <p:sp>
        <p:nvSpPr>
          <p:cNvPr id="6" name="Rounded Rectangle 5"/>
          <p:cNvSpPr/>
          <p:nvPr/>
        </p:nvSpPr>
        <p:spPr>
          <a:xfrm>
            <a:off x="4138863" y="1957673"/>
            <a:ext cx="975681" cy="654796"/>
          </a:xfrm>
          <a:prstGeom prst="roundRect">
            <a:avLst/>
          </a:prstGeom>
          <a:noFill/>
          <a:ln w="762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565907" y="1905330"/>
            <a:ext cx="967981" cy="685203"/>
          </a:xfrm>
          <a:prstGeom prst="roundRect">
            <a:avLst/>
          </a:prstGeom>
          <a:noFill/>
          <a:ln w="762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501992" y="4746413"/>
            <a:ext cx="1029903" cy="649083"/>
          </a:xfrm>
          <a:prstGeom prst="roundRect">
            <a:avLst/>
          </a:prstGeom>
          <a:noFill/>
          <a:ln w="762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973312" y="4694541"/>
            <a:ext cx="977605" cy="645555"/>
          </a:xfrm>
          <a:prstGeom prst="roundRect">
            <a:avLst/>
          </a:prstGeom>
          <a:noFill/>
          <a:ln w="762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913824" y="4746413"/>
            <a:ext cx="1029903" cy="649083"/>
          </a:xfrm>
          <a:prstGeom prst="roundRect">
            <a:avLst/>
          </a:prstGeom>
          <a:noFill/>
          <a:ln w="762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343541" y="4694541"/>
            <a:ext cx="977499" cy="645555"/>
          </a:xfrm>
          <a:prstGeom prst="roundRect">
            <a:avLst/>
          </a:prstGeom>
          <a:noFill/>
          <a:ln w="762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698649" y="1905330"/>
            <a:ext cx="1029903" cy="685203"/>
          </a:xfrm>
          <a:prstGeom prst="roundRect">
            <a:avLst/>
          </a:prstGeom>
          <a:noFill/>
          <a:ln w="762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271605" y="1957673"/>
            <a:ext cx="1029903" cy="639759"/>
          </a:xfrm>
          <a:prstGeom prst="roundRect">
            <a:avLst/>
          </a:prstGeom>
          <a:noFill/>
          <a:ln w="762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24599" y="762000"/>
            <a:ext cx="10043401" cy="400110"/>
          </a:xfrm>
          <a:prstGeom prst="rect">
            <a:avLst/>
          </a:prstGeom>
          <a:noFill/>
        </p:spPr>
        <p:txBody>
          <a:bodyPr wrap="square" rtlCol="0">
            <a:spAutoFit/>
          </a:bodyPr>
          <a:lstStyle/>
          <a:p>
            <a:r>
              <a:rPr lang="en-US" sz="2000" dirty="0" smtClean="0">
                <a:latin typeface="Franklin Gothic Book" panose="020B0503020102020204" pitchFamily="34" charset="0"/>
              </a:rPr>
              <a:t>Competency models increase </a:t>
            </a:r>
            <a:r>
              <a:rPr lang="en-US" sz="2000" dirty="0" smtClean="0">
                <a:solidFill>
                  <a:srgbClr val="8BC53F"/>
                </a:solidFill>
                <a:latin typeface="Franklin Gothic Demi" panose="020B0703020102020204" pitchFamily="34" charset="0"/>
              </a:rPr>
              <a:t>transparency</a:t>
            </a:r>
            <a:r>
              <a:rPr lang="en-US" sz="2000" dirty="0" smtClean="0">
                <a:latin typeface="Franklin Gothic Book" panose="020B0503020102020204" pitchFamily="34" charset="0"/>
              </a:rPr>
              <a:t> and help identify potential </a:t>
            </a:r>
            <a:r>
              <a:rPr lang="en-US" sz="2000" dirty="0" smtClean="0">
                <a:solidFill>
                  <a:srgbClr val="8BC53F"/>
                </a:solidFill>
                <a:latin typeface="Franklin Gothic Demi" panose="020B0703020102020204" pitchFamily="34" charset="0"/>
              </a:rPr>
              <a:t>career paths</a:t>
            </a:r>
            <a:r>
              <a:rPr lang="en-US" sz="2000" dirty="0" smtClean="0">
                <a:latin typeface="Franklin Gothic Book" panose="020B0503020102020204" pitchFamily="34" charset="0"/>
              </a:rPr>
              <a:t>. </a:t>
            </a:r>
            <a:endParaRPr lang="en-US" sz="2000" dirty="0">
              <a:latin typeface="Franklin Gothic Book" panose="020B0503020102020204" pitchFamily="34" charset="0"/>
            </a:endParaRPr>
          </a:p>
        </p:txBody>
      </p:sp>
      <p:sp>
        <p:nvSpPr>
          <p:cNvPr id="17" name="TextBox 16"/>
          <p:cNvSpPr txBox="1"/>
          <p:nvPr/>
        </p:nvSpPr>
        <p:spPr>
          <a:xfrm>
            <a:off x="711200" y="193040"/>
            <a:ext cx="4094198" cy="584775"/>
          </a:xfrm>
          <a:prstGeom prst="rect">
            <a:avLst/>
          </a:prstGeom>
          <a:noFill/>
        </p:spPr>
        <p:txBody>
          <a:bodyPr wrap="none" rtlCol="0">
            <a:spAutoFit/>
          </a:bodyPr>
          <a:lstStyle/>
          <a:p>
            <a:r>
              <a:rPr lang="en-US" sz="3200" dirty="0" smtClean="0">
                <a:solidFill>
                  <a:schemeClr val="accent4"/>
                </a:solidFill>
                <a:latin typeface="Franklin Gothic Demi Cond" panose="020B0706030402020204" pitchFamily="34" charset="0"/>
              </a:rPr>
              <a:t>Transparent career paths</a:t>
            </a:r>
            <a:endParaRPr lang="en-US" dirty="0">
              <a:solidFill>
                <a:schemeClr val="accent4"/>
              </a:solidFill>
              <a:latin typeface="Franklin Gothic Demi Cond" panose="020B0706030402020204" pitchFamily="34" charset="0"/>
            </a:endParaRPr>
          </a:p>
        </p:txBody>
      </p:sp>
      <p:sp>
        <p:nvSpPr>
          <p:cNvPr id="18" name="Rectangle 17">
            <a:hlinkClick r:id="rId3" action="ppaction://hlinksldjump"/>
          </p:cNvPr>
          <p:cNvSpPr/>
          <p:nvPr/>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56401" y="3352800"/>
            <a:ext cx="5884816" cy="338554"/>
          </a:xfrm>
          <a:prstGeom prst="rect">
            <a:avLst/>
          </a:prstGeom>
          <a:noFill/>
        </p:spPr>
        <p:txBody>
          <a:bodyPr wrap="none" rtlCol="0">
            <a:spAutoFit/>
          </a:bodyPr>
          <a:lstStyle/>
          <a:p>
            <a:r>
              <a:rPr lang="en-US" sz="1600" dirty="0" smtClean="0">
                <a:latin typeface="Franklin Gothic Book" panose="020B0503020102020204" pitchFamily="34" charset="0"/>
              </a:rPr>
              <a:t>An employee can </a:t>
            </a:r>
            <a:r>
              <a:rPr lang="en-US" sz="1600" dirty="0" smtClean="0">
                <a:solidFill>
                  <a:schemeClr val="accent4"/>
                </a:solidFill>
                <a:latin typeface="Franklin Gothic Demi Cond" panose="020B0706030402020204" pitchFamily="34" charset="0"/>
              </a:rPr>
              <a:t>compare</a:t>
            </a:r>
            <a:r>
              <a:rPr lang="en-US" sz="1600" dirty="0" smtClean="0">
                <a:latin typeface="Franklin Gothic Book" panose="020B0503020102020204" pitchFamily="34" charset="0"/>
              </a:rPr>
              <a:t> the competencies of their current class</a:t>
            </a:r>
            <a:endParaRPr lang="en-US" sz="1600" dirty="0">
              <a:latin typeface="Franklin Gothic Book" panose="020B0503020102020204" pitchFamily="34" charset="0"/>
            </a:endParaRPr>
          </a:p>
        </p:txBody>
      </p:sp>
      <p:sp>
        <p:nvSpPr>
          <p:cNvPr id="19" name="TextBox 18"/>
          <p:cNvSpPr txBox="1"/>
          <p:nvPr/>
        </p:nvSpPr>
        <p:spPr>
          <a:xfrm>
            <a:off x="3510361" y="3347259"/>
            <a:ext cx="2321598" cy="338554"/>
          </a:xfrm>
          <a:prstGeom prst="rect">
            <a:avLst/>
          </a:prstGeom>
          <a:noFill/>
        </p:spPr>
        <p:txBody>
          <a:bodyPr wrap="none" rtlCol="0">
            <a:spAutoFit/>
          </a:bodyPr>
          <a:lstStyle/>
          <a:p>
            <a:r>
              <a:rPr lang="en-US" sz="1600" dirty="0" smtClean="0">
                <a:latin typeface="Franklin Gothic Book" panose="020B0503020102020204" pitchFamily="34" charset="0"/>
              </a:rPr>
              <a:t>to those of another class</a:t>
            </a:r>
            <a:endParaRPr lang="en-US" sz="1600" dirty="0">
              <a:latin typeface="Franklin Gothic Book" panose="020B0503020102020204" pitchFamily="34" charset="0"/>
            </a:endParaRPr>
          </a:p>
        </p:txBody>
      </p:sp>
      <p:sp>
        <p:nvSpPr>
          <p:cNvPr id="20" name="TextBox 19"/>
          <p:cNvSpPr txBox="1"/>
          <p:nvPr/>
        </p:nvSpPr>
        <p:spPr>
          <a:xfrm>
            <a:off x="2970066" y="5966919"/>
            <a:ext cx="6173934" cy="369332"/>
          </a:xfrm>
          <a:prstGeom prst="rect">
            <a:avLst/>
          </a:prstGeom>
          <a:noFill/>
        </p:spPr>
        <p:txBody>
          <a:bodyPr wrap="none" rtlCol="0">
            <a:spAutoFit/>
          </a:bodyPr>
          <a:lstStyle/>
          <a:p>
            <a:r>
              <a:rPr lang="en-US" dirty="0" smtClean="0">
                <a:latin typeface="Franklin Gothic Book" panose="020B0503020102020204" pitchFamily="34" charset="0"/>
              </a:rPr>
              <a:t>And see that many competencies are </a:t>
            </a:r>
            <a:r>
              <a:rPr lang="en-US" dirty="0" smtClean="0">
                <a:solidFill>
                  <a:schemeClr val="accent2"/>
                </a:solidFill>
                <a:latin typeface="Franklin Gothic Demi Cond" panose="020B0706030402020204" pitchFamily="34" charset="0"/>
              </a:rPr>
              <a:t>shared</a:t>
            </a:r>
            <a:r>
              <a:rPr lang="en-US" dirty="0" smtClean="0">
                <a:latin typeface="Franklin Gothic Book" panose="020B0503020102020204" pitchFamily="34" charset="0"/>
              </a:rPr>
              <a:t> between the two</a:t>
            </a:r>
            <a:endParaRPr lang="en-US" dirty="0">
              <a:latin typeface="Franklin Gothic Book" panose="020B0503020102020204" pitchFamily="34" charset="0"/>
            </a:endParaRPr>
          </a:p>
        </p:txBody>
      </p:sp>
      <p:sp>
        <p:nvSpPr>
          <p:cNvPr id="51" name="TextBox 50"/>
          <p:cNvSpPr txBox="1"/>
          <p:nvPr/>
        </p:nvSpPr>
        <p:spPr>
          <a:xfrm>
            <a:off x="7239000" y="1447800"/>
            <a:ext cx="2322302" cy="369332"/>
          </a:xfrm>
          <a:prstGeom prst="rect">
            <a:avLst/>
          </a:prstGeom>
          <a:noFill/>
        </p:spPr>
        <p:txBody>
          <a:bodyPr wrap="none" rtlCol="0">
            <a:spAutoFit/>
          </a:bodyPr>
          <a:lstStyle/>
          <a:p>
            <a:r>
              <a:rPr lang="en-US" dirty="0" smtClean="0">
                <a:latin typeface="Franklin Gothic Book" panose="020B0503020102020204" pitchFamily="34" charset="0"/>
              </a:rPr>
              <a:t>Shared Competencies</a:t>
            </a:r>
            <a:endParaRPr lang="en-US" dirty="0">
              <a:latin typeface="Franklin Gothic Book" panose="020B0503020102020204" pitchFamily="34" charset="0"/>
            </a:endParaRPr>
          </a:p>
        </p:txBody>
      </p:sp>
      <p:sp>
        <p:nvSpPr>
          <p:cNvPr id="52" name="TextBox 51"/>
          <p:cNvSpPr txBox="1"/>
          <p:nvPr/>
        </p:nvSpPr>
        <p:spPr>
          <a:xfrm>
            <a:off x="1066800" y="1371600"/>
            <a:ext cx="2045816" cy="369332"/>
          </a:xfrm>
          <a:prstGeom prst="rect">
            <a:avLst/>
          </a:prstGeom>
          <a:noFill/>
        </p:spPr>
        <p:txBody>
          <a:bodyPr wrap="none" rtlCol="0">
            <a:spAutoFit/>
          </a:bodyPr>
          <a:lstStyle/>
          <a:p>
            <a:r>
              <a:rPr lang="en-US" dirty="0" smtClean="0">
                <a:latin typeface="Franklin Gothic Book" panose="020B0503020102020204" pitchFamily="34" charset="0"/>
              </a:rPr>
              <a:t>New Competencies</a:t>
            </a:r>
            <a:endParaRPr lang="en-US" dirty="0">
              <a:latin typeface="Franklin Gothic Book" panose="020B0503020102020204" pitchFamily="34" charset="0"/>
            </a:endParaRPr>
          </a:p>
        </p:txBody>
      </p:sp>
      <p:sp>
        <p:nvSpPr>
          <p:cNvPr id="53" name="Right Brace 52"/>
          <p:cNvSpPr/>
          <p:nvPr/>
        </p:nvSpPr>
        <p:spPr>
          <a:xfrm>
            <a:off x="2819400" y="2438400"/>
            <a:ext cx="150689" cy="1905000"/>
          </a:xfrm>
          <a:custGeom>
            <a:avLst/>
            <a:gdLst>
              <a:gd name="connsiteX0" fmla="*/ 0 w 150666"/>
              <a:gd name="connsiteY0" fmla="*/ 0 h 1905000"/>
              <a:gd name="connsiteX1" fmla="*/ 75333 w 150666"/>
              <a:gd name="connsiteY1" fmla="*/ 12555 h 1905000"/>
              <a:gd name="connsiteX2" fmla="*/ 75333 w 150666"/>
              <a:gd name="connsiteY2" fmla="*/ 939945 h 1905000"/>
              <a:gd name="connsiteX3" fmla="*/ 150666 w 150666"/>
              <a:gd name="connsiteY3" fmla="*/ 952500 h 1905000"/>
              <a:gd name="connsiteX4" fmla="*/ 75333 w 150666"/>
              <a:gd name="connsiteY4" fmla="*/ 965055 h 1905000"/>
              <a:gd name="connsiteX5" fmla="*/ 75333 w 150666"/>
              <a:gd name="connsiteY5" fmla="*/ 1892445 h 1905000"/>
              <a:gd name="connsiteX6" fmla="*/ 0 w 150666"/>
              <a:gd name="connsiteY6" fmla="*/ 1905000 h 1905000"/>
              <a:gd name="connsiteX7" fmla="*/ 0 w 150666"/>
              <a:gd name="connsiteY7" fmla="*/ 0 h 1905000"/>
              <a:gd name="connsiteX0" fmla="*/ 0 w 150666"/>
              <a:gd name="connsiteY0" fmla="*/ 0 h 1905000"/>
              <a:gd name="connsiteX1" fmla="*/ 75333 w 150666"/>
              <a:gd name="connsiteY1" fmla="*/ 12555 h 1905000"/>
              <a:gd name="connsiteX2" fmla="*/ 75333 w 150666"/>
              <a:gd name="connsiteY2" fmla="*/ 939945 h 1905000"/>
              <a:gd name="connsiteX3" fmla="*/ 150666 w 150666"/>
              <a:gd name="connsiteY3" fmla="*/ 952500 h 1905000"/>
              <a:gd name="connsiteX4" fmla="*/ 75333 w 150666"/>
              <a:gd name="connsiteY4" fmla="*/ 965055 h 1905000"/>
              <a:gd name="connsiteX5" fmla="*/ 75333 w 150666"/>
              <a:gd name="connsiteY5" fmla="*/ 1892445 h 1905000"/>
              <a:gd name="connsiteX6" fmla="*/ 0 w 150666"/>
              <a:gd name="connsiteY6" fmla="*/ 1905000 h 1905000"/>
              <a:gd name="connsiteX0" fmla="*/ 0 w 150666"/>
              <a:gd name="connsiteY0" fmla="*/ 0 h 1905000"/>
              <a:gd name="connsiteX1" fmla="*/ 75333 w 150666"/>
              <a:gd name="connsiteY1" fmla="*/ 12555 h 1905000"/>
              <a:gd name="connsiteX2" fmla="*/ 75333 w 150666"/>
              <a:gd name="connsiteY2" fmla="*/ 939945 h 1905000"/>
              <a:gd name="connsiteX3" fmla="*/ 150666 w 150666"/>
              <a:gd name="connsiteY3" fmla="*/ 952500 h 1905000"/>
              <a:gd name="connsiteX4" fmla="*/ 75333 w 150666"/>
              <a:gd name="connsiteY4" fmla="*/ 965055 h 1905000"/>
              <a:gd name="connsiteX5" fmla="*/ 75333 w 150666"/>
              <a:gd name="connsiteY5" fmla="*/ 1892445 h 1905000"/>
              <a:gd name="connsiteX6" fmla="*/ 0 w 150666"/>
              <a:gd name="connsiteY6" fmla="*/ 1905000 h 1905000"/>
              <a:gd name="connsiteX7" fmla="*/ 0 w 150666"/>
              <a:gd name="connsiteY7" fmla="*/ 0 h 1905000"/>
              <a:gd name="connsiteX0" fmla="*/ 0 w 150666"/>
              <a:gd name="connsiteY0" fmla="*/ 0 h 1905000"/>
              <a:gd name="connsiteX1" fmla="*/ 75333 w 150666"/>
              <a:gd name="connsiteY1" fmla="*/ 12555 h 1905000"/>
              <a:gd name="connsiteX2" fmla="*/ 75333 w 150666"/>
              <a:gd name="connsiteY2" fmla="*/ 939945 h 1905000"/>
              <a:gd name="connsiteX3" fmla="*/ 150666 w 150666"/>
              <a:gd name="connsiteY3" fmla="*/ 952500 h 1905000"/>
              <a:gd name="connsiteX4" fmla="*/ 75333 w 150666"/>
              <a:gd name="connsiteY4" fmla="*/ 1062709 h 1905000"/>
              <a:gd name="connsiteX5" fmla="*/ 75333 w 150666"/>
              <a:gd name="connsiteY5" fmla="*/ 1892445 h 1905000"/>
              <a:gd name="connsiteX6" fmla="*/ 0 w 150666"/>
              <a:gd name="connsiteY6" fmla="*/ 1905000 h 1905000"/>
              <a:gd name="connsiteX0" fmla="*/ 0 w 150689"/>
              <a:gd name="connsiteY0" fmla="*/ 0 h 1905000"/>
              <a:gd name="connsiteX1" fmla="*/ 75333 w 150689"/>
              <a:gd name="connsiteY1" fmla="*/ 12555 h 1905000"/>
              <a:gd name="connsiteX2" fmla="*/ 75333 w 150689"/>
              <a:gd name="connsiteY2" fmla="*/ 939945 h 1905000"/>
              <a:gd name="connsiteX3" fmla="*/ 150666 w 150689"/>
              <a:gd name="connsiteY3" fmla="*/ 952500 h 1905000"/>
              <a:gd name="connsiteX4" fmla="*/ 75333 w 150689"/>
              <a:gd name="connsiteY4" fmla="*/ 965055 h 1905000"/>
              <a:gd name="connsiteX5" fmla="*/ 75333 w 150689"/>
              <a:gd name="connsiteY5" fmla="*/ 1892445 h 1905000"/>
              <a:gd name="connsiteX6" fmla="*/ 0 w 150689"/>
              <a:gd name="connsiteY6" fmla="*/ 1905000 h 1905000"/>
              <a:gd name="connsiteX7" fmla="*/ 0 w 150689"/>
              <a:gd name="connsiteY7" fmla="*/ 0 h 1905000"/>
              <a:gd name="connsiteX0" fmla="*/ 0 w 150689"/>
              <a:gd name="connsiteY0" fmla="*/ 0 h 1905000"/>
              <a:gd name="connsiteX1" fmla="*/ 75333 w 150689"/>
              <a:gd name="connsiteY1" fmla="*/ 12555 h 1905000"/>
              <a:gd name="connsiteX2" fmla="*/ 84211 w 150689"/>
              <a:gd name="connsiteY2" fmla="*/ 833413 h 1905000"/>
              <a:gd name="connsiteX3" fmla="*/ 150666 w 150689"/>
              <a:gd name="connsiteY3" fmla="*/ 952500 h 1905000"/>
              <a:gd name="connsiteX4" fmla="*/ 75333 w 150689"/>
              <a:gd name="connsiteY4" fmla="*/ 1062709 h 1905000"/>
              <a:gd name="connsiteX5" fmla="*/ 75333 w 150689"/>
              <a:gd name="connsiteY5" fmla="*/ 1892445 h 1905000"/>
              <a:gd name="connsiteX6" fmla="*/ 0 w 150689"/>
              <a:gd name="connsiteY6"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89" h="1905000" stroke="0" extrusionOk="0">
                <a:moveTo>
                  <a:pt x="0" y="0"/>
                </a:moveTo>
                <a:cubicBezTo>
                  <a:pt x="41605" y="0"/>
                  <a:pt x="75333" y="5621"/>
                  <a:pt x="75333" y="12555"/>
                </a:cubicBezTo>
                <a:lnTo>
                  <a:pt x="75333" y="939945"/>
                </a:lnTo>
                <a:cubicBezTo>
                  <a:pt x="75333" y="946879"/>
                  <a:pt x="109061" y="952500"/>
                  <a:pt x="150666" y="952500"/>
                </a:cubicBezTo>
                <a:cubicBezTo>
                  <a:pt x="109061" y="952500"/>
                  <a:pt x="75333" y="958121"/>
                  <a:pt x="75333" y="965055"/>
                </a:cubicBezTo>
                <a:lnTo>
                  <a:pt x="75333" y="1892445"/>
                </a:lnTo>
                <a:cubicBezTo>
                  <a:pt x="75333" y="1899379"/>
                  <a:pt x="41605" y="1905000"/>
                  <a:pt x="0" y="1905000"/>
                </a:cubicBezTo>
                <a:lnTo>
                  <a:pt x="0" y="0"/>
                </a:lnTo>
                <a:close/>
              </a:path>
              <a:path w="150689" h="1905000" fill="none">
                <a:moveTo>
                  <a:pt x="0" y="0"/>
                </a:moveTo>
                <a:cubicBezTo>
                  <a:pt x="41605" y="0"/>
                  <a:pt x="75333" y="5621"/>
                  <a:pt x="75333" y="12555"/>
                </a:cubicBezTo>
                <a:cubicBezTo>
                  <a:pt x="78292" y="286174"/>
                  <a:pt x="81252" y="559794"/>
                  <a:pt x="84211" y="833413"/>
                </a:cubicBezTo>
                <a:cubicBezTo>
                  <a:pt x="84211" y="840347"/>
                  <a:pt x="152146" y="914284"/>
                  <a:pt x="150666" y="952500"/>
                </a:cubicBezTo>
                <a:cubicBezTo>
                  <a:pt x="149186" y="990716"/>
                  <a:pt x="75333" y="1055775"/>
                  <a:pt x="75333" y="1062709"/>
                </a:cubicBezTo>
                <a:lnTo>
                  <a:pt x="75333" y="1892445"/>
                </a:lnTo>
                <a:cubicBezTo>
                  <a:pt x="75333" y="1899379"/>
                  <a:pt x="41605" y="1905000"/>
                  <a:pt x="0" y="190500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3220185" y="3200400"/>
            <a:ext cx="3714015" cy="923330"/>
          </a:xfrm>
          <a:prstGeom prst="rect">
            <a:avLst/>
          </a:prstGeom>
          <a:noFill/>
        </p:spPr>
        <p:txBody>
          <a:bodyPr wrap="square" rtlCol="0">
            <a:spAutoFit/>
          </a:bodyPr>
          <a:lstStyle/>
          <a:p>
            <a:r>
              <a:rPr lang="en-US" dirty="0" smtClean="0">
                <a:latin typeface="Franklin Gothic Book" panose="020B0503020102020204" pitchFamily="34" charset="0"/>
              </a:rPr>
              <a:t>The employee may want to work on </a:t>
            </a:r>
            <a:r>
              <a:rPr lang="en-US" dirty="0" smtClean="0">
                <a:solidFill>
                  <a:schemeClr val="accent4"/>
                </a:solidFill>
                <a:latin typeface="Franklin Gothic Demi Cond" panose="020B0706030402020204" pitchFamily="34" charset="0"/>
              </a:rPr>
              <a:t>developing</a:t>
            </a:r>
            <a:r>
              <a:rPr lang="en-US" dirty="0" smtClean="0">
                <a:solidFill>
                  <a:schemeClr val="accent4"/>
                </a:solidFill>
                <a:latin typeface="Franklin Gothic Book" panose="020B0503020102020204" pitchFamily="34" charset="0"/>
              </a:rPr>
              <a:t> </a:t>
            </a:r>
            <a:r>
              <a:rPr lang="en-US" dirty="0" smtClean="0">
                <a:latin typeface="Franklin Gothic Book" panose="020B0503020102020204" pitchFamily="34" charset="0"/>
              </a:rPr>
              <a:t>these new competencies to prepare for a new </a:t>
            </a:r>
            <a:r>
              <a:rPr lang="en-US" dirty="0" smtClean="0">
                <a:solidFill>
                  <a:schemeClr val="accent4"/>
                </a:solidFill>
                <a:latin typeface="Franklin Gothic Demi Cond" panose="020B0706030402020204" pitchFamily="34" charset="0"/>
              </a:rPr>
              <a:t>opportunity</a:t>
            </a:r>
            <a:endParaRPr lang="en-US" dirty="0">
              <a:solidFill>
                <a:schemeClr val="accent4"/>
              </a:solidFill>
              <a:latin typeface="Franklin Gothic Demi Cond" panose="020B0706030402020204" pitchFamily="34" charset="0"/>
            </a:endParaRPr>
          </a:p>
        </p:txBody>
      </p:sp>
      <p:sp>
        <p:nvSpPr>
          <p:cNvPr id="55" name="Left Brace 54"/>
          <p:cNvSpPr/>
          <p:nvPr/>
        </p:nvSpPr>
        <p:spPr>
          <a:xfrm rot="16200000">
            <a:off x="8377530" y="3949976"/>
            <a:ext cx="321694" cy="1379554"/>
          </a:xfrm>
          <a:custGeom>
            <a:avLst/>
            <a:gdLst>
              <a:gd name="connsiteX0" fmla="*/ 321684 w 321684"/>
              <a:gd name="connsiteY0" fmla="*/ 1379554 h 1379554"/>
              <a:gd name="connsiteX1" fmla="*/ 160842 w 321684"/>
              <a:gd name="connsiteY1" fmla="*/ 1352748 h 1379554"/>
              <a:gd name="connsiteX2" fmla="*/ 160842 w 321684"/>
              <a:gd name="connsiteY2" fmla="*/ 716583 h 1379554"/>
              <a:gd name="connsiteX3" fmla="*/ 0 w 321684"/>
              <a:gd name="connsiteY3" fmla="*/ 689777 h 1379554"/>
              <a:gd name="connsiteX4" fmla="*/ 160842 w 321684"/>
              <a:gd name="connsiteY4" fmla="*/ 662971 h 1379554"/>
              <a:gd name="connsiteX5" fmla="*/ 160842 w 321684"/>
              <a:gd name="connsiteY5" fmla="*/ 26806 h 1379554"/>
              <a:gd name="connsiteX6" fmla="*/ 321684 w 321684"/>
              <a:gd name="connsiteY6" fmla="*/ 0 h 1379554"/>
              <a:gd name="connsiteX7" fmla="*/ 321684 w 321684"/>
              <a:gd name="connsiteY7" fmla="*/ 1379554 h 1379554"/>
              <a:gd name="connsiteX0" fmla="*/ 321684 w 321684"/>
              <a:gd name="connsiteY0" fmla="*/ 1379554 h 1379554"/>
              <a:gd name="connsiteX1" fmla="*/ 160842 w 321684"/>
              <a:gd name="connsiteY1" fmla="*/ 1352748 h 1379554"/>
              <a:gd name="connsiteX2" fmla="*/ 160842 w 321684"/>
              <a:gd name="connsiteY2" fmla="*/ 716583 h 1379554"/>
              <a:gd name="connsiteX3" fmla="*/ 0 w 321684"/>
              <a:gd name="connsiteY3" fmla="*/ 689777 h 1379554"/>
              <a:gd name="connsiteX4" fmla="*/ 160842 w 321684"/>
              <a:gd name="connsiteY4" fmla="*/ 662971 h 1379554"/>
              <a:gd name="connsiteX5" fmla="*/ 160842 w 321684"/>
              <a:gd name="connsiteY5" fmla="*/ 26806 h 1379554"/>
              <a:gd name="connsiteX6" fmla="*/ 321684 w 321684"/>
              <a:gd name="connsiteY6" fmla="*/ 0 h 1379554"/>
              <a:gd name="connsiteX0" fmla="*/ 321694 w 321694"/>
              <a:gd name="connsiteY0" fmla="*/ 1379554 h 1379554"/>
              <a:gd name="connsiteX1" fmla="*/ 160852 w 321694"/>
              <a:gd name="connsiteY1" fmla="*/ 1352748 h 1379554"/>
              <a:gd name="connsiteX2" fmla="*/ 160852 w 321694"/>
              <a:gd name="connsiteY2" fmla="*/ 716583 h 1379554"/>
              <a:gd name="connsiteX3" fmla="*/ 10 w 321694"/>
              <a:gd name="connsiteY3" fmla="*/ 689777 h 1379554"/>
              <a:gd name="connsiteX4" fmla="*/ 160852 w 321694"/>
              <a:gd name="connsiteY4" fmla="*/ 662971 h 1379554"/>
              <a:gd name="connsiteX5" fmla="*/ 160852 w 321694"/>
              <a:gd name="connsiteY5" fmla="*/ 26806 h 1379554"/>
              <a:gd name="connsiteX6" fmla="*/ 321694 w 321694"/>
              <a:gd name="connsiteY6" fmla="*/ 0 h 1379554"/>
              <a:gd name="connsiteX7" fmla="*/ 321694 w 321694"/>
              <a:gd name="connsiteY7" fmla="*/ 1379554 h 1379554"/>
              <a:gd name="connsiteX0" fmla="*/ 321694 w 321694"/>
              <a:gd name="connsiteY0" fmla="*/ 1379554 h 1379554"/>
              <a:gd name="connsiteX1" fmla="*/ 160852 w 321694"/>
              <a:gd name="connsiteY1" fmla="*/ 1352748 h 1379554"/>
              <a:gd name="connsiteX2" fmla="*/ 160852 w 321694"/>
              <a:gd name="connsiteY2" fmla="*/ 716583 h 1379554"/>
              <a:gd name="connsiteX3" fmla="*/ 10 w 321694"/>
              <a:gd name="connsiteY3" fmla="*/ 689777 h 1379554"/>
              <a:gd name="connsiteX4" fmla="*/ 169730 w 321694"/>
              <a:gd name="connsiteY4" fmla="*/ 591949 h 1379554"/>
              <a:gd name="connsiteX5" fmla="*/ 160852 w 321694"/>
              <a:gd name="connsiteY5" fmla="*/ 26806 h 1379554"/>
              <a:gd name="connsiteX6" fmla="*/ 321694 w 321694"/>
              <a:gd name="connsiteY6" fmla="*/ 0 h 1379554"/>
              <a:gd name="connsiteX0" fmla="*/ 321694 w 321694"/>
              <a:gd name="connsiteY0" fmla="*/ 1379554 h 1379554"/>
              <a:gd name="connsiteX1" fmla="*/ 160852 w 321694"/>
              <a:gd name="connsiteY1" fmla="*/ 1352748 h 1379554"/>
              <a:gd name="connsiteX2" fmla="*/ 160852 w 321694"/>
              <a:gd name="connsiteY2" fmla="*/ 716583 h 1379554"/>
              <a:gd name="connsiteX3" fmla="*/ 10 w 321694"/>
              <a:gd name="connsiteY3" fmla="*/ 689777 h 1379554"/>
              <a:gd name="connsiteX4" fmla="*/ 160852 w 321694"/>
              <a:gd name="connsiteY4" fmla="*/ 662971 h 1379554"/>
              <a:gd name="connsiteX5" fmla="*/ 160852 w 321694"/>
              <a:gd name="connsiteY5" fmla="*/ 26806 h 1379554"/>
              <a:gd name="connsiteX6" fmla="*/ 321694 w 321694"/>
              <a:gd name="connsiteY6" fmla="*/ 0 h 1379554"/>
              <a:gd name="connsiteX7" fmla="*/ 321694 w 321694"/>
              <a:gd name="connsiteY7" fmla="*/ 1379554 h 1379554"/>
              <a:gd name="connsiteX0" fmla="*/ 321694 w 321694"/>
              <a:gd name="connsiteY0" fmla="*/ 1379554 h 1379554"/>
              <a:gd name="connsiteX1" fmla="*/ 160852 w 321694"/>
              <a:gd name="connsiteY1" fmla="*/ 1352748 h 1379554"/>
              <a:gd name="connsiteX2" fmla="*/ 160852 w 321694"/>
              <a:gd name="connsiteY2" fmla="*/ 796482 h 1379554"/>
              <a:gd name="connsiteX3" fmla="*/ 10 w 321694"/>
              <a:gd name="connsiteY3" fmla="*/ 689777 h 1379554"/>
              <a:gd name="connsiteX4" fmla="*/ 169730 w 321694"/>
              <a:gd name="connsiteY4" fmla="*/ 591949 h 1379554"/>
              <a:gd name="connsiteX5" fmla="*/ 160852 w 321694"/>
              <a:gd name="connsiteY5" fmla="*/ 26806 h 1379554"/>
              <a:gd name="connsiteX6" fmla="*/ 321694 w 321694"/>
              <a:gd name="connsiteY6" fmla="*/ 0 h 13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694" h="1379554" stroke="0" extrusionOk="0">
                <a:moveTo>
                  <a:pt x="321694" y="1379554"/>
                </a:moveTo>
                <a:cubicBezTo>
                  <a:pt x="232863" y="1379554"/>
                  <a:pt x="160852" y="1367553"/>
                  <a:pt x="160852" y="1352748"/>
                </a:cubicBezTo>
                <a:lnTo>
                  <a:pt x="160852" y="716583"/>
                </a:lnTo>
                <a:cubicBezTo>
                  <a:pt x="160852" y="701778"/>
                  <a:pt x="88841" y="689777"/>
                  <a:pt x="10" y="689777"/>
                </a:cubicBezTo>
                <a:cubicBezTo>
                  <a:pt x="88841" y="689777"/>
                  <a:pt x="160852" y="677776"/>
                  <a:pt x="160852" y="662971"/>
                </a:cubicBezTo>
                <a:lnTo>
                  <a:pt x="160852" y="26806"/>
                </a:lnTo>
                <a:cubicBezTo>
                  <a:pt x="160852" y="12001"/>
                  <a:pt x="232863" y="0"/>
                  <a:pt x="321694" y="0"/>
                </a:cubicBezTo>
                <a:lnTo>
                  <a:pt x="321694" y="1379554"/>
                </a:lnTo>
                <a:close/>
              </a:path>
              <a:path w="321694" h="1379554" fill="none">
                <a:moveTo>
                  <a:pt x="321694" y="1379554"/>
                </a:moveTo>
                <a:cubicBezTo>
                  <a:pt x="232863" y="1379554"/>
                  <a:pt x="160852" y="1367553"/>
                  <a:pt x="160852" y="1352748"/>
                </a:cubicBezTo>
                <a:lnTo>
                  <a:pt x="160852" y="796482"/>
                </a:lnTo>
                <a:cubicBezTo>
                  <a:pt x="160852" y="781677"/>
                  <a:pt x="-1470" y="723866"/>
                  <a:pt x="10" y="689777"/>
                </a:cubicBezTo>
                <a:cubicBezTo>
                  <a:pt x="1490" y="655688"/>
                  <a:pt x="169730" y="606754"/>
                  <a:pt x="169730" y="591949"/>
                </a:cubicBezTo>
                <a:cubicBezTo>
                  <a:pt x="169730" y="379894"/>
                  <a:pt x="160852" y="238861"/>
                  <a:pt x="160852" y="26806"/>
                </a:cubicBezTo>
                <a:cubicBezTo>
                  <a:pt x="160852" y="12001"/>
                  <a:pt x="232863" y="0"/>
                  <a:pt x="321694" y="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7010400" y="4800600"/>
            <a:ext cx="3429000" cy="923330"/>
          </a:xfrm>
          <a:prstGeom prst="rect">
            <a:avLst/>
          </a:prstGeom>
          <a:noFill/>
        </p:spPr>
        <p:txBody>
          <a:bodyPr wrap="square" rtlCol="0">
            <a:spAutoFit/>
          </a:bodyPr>
          <a:lstStyle/>
          <a:p>
            <a:r>
              <a:rPr lang="en-US" dirty="0" smtClean="0">
                <a:latin typeface="Franklin Gothic Book" panose="020B0503020102020204" pitchFamily="34" charset="0"/>
              </a:rPr>
              <a:t>Since the two jobs share many competencies, this might be a viable </a:t>
            </a:r>
            <a:r>
              <a:rPr lang="en-US" dirty="0" smtClean="0">
                <a:solidFill>
                  <a:schemeClr val="accent4"/>
                </a:solidFill>
                <a:latin typeface="Franklin Gothic Demi Cond" panose="020B0706030402020204" pitchFamily="34" charset="0"/>
              </a:rPr>
              <a:t>career path</a:t>
            </a:r>
            <a:endParaRPr lang="en-US" dirty="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68987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3"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1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4"/>
                                        </p:tgtEl>
                                      </p:cBhvr>
                                    </p:animEffect>
                                    <p:set>
                                      <p:cBhvr>
                                        <p:cTn id="67" dur="1" fill="hold">
                                          <p:stCondLst>
                                            <p:cond delay="499"/>
                                          </p:stCondLst>
                                        </p:cTn>
                                        <p:tgtEl>
                                          <p:spTgt spid="3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5"/>
                                        </p:tgtEl>
                                      </p:cBhvr>
                                    </p:animEffect>
                                    <p:set>
                                      <p:cBhvr>
                                        <p:cTn id="88" dur="1" fill="hold">
                                          <p:stCondLst>
                                            <p:cond delay="499"/>
                                          </p:stCondLst>
                                        </p:cTn>
                                        <p:tgtEl>
                                          <p:spTgt spid="35"/>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1"/>
                                        </p:tgtEl>
                                      </p:cBhvr>
                                    </p:animEffect>
                                    <p:set>
                                      <p:cBhvr>
                                        <p:cTn id="103" dur="1" fill="hold">
                                          <p:stCondLst>
                                            <p:cond delay="499"/>
                                          </p:stCondLst>
                                        </p:cTn>
                                        <p:tgtEl>
                                          <p:spTgt spid="31"/>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grpId="1"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par>
                                <p:cTn id="108" presetID="10" presetClass="entr" presetSubtype="0" fill="hold" grpId="1"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par>
                                <p:cTn id="111" presetID="10" presetClass="entr" presetSubtype="0" fill="hold" grpId="1"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par>
                                <p:cTn id="114" presetID="10" presetClass="entr" presetSubtype="0" fill="hold" grpId="1" nodeType="with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fade">
                                      <p:cBhvr>
                                        <p:cTn id="116" dur="500"/>
                                        <p:tgtEl>
                                          <p:spTgt spid="43"/>
                                        </p:tgtEl>
                                      </p:cBhvr>
                                    </p:animEffect>
                                  </p:childTnLst>
                                </p:cTn>
                              </p:par>
                              <p:par>
                                <p:cTn id="117" presetID="10" presetClass="entr" presetSubtype="0"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par>
                                <p:cTn id="120" presetID="10" presetClass="entr" presetSubtype="0" fill="hold"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par>
                                <p:cTn id="123" presetID="10" presetClass="entr" presetSubtype="0" fill="hold"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cTn>
                              </p:par>
                              <p:par>
                                <p:cTn id="126" presetID="10" presetClass="entr" presetSubtype="0" fill="hold"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500"/>
                                        <p:tgtEl>
                                          <p:spTgt spid="46"/>
                                        </p:tgtEl>
                                      </p:cBhvr>
                                    </p:animEffect>
                                  </p:childTnLst>
                                </p:cTn>
                              </p:par>
                              <p:par>
                                <p:cTn id="129" presetID="10" presetClass="entr" presetSubtype="0" fill="hold"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500"/>
                                        <p:tgtEl>
                                          <p:spTgt spid="4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fade">
                                      <p:cBhvr>
                                        <p:cTn id="134" dur="500"/>
                                        <p:tgtEl>
                                          <p:spTgt spid="3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500"/>
                                        <p:tgtEl>
                                          <p:spTgt spid="4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fade">
                                      <p:cBhvr>
                                        <p:cTn id="140" dur="500"/>
                                        <p:tgtEl>
                                          <p:spTgt spid="47"/>
                                        </p:tgtEl>
                                      </p:cBhvr>
                                    </p:animEffect>
                                  </p:childTnLst>
                                </p:cTn>
                              </p:par>
                              <p:par>
                                <p:cTn id="141" presetID="10" presetClass="entr" presetSubtype="0" fill="hold" nodeType="with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500"/>
                                        <p:tgtEl>
                                          <p:spTgt spid="44"/>
                                        </p:tgtEl>
                                      </p:cBhvr>
                                    </p:animEffect>
                                  </p:childTnLst>
                                </p:cTn>
                              </p:par>
                              <p:par>
                                <p:cTn id="144" presetID="10" presetClass="entr" presetSubtype="0" fill="hold" nodeType="withEffect">
                                  <p:stCondLst>
                                    <p:cond delay="0"/>
                                  </p:stCondLst>
                                  <p:childTnLst>
                                    <p:set>
                                      <p:cBhvr>
                                        <p:cTn id="145" dur="1" fill="hold">
                                          <p:stCondLst>
                                            <p:cond delay="0"/>
                                          </p:stCondLst>
                                        </p:cTn>
                                        <p:tgtEl>
                                          <p:spTgt spid="50"/>
                                        </p:tgtEl>
                                        <p:attrNameLst>
                                          <p:attrName>style.visibility</p:attrName>
                                        </p:attrNameLst>
                                      </p:cBhvr>
                                      <p:to>
                                        <p:strVal val="visible"/>
                                      </p:to>
                                    </p:set>
                                    <p:animEffect transition="in" filter="fade">
                                      <p:cBhvr>
                                        <p:cTn id="146" dur="500"/>
                                        <p:tgtEl>
                                          <p:spTgt spid="5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500"/>
                                        <p:tgtEl>
                                          <p:spTgt spid="5"/>
                                        </p:tgtEl>
                                      </p:cBhvr>
                                    </p:animEffect>
                                  </p:childTnLst>
                                </p:cTn>
                              </p:par>
                              <p:par>
                                <p:cTn id="150" presetID="22" presetClass="entr" presetSubtype="8" fill="hold" grpId="1" nodeType="withEffect">
                                  <p:stCondLst>
                                    <p:cond delay="0"/>
                                  </p:stCondLst>
                                  <p:childTnLst>
                                    <p:set>
                                      <p:cBhvr>
                                        <p:cTn id="151" dur="1" fill="hold">
                                          <p:stCondLst>
                                            <p:cond delay="0"/>
                                          </p:stCondLst>
                                        </p:cTn>
                                        <p:tgtEl>
                                          <p:spTgt spid="19"/>
                                        </p:tgtEl>
                                        <p:attrNameLst>
                                          <p:attrName>style.visibility</p:attrName>
                                        </p:attrNameLst>
                                      </p:cBhvr>
                                      <p:to>
                                        <p:strVal val="visible"/>
                                      </p:to>
                                    </p:set>
                                    <p:animEffect transition="in" filter="wipe(left)">
                                      <p:cBhvr>
                                        <p:cTn id="152" dur="500"/>
                                        <p:tgtEl>
                                          <p:spTgt spid="19"/>
                                        </p:tgtEl>
                                      </p:cBhvr>
                                    </p:animEffec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2" nodeType="clickEffect">
                                  <p:stCondLst>
                                    <p:cond delay="0"/>
                                  </p:stCondLst>
                                  <p:childTnLst>
                                    <p:set>
                                      <p:cBhvr>
                                        <p:cTn id="156" dur="1" fill="hold">
                                          <p:stCondLst>
                                            <p:cond delay="0"/>
                                          </p:stCondLst>
                                        </p:cTn>
                                        <p:tgtEl>
                                          <p:spTgt spid="3"/>
                                        </p:tgtEl>
                                        <p:attrNameLst>
                                          <p:attrName>style.visibility</p:attrName>
                                        </p:attrNameLst>
                                      </p:cBhvr>
                                      <p:to>
                                        <p:strVal val="visible"/>
                                      </p:to>
                                    </p:set>
                                  </p:childTnLst>
                                </p:cTn>
                              </p:par>
                              <p:par>
                                <p:cTn id="157" presetID="1" presetClass="exit" presetSubtype="0" fill="hold" grpId="2" nodeType="withEffect">
                                  <p:stCondLst>
                                    <p:cond delay="0"/>
                                  </p:stCondLst>
                                  <p:childTnLst>
                                    <p:set>
                                      <p:cBhvr>
                                        <p:cTn id="158" dur="1" fill="hold">
                                          <p:stCondLst>
                                            <p:cond delay="0"/>
                                          </p:stCondLst>
                                        </p:cTn>
                                        <p:tgtEl>
                                          <p:spTgt spid="19"/>
                                        </p:tgtEl>
                                        <p:attrNameLst>
                                          <p:attrName>style.visibility</p:attrName>
                                        </p:attrNameLst>
                                      </p:cBhvr>
                                      <p:to>
                                        <p:strVal val="hidden"/>
                                      </p:to>
                                    </p:set>
                                  </p:childTnLst>
                                </p:cTn>
                              </p:par>
                              <p:par>
                                <p:cTn id="159" presetID="1" presetClass="entr" presetSubtype="0" fill="hold" grpId="2" nodeType="withEffect">
                                  <p:stCondLst>
                                    <p:cond delay="0"/>
                                  </p:stCondLst>
                                  <p:childTnLst>
                                    <p:set>
                                      <p:cBhvr>
                                        <p:cTn id="160" dur="1" fill="hold">
                                          <p:stCondLst>
                                            <p:cond delay="0"/>
                                          </p:stCondLst>
                                        </p:cTn>
                                        <p:tgtEl>
                                          <p:spTgt spid="22"/>
                                        </p:tgtEl>
                                        <p:attrNameLst>
                                          <p:attrName>style.visibility</p:attrName>
                                        </p:attrNameLst>
                                      </p:cBhvr>
                                      <p:to>
                                        <p:strVal val="visible"/>
                                      </p:to>
                                    </p:set>
                                  </p:childTnLst>
                                </p:cTn>
                              </p:par>
                              <p:par>
                                <p:cTn id="161" presetID="1" presetClass="entr" presetSubtype="0" fill="hold" grpId="2" nodeType="withEffect">
                                  <p:stCondLst>
                                    <p:cond delay="0"/>
                                  </p:stCondLst>
                                  <p:childTnLst>
                                    <p:set>
                                      <p:cBhvr>
                                        <p:cTn id="162" dur="1" fill="hold">
                                          <p:stCondLst>
                                            <p:cond delay="0"/>
                                          </p:stCondLst>
                                        </p:cTn>
                                        <p:tgtEl>
                                          <p:spTgt spid="34"/>
                                        </p:tgtEl>
                                        <p:attrNameLst>
                                          <p:attrName>style.visibility</p:attrName>
                                        </p:attrNameLst>
                                      </p:cBhvr>
                                      <p:to>
                                        <p:strVal val="visible"/>
                                      </p:to>
                                    </p:set>
                                  </p:childTnLst>
                                </p:cTn>
                              </p:par>
                              <p:par>
                                <p:cTn id="163" presetID="1" presetClass="entr" presetSubtype="0" fill="hold" grpId="2" nodeType="withEffect">
                                  <p:stCondLst>
                                    <p:cond delay="0"/>
                                  </p:stCondLst>
                                  <p:childTnLst>
                                    <p:set>
                                      <p:cBhvr>
                                        <p:cTn id="164" dur="1" fill="hold">
                                          <p:stCondLst>
                                            <p:cond delay="0"/>
                                          </p:stCondLst>
                                        </p:cTn>
                                        <p:tgtEl>
                                          <p:spTgt spid="32"/>
                                        </p:tgtEl>
                                        <p:attrNameLst>
                                          <p:attrName>style.visibility</p:attrName>
                                        </p:attrNameLst>
                                      </p:cBhvr>
                                      <p:to>
                                        <p:strVal val="visible"/>
                                      </p:to>
                                    </p:set>
                                  </p:childTnLst>
                                </p:cTn>
                              </p:par>
                              <p:par>
                                <p:cTn id="165" presetID="1" presetClass="entr" presetSubtype="0" fill="hold" grpId="2" nodeType="withEffect">
                                  <p:stCondLst>
                                    <p:cond delay="0"/>
                                  </p:stCondLst>
                                  <p:childTnLst>
                                    <p:set>
                                      <p:cBhvr>
                                        <p:cTn id="166" dur="1" fill="hold">
                                          <p:stCondLst>
                                            <p:cond delay="0"/>
                                          </p:stCondLst>
                                        </p:cTn>
                                        <p:tgtEl>
                                          <p:spTgt spid="30"/>
                                        </p:tgtEl>
                                        <p:attrNameLst>
                                          <p:attrName>style.visibility</p:attrName>
                                        </p:attrNameLst>
                                      </p:cBhvr>
                                      <p:to>
                                        <p:strVal val="visible"/>
                                      </p:to>
                                    </p:set>
                                  </p:childTnLst>
                                </p:cTn>
                              </p:par>
                              <p:par>
                                <p:cTn id="167" presetID="1" presetClass="entr" presetSubtype="0" fill="hold" grpId="2" nodeType="withEffect">
                                  <p:stCondLst>
                                    <p:cond delay="0"/>
                                  </p:stCondLst>
                                  <p:childTnLst>
                                    <p:set>
                                      <p:cBhvr>
                                        <p:cTn id="168" dur="1" fill="hold">
                                          <p:stCondLst>
                                            <p:cond delay="0"/>
                                          </p:stCondLst>
                                        </p:cTn>
                                        <p:tgtEl>
                                          <p:spTgt spid="28"/>
                                        </p:tgtEl>
                                        <p:attrNameLst>
                                          <p:attrName>style.visibility</p:attrName>
                                        </p:attrNameLst>
                                      </p:cBhvr>
                                      <p:to>
                                        <p:strVal val="visible"/>
                                      </p:to>
                                    </p:set>
                                  </p:childTnLst>
                                </p:cTn>
                              </p:par>
                              <p:par>
                                <p:cTn id="169" presetID="1" presetClass="entr" presetSubtype="0" fill="hold" grpId="2" nodeType="withEffect">
                                  <p:stCondLst>
                                    <p:cond delay="0"/>
                                  </p:stCondLst>
                                  <p:childTnLst>
                                    <p:set>
                                      <p:cBhvr>
                                        <p:cTn id="170" dur="1" fill="hold">
                                          <p:stCondLst>
                                            <p:cond delay="0"/>
                                          </p:stCondLst>
                                        </p:cTn>
                                        <p:tgtEl>
                                          <p:spTgt spid="26"/>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24"/>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23"/>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25"/>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27"/>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31"/>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35"/>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29"/>
                                        </p:tgtEl>
                                        <p:attrNameLst>
                                          <p:attrName>style.visibility</p:attrName>
                                        </p:attrNameLst>
                                      </p:cBhvr>
                                      <p:to>
                                        <p:strVal val="visible"/>
                                      </p:to>
                                    </p:set>
                                  </p:childTnLst>
                                </p:cTn>
                              </p:par>
                            </p:childTnLst>
                          </p:cTn>
                        </p:par>
                        <p:par>
                          <p:cTn id="187" fill="hold">
                            <p:stCondLst>
                              <p:cond delay="0"/>
                            </p:stCondLst>
                            <p:childTnLst>
                              <p:par>
                                <p:cTn id="188" presetID="10" presetClass="entr" presetSubtype="0" fill="hold" grpId="0" nodeType="afterEffect">
                                  <p:stCondLst>
                                    <p:cond delay="500"/>
                                  </p:stCondLst>
                                  <p:childTnLst>
                                    <p:set>
                                      <p:cBhvr>
                                        <p:cTn id="189" dur="1" fill="hold">
                                          <p:stCondLst>
                                            <p:cond delay="0"/>
                                          </p:stCondLst>
                                        </p:cTn>
                                        <p:tgtEl>
                                          <p:spTgt spid="6"/>
                                        </p:tgtEl>
                                        <p:attrNameLst>
                                          <p:attrName>style.visibility</p:attrName>
                                        </p:attrNameLst>
                                      </p:cBhvr>
                                      <p:to>
                                        <p:strVal val="visible"/>
                                      </p:to>
                                    </p:set>
                                    <p:animEffect transition="in" filter="fade">
                                      <p:cBhvr>
                                        <p:cTn id="190" dur="500"/>
                                        <p:tgtEl>
                                          <p:spTgt spid="6"/>
                                        </p:tgtEl>
                                      </p:cBhvr>
                                    </p:animEffect>
                                  </p:childTnLst>
                                </p:cTn>
                              </p:par>
                              <p:par>
                                <p:cTn id="191" presetID="10" presetClass="entr" presetSubtype="0" fill="hold" grpId="0" nodeType="withEffect">
                                  <p:stCondLst>
                                    <p:cond delay="500"/>
                                  </p:stCondLst>
                                  <p:childTnLst>
                                    <p:set>
                                      <p:cBhvr>
                                        <p:cTn id="192" dur="1" fill="hold">
                                          <p:stCondLst>
                                            <p:cond delay="0"/>
                                          </p:stCondLst>
                                        </p:cTn>
                                        <p:tgtEl>
                                          <p:spTgt spid="8"/>
                                        </p:tgtEl>
                                        <p:attrNameLst>
                                          <p:attrName>style.visibility</p:attrName>
                                        </p:attrNameLst>
                                      </p:cBhvr>
                                      <p:to>
                                        <p:strVal val="visible"/>
                                      </p:to>
                                    </p:set>
                                    <p:animEffect transition="in" filter="fade">
                                      <p:cBhvr>
                                        <p:cTn id="193" dur="500"/>
                                        <p:tgtEl>
                                          <p:spTgt spid="8"/>
                                        </p:tgtEl>
                                      </p:cBhvr>
                                    </p:animEffect>
                                  </p:childTnLst>
                                </p:cTn>
                              </p:par>
                              <p:par>
                                <p:cTn id="194" presetID="10" presetClass="entr" presetSubtype="0" fill="hold" grpId="0" nodeType="withEffect">
                                  <p:stCondLst>
                                    <p:cond delay="500"/>
                                  </p:stCondLst>
                                  <p:childTnLst>
                                    <p:set>
                                      <p:cBhvr>
                                        <p:cTn id="195" dur="1" fill="hold">
                                          <p:stCondLst>
                                            <p:cond delay="0"/>
                                          </p:stCondLst>
                                        </p:cTn>
                                        <p:tgtEl>
                                          <p:spTgt spid="10"/>
                                        </p:tgtEl>
                                        <p:attrNameLst>
                                          <p:attrName>style.visibility</p:attrName>
                                        </p:attrNameLst>
                                      </p:cBhvr>
                                      <p:to>
                                        <p:strVal val="visible"/>
                                      </p:to>
                                    </p:set>
                                    <p:animEffect transition="in" filter="fade">
                                      <p:cBhvr>
                                        <p:cTn id="196" dur="500"/>
                                        <p:tgtEl>
                                          <p:spTgt spid="10"/>
                                        </p:tgtEl>
                                      </p:cBhvr>
                                    </p:animEffect>
                                  </p:childTnLst>
                                </p:cTn>
                              </p:par>
                              <p:par>
                                <p:cTn id="197" presetID="10" presetClass="entr" presetSubtype="0" fill="hold" grpId="0" nodeType="withEffect">
                                  <p:stCondLst>
                                    <p:cond delay="500"/>
                                  </p:stCondLst>
                                  <p:childTnLst>
                                    <p:set>
                                      <p:cBhvr>
                                        <p:cTn id="198" dur="1" fill="hold">
                                          <p:stCondLst>
                                            <p:cond delay="0"/>
                                          </p:stCondLst>
                                        </p:cTn>
                                        <p:tgtEl>
                                          <p:spTgt spid="11"/>
                                        </p:tgtEl>
                                        <p:attrNameLst>
                                          <p:attrName>style.visibility</p:attrName>
                                        </p:attrNameLst>
                                      </p:cBhvr>
                                      <p:to>
                                        <p:strVal val="visible"/>
                                      </p:to>
                                    </p:set>
                                    <p:animEffect transition="in" filter="fade">
                                      <p:cBhvr>
                                        <p:cTn id="199" dur="500"/>
                                        <p:tgtEl>
                                          <p:spTgt spid="11"/>
                                        </p:tgtEl>
                                      </p:cBhvr>
                                    </p:animEffect>
                                  </p:childTnLst>
                                </p:cTn>
                              </p:par>
                              <p:par>
                                <p:cTn id="200" presetID="10" presetClass="entr" presetSubtype="0" fill="hold" grpId="0" nodeType="withEffect">
                                  <p:stCondLst>
                                    <p:cond delay="500"/>
                                  </p:stCondLst>
                                  <p:childTnLst>
                                    <p:set>
                                      <p:cBhvr>
                                        <p:cTn id="201" dur="1" fill="hold">
                                          <p:stCondLst>
                                            <p:cond delay="0"/>
                                          </p:stCondLst>
                                        </p:cTn>
                                        <p:tgtEl>
                                          <p:spTgt spid="9"/>
                                        </p:tgtEl>
                                        <p:attrNameLst>
                                          <p:attrName>style.visibility</p:attrName>
                                        </p:attrNameLst>
                                      </p:cBhvr>
                                      <p:to>
                                        <p:strVal val="visible"/>
                                      </p:to>
                                    </p:set>
                                    <p:animEffect transition="in" filter="fade">
                                      <p:cBhvr>
                                        <p:cTn id="202" dur="500"/>
                                        <p:tgtEl>
                                          <p:spTgt spid="9"/>
                                        </p:tgtEl>
                                      </p:cBhvr>
                                    </p:animEffect>
                                  </p:childTnLst>
                                </p:cTn>
                              </p:par>
                              <p:par>
                                <p:cTn id="203" presetID="10" presetClass="entr" presetSubtype="0" fill="hold" grpId="0" nodeType="withEffect">
                                  <p:stCondLst>
                                    <p:cond delay="500"/>
                                  </p:stCondLst>
                                  <p:childTnLst>
                                    <p:set>
                                      <p:cBhvr>
                                        <p:cTn id="204" dur="1" fill="hold">
                                          <p:stCondLst>
                                            <p:cond delay="0"/>
                                          </p:stCondLst>
                                        </p:cTn>
                                        <p:tgtEl>
                                          <p:spTgt spid="7"/>
                                        </p:tgtEl>
                                        <p:attrNameLst>
                                          <p:attrName>style.visibility</p:attrName>
                                        </p:attrNameLst>
                                      </p:cBhvr>
                                      <p:to>
                                        <p:strVal val="visible"/>
                                      </p:to>
                                    </p:set>
                                    <p:animEffect transition="in" filter="fade">
                                      <p:cBhvr>
                                        <p:cTn id="205" dur="500"/>
                                        <p:tgtEl>
                                          <p:spTgt spid="7"/>
                                        </p:tgtEl>
                                      </p:cBhvr>
                                    </p:animEffect>
                                  </p:childTnLst>
                                </p:cTn>
                              </p:par>
                              <p:par>
                                <p:cTn id="206" presetID="10" presetClass="entr" presetSubtype="0" fill="hold" grpId="0" nodeType="withEffect">
                                  <p:stCondLst>
                                    <p:cond delay="500"/>
                                  </p:stCondLst>
                                  <p:childTnLst>
                                    <p:set>
                                      <p:cBhvr>
                                        <p:cTn id="207" dur="1" fill="hold">
                                          <p:stCondLst>
                                            <p:cond delay="0"/>
                                          </p:stCondLst>
                                        </p:cTn>
                                        <p:tgtEl>
                                          <p:spTgt spid="14"/>
                                        </p:tgtEl>
                                        <p:attrNameLst>
                                          <p:attrName>style.visibility</p:attrName>
                                        </p:attrNameLst>
                                      </p:cBhvr>
                                      <p:to>
                                        <p:strVal val="visible"/>
                                      </p:to>
                                    </p:set>
                                    <p:animEffect transition="in" filter="fade">
                                      <p:cBhvr>
                                        <p:cTn id="208" dur="500"/>
                                        <p:tgtEl>
                                          <p:spTgt spid="14"/>
                                        </p:tgtEl>
                                      </p:cBhvr>
                                    </p:animEffect>
                                  </p:childTnLst>
                                </p:cTn>
                              </p:par>
                              <p:par>
                                <p:cTn id="209" presetID="10" presetClass="entr" presetSubtype="0" fill="hold" grpId="0" nodeType="withEffect">
                                  <p:stCondLst>
                                    <p:cond delay="500"/>
                                  </p:stCondLst>
                                  <p:childTnLst>
                                    <p:set>
                                      <p:cBhvr>
                                        <p:cTn id="210" dur="1" fill="hold">
                                          <p:stCondLst>
                                            <p:cond delay="0"/>
                                          </p:stCondLst>
                                        </p:cTn>
                                        <p:tgtEl>
                                          <p:spTgt spid="15"/>
                                        </p:tgtEl>
                                        <p:attrNameLst>
                                          <p:attrName>style.visibility</p:attrName>
                                        </p:attrNameLst>
                                      </p:cBhvr>
                                      <p:to>
                                        <p:strVal val="visible"/>
                                      </p:to>
                                    </p:set>
                                    <p:animEffect transition="in" filter="fade">
                                      <p:cBhvr>
                                        <p:cTn id="211" dur="500"/>
                                        <p:tgtEl>
                                          <p:spTgt spid="15"/>
                                        </p:tgtEl>
                                      </p:cBhvr>
                                    </p:animEffect>
                                  </p:childTnLst>
                                </p:cTn>
                              </p:par>
                              <p:par>
                                <p:cTn id="212" presetID="10" presetClass="entr" presetSubtype="0" fill="hold" grpId="0" nodeType="withEffect">
                                  <p:stCondLst>
                                    <p:cond delay="500"/>
                                  </p:stCondLst>
                                  <p:childTnLst>
                                    <p:set>
                                      <p:cBhvr>
                                        <p:cTn id="213" dur="1" fill="hold">
                                          <p:stCondLst>
                                            <p:cond delay="0"/>
                                          </p:stCondLst>
                                        </p:cTn>
                                        <p:tgtEl>
                                          <p:spTgt spid="20"/>
                                        </p:tgtEl>
                                        <p:attrNameLst>
                                          <p:attrName>style.visibility</p:attrName>
                                        </p:attrNameLst>
                                      </p:cBhvr>
                                      <p:to>
                                        <p:strVal val="visible"/>
                                      </p:to>
                                    </p:set>
                                    <p:animEffect transition="in" filter="fade">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
                                        </p:tgtEl>
                                      </p:cBhvr>
                                    </p:animEffect>
                                    <p:set>
                                      <p:cBhvr>
                                        <p:cTn id="219" dur="1" fill="hold">
                                          <p:stCondLst>
                                            <p:cond delay="499"/>
                                          </p:stCondLst>
                                        </p:cTn>
                                        <p:tgtEl>
                                          <p:spTgt spid="6"/>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500"/>
                                        <p:tgtEl>
                                          <p:spTgt spid="8"/>
                                        </p:tgtEl>
                                      </p:cBhvr>
                                    </p:animEffect>
                                    <p:set>
                                      <p:cBhvr>
                                        <p:cTn id="222" dur="1" fill="hold">
                                          <p:stCondLst>
                                            <p:cond delay="499"/>
                                          </p:stCondLst>
                                        </p:cTn>
                                        <p:tgtEl>
                                          <p:spTgt spid="8"/>
                                        </p:tgtEl>
                                        <p:attrNameLst>
                                          <p:attrName>style.visibility</p:attrName>
                                        </p:attrNameLst>
                                      </p:cBhvr>
                                      <p:to>
                                        <p:strVal val="hidden"/>
                                      </p:to>
                                    </p:set>
                                  </p:childTnLst>
                                </p:cTn>
                              </p:par>
                              <p:par>
                                <p:cTn id="223" presetID="10" presetClass="exit" presetSubtype="0" fill="hold" grpId="1" nodeType="withEffect">
                                  <p:stCondLst>
                                    <p:cond delay="0"/>
                                  </p:stCondLst>
                                  <p:childTnLst>
                                    <p:animEffect transition="out" filter="fade">
                                      <p:cBhvr>
                                        <p:cTn id="224" dur="500"/>
                                        <p:tgtEl>
                                          <p:spTgt spid="10"/>
                                        </p:tgtEl>
                                      </p:cBhvr>
                                    </p:animEffect>
                                    <p:set>
                                      <p:cBhvr>
                                        <p:cTn id="225" dur="1" fill="hold">
                                          <p:stCondLst>
                                            <p:cond delay="499"/>
                                          </p:stCondLst>
                                        </p:cTn>
                                        <p:tgtEl>
                                          <p:spTgt spid="10"/>
                                        </p:tgtEl>
                                        <p:attrNameLst>
                                          <p:attrName>style.visibility</p:attrName>
                                        </p:attrNameLst>
                                      </p:cBhvr>
                                      <p:to>
                                        <p:strVal val="hidden"/>
                                      </p:to>
                                    </p:set>
                                  </p:childTnLst>
                                </p:cTn>
                              </p:par>
                              <p:par>
                                <p:cTn id="226" presetID="10" presetClass="exit" presetSubtype="0" fill="hold" grpId="1" nodeType="withEffect">
                                  <p:stCondLst>
                                    <p:cond delay="0"/>
                                  </p:stCondLst>
                                  <p:childTnLst>
                                    <p:animEffect transition="out" filter="fade">
                                      <p:cBhvr>
                                        <p:cTn id="227" dur="500"/>
                                        <p:tgtEl>
                                          <p:spTgt spid="11"/>
                                        </p:tgtEl>
                                      </p:cBhvr>
                                    </p:animEffect>
                                    <p:set>
                                      <p:cBhvr>
                                        <p:cTn id="228" dur="1" fill="hold">
                                          <p:stCondLst>
                                            <p:cond delay="499"/>
                                          </p:stCondLst>
                                        </p:cTn>
                                        <p:tgtEl>
                                          <p:spTgt spid="11"/>
                                        </p:tgtEl>
                                        <p:attrNameLst>
                                          <p:attrName>style.visibility</p:attrName>
                                        </p:attrNameLst>
                                      </p:cBhvr>
                                      <p:to>
                                        <p:strVal val="hidden"/>
                                      </p:to>
                                    </p:set>
                                  </p:childTnLst>
                                </p:cTn>
                              </p:par>
                              <p:par>
                                <p:cTn id="229" presetID="10" presetClass="exit" presetSubtype="0" fill="hold" grpId="1" nodeType="withEffect">
                                  <p:stCondLst>
                                    <p:cond delay="0"/>
                                  </p:stCondLst>
                                  <p:childTnLst>
                                    <p:animEffect transition="out" filter="fade">
                                      <p:cBhvr>
                                        <p:cTn id="230" dur="500"/>
                                        <p:tgtEl>
                                          <p:spTgt spid="9"/>
                                        </p:tgtEl>
                                      </p:cBhvr>
                                    </p:animEffect>
                                    <p:set>
                                      <p:cBhvr>
                                        <p:cTn id="231" dur="1" fill="hold">
                                          <p:stCondLst>
                                            <p:cond delay="499"/>
                                          </p:stCondLst>
                                        </p:cTn>
                                        <p:tgtEl>
                                          <p:spTgt spid="9"/>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500"/>
                                        <p:tgtEl>
                                          <p:spTgt spid="7"/>
                                        </p:tgtEl>
                                      </p:cBhvr>
                                    </p:animEffect>
                                    <p:set>
                                      <p:cBhvr>
                                        <p:cTn id="234" dur="1" fill="hold">
                                          <p:stCondLst>
                                            <p:cond delay="499"/>
                                          </p:stCondLst>
                                        </p:cTn>
                                        <p:tgtEl>
                                          <p:spTgt spid="7"/>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14"/>
                                        </p:tgtEl>
                                      </p:cBhvr>
                                    </p:animEffect>
                                    <p:set>
                                      <p:cBhvr>
                                        <p:cTn id="237" dur="1" fill="hold">
                                          <p:stCondLst>
                                            <p:cond delay="499"/>
                                          </p:stCondLst>
                                        </p:cTn>
                                        <p:tgtEl>
                                          <p:spTgt spid="14"/>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15"/>
                                        </p:tgtEl>
                                      </p:cBhvr>
                                    </p:animEffect>
                                    <p:set>
                                      <p:cBhvr>
                                        <p:cTn id="240" dur="1" fill="hold">
                                          <p:stCondLst>
                                            <p:cond delay="499"/>
                                          </p:stCondLst>
                                        </p:cTn>
                                        <p:tgtEl>
                                          <p:spTgt spid="15"/>
                                        </p:tgtEl>
                                        <p:attrNameLst>
                                          <p:attrName>style.visibility</p:attrName>
                                        </p:attrNameLst>
                                      </p:cBhvr>
                                      <p:to>
                                        <p:strVal val="hidden"/>
                                      </p:to>
                                    </p:set>
                                  </p:childTnLst>
                                </p:cTn>
                              </p:par>
                              <p:par>
                                <p:cTn id="241" presetID="42" presetClass="path" presetSubtype="0" accel="50000" decel="50000" fill="hold" grpId="0" nodeType="withEffect">
                                  <p:stCondLst>
                                    <p:cond delay="0"/>
                                  </p:stCondLst>
                                  <p:childTnLst>
                                    <p:animMotion origin="layout" path="M -1.02891E-6 2.3294E-6 L 0.05822 0.12815 " pathEditMode="relative" rAng="0" ptsTypes="AA">
                                      <p:cBhvr>
                                        <p:cTn id="242" dur="2000" fill="hold"/>
                                        <p:tgtEl>
                                          <p:spTgt spid="49"/>
                                        </p:tgtEl>
                                        <p:attrNameLst>
                                          <p:attrName>ppt_x</p:attrName>
                                          <p:attrName>ppt_y</p:attrName>
                                        </p:attrNameLst>
                                      </p:cBhvr>
                                      <p:rCtr x="2904" y="6408"/>
                                    </p:animMotion>
                                  </p:childTnLst>
                                </p:cTn>
                              </p:par>
                              <p:par>
                                <p:cTn id="243" presetID="42" presetClass="path" presetSubtype="0" accel="50000" decel="50000" fill="hold" grpId="0" nodeType="withEffect">
                                  <p:stCondLst>
                                    <p:cond delay="0"/>
                                  </p:stCondLst>
                                  <p:childTnLst>
                                    <p:animMotion origin="layout" path="M 1.8286E-6 2.89151E-7 L 0.00599 -0.14527 " pathEditMode="relative" rAng="0" ptsTypes="AA">
                                      <p:cBhvr>
                                        <p:cTn id="244" dur="2000" fill="hold"/>
                                        <p:tgtEl>
                                          <p:spTgt spid="45"/>
                                        </p:tgtEl>
                                        <p:attrNameLst>
                                          <p:attrName>ppt_x</p:attrName>
                                          <p:attrName>ppt_y</p:attrName>
                                        </p:attrNameLst>
                                      </p:cBhvr>
                                      <p:rCtr x="300" y="-7263"/>
                                    </p:animMotion>
                                  </p:childTnLst>
                                </p:cTn>
                              </p:par>
                              <p:par>
                                <p:cTn id="245" presetID="42" presetClass="path" presetSubtype="0" accel="50000" decel="50000" fill="hold" grpId="0" nodeType="withEffect">
                                  <p:stCondLst>
                                    <p:cond delay="0"/>
                                  </p:stCondLst>
                                  <p:childTnLst>
                                    <p:animMotion origin="layout" path="M 2.19328E-6 2.3294E-6 L -0.07658 0.12815 " pathEditMode="relative" rAng="0" ptsTypes="AA">
                                      <p:cBhvr>
                                        <p:cTn id="246" dur="2000" fill="hold"/>
                                        <p:tgtEl>
                                          <p:spTgt spid="39"/>
                                        </p:tgtEl>
                                        <p:attrNameLst>
                                          <p:attrName>ppt_x</p:attrName>
                                          <p:attrName>ppt_y</p:attrName>
                                        </p:attrNameLst>
                                      </p:cBhvr>
                                      <p:rCtr x="-3829" y="6408"/>
                                    </p:animMotion>
                                  </p:childTnLst>
                                </p:cTn>
                              </p:par>
                              <p:par>
                                <p:cTn id="247" presetID="42" presetClass="path" presetSubtype="0" accel="50000" decel="50000" fill="hold" grpId="0" nodeType="withEffect">
                                  <p:stCondLst>
                                    <p:cond delay="0"/>
                                  </p:stCondLst>
                                  <p:childTnLst>
                                    <p:animMotion origin="layout" path="M -6.64235E-7 2.89151E-7 L -0.02435 -0.14527 " pathEditMode="relative" rAng="0" ptsTypes="AA">
                                      <p:cBhvr>
                                        <p:cTn id="248" dur="2000" fill="hold"/>
                                        <p:tgtEl>
                                          <p:spTgt spid="43"/>
                                        </p:tgtEl>
                                        <p:attrNameLst>
                                          <p:attrName>ppt_x</p:attrName>
                                          <p:attrName>ppt_y</p:attrName>
                                        </p:attrNameLst>
                                      </p:cBhvr>
                                      <p:rCtr x="-1224" y="-7263"/>
                                    </p:animMotion>
                                  </p:childTnLst>
                                </p:cTn>
                              </p:par>
                              <p:par>
                                <p:cTn id="249" presetID="10" presetClass="exit" presetSubtype="0" fill="hold" grpId="4" nodeType="withEffect">
                                  <p:stCondLst>
                                    <p:cond delay="0"/>
                                  </p:stCondLst>
                                  <p:childTnLst>
                                    <p:animEffect transition="out" filter="fade">
                                      <p:cBhvr>
                                        <p:cTn id="250" dur="500"/>
                                        <p:tgtEl>
                                          <p:spTgt spid="3"/>
                                        </p:tgtEl>
                                      </p:cBhvr>
                                    </p:animEffect>
                                    <p:set>
                                      <p:cBhvr>
                                        <p:cTn id="251" dur="1" fill="hold">
                                          <p:stCondLst>
                                            <p:cond delay="499"/>
                                          </p:stCondLst>
                                        </p:cTn>
                                        <p:tgtEl>
                                          <p:spTgt spid="3"/>
                                        </p:tgtEl>
                                        <p:attrNameLst>
                                          <p:attrName>style.visibility</p:attrName>
                                        </p:attrNameLst>
                                      </p:cBhvr>
                                      <p:to>
                                        <p:strVal val="hidden"/>
                                      </p:to>
                                    </p:set>
                                  </p:childTnLst>
                                </p:cTn>
                              </p:par>
                              <p:par>
                                <p:cTn id="252" presetID="10" presetClass="exit" presetSubtype="0" fill="hold" grpId="3" nodeType="withEffect">
                                  <p:stCondLst>
                                    <p:cond delay="0"/>
                                  </p:stCondLst>
                                  <p:childTnLst>
                                    <p:animEffect transition="out" filter="fade">
                                      <p:cBhvr>
                                        <p:cTn id="253" dur="500"/>
                                        <p:tgtEl>
                                          <p:spTgt spid="22"/>
                                        </p:tgtEl>
                                      </p:cBhvr>
                                    </p:animEffect>
                                    <p:set>
                                      <p:cBhvr>
                                        <p:cTn id="254" dur="1" fill="hold">
                                          <p:stCondLst>
                                            <p:cond delay="499"/>
                                          </p:stCondLst>
                                        </p:cTn>
                                        <p:tgtEl>
                                          <p:spTgt spid="22"/>
                                        </p:tgtEl>
                                        <p:attrNameLst>
                                          <p:attrName>style.visibility</p:attrName>
                                        </p:attrNameLst>
                                      </p:cBhvr>
                                      <p:to>
                                        <p:strVal val="hidden"/>
                                      </p:to>
                                    </p:set>
                                  </p:childTnLst>
                                </p:cTn>
                              </p:par>
                              <p:par>
                                <p:cTn id="255" presetID="10" presetClass="exit" presetSubtype="0" fill="hold" grpId="3" nodeType="withEffect">
                                  <p:stCondLst>
                                    <p:cond delay="0"/>
                                  </p:stCondLst>
                                  <p:childTnLst>
                                    <p:animEffect transition="out" filter="fade">
                                      <p:cBhvr>
                                        <p:cTn id="256" dur="500"/>
                                        <p:tgtEl>
                                          <p:spTgt spid="34"/>
                                        </p:tgtEl>
                                      </p:cBhvr>
                                    </p:animEffect>
                                    <p:set>
                                      <p:cBhvr>
                                        <p:cTn id="257" dur="1" fill="hold">
                                          <p:stCondLst>
                                            <p:cond delay="499"/>
                                          </p:stCondLst>
                                        </p:cTn>
                                        <p:tgtEl>
                                          <p:spTgt spid="34"/>
                                        </p:tgtEl>
                                        <p:attrNameLst>
                                          <p:attrName>style.visibility</p:attrName>
                                        </p:attrNameLst>
                                      </p:cBhvr>
                                      <p:to>
                                        <p:strVal val="hidden"/>
                                      </p:to>
                                    </p:set>
                                  </p:childTnLst>
                                </p:cTn>
                              </p:par>
                              <p:par>
                                <p:cTn id="258" presetID="10" presetClass="exit" presetSubtype="0" fill="hold" grpId="3" nodeType="withEffect">
                                  <p:stCondLst>
                                    <p:cond delay="0"/>
                                  </p:stCondLst>
                                  <p:childTnLst>
                                    <p:animEffect transition="out" filter="fade">
                                      <p:cBhvr>
                                        <p:cTn id="259" dur="500"/>
                                        <p:tgtEl>
                                          <p:spTgt spid="32"/>
                                        </p:tgtEl>
                                      </p:cBhvr>
                                    </p:animEffect>
                                    <p:set>
                                      <p:cBhvr>
                                        <p:cTn id="260" dur="1" fill="hold">
                                          <p:stCondLst>
                                            <p:cond delay="499"/>
                                          </p:stCondLst>
                                        </p:cTn>
                                        <p:tgtEl>
                                          <p:spTgt spid="32"/>
                                        </p:tgtEl>
                                        <p:attrNameLst>
                                          <p:attrName>style.visibility</p:attrName>
                                        </p:attrNameLst>
                                      </p:cBhvr>
                                      <p:to>
                                        <p:strVal val="hidden"/>
                                      </p:to>
                                    </p:set>
                                  </p:childTnLst>
                                </p:cTn>
                              </p:par>
                              <p:par>
                                <p:cTn id="261" presetID="10" presetClass="exit" presetSubtype="0" fill="hold" grpId="3" nodeType="withEffect">
                                  <p:stCondLst>
                                    <p:cond delay="0"/>
                                  </p:stCondLst>
                                  <p:childTnLst>
                                    <p:animEffect transition="out" filter="fade">
                                      <p:cBhvr>
                                        <p:cTn id="262" dur="500"/>
                                        <p:tgtEl>
                                          <p:spTgt spid="30"/>
                                        </p:tgtEl>
                                      </p:cBhvr>
                                    </p:animEffect>
                                    <p:set>
                                      <p:cBhvr>
                                        <p:cTn id="263" dur="1" fill="hold">
                                          <p:stCondLst>
                                            <p:cond delay="499"/>
                                          </p:stCondLst>
                                        </p:cTn>
                                        <p:tgtEl>
                                          <p:spTgt spid="30"/>
                                        </p:tgtEl>
                                        <p:attrNameLst>
                                          <p:attrName>style.visibility</p:attrName>
                                        </p:attrNameLst>
                                      </p:cBhvr>
                                      <p:to>
                                        <p:strVal val="hidden"/>
                                      </p:to>
                                    </p:set>
                                  </p:childTnLst>
                                </p:cTn>
                              </p:par>
                              <p:par>
                                <p:cTn id="264" presetID="10" presetClass="exit" presetSubtype="0" fill="hold" grpId="3" nodeType="withEffect">
                                  <p:stCondLst>
                                    <p:cond delay="0"/>
                                  </p:stCondLst>
                                  <p:childTnLst>
                                    <p:animEffect transition="out" filter="fade">
                                      <p:cBhvr>
                                        <p:cTn id="265" dur="500"/>
                                        <p:tgtEl>
                                          <p:spTgt spid="28"/>
                                        </p:tgtEl>
                                      </p:cBhvr>
                                    </p:animEffect>
                                    <p:set>
                                      <p:cBhvr>
                                        <p:cTn id="266" dur="1" fill="hold">
                                          <p:stCondLst>
                                            <p:cond delay="499"/>
                                          </p:stCondLst>
                                        </p:cTn>
                                        <p:tgtEl>
                                          <p:spTgt spid="28"/>
                                        </p:tgtEl>
                                        <p:attrNameLst>
                                          <p:attrName>style.visibility</p:attrName>
                                        </p:attrNameLst>
                                      </p:cBhvr>
                                      <p:to>
                                        <p:strVal val="hidden"/>
                                      </p:to>
                                    </p:set>
                                  </p:childTnLst>
                                </p:cTn>
                              </p:par>
                              <p:par>
                                <p:cTn id="267" presetID="10" presetClass="exit" presetSubtype="0" fill="hold" grpId="3" nodeType="withEffect">
                                  <p:stCondLst>
                                    <p:cond delay="0"/>
                                  </p:stCondLst>
                                  <p:childTnLst>
                                    <p:animEffect transition="out" filter="fade">
                                      <p:cBhvr>
                                        <p:cTn id="268" dur="500"/>
                                        <p:tgtEl>
                                          <p:spTgt spid="26"/>
                                        </p:tgtEl>
                                      </p:cBhvr>
                                    </p:animEffect>
                                    <p:set>
                                      <p:cBhvr>
                                        <p:cTn id="269" dur="1" fill="hold">
                                          <p:stCondLst>
                                            <p:cond delay="499"/>
                                          </p:stCondLst>
                                        </p:cTn>
                                        <p:tgtEl>
                                          <p:spTgt spid="26"/>
                                        </p:tgtEl>
                                        <p:attrNameLst>
                                          <p:attrName>style.visibility</p:attrName>
                                        </p:attrNameLst>
                                      </p:cBhvr>
                                      <p:to>
                                        <p:strVal val="hidden"/>
                                      </p:to>
                                    </p:set>
                                  </p:childTnLst>
                                </p:cTn>
                              </p:par>
                              <p:par>
                                <p:cTn id="270" presetID="10" presetClass="exit" presetSubtype="0" fill="hold" grpId="3" nodeType="withEffect">
                                  <p:stCondLst>
                                    <p:cond delay="0"/>
                                  </p:stCondLst>
                                  <p:childTnLst>
                                    <p:animEffect transition="out" filter="fade">
                                      <p:cBhvr>
                                        <p:cTn id="271" dur="500"/>
                                        <p:tgtEl>
                                          <p:spTgt spid="24"/>
                                        </p:tgtEl>
                                      </p:cBhvr>
                                    </p:animEffect>
                                    <p:set>
                                      <p:cBhvr>
                                        <p:cTn id="272" dur="1" fill="hold">
                                          <p:stCondLst>
                                            <p:cond delay="499"/>
                                          </p:stCondLst>
                                        </p:cTn>
                                        <p:tgtEl>
                                          <p:spTgt spid="24"/>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35"/>
                                        </p:tgtEl>
                                      </p:cBhvr>
                                    </p:animEffect>
                                    <p:set>
                                      <p:cBhvr>
                                        <p:cTn id="275" dur="1" fill="hold">
                                          <p:stCondLst>
                                            <p:cond delay="499"/>
                                          </p:stCondLst>
                                        </p:cTn>
                                        <p:tgtEl>
                                          <p:spTgt spid="35"/>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23"/>
                                        </p:tgtEl>
                                      </p:cBhvr>
                                    </p:animEffect>
                                    <p:set>
                                      <p:cBhvr>
                                        <p:cTn id="278" dur="1" fill="hold">
                                          <p:stCondLst>
                                            <p:cond delay="499"/>
                                          </p:stCondLst>
                                        </p:cTn>
                                        <p:tgtEl>
                                          <p:spTgt spid="23"/>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25"/>
                                        </p:tgtEl>
                                      </p:cBhvr>
                                    </p:animEffect>
                                    <p:set>
                                      <p:cBhvr>
                                        <p:cTn id="281" dur="1" fill="hold">
                                          <p:stCondLst>
                                            <p:cond delay="499"/>
                                          </p:stCondLst>
                                        </p:cTn>
                                        <p:tgtEl>
                                          <p:spTgt spid="25"/>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27"/>
                                        </p:tgtEl>
                                      </p:cBhvr>
                                    </p:animEffect>
                                    <p:set>
                                      <p:cBhvr>
                                        <p:cTn id="284" dur="1" fill="hold">
                                          <p:stCondLst>
                                            <p:cond delay="499"/>
                                          </p:stCondLst>
                                        </p:cTn>
                                        <p:tgtEl>
                                          <p:spTgt spid="27"/>
                                        </p:tgtEl>
                                        <p:attrNameLst>
                                          <p:attrName>style.visibility</p:attrName>
                                        </p:attrNameLst>
                                      </p:cBhvr>
                                      <p:to>
                                        <p:strVal val="hidden"/>
                                      </p:to>
                                    </p:set>
                                  </p:childTnLst>
                                </p:cTn>
                              </p:par>
                              <p:par>
                                <p:cTn id="285" presetID="10" presetClass="exit" presetSubtype="0" fill="hold" nodeType="withEffect">
                                  <p:stCondLst>
                                    <p:cond delay="0"/>
                                  </p:stCondLst>
                                  <p:childTnLst>
                                    <p:animEffect transition="out" filter="fade">
                                      <p:cBhvr>
                                        <p:cTn id="286" dur="500"/>
                                        <p:tgtEl>
                                          <p:spTgt spid="33"/>
                                        </p:tgtEl>
                                      </p:cBhvr>
                                    </p:animEffect>
                                    <p:set>
                                      <p:cBhvr>
                                        <p:cTn id="287" dur="1" fill="hold">
                                          <p:stCondLst>
                                            <p:cond delay="499"/>
                                          </p:stCondLst>
                                        </p:cTn>
                                        <p:tgtEl>
                                          <p:spTgt spid="33"/>
                                        </p:tgtEl>
                                        <p:attrNameLst>
                                          <p:attrName>style.visibility</p:attrName>
                                        </p:attrNameLst>
                                      </p:cBhvr>
                                      <p:to>
                                        <p:strVal val="hidden"/>
                                      </p:to>
                                    </p:set>
                                  </p:childTnLst>
                                </p:cTn>
                              </p:par>
                              <p:par>
                                <p:cTn id="288" presetID="10" presetClass="exit" presetSubtype="0" fill="hold" nodeType="withEffect">
                                  <p:stCondLst>
                                    <p:cond delay="0"/>
                                  </p:stCondLst>
                                  <p:childTnLst>
                                    <p:animEffect transition="out" filter="fade">
                                      <p:cBhvr>
                                        <p:cTn id="289" dur="500"/>
                                        <p:tgtEl>
                                          <p:spTgt spid="29"/>
                                        </p:tgtEl>
                                      </p:cBhvr>
                                    </p:animEffect>
                                    <p:set>
                                      <p:cBhvr>
                                        <p:cTn id="290" dur="1" fill="hold">
                                          <p:stCondLst>
                                            <p:cond delay="499"/>
                                          </p:stCondLst>
                                        </p:cTn>
                                        <p:tgtEl>
                                          <p:spTgt spid="29"/>
                                        </p:tgtEl>
                                        <p:attrNameLst>
                                          <p:attrName>style.visibility</p:attrName>
                                        </p:attrNameLst>
                                      </p:cBhvr>
                                      <p:to>
                                        <p:strVal val="hidden"/>
                                      </p:to>
                                    </p:set>
                                  </p:childTnLst>
                                </p:cTn>
                              </p:par>
                              <p:par>
                                <p:cTn id="291" presetID="10" presetClass="exit" presetSubtype="0" fill="hold" nodeType="withEffect">
                                  <p:stCondLst>
                                    <p:cond delay="0"/>
                                  </p:stCondLst>
                                  <p:childTnLst>
                                    <p:animEffect transition="out" filter="fade">
                                      <p:cBhvr>
                                        <p:cTn id="292" dur="500"/>
                                        <p:tgtEl>
                                          <p:spTgt spid="31"/>
                                        </p:tgtEl>
                                      </p:cBhvr>
                                    </p:animEffect>
                                    <p:set>
                                      <p:cBhvr>
                                        <p:cTn id="293" dur="1" fill="hold">
                                          <p:stCondLst>
                                            <p:cond delay="499"/>
                                          </p:stCondLst>
                                        </p:cTn>
                                        <p:tgtEl>
                                          <p:spTgt spid="31"/>
                                        </p:tgtEl>
                                        <p:attrNameLst>
                                          <p:attrName>style.visibility</p:attrName>
                                        </p:attrNameLst>
                                      </p:cBhvr>
                                      <p:to>
                                        <p:strVal val="hidden"/>
                                      </p:to>
                                    </p:set>
                                  </p:childTnLst>
                                </p:cTn>
                              </p:par>
                              <p:par>
                                <p:cTn id="294" presetID="10" presetClass="exit" presetSubtype="0" fill="hold" grpId="3" nodeType="withEffect">
                                  <p:stCondLst>
                                    <p:cond delay="0"/>
                                  </p:stCondLst>
                                  <p:childTnLst>
                                    <p:animEffect transition="out" filter="fade">
                                      <p:cBhvr>
                                        <p:cTn id="295" dur="500"/>
                                        <p:tgtEl>
                                          <p:spTgt spid="19"/>
                                        </p:tgtEl>
                                      </p:cBhvr>
                                    </p:animEffect>
                                    <p:set>
                                      <p:cBhvr>
                                        <p:cTn id="296" dur="1" fill="hold">
                                          <p:stCondLst>
                                            <p:cond delay="499"/>
                                          </p:stCondLst>
                                        </p:cTn>
                                        <p:tgtEl>
                                          <p:spTgt spid="19"/>
                                        </p:tgtEl>
                                        <p:attrNameLst>
                                          <p:attrName>style.visibility</p:attrName>
                                        </p:attrNameLst>
                                      </p:cBhvr>
                                      <p:to>
                                        <p:strVal val="hidden"/>
                                      </p:to>
                                    </p:set>
                                  </p:childTnLst>
                                </p:cTn>
                              </p:par>
                              <p:par>
                                <p:cTn id="297" presetID="10" presetClass="exit" presetSubtype="0" fill="hold" nodeType="withEffect">
                                  <p:stCondLst>
                                    <p:cond delay="0"/>
                                  </p:stCondLst>
                                  <p:childTnLst>
                                    <p:animEffect transition="out" filter="fade">
                                      <p:cBhvr>
                                        <p:cTn id="298" dur="500"/>
                                        <p:tgtEl>
                                          <p:spTgt spid="38"/>
                                        </p:tgtEl>
                                      </p:cBhvr>
                                    </p:animEffect>
                                    <p:set>
                                      <p:cBhvr>
                                        <p:cTn id="299" dur="1" fill="hold">
                                          <p:stCondLst>
                                            <p:cond delay="499"/>
                                          </p:stCondLst>
                                        </p:cTn>
                                        <p:tgtEl>
                                          <p:spTgt spid="38"/>
                                        </p:tgtEl>
                                        <p:attrNameLst>
                                          <p:attrName>style.visibility</p:attrName>
                                        </p:attrNameLst>
                                      </p:cBhvr>
                                      <p:to>
                                        <p:strVal val="hidden"/>
                                      </p:to>
                                    </p:set>
                                  </p:childTnLst>
                                </p:cTn>
                              </p:par>
                              <p:par>
                                <p:cTn id="300" presetID="10" presetClass="exit" presetSubtype="0" fill="hold" nodeType="withEffect">
                                  <p:stCondLst>
                                    <p:cond delay="0"/>
                                  </p:stCondLst>
                                  <p:childTnLst>
                                    <p:animEffect transition="out" filter="fade">
                                      <p:cBhvr>
                                        <p:cTn id="301" dur="500"/>
                                        <p:tgtEl>
                                          <p:spTgt spid="40"/>
                                        </p:tgtEl>
                                      </p:cBhvr>
                                    </p:animEffect>
                                    <p:set>
                                      <p:cBhvr>
                                        <p:cTn id="302" dur="1" fill="hold">
                                          <p:stCondLst>
                                            <p:cond delay="499"/>
                                          </p:stCondLst>
                                        </p:cTn>
                                        <p:tgtEl>
                                          <p:spTgt spid="40"/>
                                        </p:tgtEl>
                                        <p:attrNameLst>
                                          <p:attrName>style.visibility</p:attrName>
                                        </p:attrNameLst>
                                      </p:cBhvr>
                                      <p:to>
                                        <p:strVal val="hidden"/>
                                      </p:to>
                                    </p:set>
                                  </p:childTnLst>
                                </p:cTn>
                              </p:par>
                              <p:par>
                                <p:cTn id="303" presetID="10" presetClass="exit" presetSubtype="0" fill="hold" nodeType="withEffect">
                                  <p:stCondLst>
                                    <p:cond delay="0"/>
                                  </p:stCondLst>
                                  <p:childTnLst>
                                    <p:animEffect transition="out" filter="fade">
                                      <p:cBhvr>
                                        <p:cTn id="304" dur="500"/>
                                        <p:tgtEl>
                                          <p:spTgt spid="42"/>
                                        </p:tgtEl>
                                      </p:cBhvr>
                                    </p:animEffect>
                                    <p:set>
                                      <p:cBhvr>
                                        <p:cTn id="305" dur="1" fill="hold">
                                          <p:stCondLst>
                                            <p:cond delay="499"/>
                                          </p:stCondLst>
                                        </p:cTn>
                                        <p:tgtEl>
                                          <p:spTgt spid="42"/>
                                        </p:tgtEl>
                                        <p:attrNameLst>
                                          <p:attrName>style.visibility</p:attrName>
                                        </p:attrNameLst>
                                      </p:cBhvr>
                                      <p:to>
                                        <p:strVal val="hidden"/>
                                      </p:to>
                                    </p:set>
                                  </p:childTnLst>
                                </p:cTn>
                              </p:par>
                              <p:par>
                                <p:cTn id="306" presetID="10" presetClass="exit" presetSubtype="0" fill="hold" nodeType="withEffect">
                                  <p:stCondLst>
                                    <p:cond delay="0"/>
                                  </p:stCondLst>
                                  <p:childTnLst>
                                    <p:animEffect transition="out" filter="fade">
                                      <p:cBhvr>
                                        <p:cTn id="307" dur="500"/>
                                        <p:tgtEl>
                                          <p:spTgt spid="48"/>
                                        </p:tgtEl>
                                      </p:cBhvr>
                                    </p:animEffect>
                                    <p:set>
                                      <p:cBhvr>
                                        <p:cTn id="308" dur="1" fill="hold">
                                          <p:stCondLst>
                                            <p:cond delay="499"/>
                                          </p:stCondLst>
                                        </p:cTn>
                                        <p:tgtEl>
                                          <p:spTgt spid="48"/>
                                        </p:tgtEl>
                                        <p:attrNameLst>
                                          <p:attrName>style.visibility</p:attrName>
                                        </p:attrNameLst>
                                      </p:cBhvr>
                                      <p:to>
                                        <p:strVal val="hidden"/>
                                      </p:to>
                                    </p:set>
                                  </p:childTnLst>
                                </p:cTn>
                              </p:par>
                              <p:par>
                                <p:cTn id="309" presetID="10" presetClass="exit" presetSubtype="0" fill="hold" nodeType="withEffect">
                                  <p:stCondLst>
                                    <p:cond delay="0"/>
                                  </p:stCondLst>
                                  <p:childTnLst>
                                    <p:animEffect transition="out" filter="fade">
                                      <p:cBhvr>
                                        <p:cTn id="310" dur="500"/>
                                        <p:tgtEl>
                                          <p:spTgt spid="50"/>
                                        </p:tgtEl>
                                      </p:cBhvr>
                                    </p:animEffect>
                                    <p:set>
                                      <p:cBhvr>
                                        <p:cTn id="311" dur="1" fill="hold">
                                          <p:stCondLst>
                                            <p:cond delay="499"/>
                                          </p:stCondLst>
                                        </p:cTn>
                                        <p:tgtEl>
                                          <p:spTgt spid="50"/>
                                        </p:tgtEl>
                                        <p:attrNameLst>
                                          <p:attrName>style.visibility</p:attrName>
                                        </p:attrNameLst>
                                      </p:cBhvr>
                                      <p:to>
                                        <p:strVal val="hidden"/>
                                      </p:to>
                                    </p:set>
                                  </p:childTnLst>
                                </p:cTn>
                              </p:par>
                              <p:par>
                                <p:cTn id="312" presetID="10" presetClass="exit" presetSubtype="0" fill="hold" nodeType="withEffect">
                                  <p:stCondLst>
                                    <p:cond delay="0"/>
                                  </p:stCondLst>
                                  <p:childTnLst>
                                    <p:animEffect transition="out" filter="fade">
                                      <p:cBhvr>
                                        <p:cTn id="313" dur="500"/>
                                        <p:tgtEl>
                                          <p:spTgt spid="42"/>
                                        </p:tgtEl>
                                      </p:cBhvr>
                                    </p:animEffect>
                                    <p:set>
                                      <p:cBhvr>
                                        <p:cTn id="314" dur="1" fill="hold">
                                          <p:stCondLst>
                                            <p:cond delay="499"/>
                                          </p:stCondLst>
                                        </p:cTn>
                                        <p:tgtEl>
                                          <p:spTgt spid="42"/>
                                        </p:tgtEl>
                                        <p:attrNameLst>
                                          <p:attrName>style.visibility</p:attrName>
                                        </p:attrNameLst>
                                      </p:cBhvr>
                                      <p:to>
                                        <p:strVal val="hidden"/>
                                      </p:to>
                                    </p:set>
                                  </p:childTnLst>
                                </p:cTn>
                              </p:par>
                              <p:par>
                                <p:cTn id="315" presetID="10" presetClass="exit" presetSubtype="0" fill="hold" nodeType="withEffect">
                                  <p:stCondLst>
                                    <p:cond delay="0"/>
                                  </p:stCondLst>
                                  <p:childTnLst>
                                    <p:animEffect transition="out" filter="fade">
                                      <p:cBhvr>
                                        <p:cTn id="316" dur="500"/>
                                        <p:tgtEl>
                                          <p:spTgt spid="46"/>
                                        </p:tgtEl>
                                      </p:cBhvr>
                                    </p:animEffect>
                                    <p:set>
                                      <p:cBhvr>
                                        <p:cTn id="317" dur="1" fill="hold">
                                          <p:stCondLst>
                                            <p:cond delay="499"/>
                                          </p:stCondLst>
                                        </p:cTn>
                                        <p:tgtEl>
                                          <p:spTgt spid="46"/>
                                        </p:tgtEl>
                                        <p:attrNameLst>
                                          <p:attrName>style.visibility</p:attrName>
                                        </p:attrNameLst>
                                      </p:cBhvr>
                                      <p:to>
                                        <p:strVal val="hidden"/>
                                      </p:to>
                                    </p:set>
                                  </p:childTnLst>
                                </p:cTn>
                              </p:par>
                              <p:par>
                                <p:cTn id="318" presetID="10" presetClass="exit" presetSubtype="0" fill="hold" nodeType="withEffect">
                                  <p:stCondLst>
                                    <p:cond delay="0"/>
                                  </p:stCondLst>
                                  <p:childTnLst>
                                    <p:animEffect transition="out" filter="fade">
                                      <p:cBhvr>
                                        <p:cTn id="319" dur="500"/>
                                        <p:tgtEl>
                                          <p:spTgt spid="44"/>
                                        </p:tgtEl>
                                      </p:cBhvr>
                                    </p:animEffect>
                                    <p:set>
                                      <p:cBhvr>
                                        <p:cTn id="320" dur="1" fill="hold">
                                          <p:stCondLst>
                                            <p:cond delay="499"/>
                                          </p:stCondLst>
                                        </p:cTn>
                                        <p:tgtEl>
                                          <p:spTgt spid="44"/>
                                        </p:tgtEl>
                                        <p:attrNameLst>
                                          <p:attrName>style.visibility</p:attrName>
                                        </p:attrNameLst>
                                      </p:cBhvr>
                                      <p:to>
                                        <p:strVal val="hidden"/>
                                      </p:to>
                                    </p:set>
                                  </p:childTnLst>
                                </p:cTn>
                              </p:par>
                              <p:par>
                                <p:cTn id="321" presetID="10" presetClass="exit" presetSubtype="0" fill="hold" grpId="1" nodeType="withEffect">
                                  <p:stCondLst>
                                    <p:cond delay="0"/>
                                  </p:stCondLst>
                                  <p:childTnLst>
                                    <p:animEffect transition="out" filter="fade">
                                      <p:cBhvr>
                                        <p:cTn id="322" dur="500"/>
                                        <p:tgtEl>
                                          <p:spTgt spid="5"/>
                                        </p:tgtEl>
                                      </p:cBhvr>
                                    </p:animEffect>
                                    <p:set>
                                      <p:cBhvr>
                                        <p:cTn id="323" dur="1" fill="hold">
                                          <p:stCondLst>
                                            <p:cond delay="499"/>
                                          </p:stCondLst>
                                        </p:cTn>
                                        <p:tgtEl>
                                          <p:spTgt spid="5"/>
                                        </p:tgtEl>
                                        <p:attrNameLst>
                                          <p:attrName>style.visibility</p:attrName>
                                        </p:attrNameLst>
                                      </p:cBhvr>
                                      <p:to>
                                        <p:strVal val="hidden"/>
                                      </p:to>
                                    </p:set>
                                  </p:childTnLst>
                                </p:cTn>
                              </p:par>
                              <p:par>
                                <p:cTn id="324" presetID="42" presetClass="path" presetSubtype="0" accel="50000" decel="50000" fill="hold" grpId="1" nodeType="withEffect">
                                  <p:stCondLst>
                                    <p:cond delay="0"/>
                                  </p:stCondLst>
                                  <p:childTnLst>
                                    <p:animMotion origin="layout" path="M 4.61058E-7 -4.42517E-6 L -0.54689 0.13972 " pathEditMode="relative" rAng="0" ptsTypes="AA">
                                      <p:cBhvr>
                                        <p:cTn id="325" dur="2000" fill="hold"/>
                                        <p:tgtEl>
                                          <p:spTgt spid="37"/>
                                        </p:tgtEl>
                                        <p:attrNameLst>
                                          <p:attrName>ppt_x</p:attrName>
                                          <p:attrName>ppt_y</p:attrName>
                                        </p:attrNameLst>
                                      </p:cBhvr>
                                      <p:rCtr x="-27351" y="6986"/>
                                    </p:animMotion>
                                  </p:childTnLst>
                                </p:cTn>
                              </p:par>
                              <p:par>
                                <p:cTn id="326" presetID="42" presetClass="path" presetSubtype="0" accel="50000" decel="50000" fill="hold" grpId="1" nodeType="withEffect">
                                  <p:stCondLst>
                                    <p:cond delay="0"/>
                                  </p:stCondLst>
                                  <p:childTnLst>
                                    <p:animMotion origin="layout" path="M 2.75072E-6 3.1876E-6 L -0.4005 -0.05321 " pathEditMode="relative" rAng="0" ptsTypes="AA">
                                      <p:cBhvr>
                                        <p:cTn id="327" dur="2000" fill="hold"/>
                                        <p:tgtEl>
                                          <p:spTgt spid="47"/>
                                        </p:tgtEl>
                                        <p:attrNameLst>
                                          <p:attrName>ppt_x</p:attrName>
                                          <p:attrName>ppt_y</p:attrName>
                                        </p:attrNameLst>
                                      </p:cBhvr>
                                      <p:rCtr x="-20031" y="-2660"/>
                                    </p:animMotion>
                                  </p:childTnLst>
                                </p:cTn>
                              </p:par>
                              <p:par>
                                <p:cTn id="328" presetID="42" presetClass="path" presetSubtype="0" accel="50000" decel="50000" fill="hold" grpId="1" nodeType="withEffect">
                                  <p:stCondLst>
                                    <p:cond delay="0"/>
                                  </p:stCondLst>
                                  <p:childTnLst>
                                    <p:animMotion origin="layout" path="M -1.8286E-6 3.1876E-6 L -0.69328 0.08003 " pathEditMode="relative" rAng="0" ptsTypes="AA">
                                      <p:cBhvr>
                                        <p:cTn id="329" dur="2000" fill="hold"/>
                                        <p:tgtEl>
                                          <p:spTgt spid="41"/>
                                        </p:tgtEl>
                                        <p:attrNameLst>
                                          <p:attrName>ppt_x</p:attrName>
                                          <p:attrName>ppt_y</p:attrName>
                                        </p:attrNameLst>
                                      </p:cBhvr>
                                      <p:rCtr x="-34670" y="4002"/>
                                    </p:animMotion>
                                  </p:childTnLst>
                                </p:cTn>
                              </p:par>
                            </p:childTnLst>
                          </p:cTn>
                        </p:par>
                        <p:par>
                          <p:cTn id="330" fill="hold">
                            <p:stCondLst>
                              <p:cond delay="2000"/>
                            </p:stCondLst>
                            <p:childTnLst>
                              <p:par>
                                <p:cTn id="331" presetID="10" presetClass="entr" presetSubtype="0" fill="hold" grpId="0" nodeType="afterEffect">
                                  <p:stCondLst>
                                    <p:cond delay="0"/>
                                  </p:stCondLst>
                                  <p:childTnLst>
                                    <p:set>
                                      <p:cBhvr>
                                        <p:cTn id="332" dur="1" fill="hold">
                                          <p:stCondLst>
                                            <p:cond delay="0"/>
                                          </p:stCondLst>
                                        </p:cTn>
                                        <p:tgtEl>
                                          <p:spTgt spid="51"/>
                                        </p:tgtEl>
                                        <p:attrNameLst>
                                          <p:attrName>style.visibility</p:attrName>
                                        </p:attrNameLst>
                                      </p:cBhvr>
                                      <p:to>
                                        <p:strVal val="visible"/>
                                      </p:to>
                                    </p:set>
                                    <p:animEffect transition="in" filter="fade">
                                      <p:cBhvr>
                                        <p:cTn id="333" dur="500"/>
                                        <p:tgtEl>
                                          <p:spTgt spid="51"/>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52"/>
                                        </p:tgtEl>
                                        <p:attrNameLst>
                                          <p:attrName>style.visibility</p:attrName>
                                        </p:attrNameLst>
                                      </p:cBhvr>
                                      <p:to>
                                        <p:strVal val="visible"/>
                                      </p:to>
                                    </p:set>
                                    <p:animEffect transition="in" filter="fade">
                                      <p:cBhvr>
                                        <p:cTn id="336" dur="500"/>
                                        <p:tgtEl>
                                          <p:spTgt spid="52"/>
                                        </p:tgtEl>
                                      </p:cBhvr>
                                    </p:animEffect>
                                  </p:childTnLst>
                                </p:cTn>
                              </p:par>
                              <p:par>
                                <p:cTn id="337" presetID="10" presetClass="exit" presetSubtype="0" fill="hold" grpId="0" nodeType="withEffect">
                                  <p:stCondLst>
                                    <p:cond delay="0"/>
                                  </p:stCondLst>
                                  <p:childTnLst>
                                    <p:animEffect transition="out" filter="fade">
                                      <p:cBhvr>
                                        <p:cTn id="338" dur="500"/>
                                        <p:tgtEl>
                                          <p:spTgt spid="16"/>
                                        </p:tgtEl>
                                      </p:cBhvr>
                                    </p:animEffect>
                                    <p:set>
                                      <p:cBhvr>
                                        <p:cTn id="339" dur="1" fill="hold">
                                          <p:stCondLst>
                                            <p:cond delay="499"/>
                                          </p:stCondLst>
                                        </p:cTn>
                                        <p:tgtEl>
                                          <p:spTgt spid="16"/>
                                        </p:tgtEl>
                                        <p:attrNameLst>
                                          <p:attrName>style.visibility</p:attrName>
                                        </p:attrNameLst>
                                      </p:cBhvr>
                                      <p:to>
                                        <p:strVal val="hidden"/>
                                      </p:to>
                                    </p:set>
                                  </p:childTnLst>
                                </p:cTn>
                              </p:par>
                              <p:par>
                                <p:cTn id="340" presetID="10" presetClass="exit" presetSubtype="0" fill="hold" grpId="1" nodeType="withEffect">
                                  <p:stCondLst>
                                    <p:cond delay="0"/>
                                  </p:stCondLst>
                                  <p:childTnLst>
                                    <p:animEffect transition="out" filter="fade">
                                      <p:cBhvr>
                                        <p:cTn id="341" dur="500"/>
                                        <p:tgtEl>
                                          <p:spTgt spid="20"/>
                                        </p:tgtEl>
                                      </p:cBhvr>
                                    </p:animEffect>
                                    <p:set>
                                      <p:cBhvr>
                                        <p:cTn id="342" dur="1" fill="hold">
                                          <p:stCondLst>
                                            <p:cond delay="499"/>
                                          </p:stCondLst>
                                        </p:cTn>
                                        <p:tgtEl>
                                          <p:spTgt spid="20"/>
                                        </p:tgtEl>
                                        <p:attrNameLst>
                                          <p:attrName>style.visibility</p:attrName>
                                        </p:attrNameLst>
                                      </p:cBhvr>
                                      <p:to>
                                        <p:strVal val="hidden"/>
                                      </p:to>
                                    </p:set>
                                  </p:childTnLst>
                                </p:cTn>
                              </p:par>
                            </p:childTnLst>
                          </p:cTn>
                        </p:par>
                      </p:childTnLst>
                    </p:cTn>
                  </p:par>
                  <p:par>
                    <p:cTn id="343" fill="hold">
                      <p:stCondLst>
                        <p:cond delay="indefinite"/>
                      </p:stCondLst>
                      <p:childTnLst>
                        <p:par>
                          <p:cTn id="344" fill="hold">
                            <p:stCondLst>
                              <p:cond delay="0"/>
                            </p:stCondLst>
                            <p:childTnLst>
                              <p:par>
                                <p:cTn id="345" presetID="10" presetClass="entr" presetSubtype="0" fill="hold" grpId="0" nodeType="clickEffect">
                                  <p:stCondLst>
                                    <p:cond delay="0"/>
                                  </p:stCondLst>
                                  <p:childTnLst>
                                    <p:set>
                                      <p:cBhvr>
                                        <p:cTn id="346" dur="1" fill="hold">
                                          <p:stCondLst>
                                            <p:cond delay="0"/>
                                          </p:stCondLst>
                                        </p:cTn>
                                        <p:tgtEl>
                                          <p:spTgt spid="55"/>
                                        </p:tgtEl>
                                        <p:attrNameLst>
                                          <p:attrName>style.visibility</p:attrName>
                                        </p:attrNameLst>
                                      </p:cBhvr>
                                      <p:to>
                                        <p:strVal val="visible"/>
                                      </p:to>
                                    </p:set>
                                    <p:animEffect transition="in" filter="fade">
                                      <p:cBhvr>
                                        <p:cTn id="347" dur="500"/>
                                        <p:tgtEl>
                                          <p:spTgt spid="55"/>
                                        </p:tgtEl>
                                      </p:cBhvr>
                                    </p:animEffect>
                                  </p:childTnLst>
                                </p:cTn>
                              </p:par>
                              <p:par>
                                <p:cTn id="348" presetID="10" presetClass="entr" presetSubtype="0" fill="hold" nodeType="withEffect">
                                  <p:stCondLst>
                                    <p:cond delay="0"/>
                                  </p:stCondLst>
                                  <p:childTnLst>
                                    <p:set>
                                      <p:cBhvr>
                                        <p:cTn id="349" dur="1" fill="hold">
                                          <p:stCondLst>
                                            <p:cond delay="0"/>
                                          </p:stCondLst>
                                        </p:cTn>
                                        <p:tgtEl>
                                          <p:spTgt spid="56">
                                            <p:txEl>
                                              <p:pRg st="0" end="0"/>
                                            </p:txEl>
                                          </p:spTgt>
                                        </p:tgtEl>
                                        <p:attrNameLst>
                                          <p:attrName>style.visibility</p:attrName>
                                        </p:attrNameLst>
                                      </p:cBhvr>
                                      <p:to>
                                        <p:strVal val="visible"/>
                                      </p:to>
                                    </p:set>
                                    <p:animEffect transition="in" filter="fade">
                                      <p:cBhvr>
                                        <p:cTn id="350" dur="500"/>
                                        <p:tgtEl>
                                          <p:spTgt spid="56">
                                            <p:txEl>
                                              <p:pRg st="0" end="0"/>
                                            </p:txEl>
                                          </p:spTgt>
                                        </p:tgtEl>
                                      </p:cBhvr>
                                    </p:animEffect>
                                  </p:childTnLst>
                                </p:cTn>
                              </p:par>
                            </p:childTnLst>
                          </p:cTn>
                        </p:par>
                      </p:childTnLst>
                    </p:cTn>
                  </p:par>
                  <p:par>
                    <p:cTn id="351" fill="hold">
                      <p:stCondLst>
                        <p:cond delay="indefinite"/>
                      </p:stCondLst>
                      <p:childTnLst>
                        <p:par>
                          <p:cTn id="352" fill="hold">
                            <p:stCondLst>
                              <p:cond delay="0"/>
                            </p:stCondLst>
                            <p:childTnLst>
                              <p:par>
                                <p:cTn id="353" presetID="10" presetClass="entr" presetSubtype="0" fill="hold" grpId="0" nodeType="clickEffect">
                                  <p:stCondLst>
                                    <p:cond delay="0"/>
                                  </p:stCondLst>
                                  <p:childTnLst>
                                    <p:set>
                                      <p:cBhvr>
                                        <p:cTn id="354" dur="1" fill="hold">
                                          <p:stCondLst>
                                            <p:cond delay="0"/>
                                          </p:stCondLst>
                                        </p:cTn>
                                        <p:tgtEl>
                                          <p:spTgt spid="53"/>
                                        </p:tgtEl>
                                        <p:attrNameLst>
                                          <p:attrName>style.visibility</p:attrName>
                                        </p:attrNameLst>
                                      </p:cBhvr>
                                      <p:to>
                                        <p:strVal val="visible"/>
                                      </p:to>
                                    </p:set>
                                    <p:animEffect transition="in" filter="fade">
                                      <p:cBhvr>
                                        <p:cTn id="355" dur="500"/>
                                        <p:tgtEl>
                                          <p:spTgt spid="53"/>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54"/>
                                        </p:tgtEl>
                                        <p:attrNameLst>
                                          <p:attrName>style.visibility</p:attrName>
                                        </p:attrNameLst>
                                      </p:cBhvr>
                                      <p:to>
                                        <p:strVal val="visible"/>
                                      </p:to>
                                    </p:set>
                                    <p:animEffect transition="in" filter="fade">
                                      <p:cBhvr>
                                        <p:cTn id="35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4" grpId="0" animBg="1"/>
      <p:bldP spid="24" grpId="1" animBg="1"/>
      <p:bldP spid="24" grpId="2" animBg="1"/>
      <p:bldP spid="24" grpId="3" animBg="1"/>
      <p:bldP spid="26" grpId="0" animBg="1"/>
      <p:bldP spid="26" grpId="1" animBg="1"/>
      <p:bldP spid="26" grpId="2" animBg="1"/>
      <p:bldP spid="26" grpId="3" animBg="1"/>
      <p:bldP spid="28" grpId="0" animBg="1"/>
      <p:bldP spid="28" grpId="1" animBg="1"/>
      <p:bldP spid="28" grpId="2" animBg="1"/>
      <p:bldP spid="28" grpId="3" animBg="1"/>
      <p:bldP spid="30" grpId="0" animBg="1"/>
      <p:bldP spid="30" grpId="1" animBg="1"/>
      <p:bldP spid="30" grpId="2" animBg="1"/>
      <p:bldP spid="30" grpId="3" animBg="1"/>
      <p:bldP spid="32" grpId="0" animBg="1"/>
      <p:bldP spid="32" grpId="1" animBg="1"/>
      <p:bldP spid="32" grpId="2" animBg="1"/>
      <p:bldP spid="32" grpId="3" animBg="1"/>
      <p:bldP spid="34" grpId="0" animBg="1"/>
      <p:bldP spid="34" grpId="1" animBg="1"/>
      <p:bldP spid="34" grpId="2" animBg="1"/>
      <p:bldP spid="34" grpId="3" animBg="1"/>
      <p:bldP spid="3" grpId="1"/>
      <p:bldP spid="3" grpId="2"/>
      <p:bldP spid="3" grpId="3"/>
      <p:bldP spid="3" grpId="4"/>
      <p:bldP spid="37" grpId="0" animBg="1"/>
      <p:bldP spid="37" grpId="1" animBg="1"/>
      <p:bldP spid="39" grpId="0" animBg="1"/>
      <p:bldP spid="39" grpId="1" animBg="1"/>
      <p:bldP spid="41" grpId="0" animBg="1"/>
      <p:bldP spid="41" grpId="1" animBg="1"/>
      <p:bldP spid="43" grpId="0" animBg="1"/>
      <p:bldP spid="43" grpId="1" animBg="1"/>
      <p:bldP spid="45" grpId="0" animBg="1"/>
      <p:bldP spid="45" grpId="1" animBg="1"/>
      <p:bldP spid="47" grpId="0" animBg="1"/>
      <p:bldP spid="47" grpId="1" animBg="1"/>
      <p:bldP spid="49" grpId="0" animBg="1"/>
      <p:bldP spid="49" grpId="1" animBg="1"/>
      <p:bldP spid="5" grpId="0"/>
      <p:bldP spid="5" grpId="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4" grpId="0" animBg="1"/>
      <p:bldP spid="14" grpId="1" animBg="1"/>
      <p:bldP spid="15" grpId="0" animBg="1"/>
      <p:bldP spid="15" grpId="1" animBg="1"/>
      <p:bldP spid="16" grpId="0"/>
      <p:bldP spid="12" grpId="0"/>
      <p:bldP spid="12" grpId="1"/>
      <p:bldP spid="19" grpId="1"/>
      <p:bldP spid="19" grpId="2"/>
      <p:bldP spid="19" grpId="3"/>
      <p:bldP spid="20" grpId="0"/>
      <p:bldP spid="20" grpId="1"/>
      <p:bldP spid="51" grpId="0"/>
      <p:bldP spid="52" grpId="0"/>
      <p:bldP spid="53" grpId="0" animBg="1"/>
      <p:bldP spid="54" grpId="0"/>
      <p:bldP spid="5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048" r="4621"/>
          <a:stretch/>
        </p:blipFill>
        <p:spPr>
          <a:xfrm>
            <a:off x="146598" y="93945"/>
            <a:ext cx="12045402" cy="6726477"/>
          </a:xfrm>
          <a:prstGeom prst="rect">
            <a:avLst/>
          </a:prstGeom>
        </p:spPr>
      </p:pic>
      <p:sp>
        <p:nvSpPr>
          <p:cNvPr id="4" name="Oval 3"/>
          <p:cNvSpPr/>
          <p:nvPr/>
        </p:nvSpPr>
        <p:spPr>
          <a:xfrm>
            <a:off x="2229634" y="2317316"/>
            <a:ext cx="463462" cy="46346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Oval 4"/>
          <p:cNvSpPr/>
          <p:nvPr/>
        </p:nvSpPr>
        <p:spPr>
          <a:xfrm>
            <a:off x="4498933" y="3225452"/>
            <a:ext cx="463462" cy="46346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Oval 5"/>
          <p:cNvSpPr/>
          <p:nvPr/>
        </p:nvSpPr>
        <p:spPr>
          <a:xfrm>
            <a:off x="6753618" y="3225452"/>
            <a:ext cx="463462" cy="46346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058407" y="2317316"/>
            <a:ext cx="463462" cy="46346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274992" y="3225452"/>
            <a:ext cx="463462" cy="46346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Summing Junction 2"/>
          <p:cNvSpPr/>
          <p:nvPr/>
        </p:nvSpPr>
        <p:spPr>
          <a:xfrm>
            <a:off x="2229642" y="2314434"/>
            <a:ext cx="466344" cy="466344"/>
          </a:xfrm>
          <a:prstGeom prst="flowChartSummingJunction">
            <a:avLst/>
          </a:prstGeom>
          <a:noFill/>
          <a:ln w="76200">
            <a:solidFill>
              <a:srgbClr val="8BC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umming Junction 8"/>
          <p:cNvSpPr/>
          <p:nvPr/>
        </p:nvSpPr>
        <p:spPr>
          <a:xfrm>
            <a:off x="4497429" y="3221846"/>
            <a:ext cx="466344" cy="466344"/>
          </a:xfrm>
          <a:prstGeom prst="flowChartSummingJunction">
            <a:avLst/>
          </a:prstGeom>
          <a:noFill/>
          <a:ln w="76200">
            <a:solidFill>
              <a:srgbClr val="8BC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umming Junction 9"/>
          <p:cNvSpPr/>
          <p:nvPr/>
        </p:nvSpPr>
        <p:spPr>
          <a:xfrm>
            <a:off x="6753618" y="3225452"/>
            <a:ext cx="466344" cy="466344"/>
          </a:xfrm>
          <a:prstGeom prst="flowChartSummingJunction">
            <a:avLst/>
          </a:prstGeom>
          <a:noFill/>
          <a:ln w="76200">
            <a:solidFill>
              <a:srgbClr val="8BC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9013957" y="3225452"/>
            <a:ext cx="559148" cy="559148"/>
          </a:xfrm>
          <a:prstGeom prst="mathMultiply">
            <a:avLst/>
          </a:prstGeom>
          <a:solidFill>
            <a:srgbClr val="D8531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Flowchart: Summing Junction 12"/>
          <p:cNvSpPr/>
          <p:nvPr/>
        </p:nvSpPr>
        <p:spPr>
          <a:xfrm>
            <a:off x="11274992" y="3225452"/>
            <a:ext cx="466344" cy="466344"/>
          </a:xfrm>
          <a:prstGeom prst="flowChartSummingJunction">
            <a:avLst/>
          </a:prstGeom>
          <a:noFill/>
          <a:ln w="76200">
            <a:solidFill>
              <a:srgbClr val="8BC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4446181" y="2265644"/>
            <a:ext cx="559148" cy="559148"/>
          </a:xfrm>
          <a:prstGeom prst="mathMultiply">
            <a:avLst/>
          </a:prstGeom>
          <a:solidFill>
            <a:srgbClr val="8BC53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4489825" y="3221846"/>
            <a:ext cx="463462" cy="46346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44919" y="3124200"/>
            <a:ext cx="8508681" cy="2950029"/>
            <a:chOff x="1189015" y="3124200"/>
            <a:chExt cx="8508681" cy="2950029"/>
          </a:xfrm>
        </p:grpSpPr>
        <p:sp>
          <p:nvSpPr>
            <p:cNvPr id="19" name="Rectangle 18"/>
            <p:cNvSpPr/>
            <p:nvPr/>
          </p:nvSpPr>
          <p:spPr>
            <a:xfrm>
              <a:off x="5506696" y="3124200"/>
              <a:ext cx="1895590" cy="660400"/>
            </a:xfrm>
            <a:prstGeom prst="rect">
              <a:avLst/>
            </a:prstGeom>
            <a:noFill/>
            <a:ln w="57150">
              <a:solidFill>
                <a:srgbClr val="8BC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9" idx="2"/>
              <a:endCxn id="12" idx="0"/>
            </p:cNvCxnSpPr>
            <p:nvPr/>
          </p:nvCxnSpPr>
          <p:spPr>
            <a:xfrm flipH="1">
              <a:off x="5443356" y="3784600"/>
              <a:ext cx="1011135" cy="990003"/>
            </a:xfrm>
            <a:prstGeom prst="line">
              <a:avLst/>
            </a:prstGeom>
            <a:ln w="57150">
              <a:solidFill>
                <a:srgbClr val="8BC53F"/>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53747" b="30477"/>
            <a:stretch/>
          </p:blipFill>
          <p:spPr>
            <a:xfrm>
              <a:off x="1189015" y="4774603"/>
              <a:ext cx="8508681" cy="1299626"/>
            </a:xfrm>
            <a:prstGeom prst="rect">
              <a:avLst/>
            </a:prstGeom>
            <a:ln w="57150">
              <a:solidFill>
                <a:srgbClr val="8BC53F"/>
              </a:solidFill>
            </a:ln>
            <a:effectLst/>
          </p:spPr>
        </p:pic>
      </p:grpSp>
      <p:sp>
        <p:nvSpPr>
          <p:cNvPr id="20" name="TextBox 19"/>
          <p:cNvSpPr txBox="1"/>
          <p:nvPr/>
        </p:nvSpPr>
        <p:spPr>
          <a:xfrm>
            <a:off x="727329" y="196612"/>
            <a:ext cx="6107569" cy="584775"/>
          </a:xfrm>
          <a:prstGeom prst="rect">
            <a:avLst/>
          </a:prstGeom>
          <a:noFill/>
        </p:spPr>
        <p:txBody>
          <a:bodyPr wrap="none" rtlCol="0">
            <a:spAutoFit/>
          </a:bodyPr>
          <a:lstStyle/>
          <a:p>
            <a:r>
              <a:rPr lang="en-US" sz="3200" dirty="0" smtClean="0">
                <a:solidFill>
                  <a:schemeClr val="accent4"/>
                </a:solidFill>
                <a:latin typeface="Franklin Gothic Demi Cond" panose="020B0706030402020204" pitchFamily="34" charset="0"/>
              </a:rPr>
              <a:t>Identifying development opportunities</a:t>
            </a:r>
            <a:endParaRPr lang="en-US" dirty="0">
              <a:solidFill>
                <a:schemeClr val="accent4"/>
              </a:solidFill>
              <a:latin typeface="Franklin Gothic Demi Cond" panose="020B0706030402020204" pitchFamily="34" charset="0"/>
            </a:endParaRPr>
          </a:p>
        </p:txBody>
      </p:sp>
      <p:sp>
        <p:nvSpPr>
          <p:cNvPr id="14" name="Rounded Rectangle 13"/>
          <p:cNvSpPr/>
          <p:nvPr/>
        </p:nvSpPr>
        <p:spPr>
          <a:xfrm>
            <a:off x="7735111" y="856035"/>
            <a:ext cx="2247089" cy="5359940"/>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938879" y="301557"/>
            <a:ext cx="3100721" cy="369332"/>
          </a:xfrm>
          <a:prstGeom prst="rect">
            <a:avLst/>
          </a:prstGeom>
          <a:noFill/>
        </p:spPr>
        <p:txBody>
          <a:bodyPr wrap="none" rtlCol="0">
            <a:spAutoFit/>
          </a:bodyPr>
          <a:lstStyle/>
          <a:p>
            <a:r>
              <a:rPr lang="en-US" dirty="0" smtClean="0">
                <a:latin typeface="Franklin Gothic Book" panose="020B0503020102020204" pitchFamily="34" charset="0"/>
              </a:rPr>
              <a:t>This is an area for </a:t>
            </a:r>
            <a:r>
              <a:rPr lang="en-US" dirty="0" smtClean="0">
                <a:solidFill>
                  <a:srgbClr val="8BC53F"/>
                </a:solidFill>
                <a:latin typeface="Franklin Gothic Demi Cond" panose="020B0706030402020204" pitchFamily="34" charset="0"/>
              </a:rPr>
              <a:t>development</a:t>
            </a:r>
            <a:endParaRPr lang="en-US" dirty="0">
              <a:solidFill>
                <a:srgbClr val="8BC53F"/>
              </a:solidFill>
              <a:latin typeface="Franklin Gothic Demi Cond" panose="020B0706030402020204" pitchFamily="34" charset="0"/>
            </a:endParaRPr>
          </a:p>
        </p:txBody>
      </p:sp>
      <p:sp>
        <p:nvSpPr>
          <p:cNvPr id="24" name="Rounded Rectangle 23"/>
          <p:cNvSpPr/>
          <p:nvPr/>
        </p:nvSpPr>
        <p:spPr>
          <a:xfrm>
            <a:off x="3124200" y="852792"/>
            <a:ext cx="2247089" cy="5363184"/>
          </a:xfrm>
          <a:prstGeom prst="roundRect">
            <a:avLst/>
          </a:prstGeom>
          <a:noFill/>
          <a:ln w="28575">
            <a:solidFill>
              <a:srgbClr val="8BC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87371" y="6322979"/>
            <a:ext cx="6156429" cy="369332"/>
          </a:xfrm>
          <a:prstGeom prst="rect">
            <a:avLst/>
          </a:prstGeom>
          <a:noFill/>
        </p:spPr>
        <p:txBody>
          <a:bodyPr wrap="none" rtlCol="0">
            <a:spAutoFit/>
          </a:bodyPr>
          <a:lstStyle/>
          <a:p>
            <a:r>
              <a:rPr lang="en-US" dirty="0" smtClean="0">
                <a:latin typeface="Franklin Gothic Book" panose="020B0503020102020204" pitchFamily="34" charset="0"/>
              </a:rPr>
              <a:t>This employee might be ready for a </a:t>
            </a:r>
            <a:r>
              <a:rPr lang="en-US" dirty="0" smtClean="0">
                <a:solidFill>
                  <a:schemeClr val="accent2"/>
                </a:solidFill>
                <a:latin typeface="Franklin Gothic Demi Cond" panose="020B0706030402020204" pitchFamily="34" charset="0"/>
              </a:rPr>
              <a:t>new challenge or opportunity</a:t>
            </a:r>
            <a:endParaRPr lang="en-US" dirty="0">
              <a:solidFill>
                <a:schemeClr val="accent2"/>
              </a:solidFill>
              <a:latin typeface="Franklin Gothic Demi Cond" panose="020B0706030402020204" pitchFamily="34" charset="0"/>
            </a:endParaRPr>
          </a:p>
        </p:txBody>
      </p:sp>
      <p:sp>
        <p:nvSpPr>
          <p:cNvPr id="25" name="Rectangle 24">
            <a:hlinkClick r:id="rId6" action="ppaction://hlinksldjump"/>
          </p:cNvPr>
          <p:cNvSpPr/>
          <p:nvPr/>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71800" y="6107668"/>
            <a:ext cx="5471050" cy="369332"/>
          </a:xfrm>
          <a:prstGeom prst="rect">
            <a:avLst/>
          </a:prstGeom>
          <a:noFill/>
        </p:spPr>
        <p:txBody>
          <a:bodyPr wrap="none" rtlCol="0">
            <a:spAutoFit/>
          </a:bodyPr>
          <a:lstStyle/>
          <a:p>
            <a:r>
              <a:rPr lang="en-US" dirty="0" smtClean="0">
                <a:latin typeface="Franklin Gothic Book" panose="020B0503020102020204" pitchFamily="34" charset="0"/>
              </a:rPr>
              <a:t>These are the </a:t>
            </a:r>
            <a:r>
              <a:rPr lang="en-US" dirty="0" smtClean="0">
                <a:solidFill>
                  <a:schemeClr val="accent4"/>
                </a:solidFill>
                <a:latin typeface="Franklin Gothic Demi Cond" panose="020B0706030402020204" pitchFamily="34" charset="0"/>
              </a:rPr>
              <a:t>target</a:t>
            </a:r>
            <a:r>
              <a:rPr lang="en-US" dirty="0" smtClean="0">
                <a:latin typeface="Franklin Gothic Book" panose="020B0503020102020204" pitchFamily="34" charset="0"/>
              </a:rPr>
              <a:t> proficiency levels for an employee</a:t>
            </a:r>
            <a:endParaRPr lang="en-US" dirty="0">
              <a:latin typeface="Franklin Gothic Book" panose="020B0503020102020204" pitchFamily="34" charset="0"/>
            </a:endParaRPr>
          </a:p>
        </p:txBody>
      </p:sp>
      <p:sp>
        <p:nvSpPr>
          <p:cNvPr id="26" name="TextBox 25"/>
          <p:cNvSpPr txBox="1"/>
          <p:nvPr/>
        </p:nvSpPr>
        <p:spPr>
          <a:xfrm>
            <a:off x="1371600" y="6215976"/>
            <a:ext cx="8476616" cy="369332"/>
          </a:xfrm>
          <a:prstGeom prst="rect">
            <a:avLst/>
          </a:prstGeom>
          <a:noFill/>
        </p:spPr>
        <p:txBody>
          <a:bodyPr wrap="none" rtlCol="0">
            <a:spAutoFit/>
          </a:bodyPr>
          <a:lstStyle/>
          <a:p>
            <a:r>
              <a:rPr lang="en-US" dirty="0" smtClean="0">
                <a:latin typeface="Franklin Gothic Book" panose="020B0503020102020204" pitchFamily="34" charset="0"/>
              </a:rPr>
              <a:t>You can evaluate what level an employee is at by comparing to the </a:t>
            </a:r>
            <a:r>
              <a:rPr lang="en-US" dirty="0" smtClean="0">
                <a:solidFill>
                  <a:schemeClr val="accent4"/>
                </a:solidFill>
                <a:latin typeface="Franklin Gothic Demi Cond" panose="020B0706030402020204" pitchFamily="34" charset="0"/>
              </a:rPr>
              <a:t>example behaviors</a:t>
            </a:r>
            <a:endParaRPr lang="en-US" dirty="0">
              <a:solidFill>
                <a:schemeClr val="accent4"/>
              </a:solidFill>
              <a:latin typeface="Franklin Gothic Demi Cond" panose="020B0706030402020204" pitchFamily="34" charset="0"/>
            </a:endParaRPr>
          </a:p>
        </p:txBody>
      </p:sp>
      <p:sp>
        <p:nvSpPr>
          <p:cNvPr id="27" name="TextBox 26"/>
          <p:cNvSpPr txBox="1"/>
          <p:nvPr/>
        </p:nvSpPr>
        <p:spPr>
          <a:xfrm>
            <a:off x="637189" y="184117"/>
            <a:ext cx="3766416" cy="584775"/>
          </a:xfrm>
          <a:prstGeom prst="rect">
            <a:avLst/>
          </a:prstGeom>
          <a:noFill/>
        </p:spPr>
        <p:txBody>
          <a:bodyPr wrap="none" rtlCol="0">
            <a:spAutoFit/>
          </a:bodyPr>
          <a:lstStyle/>
          <a:p>
            <a:r>
              <a:rPr lang="en-US" sz="3200" dirty="0" smtClean="0">
                <a:solidFill>
                  <a:schemeClr val="accent4"/>
                </a:solidFill>
                <a:latin typeface="Franklin Gothic Demi Cond" panose="020B0706030402020204" pitchFamily="34" charset="0"/>
              </a:rPr>
              <a:t>Performance Appraisal</a:t>
            </a:r>
            <a:endParaRPr lang="en-US" sz="3200" dirty="0">
              <a:solidFill>
                <a:schemeClr val="accent4"/>
              </a:solidFill>
              <a:latin typeface="Franklin Gothic Demi Cond" panose="020B0706030402020204" pitchFamily="34" charset="0"/>
            </a:endParaRPr>
          </a:p>
        </p:txBody>
      </p:sp>
      <p:sp>
        <p:nvSpPr>
          <p:cNvPr id="28" name="TextBox 27"/>
          <p:cNvSpPr txBox="1"/>
          <p:nvPr/>
        </p:nvSpPr>
        <p:spPr>
          <a:xfrm>
            <a:off x="8040548" y="6248400"/>
            <a:ext cx="3467616" cy="461665"/>
          </a:xfrm>
          <a:prstGeom prst="rect">
            <a:avLst/>
          </a:prstGeom>
          <a:noFill/>
        </p:spPr>
        <p:txBody>
          <a:bodyPr wrap="none" rtlCol="0">
            <a:spAutoFit/>
          </a:bodyPr>
          <a:lstStyle/>
          <a:p>
            <a:r>
              <a:rPr lang="en-US" sz="2400" dirty="0" smtClean="0">
                <a:latin typeface="Franklin Gothic Book" panose="020B0503020102020204" pitchFamily="34" charset="0"/>
              </a:rPr>
              <a:t>Let’s look at an </a:t>
            </a:r>
            <a:r>
              <a:rPr lang="en-US" sz="2400" dirty="0" smtClean="0">
                <a:solidFill>
                  <a:schemeClr val="accent5"/>
                </a:solidFill>
                <a:latin typeface="Franklin Gothic Demi Cond" panose="020B0706030402020204" pitchFamily="34" charset="0"/>
              </a:rPr>
              <a:t>example</a:t>
            </a:r>
            <a:r>
              <a:rPr lang="en-US" sz="2400" dirty="0" smtClean="0">
                <a:latin typeface="Franklin Gothic Book" panose="020B0503020102020204" pitchFamily="34" charset="0"/>
              </a:rPr>
              <a:t>…</a:t>
            </a:r>
            <a:endParaRPr lang="en-US" sz="2400" dirty="0">
              <a:latin typeface="Franklin Gothic Book" panose="020B0503020102020204" pitchFamily="34" charset="0"/>
            </a:endParaRPr>
          </a:p>
        </p:txBody>
      </p:sp>
    </p:spTree>
    <p:custDataLst>
      <p:tags r:id="rId1"/>
    </p:custDataLst>
    <p:extLst>
      <p:ext uri="{BB962C8B-B14F-4D97-AF65-F5344CB8AC3E}">
        <p14:creationId xmlns:p14="http://schemas.microsoft.com/office/powerpoint/2010/main" val="50010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8"/>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500"/>
                                        <p:tgtEl>
                                          <p:spTgt spid="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 presetClass="exit" presetSubtype="0" fill="hold" grpId="0"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par>
                          <p:cTn id="41" fill="hold">
                            <p:stCondLst>
                              <p:cond delay="0"/>
                            </p:stCondLst>
                            <p:childTnLst>
                              <p:par>
                                <p:cTn id="42" presetID="1" presetClass="exit" presetSubtype="0" fill="hold" grpId="1" nodeType="afterEffect">
                                  <p:stCondLst>
                                    <p:cond delay="250"/>
                                  </p:stCondLst>
                                  <p:childTnLst>
                                    <p:set>
                                      <p:cBhvr>
                                        <p:cTn id="43" dur="1" fill="hold">
                                          <p:stCondLst>
                                            <p:cond delay="0"/>
                                          </p:stCondLst>
                                        </p:cTn>
                                        <p:tgtEl>
                                          <p:spTgt spid="5"/>
                                        </p:tgtEl>
                                        <p:attrNameLst>
                                          <p:attrName>style.visibility</p:attrName>
                                        </p:attrNameLst>
                                      </p:cBhvr>
                                      <p:to>
                                        <p:strVal val="hidden"/>
                                      </p:to>
                                    </p:set>
                                  </p:childTnLst>
                                </p:cTn>
                              </p:par>
                              <p:par>
                                <p:cTn id="44" presetID="1" presetClass="entr" presetSubtype="0" fill="hold" grpId="0" nodeType="withEffect">
                                  <p:stCondLst>
                                    <p:cond delay="250"/>
                                  </p:stCondLst>
                                  <p:childTnLst>
                                    <p:set>
                                      <p:cBhvr>
                                        <p:cTn id="45" dur="1" fill="hold">
                                          <p:stCondLst>
                                            <p:cond delay="0"/>
                                          </p:stCondLst>
                                        </p:cTn>
                                        <p:tgtEl>
                                          <p:spTgt spid="9"/>
                                        </p:tgtEl>
                                        <p:attrNameLst>
                                          <p:attrName>style.visibility</p:attrName>
                                        </p:attrNameLst>
                                      </p:cBhvr>
                                      <p:to>
                                        <p:strVal val="visible"/>
                                      </p:to>
                                    </p:set>
                                  </p:childTnLst>
                                </p:cTn>
                              </p:par>
                            </p:childTnLst>
                          </p:cTn>
                        </p:par>
                        <p:par>
                          <p:cTn id="46" fill="hold">
                            <p:stCondLst>
                              <p:cond delay="250"/>
                            </p:stCondLst>
                            <p:childTnLst>
                              <p:par>
                                <p:cTn id="47" presetID="1" presetClass="exit" presetSubtype="0" fill="hold" grpId="1" nodeType="afterEffect">
                                  <p:stCondLst>
                                    <p:cond delay="25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ntr" presetSubtype="0" fill="hold" grpId="0" nodeType="withEffect">
                                  <p:stCondLst>
                                    <p:cond delay="250"/>
                                  </p:stCondLst>
                                  <p:childTnLst>
                                    <p:set>
                                      <p:cBhvr>
                                        <p:cTn id="50" dur="1" fill="hold">
                                          <p:stCondLst>
                                            <p:cond delay="0"/>
                                          </p:stCondLst>
                                        </p:cTn>
                                        <p:tgtEl>
                                          <p:spTgt spid="10"/>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grpId="0" nodeType="afterEffect">
                                  <p:stCondLst>
                                    <p:cond delay="250"/>
                                  </p:stCondLst>
                                  <p:childTnLst>
                                    <p:set>
                                      <p:cBhvr>
                                        <p:cTn id="53" dur="1" fill="hold">
                                          <p:stCondLst>
                                            <p:cond delay="0"/>
                                          </p:stCondLst>
                                        </p:cTn>
                                        <p:tgtEl>
                                          <p:spTgt spid="11"/>
                                        </p:tgtEl>
                                        <p:attrNameLst>
                                          <p:attrName>style.visibility</p:attrName>
                                        </p:attrNameLst>
                                      </p:cBhvr>
                                      <p:to>
                                        <p:strVal val="visible"/>
                                      </p:to>
                                    </p:set>
                                  </p:childTnLst>
                                </p:cTn>
                              </p:par>
                            </p:childTnLst>
                          </p:cTn>
                        </p:par>
                        <p:par>
                          <p:cTn id="54" fill="hold">
                            <p:stCondLst>
                              <p:cond delay="750"/>
                            </p:stCondLst>
                            <p:childTnLst>
                              <p:par>
                                <p:cTn id="55" presetID="1" presetClass="exit" presetSubtype="0" fill="hold" grpId="1" nodeType="afterEffect">
                                  <p:stCondLst>
                                    <p:cond delay="250"/>
                                  </p:stCondLst>
                                  <p:childTnLst>
                                    <p:set>
                                      <p:cBhvr>
                                        <p:cTn id="56" dur="1" fill="hold">
                                          <p:stCondLst>
                                            <p:cond delay="0"/>
                                          </p:stCondLst>
                                        </p:cTn>
                                        <p:tgtEl>
                                          <p:spTgt spid="8"/>
                                        </p:tgtEl>
                                        <p:attrNameLst>
                                          <p:attrName>style.visibility</p:attrName>
                                        </p:attrNameLst>
                                      </p:cBhvr>
                                      <p:to>
                                        <p:strVal val="hidden"/>
                                      </p:to>
                                    </p:set>
                                  </p:childTnLst>
                                </p:cTn>
                              </p:par>
                            </p:childTnLst>
                          </p:cTn>
                        </p:par>
                        <p:par>
                          <p:cTn id="57" fill="hold">
                            <p:stCondLst>
                              <p:cond delay="1000"/>
                            </p:stCondLst>
                            <p:childTnLst>
                              <p:par>
                                <p:cTn id="58" presetID="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 presetClass="exit"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0" presetClass="entr"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6" presetClass="emph" presetSubtype="0" fill="hold" grpId="0" nodeType="withEffect">
                                  <p:stCondLst>
                                    <p:cond delay="0"/>
                                  </p:stCondLst>
                                  <p:childTnLst>
                                    <p:animScale>
                                      <p:cBhvr>
                                        <p:cTn id="85" dur="2000" fill="hold"/>
                                        <p:tgtEl>
                                          <p:spTgt spid="15"/>
                                        </p:tgtEl>
                                      </p:cBhvr>
                                      <p:by x="150000" y="150000"/>
                                    </p:animScale>
                                  </p:childTnLst>
                                </p:cTn>
                              </p:par>
                              <p:par>
                                <p:cTn id="86" presetID="10" presetClass="entr" presetSubtype="0" fill="hold" grpId="1" nodeType="withEffect">
                                  <p:stCondLst>
                                    <p:cond delay="75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par>
                                <p:cTn id="89" presetID="10" presetClass="entr" presetSubtype="0" fill="hold" grpId="0" nodeType="withEffect">
                                  <p:stCondLst>
                                    <p:cond delay="125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left)">
                                      <p:cBhvr>
                                        <p:cTn id="9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8" grpId="0" animBg="1"/>
      <p:bldP spid="8" grpId="1" animBg="1"/>
      <p:bldP spid="3" grpId="0" animBg="1"/>
      <p:bldP spid="9" grpId="0" animBg="1"/>
      <p:bldP spid="9" grpId="1" animBg="1"/>
      <p:bldP spid="10" grpId="0" animBg="1"/>
      <p:bldP spid="11" grpId="0" animBg="1"/>
      <p:bldP spid="13" grpId="0" animBg="1"/>
      <p:bldP spid="15" grpId="0" animBg="1"/>
      <p:bldP spid="15" grpId="1" animBg="1"/>
      <p:bldP spid="16" grpId="0" animBg="1"/>
      <p:bldP spid="20" grpId="0"/>
      <p:bldP spid="14" grpId="0" animBg="1"/>
      <p:bldP spid="17" grpId="0"/>
      <p:bldP spid="24" grpId="1" animBg="1"/>
      <p:bldP spid="18" grpId="0"/>
      <p:bldP spid="23" grpId="0" build="allAtOnce"/>
      <p:bldP spid="26" grpId="0"/>
      <p:bldP spid="26" grpId="1"/>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79" y="1828800"/>
            <a:ext cx="5565321" cy="168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6162" y="66675"/>
            <a:ext cx="5287238" cy="6648450"/>
          </a:xfrm>
          <a:prstGeom prst="rect">
            <a:avLst/>
          </a:prstGeom>
          <a:noFill/>
          <a:ln w="9525">
            <a:solidFill>
              <a:schemeClr val="bg1">
                <a:lumMod val="75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756178" y="1428750"/>
            <a:ext cx="5553287" cy="338554"/>
          </a:xfrm>
          <a:prstGeom prst="rect">
            <a:avLst/>
          </a:prstGeom>
          <a:noFill/>
        </p:spPr>
        <p:txBody>
          <a:bodyPr wrap="square" rtlCol="0">
            <a:spAutoFit/>
          </a:bodyPr>
          <a:lstStyle/>
          <a:p>
            <a:r>
              <a:rPr lang="en-US" sz="1600" dirty="0" smtClean="0"/>
              <a:t>Employee with target level of </a:t>
            </a:r>
            <a:r>
              <a:rPr lang="en-US" sz="1600" dirty="0" smtClean="0">
                <a:solidFill>
                  <a:schemeClr val="accent5"/>
                </a:solidFill>
                <a:latin typeface="Franklin Gothic Medium" panose="020B0603020102020204" pitchFamily="34" charset="0"/>
              </a:rPr>
              <a:t>PROFICIENT</a:t>
            </a:r>
            <a:endParaRPr lang="en-US" sz="1600" dirty="0">
              <a:solidFill>
                <a:schemeClr val="accent5"/>
              </a:solidFill>
            </a:endParaRPr>
          </a:p>
        </p:txBody>
      </p:sp>
      <p:sp>
        <p:nvSpPr>
          <p:cNvPr id="10" name="TextBox 9"/>
          <p:cNvSpPr txBox="1"/>
          <p:nvPr/>
        </p:nvSpPr>
        <p:spPr>
          <a:xfrm>
            <a:off x="756179" y="3939659"/>
            <a:ext cx="4881562" cy="338554"/>
          </a:xfrm>
          <a:prstGeom prst="rect">
            <a:avLst/>
          </a:prstGeom>
          <a:noFill/>
        </p:spPr>
        <p:txBody>
          <a:bodyPr wrap="square" rtlCol="0">
            <a:spAutoFit/>
          </a:bodyPr>
          <a:lstStyle/>
          <a:p>
            <a:r>
              <a:rPr lang="en-US" sz="1600" dirty="0" smtClean="0"/>
              <a:t>Employee with target level of </a:t>
            </a:r>
            <a:r>
              <a:rPr lang="en-US" sz="1600" dirty="0" smtClean="0">
                <a:solidFill>
                  <a:schemeClr val="accent5"/>
                </a:solidFill>
                <a:latin typeface="Franklin Gothic Medium" panose="020B0603020102020204" pitchFamily="34" charset="0"/>
              </a:rPr>
              <a:t>AWARE</a:t>
            </a:r>
            <a:endParaRPr lang="en-US" sz="1600" dirty="0">
              <a:solidFill>
                <a:schemeClr val="accent5"/>
              </a:solidFill>
            </a:endParaRPr>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875" t="16905" r="1641" b="63898"/>
          <a:stretch/>
        </p:blipFill>
        <p:spPr bwMode="auto">
          <a:xfrm>
            <a:off x="7885641" y="1190625"/>
            <a:ext cx="3990976" cy="1276350"/>
          </a:xfrm>
          <a:prstGeom prst="rect">
            <a:avLst/>
          </a:prstGeom>
          <a:noFill/>
          <a:ln w="57150">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894161" y="-1290181"/>
            <a:ext cx="5415305" cy="369332"/>
          </a:xfrm>
          <a:prstGeom prst="rect">
            <a:avLst/>
          </a:prstGeom>
          <a:noFill/>
        </p:spPr>
        <p:txBody>
          <a:bodyPr wrap="square" rtlCol="0">
            <a:spAutoFit/>
          </a:bodyPr>
          <a:lstStyle/>
          <a:p>
            <a:r>
              <a:rPr lang="en-US" dirty="0" smtClean="0"/>
              <a:t>Easy to incorporate into formal performance appraisals</a:t>
            </a:r>
            <a:endParaRPr lang="en-US" dirty="0"/>
          </a:p>
        </p:txBody>
      </p:sp>
      <p:sp>
        <p:nvSpPr>
          <p:cNvPr id="13" name="Rectangle 12"/>
          <p:cNvSpPr/>
          <p:nvPr/>
        </p:nvSpPr>
        <p:spPr>
          <a:xfrm>
            <a:off x="7885640" y="216129"/>
            <a:ext cx="3243079" cy="740454"/>
          </a:xfrm>
          <a:prstGeom prst="rect">
            <a:avLst/>
          </a:prstGeom>
          <a:solidFill>
            <a:schemeClr val="accent5"/>
          </a:solidFill>
          <a:ln w="9525">
            <a:solidFill>
              <a:schemeClr val="bg1">
                <a:lumMod val="75000"/>
              </a:schemeClr>
            </a:solidFill>
            <a:miter lim="800000"/>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smtClean="0">
                <a:solidFill>
                  <a:schemeClr val="bg1"/>
                </a:solidFill>
                <a:latin typeface="Corbel" panose="020B0503020204020204" pitchFamily="34" charset="0"/>
              </a:rPr>
              <a:t>“Safety Excellence” Competency</a:t>
            </a:r>
            <a:endParaRPr lang="en-US" sz="2000" dirty="0">
              <a:solidFill>
                <a:schemeClr val="bg1"/>
              </a:solidFill>
              <a:latin typeface="Corbel" panose="020B0503020204020204"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557" y="1828800"/>
            <a:ext cx="5565321" cy="1699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25" y="4278213"/>
            <a:ext cx="5541329" cy="168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145" y="4278213"/>
            <a:ext cx="5565321" cy="1699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875" t="78797" r="1641" b="9312"/>
          <a:stretch/>
        </p:blipFill>
        <p:spPr bwMode="auto">
          <a:xfrm>
            <a:off x="7885640" y="5305425"/>
            <a:ext cx="3990977" cy="790575"/>
          </a:xfrm>
          <a:prstGeom prst="rect">
            <a:avLst/>
          </a:prstGeom>
          <a:noFill/>
          <a:ln w="57150">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a:hlinkClick r:id="" action="ppaction://noaction"/>
          </p:cNvPr>
          <p:cNvSpPr/>
          <p:nvPr/>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1182" y="76200"/>
            <a:ext cx="5862672" cy="1077218"/>
          </a:xfrm>
          <a:prstGeom prst="rect">
            <a:avLst/>
          </a:prstGeom>
        </p:spPr>
        <p:txBody>
          <a:bodyPr wrap="square">
            <a:spAutoFit/>
          </a:bodyPr>
          <a:lstStyle/>
          <a:p>
            <a:r>
              <a:rPr lang="en-US" altLang="en-US" sz="3200" dirty="0" smtClean="0">
                <a:solidFill>
                  <a:schemeClr val="accent5"/>
                </a:solidFill>
                <a:latin typeface="Franklin Gothic Demi Cond" panose="020B0706030402020204" pitchFamily="34" charset="0"/>
              </a:rPr>
              <a:t>Using the Safety Competency in Performance Appraisal</a:t>
            </a:r>
            <a:endParaRPr lang="en-US" altLang="en-US" sz="3200" dirty="0">
              <a:solidFill>
                <a:schemeClr val="accent5"/>
              </a:solidFill>
              <a:latin typeface="Franklin Gothic Demi Cond" panose="020B0706030402020204" pitchFamily="34" charset="0"/>
            </a:endParaRPr>
          </a:p>
        </p:txBody>
      </p:sp>
    </p:spTree>
    <p:custDataLst>
      <p:tags r:id="rId1"/>
    </p:custDataLst>
    <p:extLst>
      <p:ext uri="{BB962C8B-B14F-4D97-AF65-F5344CB8AC3E}">
        <p14:creationId xmlns:p14="http://schemas.microsoft.com/office/powerpoint/2010/main" val="4129444662"/>
      </p:ext>
    </p:extLst>
  </p:cSld>
  <p:clrMapOvr>
    <a:masterClrMapping/>
  </p:clrMapOvr>
  <mc:AlternateContent xmlns:mc="http://schemas.openxmlformats.org/markup-compatibility/2006" xmlns:p14="http://schemas.microsoft.com/office/powerpoint/2010/main">
    <mc:Choice Requires="p14">
      <p:transition spd="med" p14:dur="700" advTm="27370">
        <p:fade/>
      </p:transition>
    </mc:Choice>
    <mc:Fallback xmlns="">
      <p:transition spd="med" advTm="273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5"/>
                                        </p:tgtEl>
                                      </p:cBhvr>
                                      <p:by x="68000" y="68000"/>
                                    </p:animScale>
                                  </p:childTnLst>
                                </p:cTn>
                              </p:par>
                              <p:par>
                                <p:cTn id="15" presetID="42" presetClass="path" presetSubtype="0" accel="50000" decel="50000" fill="hold" nodeType="withEffect">
                                  <p:stCondLst>
                                    <p:cond delay="0"/>
                                  </p:stCondLst>
                                  <p:childTnLst>
                                    <p:animMotion origin="layout" path="M -6.25E-7 3.33333E-6 L -0.63359 0.15416 " pathEditMode="relative" rAng="0" ptsTypes="AA">
                                      <p:cBhvr>
                                        <p:cTn id="16" dur="2000" fill="hold"/>
                                        <p:tgtEl>
                                          <p:spTgt spid="5"/>
                                        </p:tgtEl>
                                        <p:attrNameLst>
                                          <p:attrName>ppt_x</p:attrName>
                                          <p:attrName>ppt_y</p:attrName>
                                        </p:attrNameLst>
                                      </p:cBhvr>
                                      <p:rCtr x="-31680" y="7708"/>
                                    </p:animMotion>
                                  </p:childTnLst>
                                </p:cTn>
                              </p:par>
                              <p:par>
                                <p:cTn id="17" presetID="10" presetClass="entr" presetSubtype="0" fill="hold" nodeType="withEffect">
                                  <p:stCondLst>
                                    <p:cond delay="150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xit" presetSubtype="0" fill="hold" nodeType="withEffect">
                                  <p:stCondLst>
                                    <p:cond delay="175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052"/>
                                        </p:tgtEl>
                                      </p:cBhvr>
                                    </p:animEffect>
                                    <p:set>
                                      <p:cBhvr>
                                        <p:cTn id="30" dur="1" fill="hold">
                                          <p:stCondLst>
                                            <p:cond delay="499"/>
                                          </p:stCondLst>
                                        </p:cTn>
                                        <p:tgtEl>
                                          <p:spTgt spid="205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250"/>
                                  </p:stCondLst>
                                  <p:childTnLst>
                                    <p:set>
                                      <p:cBhvr>
                                        <p:cTn id="36" dur="1" fill="hold">
                                          <p:stCondLst>
                                            <p:cond delay="0"/>
                                          </p:stCondLst>
                                        </p:cTn>
                                        <p:tgtEl>
                                          <p:spTgt spid="2053"/>
                                        </p:tgtEl>
                                        <p:attrNameLst>
                                          <p:attrName>style.visibility</p:attrName>
                                        </p:attrNameLst>
                                      </p:cBhvr>
                                      <p:to>
                                        <p:strVal val="visible"/>
                                      </p:to>
                                    </p:set>
                                    <p:animEffect transition="in" filter="fade">
                                      <p:cBhvr>
                                        <p:cTn id="37" dur="750"/>
                                        <p:tgtEl>
                                          <p:spTgt spid="20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nodeType="clickEffect">
                                  <p:stCondLst>
                                    <p:cond delay="0"/>
                                  </p:stCondLst>
                                  <p:childTnLst>
                                    <p:animScale>
                                      <p:cBhvr>
                                        <p:cTn id="49" dur="2000" fill="hold"/>
                                        <p:tgtEl>
                                          <p:spTgt spid="6"/>
                                        </p:tgtEl>
                                      </p:cBhvr>
                                      <p:by x="68000" y="68000"/>
                                    </p:animScale>
                                  </p:childTnLst>
                                </p:cTn>
                              </p:par>
                              <p:par>
                                <p:cTn id="50" presetID="42" presetClass="path" presetSubtype="0" accel="50000" decel="50000" fill="hold" nodeType="withEffect">
                                  <p:stCondLst>
                                    <p:cond delay="0"/>
                                  </p:stCondLst>
                                  <p:childTnLst>
                                    <p:animMotion origin="layout" path="M 3.69676E-6 -1.03608E-6 L -0.63189 -0.06221 " pathEditMode="relative" rAng="0" ptsTypes="AA">
                                      <p:cBhvr>
                                        <p:cTn id="51" dur="2000" fill="hold"/>
                                        <p:tgtEl>
                                          <p:spTgt spid="6"/>
                                        </p:tgtEl>
                                        <p:attrNameLst>
                                          <p:attrName>ppt_x</p:attrName>
                                          <p:attrName>ppt_y</p:attrName>
                                        </p:attrNameLst>
                                      </p:cBhvr>
                                      <p:rCtr x="-31601" y="-3122"/>
                                    </p:animMotion>
                                  </p:childTnLst>
                                </p:cTn>
                              </p:par>
                              <p:par>
                                <p:cTn id="52" presetID="10" presetClass="exit" presetSubtype="0" fill="hold" nodeType="withEffect">
                                  <p:stCondLst>
                                    <p:cond delay="125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1750"/>
                                  </p:stCondLst>
                                  <p:childTnLst>
                                    <p:set>
                                      <p:cBhvr>
                                        <p:cTn id="56" dur="1" fill="hold">
                                          <p:stCondLst>
                                            <p:cond delay="0"/>
                                          </p:stCondLst>
                                        </p:cTn>
                                        <p:tgtEl>
                                          <p:spTgt spid="2051"/>
                                        </p:tgtEl>
                                        <p:attrNameLst>
                                          <p:attrName>style.visibility</p:attrName>
                                        </p:attrNameLst>
                                      </p:cBhvr>
                                      <p:to>
                                        <p:strVal val="visible"/>
                                      </p:to>
                                    </p:set>
                                    <p:animEffect transition="in" filter="fade">
                                      <p:cBhvr>
                                        <p:cTn id="5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Lst>
  </p:timing>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ide Bar">
            <a:hlinkClick r:id="" action="ppaction://noaction"/>
          </p:cNvPr>
          <p:cNvSpPr/>
          <p:nvPr/>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fo Text"/>
          <p:cNvSpPr txBox="1"/>
          <p:nvPr/>
        </p:nvSpPr>
        <p:spPr>
          <a:xfrm>
            <a:off x="1534161" y="1776214"/>
            <a:ext cx="8900159" cy="1200329"/>
          </a:xfrm>
          <a:prstGeom prst="rect">
            <a:avLst/>
          </a:prstGeom>
          <a:noFill/>
        </p:spPr>
        <p:txBody>
          <a:bodyPr wrap="square" rtlCol="0">
            <a:spAutoFit/>
          </a:bodyPr>
          <a:lstStyle/>
          <a:p>
            <a:r>
              <a:rPr lang="en-US" sz="2400" dirty="0" smtClean="0">
                <a:latin typeface="Franklin Gothic Book" panose="020B0503020102020204" pitchFamily="34" charset="0"/>
              </a:rPr>
              <a:t>Enterprise Workforce Planning is developing a </a:t>
            </a:r>
            <a:r>
              <a:rPr lang="en-US" sz="2400" dirty="0" smtClean="0">
                <a:solidFill>
                  <a:schemeClr val="accent1"/>
                </a:solidFill>
                <a:latin typeface="Franklin Gothic Demi Cond" panose="020B0706030402020204" pitchFamily="34" charset="0"/>
              </a:rPr>
              <a:t>SharePoint site </a:t>
            </a:r>
            <a:r>
              <a:rPr lang="en-US" sz="2400" dirty="0" smtClean="0">
                <a:latin typeface="Franklin Gothic Book" panose="020B0503020102020204" pitchFamily="34" charset="0"/>
              </a:rPr>
              <a:t>that employees can access to reference the </a:t>
            </a:r>
            <a:r>
              <a:rPr lang="en-US" sz="2400" dirty="0" smtClean="0">
                <a:solidFill>
                  <a:srgbClr val="8BC53F"/>
                </a:solidFill>
                <a:latin typeface="Franklin Gothic Demi Cond" panose="020B0706030402020204" pitchFamily="34" charset="0"/>
              </a:rPr>
              <a:t>competencies</a:t>
            </a:r>
            <a:r>
              <a:rPr lang="en-US" sz="2400" dirty="0" smtClean="0">
                <a:latin typeface="Franklin Gothic Book" panose="020B0503020102020204" pitchFamily="34" charset="0"/>
              </a:rPr>
              <a:t> and find </a:t>
            </a:r>
            <a:r>
              <a:rPr lang="en-US" sz="2400" dirty="0" smtClean="0">
                <a:solidFill>
                  <a:schemeClr val="accent5"/>
                </a:solidFill>
                <a:latin typeface="Franklin Gothic Demi Cond" panose="020B0706030402020204" pitchFamily="34" charset="0"/>
              </a:rPr>
              <a:t>developmental</a:t>
            </a:r>
            <a:r>
              <a:rPr lang="en-US" sz="2400" dirty="0" smtClean="0">
                <a:latin typeface="Franklin Gothic Demi Cond" panose="020B0706030402020204" pitchFamily="34" charset="0"/>
              </a:rPr>
              <a:t> </a:t>
            </a:r>
            <a:r>
              <a:rPr lang="en-US" sz="2400" dirty="0" smtClean="0">
                <a:latin typeface="Franklin Gothic Book" panose="020B0503020102020204" pitchFamily="34" charset="0"/>
              </a:rPr>
              <a:t>tools</a:t>
            </a:r>
            <a:endParaRPr lang="en-US" sz="2400" dirty="0">
              <a:solidFill>
                <a:schemeClr val="accent1"/>
              </a:solidFill>
              <a:latin typeface="Franklin Gothic Demi Cond" panose="020B0706030402020204" pitchFamily="34" charset="0"/>
            </a:endParaRPr>
          </a:p>
        </p:txBody>
      </p:sp>
      <p:sp>
        <p:nvSpPr>
          <p:cNvPr id="10" name="Title 1"/>
          <p:cNvSpPr txBox="1">
            <a:spLocks/>
          </p:cNvSpPr>
          <p:nvPr/>
        </p:nvSpPr>
        <p:spPr bwMode="auto">
          <a:xfrm>
            <a:off x="290752" y="264322"/>
            <a:ext cx="6502400" cy="92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2" tIns="60956" rIns="121912" bIns="60956" numCol="1" anchor="ctr" anchorCtr="0" compatLnSpc="1">
            <a:prstTxWarp prst="textNoShape">
              <a:avLst/>
            </a:prstTxWarp>
          </a:bodyPr>
          <a:lstStyle>
            <a:lvl1pPr algn="ctr" rtl="0" fontAlgn="base">
              <a:spcBef>
                <a:spcPct val="0"/>
              </a:spcBef>
              <a:spcAft>
                <a:spcPct val="0"/>
              </a:spcAft>
              <a:defRPr sz="32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4000" dirty="0" smtClean="0">
                <a:solidFill>
                  <a:schemeClr val="accent4"/>
                </a:solidFill>
                <a:latin typeface="Franklin Gothic Demi Cond" panose="020B0706030402020204" pitchFamily="34" charset="0"/>
              </a:rPr>
              <a:t>Staff Development</a:t>
            </a:r>
            <a:endParaRPr lang="en-US" altLang="en-US" sz="4000" dirty="0">
              <a:solidFill>
                <a:schemeClr val="accent4"/>
              </a:solidFill>
              <a:latin typeface="Franklin Gothic Demi Cond" panose="020B0706030402020204" pitchFamily="34" charset="0"/>
            </a:endParaRPr>
          </a:p>
        </p:txBody>
      </p:sp>
      <p:pic>
        <p:nvPicPr>
          <p:cNvPr id="1026" name="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14"/>
            <a:ext cx="10048875" cy="63055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Easy to Navigate Menu"/>
          <p:cNvSpPr txBox="1"/>
          <p:nvPr/>
        </p:nvSpPr>
        <p:spPr>
          <a:xfrm>
            <a:off x="3470646" y="2567632"/>
            <a:ext cx="3107582" cy="461665"/>
          </a:xfrm>
          <a:prstGeom prst="rect">
            <a:avLst/>
          </a:prstGeom>
          <a:noFill/>
        </p:spPr>
        <p:txBody>
          <a:bodyPr wrap="none" rtlCol="0">
            <a:spAutoFit/>
          </a:bodyPr>
          <a:lstStyle/>
          <a:p>
            <a:r>
              <a:rPr lang="en-US" sz="2400" dirty="0" smtClean="0">
                <a:solidFill>
                  <a:schemeClr val="accent1"/>
                </a:solidFill>
                <a:latin typeface="Franklin Gothic Book" panose="020B0503020102020204" pitchFamily="34" charset="0"/>
              </a:rPr>
              <a:t>Easy to navigate menu</a:t>
            </a:r>
            <a:endParaRPr lang="en-US" sz="2400" dirty="0">
              <a:solidFill>
                <a:schemeClr val="accent1"/>
              </a:solidFill>
              <a:latin typeface="Franklin Gothic Book" panose="020B0503020102020204" pitchFamily="34" charset="0"/>
            </a:endParaRPr>
          </a:p>
        </p:txBody>
      </p:sp>
      <p:pic>
        <p:nvPicPr>
          <p:cNvPr id="15" name="Menu Blur"/>
          <p:cNvPicPr>
            <a:picLocks noChangeAspect="1" noChangeArrowheads="1"/>
          </p:cNvPicPr>
          <p:nvPr/>
        </p:nvPicPr>
        <p:blipFill>
          <a:blip r:embed="rId4">
            <a:extLst>
              <a:ext uri="{BEBA8EAE-BF5A-486C-A8C5-ECC9F3942E4B}">
                <a14:imgProps xmlns:a14="http://schemas.microsoft.com/office/drawing/2010/main">
                  <a14:imgLayer r:embed="rId5">
                    <a14:imgEffect>
                      <a14:artisticBlur radius="4"/>
                    </a14:imgEffect>
                  </a14:imgLayer>
                </a14:imgProps>
              </a:ext>
              <a:ext uri="{28A0092B-C50C-407E-A947-70E740481C1C}">
                <a14:useLocalDpi xmlns:a14="http://schemas.microsoft.com/office/drawing/2010/main" val="0"/>
              </a:ext>
            </a:extLst>
          </a:blip>
          <a:srcRect/>
          <a:stretch>
            <a:fillRect/>
          </a:stretch>
        </p:blipFill>
        <p:spPr bwMode="auto">
          <a:xfrm>
            <a:off x="232144" y="0"/>
            <a:ext cx="10048875" cy="63055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Safe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6690" y="0"/>
            <a:ext cx="6833870" cy="685995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Database of Comps"/>
          <p:cNvSpPr txBox="1"/>
          <p:nvPr/>
        </p:nvSpPr>
        <p:spPr>
          <a:xfrm>
            <a:off x="1635759" y="3826579"/>
            <a:ext cx="2387601" cy="1015663"/>
          </a:xfrm>
          <a:prstGeom prst="rect">
            <a:avLst/>
          </a:prstGeom>
          <a:noFill/>
        </p:spPr>
        <p:txBody>
          <a:bodyPr wrap="square" rtlCol="0">
            <a:spAutoFit/>
          </a:bodyPr>
          <a:lstStyle/>
          <a:p>
            <a:r>
              <a:rPr lang="en-US" sz="2000" dirty="0" smtClean="0">
                <a:solidFill>
                  <a:schemeClr val="accent3"/>
                </a:solidFill>
              </a:rPr>
              <a:t>Database of Competencies and example behaviors</a:t>
            </a:r>
            <a:endParaRPr lang="en-US" sz="2000" dirty="0">
              <a:solidFill>
                <a:schemeClr val="accent3"/>
              </a:solidFill>
            </a:endParaRPr>
          </a:p>
        </p:txBody>
      </p:sp>
      <p:pic>
        <p:nvPicPr>
          <p:cNvPr id="16" name="Safety Blur"/>
          <p:cNvPicPr>
            <a:picLocks noChangeAspect="1" noChangeArrowheads="1"/>
          </p:cNvPicPr>
          <p:nvPr/>
        </p:nvPicPr>
        <p:blipFill>
          <a:blip r:embed="rId7">
            <a:extLst>
              <a:ext uri="{BEBA8EAE-BF5A-486C-A8C5-ECC9F3942E4B}">
                <a14:imgProps xmlns:a14="http://schemas.microsoft.com/office/drawing/2010/main">
                  <a14:imgLayer r:embed="rId8">
                    <a14:imgEffect>
                      <a14:artisticBlur radius="4"/>
                    </a14:imgEffect>
                  </a14:imgLayer>
                </a14:imgProps>
              </a:ext>
              <a:ext uri="{28A0092B-C50C-407E-A947-70E740481C1C}">
                <a14:useLocalDpi xmlns:a14="http://schemas.microsoft.com/office/drawing/2010/main" val="0"/>
              </a:ext>
            </a:extLst>
          </a:blip>
          <a:srcRect/>
          <a:stretch>
            <a:fillRect/>
          </a:stretch>
        </p:blipFill>
        <p:spPr bwMode="auto">
          <a:xfrm>
            <a:off x="1456690" y="-6014"/>
            <a:ext cx="6833870" cy="685995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9" name="Testimonia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2061" y="0"/>
            <a:ext cx="4044704" cy="6858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Testimonials from Coworkers"/>
          <p:cNvSpPr txBox="1"/>
          <p:nvPr/>
        </p:nvSpPr>
        <p:spPr>
          <a:xfrm>
            <a:off x="5343788" y="1859746"/>
            <a:ext cx="1717412" cy="1015663"/>
          </a:xfrm>
          <a:prstGeom prst="rect">
            <a:avLst/>
          </a:prstGeom>
          <a:noFill/>
        </p:spPr>
        <p:txBody>
          <a:bodyPr wrap="square" rtlCol="0">
            <a:spAutoFit/>
          </a:bodyPr>
          <a:lstStyle/>
          <a:p>
            <a:r>
              <a:rPr lang="en-US" sz="2000" dirty="0" smtClean="0">
                <a:solidFill>
                  <a:schemeClr val="accent4"/>
                </a:solidFill>
              </a:rPr>
              <a:t>Testimonials from coworkers</a:t>
            </a:r>
            <a:endParaRPr lang="en-US" sz="2000" dirty="0">
              <a:solidFill>
                <a:schemeClr val="accent4"/>
              </a:solidFill>
            </a:endParaRPr>
          </a:p>
        </p:txBody>
      </p:sp>
      <p:pic>
        <p:nvPicPr>
          <p:cNvPr id="17" name="Testimonials Blur"/>
          <p:cNvPicPr>
            <a:picLocks noChangeAspect="1" noChangeArrowheads="1"/>
          </p:cNvPicPr>
          <p:nvPr/>
        </p:nvPicPr>
        <p:blipFill>
          <a:blip r:embed="rId10">
            <a:extLst>
              <a:ext uri="{BEBA8EAE-BF5A-486C-A8C5-ECC9F3942E4B}">
                <a14:imgProps xmlns:a14="http://schemas.microsoft.com/office/drawing/2010/main">
                  <a14:imgLayer r:embed="rId11">
                    <a14:imgEffect>
                      <a14:artisticBlur radius="4"/>
                    </a14:imgEffect>
                  </a14:imgLayer>
                </a14:imgProps>
              </a:ext>
              <a:ext uri="{28A0092B-C50C-407E-A947-70E740481C1C}">
                <a14:useLocalDpi xmlns:a14="http://schemas.microsoft.com/office/drawing/2010/main" val="0"/>
              </a:ext>
            </a:extLst>
          </a:blip>
          <a:srcRect/>
          <a:stretch>
            <a:fillRect/>
          </a:stretch>
        </p:blipFill>
        <p:spPr bwMode="auto">
          <a:xfrm>
            <a:off x="3092061" y="-6014"/>
            <a:ext cx="4044704" cy="6858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0" name="Related Resourc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193" y="122555"/>
            <a:ext cx="11610975" cy="63150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Development Resources for"/>
          <p:cNvSpPr txBox="1"/>
          <p:nvPr/>
        </p:nvSpPr>
        <p:spPr>
          <a:xfrm>
            <a:off x="6793152" y="3518802"/>
            <a:ext cx="2966720" cy="1631216"/>
          </a:xfrm>
          <a:prstGeom prst="rect">
            <a:avLst/>
          </a:prstGeom>
          <a:noFill/>
        </p:spPr>
        <p:txBody>
          <a:bodyPr wrap="square" rtlCol="0">
            <a:spAutoFit/>
          </a:bodyPr>
          <a:lstStyle/>
          <a:p>
            <a:r>
              <a:rPr lang="en-US" sz="2000" dirty="0" smtClean="0">
                <a:solidFill>
                  <a:schemeClr val="accent5"/>
                </a:solidFill>
              </a:rPr>
              <a:t>Development resources for each competency</a:t>
            </a:r>
            <a:endParaRPr lang="en-US" sz="2000" dirty="0" smtClean="0"/>
          </a:p>
          <a:p>
            <a:r>
              <a:rPr lang="en-US" sz="2000" dirty="0" smtClean="0"/>
              <a:t>including Videos, Articles, Podcasts, Webinars, and courses from our LMS</a:t>
            </a:r>
            <a:endParaRPr lang="en-US" sz="2000" dirty="0"/>
          </a:p>
        </p:txBody>
      </p:sp>
      <p:pic>
        <p:nvPicPr>
          <p:cNvPr id="18" name="Related Resources Blur"/>
          <p:cNvPicPr>
            <a:picLocks noChangeAspect="1" noChangeArrowheads="1"/>
          </p:cNvPicPr>
          <p:nvPr/>
        </p:nvPicPr>
        <p:blipFill>
          <a:blip r:embed="rId13">
            <a:extLst>
              <a:ext uri="{BEBA8EAE-BF5A-486C-A8C5-ECC9F3942E4B}">
                <a14:imgProps xmlns:a14="http://schemas.microsoft.com/office/drawing/2010/main">
                  <a14:imgLayer r:embed="rId14">
                    <a14:imgEffect>
                      <a14:artisticBlur radius="4"/>
                    </a14:imgEffect>
                  </a14:imgLayer>
                </a14:imgProps>
              </a:ext>
              <a:ext uri="{28A0092B-C50C-407E-A947-70E740481C1C}">
                <a14:useLocalDpi xmlns:a14="http://schemas.microsoft.com/office/drawing/2010/main" val="0"/>
              </a:ext>
            </a:extLst>
          </a:blip>
          <a:srcRect/>
          <a:stretch>
            <a:fillRect/>
          </a:stretch>
        </p:blipFill>
        <p:spPr bwMode="auto">
          <a:xfrm>
            <a:off x="270193" y="122554"/>
            <a:ext cx="11610975" cy="63150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2" name="Contribut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6661" y="2767387"/>
            <a:ext cx="9315157" cy="269969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Provides opportunities"/>
          <p:cNvSpPr txBox="1"/>
          <p:nvPr/>
        </p:nvSpPr>
        <p:spPr>
          <a:xfrm>
            <a:off x="1551894" y="3588585"/>
            <a:ext cx="3472543" cy="1015663"/>
          </a:xfrm>
          <a:prstGeom prst="rect">
            <a:avLst/>
          </a:prstGeom>
          <a:noFill/>
        </p:spPr>
        <p:txBody>
          <a:bodyPr wrap="square" rtlCol="0">
            <a:spAutoFit/>
          </a:bodyPr>
          <a:lstStyle/>
          <a:p>
            <a:r>
              <a:rPr lang="en-US" sz="2000" dirty="0" smtClean="0">
                <a:solidFill>
                  <a:schemeClr val="accent2"/>
                </a:solidFill>
                <a:latin typeface="Franklin Gothic Book" panose="020B0503020102020204" pitchFamily="34" charset="0"/>
              </a:rPr>
              <a:t>Provides opportunities for employees and subject matter experts to contribute</a:t>
            </a:r>
            <a:endParaRPr lang="en-US" sz="2000" dirty="0">
              <a:solidFill>
                <a:schemeClr val="accent2"/>
              </a:solidFill>
              <a:latin typeface="Franklin Gothic Book" panose="020B0503020102020204" pitchFamily="34" charset="0"/>
            </a:endParaRPr>
          </a:p>
        </p:txBody>
      </p:sp>
    </p:spTree>
    <p:extLst>
      <p:ext uri="{BB962C8B-B14F-4D97-AF65-F5344CB8AC3E}">
        <p14:creationId xmlns:p14="http://schemas.microsoft.com/office/powerpoint/2010/main" val="16854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additive="base">
                                        <p:cTn id="29" dur="500" fill="hold"/>
                                        <p:tgtEl>
                                          <p:spTgt spid="1029"/>
                                        </p:tgtEl>
                                        <p:attrNameLst>
                                          <p:attrName>ppt_x</p:attrName>
                                        </p:attrNameLst>
                                      </p:cBhvr>
                                      <p:tavLst>
                                        <p:tav tm="0">
                                          <p:val>
                                            <p:strVal val="#ppt_x"/>
                                          </p:val>
                                        </p:tav>
                                        <p:tav tm="100000">
                                          <p:val>
                                            <p:strVal val="#ppt_x"/>
                                          </p:val>
                                        </p:tav>
                                      </p:tavLst>
                                    </p:anim>
                                    <p:anim calcmode="lin" valueType="num">
                                      <p:cBhvr additive="base">
                                        <p:cTn id="30" dur="500" fill="hold"/>
                                        <p:tgtEl>
                                          <p:spTgt spid="1029"/>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anim calcmode="lin" valueType="num">
                                      <p:cBhvr additive="base">
                                        <p:cTn id="41" dur="500" fill="hold"/>
                                        <p:tgtEl>
                                          <p:spTgt spid="1030"/>
                                        </p:tgtEl>
                                        <p:attrNameLst>
                                          <p:attrName>ppt_x</p:attrName>
                                        </p:attrNameLst>
                                      </p:cBhvr>
                                      <p:tavLst>
                                        <p:tav tm="0">
                                          <p:val>
                                            <p:strVal val="#ppt_x"/>
                                          </p:val>
                                        </p:tav>
                                        <p:tav tm="100000">
                                          <p:val>
                                            <p:strVal val="#ppt_x"/>
                                          </p:val>
                                        </p:tav>
                                      </p:tavLst>
                                    </p:anim>
                                    <p:anim calcmode="lin" valueType="num">
                                      <p:cBhvr additive="base">
                                        <p:cTn id="42" dur="500" fill="hold"/>
                                        <p:tgtEl>
                                          <p:spTgt spid="1030"/>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fade">
                                      <p:cBhvr>
                                        <p:cTn id="49" dur="500"/>
                                        <p:tgtEl>
                                          <p:spTgt spid="9">
                                            <p:txEl>
                                              <p:pRg st="1" end="1"/>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32"/>
                                        </p:tgtEl>
                                        <p:attrNameLst>
                                          <p:attrName>style.visibility</p:attrName>
                                        </p:attrNameLst>
                                      </p:cBhvr>
                                      <p:to>
                                        <p:strVal val="visible"/>
                                      </p:to>
                                    </p:set>
                                    <p:anim calcmode="lin" valueType="num">
                                      <p:cBhvr additive="base">
                                        <p:cTn id="56" dur="500" fill="hold"/>
                                        <p:tgtEl>
                                          <p:spTgt spid="1032"/>
                                        </p:tgtEl>
                                        <p:attrNameLst>
                                          <p:attrName>ppt_x</p:attrName>
                                        </p:attrNameLst>
                                      </p:cBhvr>
                                      <p:tavLst>
                                        <p:tav tm="0">
                                          <p:val>
                                            <p:strVal val="#ppt_x"/>
                                          </p:val>
                                        </p:tav>
                                        <p:tav tm="100000">
                                          <p:val>
                                            <p:strVal val="#ppt_x"/>
                                          </p:val>
                                        </p:tav>
                                      </p:tavLst>
                                    </p:anim>
                                    <p:anim calcmode="lin" valueType="num">
                                      <p:cBhvr additive="base">
                                        <p:cTn id="57" dur="500" fill="hold"/>
                                        <p:tgtEl>
                                          <p:spTgt spid="1032"/>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397000"/>
            <a:ext cx="4242820" cy="5144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795976" y="1803400"/>
            <a:ext cx="9684824" cy="1972733"/>
            <a:chOff x="1346982" y="1352550"/>
            <a:chExt cx="7263618" cy="1479550"/>
          </a:xfrm>
        </p:grpSpPr>
        <p:sp>
          <p:nvSpPr>
            <p:cNvPr id="11" name="Rectangle 10"/>
            <p:cNvSpPr/>
            <p:nvPr/>
          </p:nvSpPr>
          <p:spPr>
            <a:xfrm>
              <a:off x="1346982" y="2381250"/>
              <a:ext cx="2438400" cy="228600"/>
            </a:xfrm>
            <a:prstGeom prst="rect">
              <a:avLst/>
            </a:prstGeom>
            <a:solidFill>
              <a:srgbClr val="007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1"/>
            <p:cNvSpPr/>
            <p:nvPr/>
          </p:nvSpPr>
          <p:spPr>
            <a:xfrm>
              <a:off x="4648200" y="1352550"/>
              <a:ext cx="3962400" cy="1479550"/>
            </a:xfrm>
            <a:prstGeom prst="borderCallout1">
              <a:avLst>
                <a:gd name="adj1" fmla="val 45372"/>
                <a:gd name="adj2" fmla="val -2475"/>
                <a:gd name="adj3" fmla="val 77149"/>
                <a:gd name="adj4" fmla="val -213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Please tell us about a time when a staff member brought a safety concern to your attention? How did you react? What actions did you take?</a:t>
              </a:r>
              <a:endParaRPr lang="en-US" dirty="0">
                <a:solidFill>
                  <a:schemeClr val="tx2"/>
                </a:solidFill>
              </a:endParaRPr>
            </a:p>
          </p:txBody>
        </p:sp>
      </p:grpSp>
      <p:grpSp>
        <p:nvGrpSpPr>
          <p:cNvPr id="15" name="Group 14"/>
          <p:cNvGrpSpPr/>
          <p:nvPr/>
        </p:nvGrpSpPr>
        <p:grpSpPr>
          <a:xfrm>
            <a:off x="1828800" y="4851400"/>
            <a:ext cx="9652000" cy="1726088"/>
            <a:chOff x="1511691" y="2985334"/>
            <a:chExt cx="7239000" cy="1294566"/>
          </a:xfrm>
        </p:grpSpPr>
        <p:sp>
          <p:nvSpPr>
            <p:cNvPr id="16" name="Rectangle 15"/>
            <p:cNvSpPr/>
            <p:nvPr/>
          </p:nvSpPr>
          <p:spPr>
            <a:xfrm>
              <a:off x="1511691" y="3290134"/>
              <a:ext cx="2438400" cy="228600"/>
            </a:xfrm>
            <a:prstGeom prst="rect">
              <a:avLst/>
            </a:prstGeom>
            <a:solidFill>
              <a:srgbClr val="007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ine Callout 1 16"/>
            <p:cNvSpPr/>
            <p:nvPr/>
          </p:nvSpPr>
          <p:spPr>
            <a:xfrm>
              <a:off x="4724400" y="2985334"/>
              <a:ext cx="4026291" cy="1294566"/>
            </a:xfrm>
            <a:prstGeom prst="borderCallout1">
              <a:avLst>
                <a:gd name="adj1" fmla="val 45372"/>
                <a:gd name="adj2" fmla="val -2475"/>
                <a:gd name="adj3" fmla="val 31987"/>
                <a:gd name="adj4" fmla="val -186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2"/>
                  </a:solidFill>
                </a:rPr>
                <a:t>The nature of our work sometimes involves hazardous working conditions.  How will you ensure that you are following safe work practices on the job?  </a:t>
              </a:r>
            </a:p>
          </p:txBody>
        </p:sp>
      </p:grpSp>
      <p:sp>
        <p:nvSpPr>
          <p:cNvPr id="14" name="Rectangle 13"/>
          <p:cNvSpPr/>
          <p:nvPr/>
        </p:nvSpPr>
        <p:spPr>
          <a:xfrm>
            <a:off x="1001864" y="1600201"/>
            <a:ext cx="9956800" cy="3139313"/>
          </a:xfrm>
          <a:prstGeom prst="rect">
            <a:avLst/>
          </a:prstGeom>
        </p:spPr>
        <p:txBody>
          <a:bodyPr wrap="square" lIns="121912" tIns="60956" rIns="121912" bIns="60956">
            <a:spAutoFit/>
          </a:bodyPr>
          <a:lstStyle/>
          <a:p>
            <a:r>
              <a:rPr lang="en-US" sz="2800" dirty="0">
                <a:latin typeface="Franklin Gothic Book" panose="020B0503020102020204" pitchFamily="34" charset="0"/>
              </a:rPr>
              <a:t>Example behaviors can be incorporated into </a:t>
            </a:r>
            <a:r>
              <a:rPr lang="en-US" sz="2800" dirty="0">
                <a:solidFill>
                  <a:schemeClr val="accent4"/>
                </a:solidFill>
                <a:latin typeface="Franklin Gothic Demi Cond" panose="020B0706030402020204" pitchFamily="34" charset="0"/>
              </a:rPr>
              <a:t>job announcements</a:t>
            </a:r>
            <a:r>
              <a:rPr lang="en-US" sz="2800" dirty="0">
                <a:latin typeface="Franklin Gothic Book" panose="020B0503020102020204" pitchFamily="34" charset="0"/>
              </a:rPr>
              <a:t> to ensure all job seekers know </a:t>
            </a:r>
            <a:r>
              <a:rPr lang="en-US" sz="2800" dirty="0" smtClean="0">
                <a:latin typeface="Franklin Gothic Book" panose="020B0503020102020204" pitchFamily="34" charset="0"/>
              </a:rPr>
              <a:t>what competencies are valued at the SFPUC</a:t>
            </a:r>
          </a:p>
          <a:p>
            <a:endParaRPr lang="en-US" sz="2800" dirty="0">
              <a:latin typeface="Franklin Gothic Book" panose="020B0503020102020204" pitchFamily="34" charset="0"/>
            </a:endParaRPr>
          </a:p>
          <a:p>
            <a:endParaRPr lang="en-US" sz="2800" dirty="0" smtClean="0">
              <a:latin typeface="Franklin Gothic Book" panose="020B0503020102020204" pitchFamily="34" charset="0"/>
            </a:endParaRPr>
          </a:p>
          <a:p>
            <a:r>
              <a:rPr lang="en-US" sz="2800" dirty="0" smtClean="0">
                <a:latin typeface="Franklin Gothic Book" panose="020B0503020102020204" pitchFamily="34" charset="0"/>
              </a:rPr>
              <a:t>Example behaviors can be used to develop </a:t>
            </a:r>
            <a:r>
              <a:rPr lang="en-US" sz="2800" dirty="0" smtClean="0">
                <a:solidFill>
                  <a:schemeClr val="accent4"/>
                </a:solidFill>
                <a:latin typeface="Franklin Gothic Demi Cond" panose="020B0706030402020204" pitchFamily="34" charset="0"/>
              </a:rPr>
              <a:t>interview questions</a:t>
            </a:r>
            <a:r>
              <a:rPr lang="en-US" sz="2800" dirty="0" smtClean="0">
                <a:latin typeface="Franklin Gothic Book" panose="020B0503020102020204" pitchFamily="34" charset="0"/>
              </a:rPr>
              <a:t> or evaluate answers</a:t>
            </a:r>
            <a:endParaRPr lang="en-US" sz="2800" dirty="0">
              <a:latin typeface="Franklin Gothic Book" panose="020B0503020102020204" pitchFamily="34" charset="0"/>
            </a:endParaRPr>
          </a:p>
        </p:txBody>
      </p:sp>
      <p:sp>
        <p:nvSpPr>
          <p:cNvPr id="19" name="Rectangle 18"/>
          <p:cNvSpPr/>
          <p:nvPr/>
        </p:nvSpPr>
        <p:spPr>
          <a:xfrm>
            <a:off x="6002606" y="1479836"/>
            <a:ext cx="5588000" cy="1415764"/>
          </a:xfrm>
          <a:prstGeom prst="rect">
            <a:avLst/>
          </a:prstGeom>
        </p:spPr>
        <p:txBody>
          <a:bodyPr wrap="square" lIns="121912" tIns="60956" rIns="121912" bIns="60956">
            <a:spAutoFit/>
          </a:bodyPr>
          <a:lstStyle/>
          <a:p>
            <a:r>
              <a:rPr lang="en-US" sz="2800" dirty="0" smtClean="0">
                <a:latin typeface="Franklin Gothic Book" panose="020B0503020102020204" pitchFamily="34" charset="0"/>
              </a:rPr>
              <a:t>Competencies </a:t>
            </a:r>
            <a:r>
              <a:rPr lang="en-US" sz="2800" dirty="0">
                <a:latin typeface="Franklin Gothic Book" panose="020B0503020102020204" pitchFamily="34" charset="0"/>
              </a:rPr>
              <a:t>can be assessed and rated by using example behaviors as a </a:t>
            </a:r>
            <a:r>
              <a:rPr lang="en-US" sz="2800" dirty="0" smtClean="0">
                <a:latin typeface="Franklin Gothic Book" panose="020B0503020102020204" pitchFamily="34" charset="0"/>
              </a:rPr>
              <a:t>guide for interviews</a:t>
            </a:r>
            <a:endParaRPr lang="en-US" sz="2800" dirty="0">
              <a:latin typeface="Franklin Gothic Book" panose="020B0503020102020204" pitchFamily="34" charset="0"/>
            </a:endParaRPr>
          </a:p>
        </p:txBody>
      </p:sp>
      <p:sp>
        <p:nvSpPr>
          <p:cNvPr id="2" name="Rectangle 1"/>
          <p:cNvSpPr/>
          <p:nvPr/>
        </p:nvSpPr>
        <p:spPr>
          <a:xfrm>
            <a:off x="405647" y="413585"/>
            <a:ext cx="2028119" cy="707886"/>
          </a:xfrm>
          <a:prstGeom prst="rect">
            <a:avLst/>
          </a:prstGeom>
        </p:spPr>
        <p:txBody>
          <a:bodyPr wrap="none">
            <a:spAutoFit/>
          </a:bodyPr>
          <a:lstStyle/>
          <a:p>
            <a:r>
              <a:rPr lang="en-US" altLang="en-US" sz="4000" dirty="0" smtClean="0">
                <a:solidFill>
                  <a:schemeClr val="accent4"/>
                </a:solidFill>
                <a:latin typeface="Franklin Gothic Demi Cond" panose="020B0706030402020204" pitchFamily="34" charset="0"/>
              </a:rPr>
              <a:t>Selection</a:t>
            </a:r>
            <a:endParaRPr lang="en-US" altLang="en-US" sz="4000" dirty="0">
              <a:solidFill>
                <a:schemeClr val="accent4"/>
              </a:solidFill>
              <a:latin typeface="Franklin Gothic Demi Cond" panose="020B0706030402020204" pitchFamily="34" charset="0"/>
            </a:endParaRPr>
          </a:p>
        </p:txBody>
      </p:sp>
      <p:sp>
        <p:nvSpPr>
          <p:cNvPr id="4" name="TextBox 3"/>
          <p:cNvSpPr txBox="1"/>
          <p:nvPr/>
        </p:nvSpPr>
        <p:spPr>
          <a:xfrm>
            <a:off x="6019800" y="3352800"/>
            <a:ext cx="5130800" cy="1384995"/>
          </a:xfrm>
          <a:prstGeom prst="rect">
            <a:avLst/>
          </a:prstGeom>
          <a:noFill/>
        </p:spPr>
        <p:txBody>
          <a:bodyPr wrap="square" rtlCol="0">
            <a:spAutoFit/>
          </a:bodyPr>
          <a:lstStyle/>
          <a:p>
            <a:r>
              <a:rPr lang="en-US" sz="2800" dirty="0" smtClean="0">
                <a:latin typeface="Franklin Gothic Book" panose="020B0503020102020204" pitchFamily="34" charset="0"/>
              </a:rPr>
              <a:t>**Competency model must be </a:t>
            </a:r>
            <a:r>
              <a:rPr lang="en-US" sz="2800" dirty="0" smtClean="0">
                <a:solidFill>
                  <a:schemeClr val="accent5"/>
                </a:solidFill>
                <a:latin typeface="Franklin Gothic Demi Cond" panose="020B0706030402020204" pitchFamily="34" charset="0"/>
              </a:rPr>
              <a:t>validated</a:t>
            </a:r>
            <a:r>
              <a:rPr lang="en-US" sz="2800" dirty="0" smtClean="0">
                <a:latin typeface="Franklin Gothic Book" panose="020B0503020102020204" pitchFamily="34" charset="0"/>
              </a:rPr>
              <a:t> before being used in selection!</a:t>
            </a:r>
            <a:endParaRPr lang="en-US" sz="2800" dirty="0">
              <a:latin typeface="Franklin Gothic Book" panose="020B0503020102020204" pitchFamily="34" charset="0"/>
            </a:endParaRPr>
          </a:p>
        </p:txBody>
      </p:sp>
      <p:sp>
        <p:nvSpPr>
          <p:cNvPr id="18" name="Rectangle 17">
            <a:hlinkClick r:id="" action="ppaction://noaction"/>
          </p:cNvPr>
          <p:cNvSpPr/>
          <p:nvPr/>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72400" y="5862935"/>
            <a:ext cx="3467616" cy="461665"/>
          </a:xfrm>
          <a:prstGeom prst="rect">
            <a:avLst/>
          </a:prstGeom>
          <a:noFill/>
        </p:spPr>
        <p:txBody>
          <a:bodyPr wrap="none" rtlCol="0">
            <a:spAutoFit/>
          </a:bodyPr>
          <a:lstStyle/>
          <a:p>
            <a:r>
              <a:rPr lang="en-US" sz="2400" dirty="0" smtClean="0">
                <a:latin typeface="Franklin Gothic Book" panose="020B0503020102020204" pitchFamily="34" charset="0"/>
              </a:rPr>
              <a:t>Let’s look at an </a:t>
            </a:r>
            <a:r>
              <a:rPr lang="en-US" sz="2400" dirty="0" smtClean="0">
                <a:solidFill>
                  <a:schemeClr val="accent5"/>
                </a:solidFill>
                <a:latin typeface="Franklin Gothic Demi Cond" panose="020B0706030402020204" pitchFamily="34" charset="0"/>
              </a:rPr>
              <a:t>example</a:t>
            </a:r>
            <a:r>
              <a:rPr lang="en-US" sz="2400" dirty="0" smtClean="0">
                <a:latin typeface="Franklin Gothic Book" panose="020B0503020102020204" pitchFamily="34" charset="0"/>
              </a:rPr>
              <a:t>…</a:t>
            </a:r>
            <a:endParaRPr lang="en-US" sz="2400" dirty="0">
              <a:latin typeface="Franklin Gothic Book" panose="020B0503020102020204" pitchFamily="34" charset="0"/>
            </a:endParaRPr>
          </a:p>
        </p:txBody>
      </p:sp>
      <p:sp>
        <p:nvSpPr>
          <p:cNvPr id="21" name="Rectangle 20"/>
          <p:cNvSpPr/>
          <p:nvPr/>
        </p:nvSpPr>
        <p:spPr>
          <a:xfrm>
            <a:off x="381000" y="405825"/>
            <a:ext cx="10638233" cy="584775"/>
          </a:xfrm>
          <a:prstGeom prst="rect">
            <a:avLst/>
          </a:prstGeom>
        </p:spPr>
        <p:txBody>
          <a:bodyPr wrap="none">
            <a:spAutoFit/>
          </a:bodyPr>
          <a:lstStyle/>
          <a:p>
            <a:r>
              <a:rPr lang="en-US" altLang="en-US" sz="3200" dirty="0" smtClean="0">
                <a:solidFill>
                  <a:schemeClr val="accent5"/>
                </a:solidFill>
                <a:latin typeface="Franklin Gothic Demi Cond" panose="020B0706030402020204" pitchFamily="34" charset="0"/>
              </a:rPr>
              <a:t>Using the Safety Competency in Job Announcements and Interviews</a:t>
            </a:r>
            <a:endParaRPr lang="en-US" altLang="en-US" sz="3200" dirty="0">
              <a:solidFill>
                <a:schemeClr val="accent5"/>
              </a:solidFill>
              <a:latin typeface="Franklin Gothic Demi Cond" panose="020B0706030402020204" pitchFamily="34" charset="0"/>
            </a:endParaRPr>
          </a:p>
        </p:txBody>
      </p:sp>
    </p:spTree>
    <p:extLst>
      <p:ext uri="{BB962C8B-B14F-4D97-AF65-F5344CB8AC3E}">
        <p14:creationId xmlns:p14="http://schemas.microsoft.com/office/powerpoint/2010/main" val="384028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9" presetClass="emph" presetSubtype="0" fill="hold" grpId="0" nodeType="withEffect">
                                  <p:stCondLst>
                                    <p:cond delay="0"/>
                                  </p:stCondLst>
                                  <p:childTnLst>
                                    <p:animClr clrSpc="rgb" dir="cw">
                                      <p:cBhvr override="childStyle">
                                        <p:cTn id="18" dur="500" fill="hold"/>
                                        <p:tgtEl>
                                          <p:spTgt spid="18"/>
                                        </p:tgtEl>
                                        <p:attrNameLst>
                                          <p:attrName>style.color</p:attrName>
                                        </p:attrNameLst>
                                      </p:cBhvr>
                                      <p:to>
                                        <a:srgbClr val="B5231D"/>
                                      </p:to>
                                    </p:animClr>
                                    <p:animClr clrSpc="rgb" dir="cw">
                                      <p:cBhvr>
                                        <p:cTn id="19" dur="500" fill="hold"/>
                                        <p:tgtEl>
                                          <p:spTgt spid="18"/>
                                        </p:tgtEl>
                                        <p:attrNameLst>
                                          <p:attrName>fillcolor</p:attrName>
                                        </p:attrNameLst>
                                      </p:cBhvr>
                                      <p:to>
                                        <a:srgbClr val="B5231D"/>
                                      </p:to>
                                    </p:animClr>
                                    <p:set>
                                      <p:cBhvr>
                                        <p:cTn id="20" dur="500" fill="hold"/>
                                        <p:tgtEl>
                                          <p:spTgt spid="18"/>
                                        </p:tgtEl>
                                        <p:attrNameLst>
                                          <p:attrName>fill.type</p:attrName>
                                        </p:attrNameLst>
                                      </p:cBhvr>
                                      <p:to>
                                        <p:strVal val="solid"/>
                                      </p:to>
                                    </p:set>
                                    <p:set>
                                      <p:cBhvr>
                                        <p:cTn id="21" dur="500" fill="hold"/>
                                        <p:tgtEl>
                                          <p:spTgt spid="18"/>
                                        </p:tgtEl>
                                        <p:attrNameLst>
                                          <p:attrName>fill.on</p:attrName>
                                        </p:attrNameLst>
                                      </p:cBhvr>
                                      <p:to>
                                        <p:strVal val="true"/>
                                      </p:to>
                                    </p:set>
                                  </p:childTnLst>
                                </p:cTn>
                              </p:par>
                              <p:par>
                                <p:cTn id="22" presetID="1" presetClass="exit"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9"/>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9" grpId="0"/>
      <p:bldP spid="19" grpId="1"/>
      <p:bldP spid="2" grpId="0"/>
      <p:bldP spid="4" grpId="0"/>
      <p:bldP spid="4" grpId="1"/>
      <p:bldP spid="18" grpId="0" animBg="1"/>
      <p:bldP spid="20" grpId="0"/>
      <p:bldP spid="20" grpId="1"/>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052" y="1066800"/>
            <a:ext cx="5156348" cy="923330"/>
          </a:xfrm>
          <a:prstGeom prst="rect">
            <a:avLst/>
          </a:prstGeom>
        </p:spPr>
        <p:txBody>
          <a:bodyPr wrap="square">
            <a:spAutoFit/>
          </a:bodyPr>
          <a:lstStyle/>
          <a:p>
            <a:pPr>
              <a:lnSpc>
                <a:spcPct val="150000"/>
              </a:lnSpc>
            </a:pPr>
            <a:r>
              <a:rPr lang="en-US" dirty="0" smtClean="0">
                <a:latin typeface="Franklin Gothic Book" panose="020B0503020102020204" pitchFamily="34" charset="0"/>
              </a:rPr>
              <a:t>Competency models make it easy to link work to </a:t>
            </a:r>
            <a:r>
              <a:rPr lang="en-US" dirty="0" smtClean="0">
                <a:solidFill>
                  <a:srgbClr val="8BC53F"/>
                </a:solidFill>
                <a:latin typeface="Franklin Gothic Demi" panose="020B0703020102020204" pitchFamily="34" charset="0"/>
              </a:rPr>
              <a:t>strategic goals</a:t>
            </a:r>
            <a:r>
              <a:rPr lang="en-US" dirty="0">
                <a:latin typeface="Franklin Gothic Book" panose="020B0503020102020204" pitchFamily="34" charset="0"/>
              </a:rPr>
              <a:t> </a:t>
            </a:r>
            <a:r>
              <a:rPr lang="en-US" dirty="0" smtClean="0">
                <a:latin typeface="Franklin Gothic Book" panose="020B0503020102020204" pitchFamily="34" charset="0"/>
              </a:rPr>
              <a:t>because they are future oriented</a:t>
            </a:r>
          </a:p>
        </p:txBody>
      </p:sp>
      <p:sp>
        <p:nvSpPr>
          <p:cNvPr id="3" name="Trapezoid 2"/>
          <p:cNvSpPr/>
          <p:nvPr/>
        </p:nvSpPr>
        <p:spPr>
          <a:xfrm>
            <a:off x="2724002" y="2279473"/>
            <a:ext cx="3746091" cy="1700981"/>
          </a:xfrm>
          <a:prstGeom prst="trapezoi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38100" dist="38100" dir="2700000" algn="tl">
                    <a:srgbClr val="000000">
                      <a:alpha val="43137"/>
                    </a:srgbClr>
                  </a:outerShdw>
                </a:effectLst>
                <a:latin typeface="Franklin Gothic Book" panose="020B0503020102020204" pitchFamily="34" charset="0"/>
              </a:rPr>
              <a:t>Strategic Goal #1</a:t>
            </a:r>
          </a:p>
          <a:p>
            <a:pPr algn="ctr"/>
            <a:r>
              <a:rPr lang="en-US" sz="2000" dirty="0">
                <a:effectLst>
                  <a:outerShdw blurRad="38100" dist="38100" dir="2700000" algn="tl">
                    <a:srgbClr val="000000">
                      <a:alpha val="43137"/>
                    </a:srgbClr>
                  </a:outerShdw>
                </a:effectLst>
                <a:latin typeface="Franklin Gothic Book" panose="020B0503020102020204" pitchFamily="34" charset="0"/>
              </a:rPr>
              <a:t>Rolling out new technology</a:t>
            </a:r>
          </a:p>
        </p:txBody>
      </p:sp>
      <p:sp>
        <p:nvSpPr>
          <p:cNvPr id="7" name="Rectangle 6"/>
          <p:cNvSpPr/>
          <p:nvPr/>
        </p:nvSpPr>
        <p:spPr>
          <a:xfrm>
            <a:off x="2724002" y="4077701"/>
            <a:ext cx="1810979" cy="550607"/>
          </a:xfrm>
          <a:prstGeom prst="rect">
            <a:avLst/>
          </a:prstGeom>
          <a:solidFill>
            <a:srgbClr val="38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Franklin Gothic Book" panose="020B0503020102020204" pitchFamily="34" charset="0"/>
              </a:rPr>
              <a:t>Critical Evaluation</a:t>
            </a:r>
            <a:endParaRPr lang="en-US" sz="1600" dirty="0">
              <a:effectLst>
                <a:outerShdw blurRad="38100" dist="38100" dir="2700000" algn="tl">
                  <a:srgbClr val="000000">
                    <a:alpha val="43137"/>
                  </a:srgbClr>
                </a:outerShdw>
              </a:effectLst>
              <a:latin typeface="Franklin Gothic Book" panose="020B0503020102020204" pitchFamily="34" charset="0"/>
            </a:endParaRPr>
          </a:p>
        </p:txBody>
      </p:sp>
      <p:sp>
        <p:nvSpPr>
          <p:cNvPr id="8" name="Rectangle 7"/>
          <p:cNvSpPr/>
          <p:nvPr/>
        </p:nvSpPr>
        <p:spPr>
          <a:xfrm>
            <a:off x="4659113" y="4068330"/>
            <a:ext cx="1810979" cy="550607"/>
          </a:xfrm>
          <a:prstGeom prst="rect">
            <a:avLst/>
          </a:prstGeom>
          <a:solidFill>
            <a:srgbClr val="38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Franklin Gothic Book" panose="020B0503020102020204" pitchFamily="34" charset="0"/>
              </a:rPr>
              <a:t>Communication</a:t>
            </a:r>
            <a:endParaRPr lang="en-US" sz="1600" dirty="0">
              <a:effectLst>
                <a:outerShdw blurRad="38100" dist="38100" dir="2700000" algn="tl">
                  <a:srgbClr val="000000">
                    <a:alpha val="43137"/>
                  </a:srgbClr>
                </a:outerShdw>
              </a:effectLst>
              <a:latin typeface="Franklin Gothic Book" panose="020B0503020102020204" pitchFamily="34" charset="0"/>
            </a:endParaRPr>
          </a:p>
        </p:txBody>
      </p:sp>
      <p:sp>
        <p:nvSpPr>
          <p:cNvPr id="9" name="Rectangle 8"/>
          <p:cNvSpPr/>
          <p:nvPr/>
        </p:nvSpPr>
        <p:spPr>
          <a:xfrm>
            <a:off x="2724002" y="4706505"/>
            <a:ext cx="1810979" cy="550607"/>
          </a:xfrm>
          <a:prstGeom prst="rect">
            <a:avLst/>
          </a:prstGeom>
          <a:solidFill>
            <a:srgbClr val="38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Franklin Gothic Book" panose="020B0503020102020204" pitchFamily="34" charset="0"/>
              </a:rPr>
              <a:t>Innovation</a:t>
            </a:r>
            <a:endParaRPr lang="en-US" sz="1400" dirty="0">
              <a:effectLst>
                <a:outerShdw blurRad="38100" dist="38100" dir="2700000" algn="tl">
                  <a:srgbClr val="000000">
                    <a:alpha val="43137"/>
                  </a:srgbClr>
                </a:outerShdw>
              </a:effectLst>
              <a:latin typeface="Franklin Gothic Book" panose="020B0503020102020204" pitchFamily="34" charset="0"/>
            </a:endParaRPr>
          </a:p>
        </p:txBody>
      </p:sp>
      <p:sp>
        <p:nvSpPr>
          <p:cNvPr id="10" name="Rectangle 9"/>
          <p:cNvSpPr/>
          <p:nvPr/>
        </p:nvSpPr>
        <p:spPr>
          <a:xfrm>
            <a:off x="4659113" y="4697134"/>
            <a:ext cx="1810979" cy="550607"/>
          </a:xfrm>
          <a:prstGeom prst="rect">
            <a:avLst/>
          </a:prstGeom>
          <a:solidFill>
            <a:srgbClr val="38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Franklin Gothic Book" panose="020B0503020102020204" pitchFamily="34" charset="0"/>
              </a:rPr>
              <a:t>Maximizing Use of Technology</a:t>
            </a:r>
            <a:endParaRPr lang="en-US" sz="1600" dirty="0">
              <a:effectLst>
                <a:outerShdw blurRad="38100" dist="38100" dir="2700000" algn="tl">
                  <a:srgbClr val="000000">
                    <a:alpha val="43137"/>
                  </a:srgbClr>
                </a:outerShdw>
              </a:effectLst>
              <a:latin typeface="Franklin Gothic Book" panose="020B0503020102020204" pitchFamily="34" charset="0"/>
            </a:endParaRPr>
          </a:p>
        </p:txBody>
      </p:sp>
      <p:sp>
        <p:nvSpPr>
          <p:cNvPr id="11" name="Trapezoid 10"/>
          <p:cNvSpPr/>
          <p:nvPr/>
        </p:nvSpPr>
        <p:spPr>
          <a:xfrm>
            <a:off x="7456022" y="2270102"/>
            <a:ext cx="3746091" cy="1700981"/>
          </a:xfrm>
          <a:prstGeom prst="trapezoid">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38100" dist="38100" dir="2700000" algn="tl">
                    <a:srgbClr val="000000">
                      <a:alpha val="43137"/>
                    </a:srgbClr>
                  </a:outerShdw>
                </a:effectLst>
                <a:latin typeface="Franklin Gothic Book" panose="020B0503020102020204" pitchFamily="34" charset="0"/>
              </a:rPr>
              <a:t>Strategic Goal #2</a:t>
            </a:r>
          </a:p>
          <a:p>
            <a:pPr algn="ctr"/>
            <a:r>
              <a:rPr lang="en-US" sz="2000" dirty="0">
                <a:effectLst>
                  <a:outerShdw blurRad="38100" dist="38100" dir="2700000" algn="tl">
                    <a:srgbClr val="000000">
                      <a:alpha val="43137"/>
                    </a:srgbClr>
                  </a:outerShdw>
                </a:effectLst>
                <a:latin typeface="Franklin Gothic Book" panose="020B0503020102020204" pitchFamily="34" charset="0"/>
              </a:rPr>
              <a:t>Increase revenue, decrease spending</a:t>
            </a:r>
          </a:p>
        </p:txBody>
      </p:sp>
      <p:sp>
        <p:nvSpPr>
          <p:cNvPr id="12" name="Rectangle 11"/>
          <p:cNvSpPr/>
          <p:nvPr/>
        </p:nvSpPr>
        <p:spPr>
          <a:xfrm>
            <a:off x="7456022" y="4068330"/>
            <a:ext cx="1810979" cy="550607"/>
          </a:xfrm>
          <a:prstGeom prst="rect">
            <a:avLst/>
          </a:prstGeom>
          <a:solidFill>
            <a:srgbClr val="38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Franklin Gothic Book" panose="020B0503020102020204" pitchFamily="34" charset="0"/>
              </a:rPr>
              <a:t>Business Acumen</a:t>
            </a:r>
            <a:endParaRPr lang="en-US" sz="1600" dirty="0">
              <a:effectLst>
                <a:outerShdw blurRad="38100" dist="38100" dir="2700000" algn="tl">
                  <a:srgbClr val="000000">
                    <a:alpha val="43137"/>
                  </a:srgbClr>
                </a:outerShdw>
              </a:effectLst>
              <a:latin typeface="Franklin Gothic Book" panose="020B0503020102020204" pitchFamily="34" charset="0"/>
            </a:endParaRPr>
          </a:p>
        </p:txBody>
      </p:sp>
      <p:sp>
        <p:nvSpPr>
          <p:cNvPr id="13" name="Rectangle 12"/>
          <p:cNvSpPr/>
          <p:nvPr/>
        </p:nvSpPr>
        <p:spPr>
          <a:xfrm>
            <a:off x="9391133" y="4058959"/>
            <a:ext cx="1810979" cy="550607"/>
          </a:xfrm>
          <a:prstGeom prst="rect">
            <a:avLst/>
          </a:prstGeom>
          <a:solidFill>
            <a:srgbClr val="38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Franklin Gothic Book" panose="020B0503020102020204" pitchFamily="34" charset="0"/>
              </a:rPr>
              <a:t>Strategic Planning</a:t>
            </a:r>
            <a:endParaRPr lang="en-US" sz="1600" dirty="0">
              <a:effectLst>
                <a:outerShdw blurRad="38100" dist="38100" dir="2700000" algn="tl">
                  <a:srgbClr val="000000">
                    <a:alpha val="43137"/>
                  </a:srgbClr>
                </a:outerShdw>
              </a:effectLst>
              <a:latin typeface="Franklin Gothic Book" panose="020B0503020102020204" pitchFamily="34" charset="0"/>
            </a:endParaRPr>
          </a:p>
        </p:txBody>
      </p:sp>
      <p:sp>
        <p:nvSpPr>
          <p:cNvPr id="14" name="Rectangle 13"/>
          <p:cNvSpPr/>
          <p:nvPr/>
        </p:nvSpPr>
        <p:spPr>
          <a:xfrm>
            <a:off x="7456022" y="4697134"/>
            <a:ext cx="1810979" cy="550607"/>
          </a:xfrm>
          <a:prstGeom prst="rect">
            <a:avLst/>
          </a:prstGeom>
          <a:solidFill>
            <a:srgbClr val="38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Franklin Gothic Book" panose="020B0503020102020204" pitchFamily="34" charset="0"/>
              </a:rPr>
              <a:t>Set Vision and Direction</a:t>
            </a:r>
            <a:endParaRPr lang="en-US" sz="1400" dirty="0">
              <a:effectLst>
                <a:outerShdw blurRad="38100" dist="38100" dir="2700000" algn="tl">
                  <a:srgbClr val="000000">
                    <a:alpha val="43137"/>
                  </a:srgbClr>
                </a:outerShdw>
              </a:effectLst>
              <a:latin typeface="Franklin Gothic Book" panose="020B0503020102020204" pitchFamily="34" charset="0"/>
            </a:endParaRPr>
          </a:p>
        </p:txBody>
      </p:sp>
      <p:sp>
        <p:nvSpPr>
          <p:cNvPr id="15" name="Rectangle 14"/>
          <p:cNvSpPr/>
          <p:nvPr/>
        </p:nvSpPr>
        <p:spPr>
          <a:xfrm>
            <a:off x="9391133" y="4687763"/>
            <a:ext cx="1810979" cy="550607"/>
          </a:xfrm>
          <a:prstGeom prst="rect">
            <a:avLst/>
          </a:prstGeom>
          <a:solidFill>
            <a:srgbClr val="38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Franklin Gothic Book" panose="020B0503020102020204" pitchFamily="34" charset="0"/>
              </a:rPr>
              <a:t>Change Management</a:t>
            </a:r>
            <a:endParaRPr lang="en-US" sz="1600" dirty="0">
              <a:effectLst>
                <a:outerShdw blurRad="38100" dist="38100" dir="2700000" algn="tl">
                  <a:srgbClr val="000000">
                    <a:alpha val="43137"/>
                  </a:srgbClr>
                </a:outerShdw>
              </a:effectLst>
              <a:latin typeface="Franklin Gothic Book" panose="020B0503020102020204" pitchFamily="34" charset="0"/>
            </a:endParaRPr>
          </a:p>
        </p:txBody>
      </p:sp>
      <p:grpSp>
        <p:nvGrpSpPr>
          <p:cNvPr id="18" name="Group 17"/>
          <p:cNvGrpSpPr/>
          <p:nvPr/>
        </p:nvGrpSpPr>
        <p:grpSpPr>
          <a:xfrm>
            <a:off x="669382" y="4077701"/>
            <a:ext cx="1930488" cy="1170040"/>
            <a:chOff x="262982" y="4003141"/>
            <a:chExt cx="1930488" cy="1170040"/>
          </a:xfrm>
        </p:grpSpPr>
        <p:sp>
          <p:nvSpPr>
            <p:cNvPr id="16" name="Left Brace 15"/>
            <p:cNvSpPr/>
            <p:nvPr/>
          </p:nvSpPr>
          <p:spPr>
            <a:xfrm>
              <a:off x="1955346" y="4003141"/>
              <a:ext cx="238124" cy="1170040"/>
            </a:xfrm>
            <a:prstGeom prst="leftBrace">
              <a:avLst/>
            </a:prstGeom>
            <a:ln w="38100">
              <a:solidFill>
                <a:srgbClr val="FDB9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62982" y="4326551"/>
              <a:ext cx="1466850" cy="523220"/>
            </a:xfrm>
            <a:prstGeom prst="rect">
              <a:avLst/>
            </a:prstGeom>
            <a:noFill/>
          </p:spPr>
          <p:txBody>
            <a:bodyPr wrap="square" rtlCol="0">
              <a:spAutoFit/>
            </a:bodyPr>
            <a:lstStyle/>
            <a:p>
              <a:pPr algn="r"/>
              <a:r>
                <a:rPr lang="en-US" sz="1400" dirty="0" smtClean="0">
                  <a:latin typeface="Franklin Gothic Book" panose="020B0503020102020204" pitchFamily="34" charset="0"/>
                </a:rPr>
                <a:t>Supporting Competencies</a:t>
              </a:r>
              <a:endParaRPr lang="en-US" sz="1400" dirty="0">
                <a:latin typeface="Franklin Gothic Book" panose="020B0503020102020204" pitchFamily="34" charset="0"/>
              </a:endParaRPr>
            </a:p>
          </p:txBody>
        </p:sp>
      </p:grpSp>
      <p:sp>
        <p:nvSpPr>
          <p:cNvPr id="19" name="TextBox 18"/>
          <p:cNvSpPr txBox="1"/>
          <p:nvPr/>
        </p:nvSpPr>
        <p:spPr>
          <a:xfrm>
            <a:off x="711200" y="193040"/>
            <a:ext cx="4764702" cy="584775"/>
          </a:xfrm>
          <a:prstGeom prst="rect">
            <a:avLst/>
          </a:prstGeom>
          <a:noFill/>
        </p:spPr>
        <p:txBody>
          <a:bodyPr wrap="none" rtlCol="0">
            <a:spAutoFit/>
          </a:bodyPr>
          <a:lstStyle/>
          <a:p>
            <a:r>
              <a:rPr lang="en-US" sz="3200" dirty="0" smtClean="0">
                <a:solidFill>
                  <a:schemeClr val="accent4"/>
                </a:solidFill>
                <a:latin typeface="Franklin Gothic Demi Cond" panose="020B0706030402020204" pitchFamily="34" charset="0"/>
              </a:rPr>
              <a:t>Strategic Workforce Planning</a:t>
            </a:r>
            <a:endParaRPr lang="en-US" dirty="0">
              <a:solidFill>
                <a:schemeClr val="accent4"/>
              </a:solidFill>
              <a:latin typeface="Franklin Gothic Demi Cond" panose="020B0706030402020204" pitchFamily="34" charset="0"/>
            </a:endParaRPr>
          </a:p>
        </p:txBody>
      </p:sp>
      <p:sp>
        <p:nvSpPr>
          <p:cNvPr id="20" name="Rectangle 19">
            <a:hlinkClick r:id="rId3" action="ppaction://hlinksldjump"/>
          </p:cNvPr>
          <p:cNvSpPr/>
          <p:nvPr/>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63264" y="5692914"/>
            <a:ext cx="10932160" cy="707886"/>
          </a:xfrm>
          <a:prstGeom prst="rect">
            <a:avLst/>
          </a:prstGeom>
          <a:noFill/>
        </p:spPr>
        <p:txBody>
          <a:bodyPr wrap="none" rtlCol="0">
            <a:spAutoFit/>
          </a:bodyPr>
          <a:lstStyle/>
          <a:p>
            <a:r>
              <a:rPr lang="en-US" sz="2000" dirty="0" smtClean="0">
                <a:latin typeface="Franklin Gothic Book" panose="020B0503020102020204" pitchFamily="34" charset="0"/>
              </a:rPr>
              <a:t>You can </a:t>
            </a:r>
            <a:r>
              <a:rPr lang="en-US" sz="2000" dirty="0" smtClean="0">
                <a:solidFill>
                  <a:schemeClr val="accent4"/>
                </a:solidFill>
                <a:latin typeface="Franklin Gothic Demi Cond" panose="020B0706030402020204" pitchFamily="34" charset="0"/>
              </a:rPr>
              <a:t>develop</a:t>
            </a:r>
            <a:r>
              <a:rPr lang="en-US" sz="2000" dirty="0" smtClean="0">
                <a:solidFill>
                  <a:schemeClr val="accent4"/>
                </a:solidFill>
                <a:latin typeface="Franklin Gothic Book" panose="020B0503020102020204" pitchFamily="34" charset="0"/>
              </a:rPr>
              <a:t> </a:t>
            </a:r>
            <a:r>
              <a:rPr lang="en-US" sz="2000" dirty="0" smtClean="0">
                <a:latin typeface="Franklin Gothic Book" panose="020B0503020102020204" pitchFamily="34" charset="0"/>
              </a:rPr>
              <a:t>your employees so they have the competencies needed to execute the strategy, or</a:t>
            </a:r>
          </a:p>
          <a:p>
            <a:r>
              <a:rPr lang="en-US" sz="2000" dirty="0">
                <a:latin typeface="Franklin Gothic Book" panose="020B0503020102020204" pitchFamily="34" charset="0"/>
              </a:rPr>
              <a:t>	</a:t>
            </a:r>
            <a:r>
              <a:rPr lang="en-US" sz="2000" dirty="0" smtClean="0">
                <a:latin typeface="Franklin Gothic Book" panose="020B0503020102020204" pitchFamily="34" charset="0"/>
              </a:rPr>
              <a:t> </a:t>
            </a:r>
            <a:r>
              <a:rPr lang="en-US" sz="2000" dirty="0" smtClean="0">
                <a:solidFill>
                  <a:schemeClr val="accent4"/>
                </a:solidFill>
                <a:latin typeface="Franklin Gothic Demi Cond" panose="020B0706030402020204" pitchFamily="34" charset="0"/>
              </a:rPr>
              <a:t>hire</a:t>
            </a:r>
            <a:r>
              <a:rPr lang="en-US" sz="2000" dirty="0" smtClean="0">
                <a:solidFill>
                  <a:schemeClr val="accent4"/>
                </a:solidFill>
                <a:latin typeface="Franklin Gothic Book" panose="020B0503020102020204" pitchFamily="34" charset="0"/>
              </a:rPr>
              <a:t> </a:t>
            </a:r>
            <a:r>
              <a:rPr lang="en-US" sz="2000" dirty="0" smtClean="0">
                <a:latin typeface="Franklin Gothic Book" panose="020B0503020102020204" pitchFamily="34" charset="0"/>
              </a:rPr>
              <a:t>new employees who already possess the required proficiency with these competencies</a:t>
            </a:r>
            <a:endParaRPr lang="en-US" sz="2000" dirty="0">
              <a:latin typeface="Franklin Gothic Book" panose="020B0503020102020204" pitchFamily="34" charset="0"/>
            </a:endParaRPr>
          </a:p>
        </p:txBody>
      </p:sp>
    </p:spTree>
    <p:extLst>
      <p:ext uri="{BB962C8B-B14F-4D97-AF65-F5344CB8AC3E}">
        <p14:creationId xmlns:p14="http://schemas.microsoft.com/office/powerpoint/2010/main" val="394456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000"/>
                            </p:stCondLst>
                            <p:childTnLst>
                              <p:par>
                                <p:cTn id="29" presetID="10" presetClass="entr" presetSubtype="0" fill="hold" grpId="0"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BC53F"/>
        </a:solidFill>
        <a:effectLst/>
      </p:bgPr>
    </p:bg>
    <p:spTree>
      <p:nvGrpSpPr>
        <p:cNvPr id="1" name=""/>
        <p:cNvGrpSpPr/>
        <p:nvPr/>
      </p:nvGrpSpPr>
      <p:grpSpPr>
        <a:xfrm>
          <a:off x="0" y="0"/>
          <a:ext cx="0" cy="0"/>
          <a:chOff x="0" y="0"/>
          <a:chExt cx="0" cy="0"/>
        </a:xfrm>
      </p:grpSpPr>
      <p:sp>
        <p:nvSpPr>
          <p:cNvPr id="8" name="TextBox 7"/>
          <p:cNvSpPr txBox="1"/>
          <p:nvPr/>
        </p:nvSpPr>
        <p:spPr>
          <a:xfrm>
            <a:off x="1151543" y="2330135"/>
            <a:ext cx="10020762" cy="1323439"/>
          </a:xfrm>
          <a:prstGeom prst="rect">
            <a:avLst/>
          </a:prstGeom>
          <a:noFill/>
        </p:spPr>
        <p:txBody>
          <a:bodyPr wrap="square" rtlCol="0">
            <a:spAutoFit/>
          </a:bodyPr>
          <a:lstStyle>
            <a:defPPr>
              <a:defRPr lang="en-US"/>
            </a:defPPr>
            <a:lvl1pPr algn="r">
              <a:defRPr sz="4000">
                <a:solidFill>
                  <a:schemeClr val="bg1"/>
                </a:solidFill>
                <a:latin typeface="Franklin Gothic Demi Cond" panose="020B0706030402020204" pitchFamily="34" charset="0"/>
              </a:defRPr>
            </a:lvl1pPr>
          </a:lstStyle>
          <a:p>
            <a:pPr algn="ctr"/>
            <a:r>
              <a:rPr lang="en-US" dirty="0" smtClean="0"/>
              <a:t>SFPUC Competency Modeling created by </a:t>
            </a:r>
          </a:p>
          <a:p>
            <a:pPr algn="ctr"/>
            <a:r>
              <a:rPr lang="en-US" dirty="0" smtClean="0"/>
              <a:t>SFPUC Workforce Planning </a:t>
            </a:r>
          </a:p>
        </p:txBody>
      </p:sp>
      <p:sp>
        <p:nvSpPr>
          <p:cNvPr id="2" name="TextBox 1"/>
          <p:cNvSpPr txBox="1"/>
          <p:nvPr/>
        </p:nvSpPr>
        <p:spPr>
          <a:xfrm>
            <a:off x="1151543" y="5001007"/>
            <a:ext cx="9462027" cy="830997"/>
          </a:xfrm>
          <a:prstGeom prst="rect">
            <a:avLst/>
          </a:prstGeom>
          <a:noFill/>
        </p:spPr>
        <p:txBody>
          <a:bodyPr wrap="square" rtlCol="0">
            <a:spAutoFit/>
          </a:bodyPr>
          <a:lstStyle/>
          <a:p>
            <a:pPr algn="ctr"/>
            <a:r>
              <a:rPr lang="en-US" sz="2400" dirty="0" smtClean="0">
                <a:solidFill>
                  <a:schemeClr val="bg1"/>
                </a:solidFill>
                <a:latin typeface="Franklin Gothic Demi" panose="020B0703020102020204" pitchFamily="34" charset="0"/>
                <a:hlinkClick r:id="rId3"/>
              </a:rPr>
              <a:t>EWP@SFWATER.ORG</a:t>
            </a:r>
            <a:endParaRPr lang="en-US" sz="2400" dirty="0" smtClean="0">
              <a:solidFill>
                <a:schemeClr val="bg1"/>
              </a:solidFill>
              <a:latin typeface="Franklin Gothic Demi" panose="020B0703020102020204" pitchFamily="34" charset="0"/>
            </a:endParaRPr>
          </a:p>
          <a:p>
            <a:pPr algn="ctr"/>
            <a:r>
              <a:rPr lang="en-US" sz="2400" dirty="0" smtClean="0">
                <a:solidFill>
                  <a:schemeClr val="bg1"/>
                </a:solidFill>
                <a:latin typeface="Franklin Gothic Demi" panose="020B0703020102020204" pitchFamily="34" charset="0"/>
              </a:rPr>
              <a:t>Kving@sfwater.org</a:t>
            </a:r>
            <a:endParaRPr lang="en-US" sz="2400" dirty="0">
              <a:solidFill>
                <a:schemeClr val="bg1"/>
              </a:solidFill>
              <a:latin typeface="Franklin Gothic Demi" panose="020B0703020102020204" pitchFamily="34" charset="0"/>
            </a:endParaRPr>
          </a:p>
        </p:txBody>
      </p:sp>
      <p:pic>
        <p:nvPicPr>
          <p:cNvPr id="4" name="Picture 14">
            <a:hlinkClick r:id="rId4" action="ppaction://hlinksldjump"/>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9829800" y="304800"/>
            <a:ext cx="1012078"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54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mph" presetSubtype="0" fill="hold" grpId="0" nodeType="withEffect">
                                  <p:stCondLst>
                                    <p:cond delay="0"/>
                                  </p:stCondLst>
                                  <p:childTnLst>
                                    <p:animScale>
                                      <p:cBhvr>
                                        <p:cTn id="9"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BC53F"/>
        </a:solidFill>
        <a:effectLst/>
      </p:bgPr>
    </p:bg>
    <p:spTree>
      <p:nvGrpSpPr>
        <p:cNvPr id="1" name=""/>
        <p:cNvGrpSpPr/>
        <p:nvPr/>
      </p:nvGrpSpPr>
      <p:grpSpPr>
        <a:xfrm>
          <a:off x="0" y="0"/>
          <a:ext cx="0" cy="0"/>
          <a:chOff x="0" y="0"/>
          <a:chExt cx="0" cy="0"/>
        </a:xfrm>
      </p:grpSpPr>
      <p:sp>
        <p:nvSpPr>
          <p:cNvPr id="9" name="TextBox 8"/>
          <p:cNvSpPr txBox="1"/>
          <p:nvPr/>
        </p:nvSpPr>
        <p:spPr>
          <a:xfrm>
            <a:off x="476910" y="3946723"/>
            <a:ext cx="9821611" cy="707886"/>
          </a:xfrm>
          <a:prstGeom prst="rect">
            <a:avLst/>
          </a:prstGeom>
          <a:noFill/>
        </p:spPr>
        <p:txBody>
          <a:bodyPr wrap="square" rtlCol="0">
            <a:spAutoFit/>
          </a:bodyPr>
          <a:lstStyle/>
          <a:p>
            <a:pPr algn="r"/>
            <a:r>
              <a:rPr lang="en-US" sz="4000" dirty="0" smtClean="0">
                <a:solidFill>
                  <a:schemeClr val="bg1"/>
                </a:solidFill>
                <a:latin typeface="Franklin Gothic Demi Cond" panose="020B0706030402020204" pitchFamily="34" charset="0"/>
              </a:rPr>
              <a:t>What is a competency?</a:t>
            </a:r>
          </a:p>
        </p:txBody>
      </p:sp>
      <p:cxnSp>
        <p:nvCxnSpPr>
          <p:cNvPr id="5" name="Straight Connector 4"/>
          <p:cNvCxnSpPr/>
          <p:nvPr/>
        </p:nvCxnSpPr>
        <p:spPr>
          <a:xfrm>
            <a:off x="36288" y="3960588"/>
            <a:ext cx="1018540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6" name="Picture 14">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1695" y1="14729" x2="51695" y2="14729"/>
                        <a14:foregroundMark x1="71186" y1="50388" x2="71186" y2="50388"/>
                        <a14:foregroundMark x1="62712" y1="65116" x2="62712" y2="65116"/>
                        <a14:foregroundMark x1="61864" y1="74419" x2="61864" y2="74419"/>
                        <a14:foregroundMark x1="40678" y1="79845" x2="40678" y2="79845"/>
                        <a14:foregroundMark x1="36441" y1="13953" x2="36441" y2="13953"/>
                        <a14:backgroundMark x1="36441" y1="12403" x2="36441" y2="12403"/>
                        <a14:backgroundMark x1="40678" y1="81395" x2="40678" y2="81395"/>
                        <a14:backgroundMark x1="35593" y1="16279" x2="35593" y2="16279"/>
                        <a14:backgroundMark x1="38136" y1="13953" x2="38136" y2="13953"/>
                        <a14:backgroundMark x1="35593" y1="16279" x2="35593" y2="16279"/>
                      </a14:backgroundRemoval>
                    </a14:imgEffect>
                  </a14:imgLayer>
                </a14:imgProps>
              </a:ext>
              <a:ext uri="{28A0092B-C50C-407E-A947-70E740481C1C}">
                <a14:useLocalDpi xmlns:a14="http://schemas.microsoft.com/office/drawing/2010/main" val="0"/>
              </a:ext>
            </a:extLst>
          </a:blip>
          <a:srcRect/>
          <a:stretch>
            <a:fillRect/>
          </a:stretch>
        </p:blipFill>
        <p:spPr bwMode="auto">
          <a:xfrm>
            <a:off x="9829800" y="304800"/>
            <a:ext cx="1012078"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30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35429" y="2623506"/>
            <a:ext cx="11255828" cy="1754326"/>
          </a:xfrm>
          <a:prstGeom prst="rect">
            <a:avLst/>
          </a:prstGeom>
        </p:spPr>
        <p:txBody>
          <a:bodyPr wrap="square">
            <a:spAutoFit/>
          </a:bodyPr>
          <a:lstStyle/>
          <a:p>
            <a:r>
              <a:rPr lang="en-US" altLang="en-US" sz="3600" dirty="0" smtClean="0"/>
              <a:t>A </a:t>
            </a:r>
            <a:r>
              <a:rPr lang="en-US" altLang="en-US" sz="3600" dirty="0" smtClean="0">
                <a:solidFill>
                  <a:srgbClr val="8BC53F"/>
                </a:solidFill>
              </a:rPr>
              <a:t>competency</a:t>
            </a:r>
            <a:r>
              <a:rPr lang="en-US" altLang="en-US" sz="3600" dirty="0" smtClean="0"/>
              <a:t> is simply a collection of </a:t>
            </a:r>
            <a:r>
              <a:rPr lang="en-US" altLang="en-US" sz="3600" dirty="0" smtClean="0">
                <a:solidFill>
                  <a:srgbClr val="8BC53F"/>
                </a:solidFill>
              </a:rPr>
              <a:t>closely related </a:t>
            </a:r>
          </a:p>
          <a:p>
            <a:pPr algn="ctr"/>
            <a:r>
              <a:rPr lang="en-US" altLang="en-US" sz="3600" dirty="0" smtClean="0"/>
              <a:t>knowledge, skills, abilities, and traits, </a:t>
            </a:r>
          </a:p>
          <a:p>
            <a:pPr algn="r"/>
            <a:r>
              <a:rPr lang="en-US" altLang="en-US" sz="3600" dirty="0" smtClean="0"/>
              <a:t>relevant for success in a given area.</a:t>
            </a:r>
          </a:p>
        </p:txBody>
      </p:sp>
      <p:sp>
        <p:nvSpPr>
          <p:cNvPr id="3" name="Title 5"/>
          <p:cNvSpPr txBox="1">
            <a:spLocks/>
          </p:cNvSpPr>
          <p:nvPr/>
        </p:nvSpPr>
        <p:spPr>
          <a:xfrm>
            <a:off x="838200" y="24320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8BC53F"/>
                </a:solidFill>
                <a:latin typeface="Franklin Gothic Demi Cond" panose="020B0706030402020204" pitchFamily="34" charset="0"/>
              </a:rPr>
              <a:t>What is a competency?</a:t>
            </a:r>
            <a:endParaRPr lang="en-US" dirty="0">
              <a:solidFill>
                <a:srgbClr val="8BC53F"/>
              </a:solidFill>
              <a:latin typeface="Franklin Gothic Demi Cond" panose="020B0706030402020204" pitchFamily="34" charset="0"/>
            </a:endParaRPr>
          </a:p>
        </p:txBody>
      </p:sp>
      <p:sp>
        <p:nvSpPr>
          <p:cNvPr id="6" name="Rectangle 5">
            <a:hlinkClick r:id="rId3" action="ppaction://hlinksldjump"/>
          </p:cNvPr>
          <p:cNvSpPr/>
          <p:nvPr/>
        </p:nvSpPr>
        <p:spPr>
          <a:xfrm>
            <a:off x="0"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96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4294967295"/>
          </p:nvPr>
        </p:nvSpPr>
        <p:spPr>
          <a:xfrm>
            <a:off x="1117600" y="1068388"/>
            <a:ext cx="11074400" cy="1320800"/>
          </a:xfrm>
        </p:spPr>
        <p:txBody>
          <a:bodyPr>
            <a:normAutofit/>
          </a:bodyPr>
          <a:lstStyle/>
          <a:p>
            <a:pPr marL="0" indent="0">
              <a:buNone/>
            </a:pPr>
            <a:r>
              <a:rPr lang="en-US" altLang="en-US" sz="3200" i="1" dirty="0"/>
              <a:t>For example…</a:t>
            </a:r>
            <a:r>
              <a:rPr lang="en-US" altLang="en-US" sz="3200" dirty="0"/>
              <a:t>Let’s think about what it takes to succeed at </a:t>
            </a:r>
            <a:r>
              <a:rPr lang="en-US" altLang="en-US" sz="3200" dirty="0">
                <a:solidFill>
                  <a:schemeClr val="accent2"/>
                </a:solidFill>
              </a:rPr>
              <a:t>Relationship Management</a:t>
            </a:r>
          </a:p>
        </p:txBody>
      </p:sp>
      <p:sp>
        <p:nvSpPr>
          <p:cNvPr id="4" name="Rectangle 3"/>
          <p:cNvSpPr/>
          <p:nvPr/>
        </p:nvSpPr>
        <p:spPr>
          <a:xfrm>
            <a:off x="580561" y="3514699"/>
            <a:ext cx="2032020" cy="1124663"/>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6832" tIns="116832" rIns="116832" bIns="116832" numCol="1" spcCol="1693" anchor="ctr" anchorCtr="0">
            <a:noAutofit/>
          </a:bodyPr>
          <a:lstStyle/>
          <a:p>
            <a:pPr algn="ctr" defTabSz="1363031">
              <a:lnSpc>
                <a:spcPct val="90000"/>
              </a:lnSpc>
              <a:spcAft>
                <a:spcPct val="35000"/>
              </a:spcAft>
            </a:pPr>
            <a:r>
              <a:rPr lang="en-US" sz="2700" dirty="0"/>
              <a:t>Knowledge</a:t>
            </a:r>
          </a:p>
        </p:txBody>
      </p:sp>
      <p:sp>
        <p:nvSpPr>
          <p:cNvPr id="8" name="Rectangle 7"/>
          <p:cNvSpPr/>
          <p:nvPr/>
        </p:nvSpPr>
        <p:spPr>
          <a:xfrm>
            <a:off x="9245630" y="4140190"/>
            <a:ext cx="2032020" cy="1124663"/>
          </a:xfrm>
          <a:prstGeom prst="rect">
            <a:avLst/>
          </a:prstGeom>
        </p:spPr>
        <p:style>
          <a:lnRef idx="0">
            <a:schemeClr val="lt1">
              <a:hueOff val="0"/>
              <a:satOff val="0"/>
              <a:lumOff val="0"/>
              <a:alphaOff val="0"/>
            </a:schemeClr>
          </a:lnRef>
          <a:fillRef idx="3">
            <a:schemeClr val="accent3">
              <a:hueOff val="7500176"/>
              <a:satOff val="-11253"/>
              <a:lumOff val="-1830"/>
              <a:alphaOff val="0"/>
            </a:schemeClr>
          </a:fillRef>
          <a:effectRef idx="2">
            <a:schemeClr val="accent3">
              <a:hueOff val="7500176"/>
              <a:satOff val="-11253"/>
              <a:lumOff val="-1830"/>
              <a:alphaOff val="0"/>
            </a:schemeClr>
          </a:effectRef>
          <a:fontRef idx="minor">
            <a:schemeClr val="lt1"/>
          </a:fontRef>
        </p:style>
        <p:txBody>
          <a:bodyPr spcFirstLastPara="0" vert="horz" wrap="square" lIns="116832" tIns="116832" rIns="116832" bIns="116832" numCol="1" spcCol="1693" anchor="ctr" anchorCtr="0">
            <a:noAutofit/>
          </a:bodyPr>
          <a:lstStyle/>
          <a:p>
            <a:pPr algn="ctr" defTabSz="1363031">
              <a:lnSpc>
                <a:spcPct val="90000"/>
              </a:lnSpc>
              <a:spcAft>
                <a:spcPct val="35000"/>
              </a:spcAft>
            </a:pPr>
            <a:r>
              <a:rPr lang="en-US" sz="2700" dirty="0"/>
              <a:t>Skills</a:t>
            </a:r>
          </a:p>
        </p:txBody>
      </p:sp>
      <p:sp>
        <p:nvSpPr>
          <p:cNvPr id="5" name="Rectangle 4"/>
          <p:cNvSpPr/>
          <p:nvPr/>
        </p:nvSpPr>
        <p:spPr>
          <a:xfrm>
            <a:off x="5678571" y="2389531"/>
            <a:ext cx="2032020" cy="1124663"/>
          </a:xfrm>
          <a:prstGeom prst="rect">
            <a:avLst/>
          </a:prstGeom>
        </p:spPr>
        <p:style>
          <a:lnRef idx="0">
            <a:schemeClr val="lt1">
              <a:hueOff val="0"/>
              <a:satOff val="0"/>
              <a:lumOff val="0"/>
              <a:alphaOff val="0"/>
            </a:schemeClr>
          </a:lnRef>
          <a:fillRef idx="3">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txBody>
          <a:bodyPr spcFirstLastPara="0" vert="horz" wrap="square" lIns="116832" tIns="116832" rIns="116832" bIns="116832" numCol="1" spcCol="1693" anchor="ctr" anchorCtr="0">
            <a:noAutofit/>
          </a:bodyPr>
          <a:lstStyle/>
          <a:p>
            <a:pPr algn="ctr" defTabSz="1363031">
              <a:lnSpc>
                <a:spcPct val="90000"/>
              </a:lnSpc>
              <a:spcAft>
                <a:spcPct val="35000"/>
              </a:spcAft>
            </a:pPr>
            <a:r>
              <a:rPr lang="en-US" sz="2700" dirty="0"/>
              <a:t>Attitudes</a:t>
            </a:r>
            <a:endParaRPr lang="en-US" sz="3100" dirty="0"/>
          </a:p>
        </p:txBody>
      </p:sp>
      <p:sp>
        <p:nvSpPr>
          <p:cNvPr id="9" name="Rectangle 8"/>
          <p:cNvSpPr/>
          <p:nvPr/>
        </p:nvSpPr>
        <p:spPr>
          <a:xfrm>
            <a:off x="3574568" y="4363720"/>
            <a:ext cx="2023872" cy="1121664"/>
          </a:xfrm>
          <a:prstGeom prst="rect">
            <a:avLst/>
          </a:prstGeom>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square" lIns="116832" tIns="116832" rIns="116832" bIns="116832" numCol="1" spcCol="1693" anchor="ctr" anchorCtr="0">
            <a:noAutofit/>
          </a:bodyPr>
          <a:lstStyle/>
          <a:p>
            <a:pPr algn="ctr" defTabSz="1363031">
              <a:lnSpc>
                <a:spcPct val="90000"/>
              </a:lnSpc>
              <a:spcAft>
                <a:spcPct val="35000"/>
              </a:spcAft>
            </a:pPr>
            <a:r>
              <a:rPr lang="en-US" sz="2700" dirty="0"/>
              <a:t>Traits</a:t>
            </a:r>
          </a:p>
        </p:txBody>
      </p:sp>
      <p:sp>
        <p:nvSpPr>
          <p:cNvPr id="2" name="TextBox 1"/>
          <p:cNvSpPr txBox="1"/>
          <p:nvPr/>
        </p:nvSpPr>
        <p:spPr>
          <a:xfrm>
            <a:off x="645879" y="3605107"/>
            <a:ext cx="1901380" cy="954103"/>
          </a:xfrm>
          <a:prstGeom prst="rect">
            <a:avLst/>
          </a:prstGeom>
          <a:noFill/>
        </p:spPr>
        <p:txBody>
          <a:bodyPr wrap="square" lIns="121912" tIns="60956" rIns="121912" bIns="60956" rtlCol="0">
            <a:spAutoFit/>
          </a:bodyPr>
          <a:lstStyle/>
          <a:p>
            <a:pPr algn="ctr"/>
            <a:r>
              <a:rPr lang="en-US" sz="2700" dirty="0">
                <a:solidFill>
                  <a:schemeClr val="bg1"/>
                </a:solidFill>
              </a:rPr>
              <a:t>Negotiation Tactics</a:t>
            </a:r>
          </a:p>
        </p:txBody>
      </p:sp>
      <p:sp>
        <p:nvSpPr>
          <p:cNvPr id="3" name="TextBox 2"/>
          <p:cNvSpPr txBox="1"/>
          <p:nvPr/>
        </p:nvSpPr>
        <p:spPr>
          <a:xfrm>
            <a:off x="3606580" y="4633280"/>
            <a:ext cx="1956691" cy="533480"/>
          </a:xfrm>
          <a:prstGeom prst="rect">
            <a:avLst/>
          </a:prstGeom>
          <a:noFill/>
        </p:spPr>
        <p:txBody>
          <a:bodyPr wrap="none" lIns="121912" tIns="60956" rIns="121912" bIns="60956" rtlCol="0">
            <a:spAutoFit/>
          </a:bodyPr>
          <a:lstStyle/>
          <a:p>
            <a:r>
              <a:rPr lang="en-US" sz="2700" dirty="0">
                <a:solidFill>
                  <a:schemeClr val="bg1"/>
                </a:solidFill>
              </a:rPr>
              <a:t>Extraversion</a:t>
            </a:r>
          </a:p>
        </p:txBody>
      </p:sp>
      <p:sp>
        <p:nvSpPr>
          <p:cNvPr id="10" name="TextBox 9"/>
          <p:cNvSpPr txBox="1"/>
          <p:nvPr/>
        </p:nvSpPr>
        <p:spPr>
          <a:xfrm>
            <a:off x="5730767" y="2685121"/>
            <a:ext cx="1927623" cy="533480"/>
          </a:xfrm>
          <a:prstGeom prst="rect">
            <a:avLst/>
          </a:prstGeom>
          <a:noFill/>
        </p:spPr>
        <p:txBody>
          <a:bodyPr wrap="none" lIns="121912" tIns="60956" rIns="121912" bIns="60956" rtlCol="0">
            <a:spAutoFit/>
          </a:bodyPr>
          <a:lstStyle/>
          <a:p>
            <a:r>
              <a:rPr lang="en-US" sz="2700" dirty="0">
                <a:solidFill>
                  <a:schemeClr val="bg1"/>
                </a:solidFill>
              </a:rPr>
              <a:t>Cooperative</a:t>
            </a:r>
          </a:p>
        </p:txBody>
      </p:sp>
      <p:sp>
        <p:nvSpPr>
          <p:cNvPr id="11" name="TextBox 10"/>
          <p:cNvSpPr txBox="1"/>
          <p:nvPr/>
        </p:nvSpPr>
        <p:spPr>
          <a:xfrm>
            <a:off x="9259313" y="4427796"/>
            <a:ext cx="2004652" cy="451405"/>
          </a:xfrm>
          <a:prstGeom prst="rect">
            <a:avLst/>
          </a:prstGeom>
          <a:noFill/>
        </p:spPr>
        <p:txBody>
          <a:bodyPr wrap="none" lIns="121912" tIns="60956" rIns="121912" bIns="60956" rtlCol="0">
            <a:spAutoFit/>
          </a:bodyPr>
          <a:lstStyle/>
          <a:p>
            <a:r>
              <a:rPr lang="en-US" sz="2100" dirty="0">
                <a:solidFill>
                  <a:schemeClr val="bg1"/>
                </a:solidFill>
              </a:rPr>
              <a:t>Communication</a:t>
            </a:r>
          </a:p>
        </p:txBody>
      </p:sp>
      <p:sp>
        <p:nvSpPr>
          <p:cNvPr id="29" name="Rectangle 28"/>
          <p:cNvSpPr/>
          <p:nvPr/>
        </p:nvSpPr>
        <p:spPr>
          <a:xfrm>
            <a:off x="4064000" y="2756349"/>
            <a:ext cx="4064000" cy="241041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lIns="121912" tIns="60956" rIns="121912" bIns="60956" rtlCol="0" anchor="ctr"/>
          <a:lstStyle/>
          <a:p>
            <a:pPr algn="ctr"/>
            <a:r>
              <a:rPr lang="en-US" sz="4300" dirty="0"/>
              <a:t>Relationship Management</a:t>
            </a:r>
          </a:p>
        </p:txBody>
      </p:sp>
      <p:sp>
        <p:nvSpPr>
          <p:cNvPr id="14" name="Title 5"/>
          <p:cNvSpPr txBox="1">
            <a:spLocks/>
          </p:cNvSpPr>
          <p:nvPr/>
        </p:nvSpPr>
        <p:spPr>
          <a:xfrm>
            <a:off x="838200" y="24320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8BC53F"/>
                </a:solidFill>
                <a:latin typeface="Franklin Gothic Demi Cond" panose="020B0706030402020204" pitchFamily="34" charset="0"/>
              </a:rPr>
              <a:t>What is a competency?</a:t>
            </a:r>
            <a:endParaRPr lang="en-US" dirty="0">
              <a:solidFill>
                <a:srgbClr val="8BC53F"/>
              </a:solidFill>
              <a:latin typeface="Franklin Gothic Demi Cond" panose="020B0706030402020204" pitchFamily="34" charset="0"/>
            </a:endParaRPr>
          </a:p>
        </p:txBody>
      </p:sp>
      <p:sp>
        <p:nvSpPr>
          <p:cNvPr id="15" name="Rectangle 14">
            <a:hlinkClick r:id="rId3" action="ppaction://hlinksldjump"/>
          </p:cNvPr>
          <p:cNvSpPr/>
          <p:nvPr/>
        </p:nvSpPr>
        <p:spPr>
          <a:xfrm>
            <a:off x="0"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43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75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grpId="1"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grpId="1"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
                                            <p:txEl>
                                              <p:pRg st="0" end="0"/>
                                            </p:txEl>
                                          </p:spTgt>
                                        </p:tgtEl>
                                      </p:cBhvr>
                                    </p:animEffect>
                                    <p:set>
                                      <p:cBhvr>
                                        <p:cTn id="29" dur="1" fill="hold">
                                          <p:stCondLst>
                                            <p:cond delay="499"/>
                                          </p:stCondLst>
                                        </p:cTn>
                                        <p:tgtEl>
                                          <p:spTgt spid="4">
                                            <p:txEl>
                                              <p:pRg st="0" end="0"/>
                                            </p:txEl>
                                          </p:spTgt>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9">
                                            <p:txEl>
                                              <p:pRg st="0" end="0"/>
                                            </p:txEl>
                                          </p:spTgt>
                                        </p:tgtEl>
                                      </p:cBhvr>
                                    </p:animEffect>
                                    <p:set>
                                      <p:cBhvr>
                                        <p:cTn id="36" dur="1" fill="hold">
                                          <p:stCondLst>
                                            <p:cond delay="499"/>
                                          </p:stCondLst>
                                        </p:cTn>
                                        <p:tgtEl>
                                          <p:spTgt spid="9">
                                            <p:txEl>
                                              <p:pRg st="0" end="0"/>
                                            </p:txEl>
                                          </p:spTgt>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p:stCondLst>
                              <p:cond delay="1000"/>
                            </p:stCondLst>
                            <p:childTnLst>
                              <p:par>
                                <p:cTn id="41" presetID="10" presetClass="exit" presetSubtype="0" fill="hold" nodeType="afterEffect">
                                  <p:stCondLst>
                                    <p:cond delay="0"/>
                                  </p:stCondLst>
                                  <p:childTnLst>
                                    <p:animEffect transition="out" filter="fade">
                                      <p:cBhvr>
                                        <p:cTn id="42" dur="500"/>
                                        <p:tgtEl>
                                          <p:spTgt spid="5">
                                            <p:txEl>
                                              <p:pRg st="0" end="0"/>
                                            </p:txEl>
                                          </p:spTgt>
                                        </p:tgtEl>
                                      </p:cBhvr>
                                    </p:animEffect>
                                    <p:set>
                                      <p:cBhvr>
                                        <p:cTn id="43" dur="1" fill="hold">
                                          <p:stCondLst>
                                            <p:cond delay="499"/>
                                          </p:stCondLst>
                                        </p:cTn>
                                        <p:tgtEl>
                                          <p:spTgt spid="5">
                                            <p:txEl>
                                              <p:pRg st="0" end="0"/>
                                            </p:txEl>
                                          </p:spTgt>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par>
                          <p:cTn id="47" fill="hold">
                            <p:stCondLst>
                              <p:cond delay="1500"/>
                            </p:stCondLst>
                            <p:childTnLst>
                              <p:par>
                                <p:cTn id="48" presetID="10" presetClass="exit" presetSubtype="0" fill="hold" nodeType="afterEffect">
                                  <p:stCondLst>
                                    <p:cond delay="0"/>
                                  </p:stCondLst>
                                  <p:childTnLst>
                                    <p:animEffect transition="out" filter="fade">
                                      <p:cBhvr>
                                        <p:cTn id="49" dur="500"/>
                                        <p:tgtEl>
                                          <p:spTgt spid="8">
                                            <p:txEl>
                                              <p:pRg st="0" end="0"/>
                                            </p:txEl>
                                          </p:spTgt>
                                        </p:tgtEl>
                                      </p:cBhvr>
                                    </p:animEffect>
                                    <p:set>
                                      <p:cBhvr>
                                        <p:cTn id="50" dur="1" fill="hold">
                                          <p:stCondLst>
                                            <p:cond delay="499"/>
                                          </p:stCondLst>
                                        </p:cTn>
                                        <p:tgtEl>
                                          <p:spTgt spid="8">
                                            <p:txEl>
                                              <p:pRg st="0" end="0"/>
                                            </p:txEl>
                                          </p:spTgt>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childTnLst>
                                    <p:animMotion origin="layout" path="M -2.77778E-6 -1.7284E-6 L 0.04202 -0.07191 " pathEditMode="relative" rAng="0" ptsTypes="AA">
                                      <p:cBhvr>
                                        <p:cTn id="57" dur="2000" fill="hold"/>
                                        <p:tgtEl>
                                          <p:spTgt spid="9"/>
                                        </p:tgtEl>
                                        <p:attrNameLst>
                                          <p:attrName>ppt_x</p:attrName>
                                          <p:attrName>ppt_y</p:attrName>
                                        </p:attrNameLst>
                                      </p:cBhvr>
                                      <p:rCtr x="2101" y="-3611"/>
                                    </p:animMotion>
                                  </p:childTnLst>
                                </p:cTn>
                              </p:par>
                              <p:par>
                                <p:cTn id="58" presetID="42" presetClass="path" presetSubtype="0" accel="50000" decel="50000" fill="hold" grpId="0" nodeType="withEffect">
                                  <p:stCondLst>
                                    <p:cond delay="0"/>
                                  </p:stCondLst>
                                  <p:childTnLst>
                                    <p:animMotion origin="layout" path="M 2.22222E-6 2.83951E-6 L 0.28264 -0.10864 " pathEditMode="relative" rAng="0" ptsTypes="AA">
                                      <p:cBhvr>
                                        <p:cTn id="59" dur="2000" fill="hold"/>
                                        <p:tgtEl>
                                          <p:spTgt spid="2">
                                            <p:txEl>
                                              <p:pRg st="0" end="0"/>
                                            </p:txEl>
                                          </p:spTgt>
                                        </p:tgtEl>
                                        <p:attrNameLst>
                                          <p:attrName>ppt_x</p:attrName>
                                          <p:attrName>ppt_y</p:attrName>
                                        </p:attrNameLst>
                                      </p:cBhvr>
                                      <p:rCtr x="14132" y="-5432"/>
                                    </p:animMotion>
                                  </p:childTnLst>
                                </p:cTn>
                              </p:par>
                              <p:par>
                                <p:cTn id="60" presetID="42" presetClass="path" presetSubtype="0" accel="50000" decel="50000" fill="hold" grpId="0" nodeType="withEffect">
                                  <p:stCondLst>
                                    <p:cond delay="0"/>
                                  </p:stCondLst>
                                  <p:childTnLst>
                                    <p:animMotion origin="layout" path="M 0.00243 -0.00555 L 0.2882 -0.10925 " pathEditMode="relative" rAng="0" ptsTypes="AA">
                                      <p:cBhvr>
                                        <p:cTn id="61" dur="2000" fill="hold"/>
                                        <p:tgtEl>
                                          <p:spTgt spid="4"/>
                                        </p:tgtEl>
                                        <p:attrNameLst>
                                          <p:attrName>ppt_x</p:attrName>
                                          <p:attrName>ppt_y</p:attrName>
                                        </p:attrNameLst>
                                      </p:cBhvr>
                                      <p:rCtr x="14288" y="-5185"/>
                                    </p:animMotion>
                                  </p:childTnLst>
                                </p:cTn>
                              </p:par>
                              <p:par>
                                <p:cTn id="62" presetID="42" presetClass="path" presetSubtype="0" accel="50000" decel="50000" fill="hold" grpId="1" nodeType="withEffect">
                                  <p:stCondLst>
                                    <p:cond delay="0"/>
                                  </p:stCondLst>
                                  <p:childTnLst>
                                    <p:animMotion origin="layout" path="M 0 4.07407E-6 L 0.03438 0.05463 " pathEditMode="relative" rAng="0" ptsTypes="AA">
                                      <p:cBhvr>
                                        <p:cTn id="63" dur="2000" fill="hold"/>
                                        <p:tgtEl>
                                          <p:spTgt spid="10"/>
                                        </p:tgtEl>
                                        <p:attrNameLst>
                                          <p:attrName>ppt_x</p:attrName>
                                          <p:attrName>ppt_y</p:attrName>
                                        </p:attrNameLst>
                                      </p:cBhvr>
                                      <p:rCtr x="1719" y="2716"/>
                                    </p:animMotion>
                                  </p:childTnLst>
                                </p:cTn>
                              </p:par>
                              <p:par>
                                <p:cTn id="64" presetID="42" presetClass="path" presetSubtype="0" accel="50000" decel="50000" fill="hold" grpId="0" nodeType="withEffect">
                                  <p:stCondLst>
                                    <p:cond delay="0"/>
                                  </p:stCondLst>
                                  <p:childTnLst>
                                    <p:animMotion origin="layout" path="M -3.33333E-6 4.07407E-6 L 0.0342 0.05493 " pathEditMode="relative" rAng="0" ptsTypes="AA">
                                      <p:cBhvr>
                                        <p:cTn id="65" dur="2000" fill="hold"/>
                                        <p:tgtEl>
                                          <p:spTgt spid="5"/>
                                        </p:tgtEl>
                                        <p:attrNameLst>
                                          <p:attrName>ppt_x</p:attrName>
                                          <p:attrName>ppt_y</p:attrName>
                                        </p:attrNameLst>
                                      </p:cBhvr>
                                      <p:rCtr x="1701" y="2747"/>
                                    </p:animMotion>
                                  </p:childTnLst>
                                </p:cTn>
                              </p:par>
                              <p:par>
                                <p:cTn id="66" presetID="42" presetClass="path" presetSubtype="0" accel="50000" decel="50000" fill="hold" grpId="1" nodeType="withEffect">
                                  <p:stCondLst>
                                    <p:cond delay="0"/>
                                  </p:stCondLst>
                                  <p:childTnLst>
                                    <p:animMotion origin="layout" path="M -1.66667E-6 3.82716E-6 L 0.04063 -0.06636 " pathEditMode="relative" rAng="0" ptsTypes="AA">
                                      <p:cBhvr>
                                        <p:cTn id="67" dur="2000" fill="hold"/>
                                        <p:tgtEl>
                                          <p:spTgt spid="3"/>
                                        </p:tgtEl>
                                        <p:attrNameLst>
                                          <p:attrName>ppt_x</p:attrName>
                                          <p:attrName>ppt_y</p:attrName>
                                        </p:attrNameLst>
                                      </p:cBhvr>
                                      <p:rCtr x="2031" y="-3333"/>
                                    </p:animMotion>
                                  </p:childTnLst>
                                </p:cTn>
                              </p:par>
                              <p:par>
                                <p:cTn id="68" presetID="42" presetClass="path" presetSubtype="0" accel="50000" decel="50000" fill="hold" grpId="0" nodeType="withEffect">
                                  <p:stCondLst>
                                    <p:cond delay="0"/>
                                  </p:stCondLst>
                                  <p:childTnLst>
                                    <p:animMotion origin="layout" path="M 3.33333E-6 -3.82716E-6 L -0.25834 -0.03734 " pathEditMode="relative" rAng="0" ptsTypes="AA">
                                      <p:cBhvr>
                                        <p:cTn id="69" dur="2000" fill="hold"/>
                                        <p:tgtEl>
                                          <p:spTgt spid="8"/>
                                        </p:tgtEl>
                                        <p:attrNameLst>
                                          <p:attrName>ppt_x</p:attrName>
                                          <p:attrName>ppt_y</p:attrName>
                                        </p:attrNameLst>
                                      </p:cBhvr>
                                      <p:rCtr x="-12917" y="-1883"/>
                                    </p:animMotion>
                                  </p:childTnLst>
                                </p:cTn>
                              </p:par>
                              <p:par>
                                <p:cTn id="70" presetID="42" presetClass="path" presetSubtype="0" accel="50000" decel="50000" fill="hold" grpId="1" nodeType="withEffect">
                                  <p:stCondLst>
                                    <p:cond delay="0"/>
                                  </p:stCondLst>
                                  <p:childTnLst>
                                    <p:animMotion origin="layout" path="M 3.33333E-6 4.93827E-6 L -0.25834 -0.03025 " pathEditMode="relative" rAng="0" ptsTypes="AA">
                                      <p:cBhvr>
                                        <p:cTn id="71" dur="2000" fill="hold"/>
                                        <p:tgtEl>
                                          <p:spTgt spid="11"/>
                                        </p:tgtEl>
                                        <p:attrNameLst>
                                          <p:attrName>ppt_x</p:attrName>
                                          <p:attrName>ppt_y</p:attrName>
                                        </p:attrNameLst>
                                      </p:cBhvr>
                                      <p:rCtr x="-12917" y="-1512"/>
                                    </p:animMotion>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4" grpId="0" animBg="1"/>
      <p:bldP spid="4" grpId="1" animBg="1"/>
      <p:bldP spid="8" grpId="0" animBg="1"/>
      <p:bldP spid="8" grpId="1" animBg="1"/>
      <p:bldP spid="5" grpId="0" animBg="1"/>
      <p:bldP spid="5" grpId="1" animBg="1"/>
      <p:bldP spid="9" grpId="0" animBg="1"/>
      <p:bldP spid="9" grpId="1" animBg="1"/>
      <p:bldP spid="2" grpId="0" build="allAtOnce"/>
      <p:bldP spid="3" grpId="0"/>
      <p:bldP spid="3" grpId="1"/>
      <p:bldP spid="10" grpId="0"/>
      <p:bldP spid="10" grpId="1"/>
      <p:bldP spid="11" grpId="0"/>
      <p:bldP spid="11" grpId="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hlinkClick r:id="rId3" action="ppaction://hlinksldjump"/>
          </p:cNvPr>
          <p:cNvSpPr/>
          <p:nvPr/>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4" action="ppaction://hlinksldjump"/>
          </p:cNvPr>
          <p:cNvSpPr/>
          <p:nvPr/>
        </p:nvSpPr>
        <p:spPr>
          <a:xfrm>
            <a:off x="0"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838200" y="-92075"/>
            <a:ext cx="10515600" cy="1325563"/>
          </a:xfrm>
        </p:spPr>
        <p:txBody>
          <a:bodyPr/>
          <a:lstStyle/>
          <a:p>
            <a:r>
              <a:rPr lang="en-US" dirty="0" smtClean="0">
                <a:solidFill>
                  <a:srgbClr val="8BC53F"/>
                </a:solidFill>
                <a:latin typeface="Franklin Gothic Demi Cond" panose="020B0706030402020204" pitchFamily="34" charset="0"/>
              </a:rPr>
              <a:t>How are competencies developed?</a:t>
            </a:r>
            <a:endParaRPr lang="en-US" dirty="0">
              <a:solidFill>
                <a:srgbClr val="8BC53F"/>
              </a:solidFill>
              <a:latin typeface="Franklin Gothic Demi Cond" panose="020B0706030402020204" pitchFamily="34" charset="0"/>
            </a:endParaRPr>
          </a:p>
        </p:txBody>
      </p:sp>
      <p:sp>
        <p:nvSpPr>
          <p:cNvPr id="6" name="Freeform 5"/>
          <p:cNvSpPr/>
          <p:nvPr/>
        </p:nvSpPr>
        <p:spPr>
          <a:xfrm>
            <a:off x="3092044" y="1279334"/>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a:solidFill>
            <a:schemeClr val="bg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100000"/>
              </a:lnSpc>
              <a:spcBef>
                <a:spcPct val="0"/>
              </a:spcBef>
              <a:spcAft>
                <a:spcPct val="35000"/>
              </a:spcAft>
            </a:pPr>
            <a:r>
              <a:rPr lang="en-US" sz="1900" kern="1200" dirty="0" smtClean="0">
                <a:solidFill>
                  <a:schemeClr val="tx1"/>
                </a:solidFill>
              </a:rPr>
              <a:t>Published Literature</a:t>
            </a:r>
          </a:p>
        </p:txBody>
      </p:sp>
      <p:sp>
        <p:nvSpPr>
          <p:cNvPr id="7" name="Freeform 6"/>
          <p:cNvSpPr/>
          <p:nvPr/>
        </p:nvSpPr>
        <p:spPr>
          <a:xfrm>
            <a:off x="1733422" y="1860422"/>
            <a:ext cx="4356355" cy="4356355"/>
          </a:xfrm>
          <a:custGeom>
            <a:avLst/>
            <a:gdLst/>
            <a:ahLst/>
            <a:cxnLst/>
            <a:rect l="0" t="0" r="0" b="0"/>
            <a:pathLst>
              <a:path>
                <a:moveTo>
                  <a:pt x="3121194" y="214717"/>
                </a:moveTo>
                <a:arcTo wR="2178177" hR="2178177" stAng="17739251" swAng="643697"/>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4978401" y="2368422"/>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a:solidFill>
            <a:schemeClr val="bg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External Resources</a:t>
            </a:r>
            <a:endParaRPr lang="en-US" sz="1900" kern="1200" dirty="0">
              <a:solidFill>
                <a:schemeClr val="tx1"/>
              </a:solidFill>
            </a:endParaRPr>
          </a:p>
        </p:txBody>
      </p:sp>
      <p:sp>
        <p:nvSpPr>
          <p:cNvPr id="9" name="Freeform 8"/>
          <p:cNvSpPr/>
          <p:nvPr/>
        </p:nvSpPr>
        <p:spPr>
          <a:xfrm>
            <a:off x="1733422" y="1860422"/>
            <a:ext cx="4356355" cy="4356355"/>
          </a:xfrm>
          <a:custGeom>
            <a:avLst/>
            <a:gdLst/>
            <a:ahLst/>
            <a:cxnLst/>
            <a:rect l="0" t="0" r="0" b="0"/>
            <a:pathLst>
              <a:path>
                <a:moveTo>
                  <a:pt x="4334400" y="1869696"/>
                </a:moveTo>
                <a:arcTo wR="2178177" hR="2178177" stAng="21111492" swAng="977016"/>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4978401" y="4546600"/>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a:solidFill>
            <a:schemeClr val="bg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Internal Resources</a:t>
            </a:r>
            <a:endParaRPr lang="en-US" sz="1900" kern="1200" dirty="0">
              <a:solidFill>
                <a:schemeClr val="tx1"/>
              </a:solidFill>
            </a:endParaRPr>
          </a:p>
        </p:txBody>
      </p:sp>
      <p:sp>
        <p:nvSpPr>
          <p:cNvPr id="11" name="Freeform 10"/>
          <p:cNvSpPr/>
          <p:nvPr/>
        </p:nvSpPr>
        <p:spPr>
          <a:xfrm>
            <a:off x="1733422" y="1860422"/>
            <a:ext cx="4356355" cy="4356355"/>
          </a:xfrm>
          <a:custGeom>
            <a:avLst/>
            <a:gdLst/>
            <a:ahLst/>
            <a:cxnLst/>
            <a:rect l="0" t="0" r="0" b="0"/>
            <a:pathLst>
              <a:path>
                <a:moveTo>
                  <a:pt x="3470213" y="3931774"/>
                </a:moveTo>
                <a:arcTo wR="2178177" hR="2178177" stAng="3217051" swAng="643697"/>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3092044" y="5635689"/>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90000"/>
              </a:lnSpc>
              <a:spcBef>
                <a:spcPct val="0"/>
              </a:spcBef>
              <a:spcAft>
                <a:spcPct val="35000"/>
              </a:spcAft>
            </a:pPr>
            <a:r>
              <a:rPr lang="en-US" sz="1900" kern="1200" dirty="0" smtClean="0"/>
              <a:t>Interviewing SMEs</a:t>
            </a:r>
          </a:p>
        </p:txBody>
      </p:sp>
      <p:sp>
        <p:nvSpPr>
          <p:cNvPr id="13" name="Freeform 12"/>
          <p:cNvSpPr/>
          <p:nvPr/>
        </p:nvSpPr>
        <p:spPr>
          <a:xfrm>
            <a:off x="1733422" y="1860422"/>
            <a:ext cx="4356355" cy="4356355"/>
          </a:xfrm>
          <a:custGeom>
            <a:avLst/>
            <a:gdLst/>
            <a:ahLst/>
            <a:cxnLst/>
            <a:rect l="0" t="0" r="0" b="0"/>
            <a:pathLst>
              <a:path>
                <a:moveTo>
                  <a:pt x="1235160" y="4141638"/>
                </a:moveTo>
                <a:arcTo wR="2178177" hR="2178177" stAng="6939251" swAng="643697"/>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205686" y="4546600"/>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90000"/>
              </a:lnSpc>
              <a:spcBef>
                <a:spcPct val="0"/>
              </a:spcBef>
              <a:spcAft>
                <a:spcPct val="35000"/>
              </a:spcAft>
            </a:pPr>
            <a:r>
              <a:rPr lang="en-US" sz="1900" kern="1200" dirty="0" smtClean="0"/>
              <a:t>Incorporating Feedback</a:t>
            </a:r>
            <a:endParaRPr lang="en-US" sz="1900" kern="1200" dirty="0"/>
          </a:p>
        </p:txBody>
      </p:sp>
      <p:sp>
        <p:nvSpPr>
          <p:cNvPr id="15" name="Freeform 14"/>
          <p:cNvSpPr/>
          <p:nvPr/>
        </p:nvSpPr>
        <p:spPr>
          <a:xfrm>
            <a:off x="1733422" y="1860422"/>
            <a:ext cx="4356355" cy="4356355"/>
          </a:xfrm>
          <a:custGeom>
            <a:avLst/>
            <a:gdLst/>
            <a:ahLst/>
            <a:cxnLst/>
            <a:rect l="0" t="0" r="0" b="0"/>
            <a:pathLst>
              <a:path>
                <a:moveTo>
                  <a:pt x="21954" y="2486659"/>
                </a:moveTo>
                <a:arcTo wR="2178177" hR="2178177" stAng="10311492" swAng="977016"/>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1205686" y="2368422"/>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90000"/>
              </a:lnSpc>
              <a:spcBef>
                <a:spcPct val="0"/>
              </a:spcBef>
              <a:spcAft>
                <a:spcPct val="35000"/>
              </a:spcAft>
            </a:pPr>
            <a:r>
              <a:rPr lang="en-US" sz="1900" kern="1200" dirty="0" smtClean="0"/>
              <a:t>Confirm with SMEs</a:t>
            </a:r>
          </a:p>
        </p:txBody>
      </p:sp>
      <p:sp>
        <p:nvSpPr>
          <p:cNvPr id="17" name="Freeform 16"/>
          <p:cNvSpPr/>
          <p:nvPr/>
        </p:nvSpPr>
        <p:spPr>
          <a:xfrm>
            <a:off x="1733422" y="1860422"/>
            <a:ext cx="4356355" cy="4356355"/>
          </a:xfrm>
          <a:custGeom>
            <a:avLst/>
            <a:gdLst/>
            <a:ahLst/>
            <a:cxnLst/>
            <a:rect l="0" t="0" r="0" b="0"/>
            <a:pathLst>
              <a:path>
                <a:moveTo>
                  <a:pt x="886142" y="424580"/>
                </a:moveTo>
                <a:arcTo wR="2178177" hR="2178177" stAng="14017051" swAng="643697"/>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TextBox 17"/>
          <p:cNvSpPr txBox="1"/>
          <p:nvPr/>
        </p:nvSpPr>
        <p:spPr>
          <a:xfrm>
            <a:off x="5936064" y="1279334"/>
            <a:ext cx="5842000" cy="1015663"/>
          </a:xfrm>
          <a:prstGeom prst="rect">
            <a:avLst/>
          </a:prstGeom>
          <a:noFill/>
        </p:spPr>
        <p:txBody>
          <a:bodyPr wrap="square" rtlCol="0">
            <a:spAutoFit/>
          </a:bodyPr>
          <a:lstStyle/>
          <a:p>
            <a:r>
              <a:rPr lang="en-US" sz="2000" dirty="0" smtClean="0">
                <a:latin typeface="Franklin Gothic Book" panose="020B0503020102020204" pitchFamily="34" charset="0"/>
              </a:rPr>
              <a:t>We use a variety of methods and processes in the 	development and </a:t>
            </a:r>
            <a:r>
              <a:rPr lang="en-US" sz="2000" dirty="0" smtClean="0">
                <a:solidFill>
                  <a:schemeClr val="accent3"/>
                </a:solidFill>
                <a:latin typeface="Franklin Gothic Demi Cond" panose="020B0706030402020204" pitchFamily="34" charset="0"/>
              </a:rPr>
              <a:t>continual refinement </a:t>
            </a:r>
            <a:r>
              <a:rPr lang="en-US" sz="2000" dirty="0" smtClean="0">
                <a:latin typeface="Franklin Gothic Book" panose="020B0503020102020204" pitchFamily="34" charset="0"/>
              </a:rPr>
              <a:t>of 			every competency</a:t>
            </a:r>
            <a:endParaRPr lang="en-US" sz="2000" dirty="0">
              <a:latin typeface="Franklin Gothic Book" panose="020B0503020102020204" pitchFamily="34" charset="0"/>
            </a:endParaRPr>
          </a:p>
        </p:txBody>
      </p:sp>
      <p:sp>
        <p:nvSpPr>
          <p:cNvPr id="20" name="TextBox 19"/>
          <p:cNvSpPr txBox="1"/>
          <p:nvPr/>
        </p:nvSpPr>
        <p:spPr>
          <a:xfrm>
            <a:off x="7772400" y="4546600"/>
            <a:ext cx="3467616" cy="461665"/>
          </a:xfrm>
          <a:prstGeom prst="rect">
            <a:avLst/>
          </a:prstGeom>
          <a:noFill/>
        </p:spPr>
        <p:txBody>
          <a:bodyPr wrap="none" rtlCol="0">
            <a:spAutoFit/>
          </a:bodyPr>
          <a:lstStyle/>
          <a:p>
            <a:r>
              <a:rPr lang="en-US" sz="2400" dirty="0" smtClean="0">
                <a:latin typeface="Franklin Gothic Book" panose="020B0503020102020204" pitchFamily="34" charset="0"/>
              </a:rPr>
              <a:t>Let’s look at an </a:t>
            </a:r>
            <a:r>
              <a:rPr lang="en-US" sz="2400" dirty="0" smtClean="0">
                <a:solidFill>
                  <a:schemeClr val="accent5"/>
                </a:solidFill>
                <a:latin typeface="Franklin Gothic Demi Cond" panose="020B0706030402020204" pitchFamily="34" charset="0"/>
              </a:rPr>
              <a:t>example</a:t>
            </a:r>
            <a:r>
              <a:rPr lang="en-US" sz="2400" dirty="0" smtClean="0">
                <a:latin typeface="Franklin Gothic Book" panose="020B0503020102020204" pitchFamily="34" charset="0"/>
              </a:rPr>
              <a:t>…</a:t>
            </a: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108562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75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5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75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75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75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75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750" fill="hold"/>
                                        <p:tgtEl>
                                          <p:spTgt spid="6"/>
                                        </p:tgtEl>
                                        <p:attrNameLst>
                                          <p:attrName>fillcolor</p:attrName>
                                        </p:attrNameLst>
                                      </p:cBhvr>
                                      <p:to>
                                        <a:srgbClr val="BADC8B"/>
                                      </p:to>
                                    </p:animClr>
                                    <p:set>
                                      <p:cBhvr>
                                        <p:cTn id="48" dur="750" fill="hold"/>
                                        <p:tgtEl>
                                          <p:spTgt spid="6"/>
                                        </p:tgtEl>
                                        <p:attrNameLst>
                                          <p:attrName>fill.type</p:attrName>
                                        </p:attrNameLst>
                                      </p:cBhvr>
                                      <p:to>
                                        <p:strVal val="solid"/>
                                      </p:to>
                                    </p:set>
                                    <p:set>
                                      <p:cBhvr>
                                        <p:cTn id="49" dur="750" fill="hold"/>
                                        <p:tgtEl>
                                          <p:spTgt spid="6"/>
                                        </p:tgtEl>
                                        <p:attrNameLst>
                                          <p:attrName>fill.on</p:attrName>
                                        </p:attrNameLst>
                                      </p:cBhvr>
                                      <p:to>
                                        <p:strVal val="true"/>
                                      </p:to>
                                    </p:set>
                                  </p:childTnLst>
                                </p:cTn>
                              </p:par>
                            </p:childTnLst>
                          </p:cTn>
                        </p:par>
                        <p:par>
                          <p:cTn id="50" fill="hold">
                            <p:stCondLst>
                              <p:cond delay="750"/>
                            </p:stCondLst>
                            <p:childTnLst>
                              <p:par>
                                <p:cTn id="51" presetID="1" presetClass="emph" presetSubtype="2" fill="hold" nodeType="afterEffect">
                                  <p:stCondLst>
                                    <p:cond delay="0"/>
                                  </p:stCondLst>
                                  <p:childTnLst>
                                    <p:animClr clrSpc="rgb" dir="cw">
                                      <p:cBhvr>
                                        <p:cTn id="52" dur="750" fill="hold"/>
                                        <p:tgtEl>
                                          <p:spTgt spid="8"/>
                                        </p:tgtEl>
                                        <p:attrNameLst>
                                          <p:attrName>fillcolor</p:attrName>
                                        </p:attrNameLst>
                                      </p:cBhvr>
                                      <p:to>
                                        <a:srgbClr val="BADC8B"/>
                                      </p:to>
                                    </p:animClr>
                                    <p:set>
                                      <p:cBhvr>
                                        <p:cTn id="53" dur="750" fill="hold"/>
                                        <p:tgtEl>
                                          <p:spTgt spid="8"/>
                                        </p:tgtEl>
                                        <p:attrNameLst>
                                          <p:attrName>fill.type</p:attrName>
                                        </p:attrNameLst>
                                      </p:cBhvr>
                                      <p:to>
                                        <p:strVal val="solid"/>
                                      </p:to>
                                    </p:set>
                                    <p:set>
                                      <p:cBhvr>
                                        <p:cTn id="54" dur="750" fill="hold"/>
                                        <p:tgtEl>
                                          <p:spTgt spid="8"/>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750" fill="hold"/>
                                        <p:tgtEl>
                                          <p:spTgt spid="6"/>
                                        </p:tgtEl>
                                        <p:attrNameLst>
                                          <p:attrName>fillcolor</p:attrName>
                                        </p:attrNameLst>
                                      </p:cBhvr>
                                      <p:to>
                                        <a:srgbClr val="FFFFFF"/>
                                      </p:to>
                                    </p:animClr>
                                    <p:set>
                                      <p:cBhvr>
                                        <p:cTn id="57" dur="750" fill="hold"/>
                                        <p:tgtEl>
                                          <p:spTgt spid="6"/>
                                        </p:tgtEl>
                                        <p:attrNameLst>
                                          <p:attrName>fill.type</p:attrName>
                                        </p:attrNameLst>
                                      </p:cBhvr>
                                      <p:to>
                                        <p:strVal val="solid"/>
                                      </p:to>
                                    </p:set>
                                    <p:set>
                                      <p:cBhvr>
                                        <p:cTn id="58" dur="750" fill="hold"/>
                                        <p:tgtEl>
                                          <p:spTgt spid="6"/>
                                        </p:tgtEl>
                                        <p:attrNameLst>
                                          <p:attrName>fill.on</p:attrName>
                                        </p:attrNameLst>
                                      </p:cBhvr>
                                      <p:to>
                                        <p:strVal val="true"/>
                                      </p:to>
                                    </p:set>
                                  </p:childTnLst>
                                </p:cTn>
                              </p:par>
                            </p:childTnLst>
                          </p:cTn>
                        </p:par>
                        <p:par>
                          <p:cTn id="59" fill="hold">
                            <p:stCondLst>
                              <p:cond delay="1500"/>
                            </p:stCondLst>
                            <p:childTnLst>
                              <p:par>
                                <p:cTn id="60" presetID="1" presetClass="emph" presetSubtype="2" fill="hold" nodeType="afterEffect">
                                  <p:stCondLst>
                                    <p:cond delay="0"/>
                                  </p:stCondLst>
                                  <p:childTnLst>
                                    <p:animClr clrSpc="rgb" dir="cw">
                                      <p:cBhvr>
                                        <p:cTn id="61" dur="750" fill="hold"/>
                                        <p:tgtEl>
                                          <p:spTgt spid="10"/>
                                        </p:tgtEl>
                                        <p:attrNameLst>
                                          <p:attrName>fillcolor</p:attrName>
                                        </p:attrNameLst>
                                      </p:cBhvr>
                                      <p:to>
                                        <a:srgbClr val="BADC8B"/>
                                      </p:to>
                                    </p:animClr>
                                    <p:set>
                                      <p:cBhvr>
                                        <p:cTn id="62" dur="750" fill="hold"/>
                                        <p:tgtEl>
                                          <p:spTgt spid="10"/>
                                        </p:tgtEl>
                                        <p:attrNameLst>
                                          <p:attrName>fill.type</p:attrName>
                                        </p:attrNameLst>
                                      </p:cBhvr>
                                      <p:to>
                                        <p:strVal val="solid"/>
                                      </p:to>
                                    </p:set>
                                    <p:set>
                                      <p:cBhvr>
                                        <p:cTn id="63" dur="750" fill="hold"/>
                                        <p:tgtEl>
                                          <p:spTgt spid="10"/>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750" fill="hold"/>
                                        <p:tgtEl>
                                          <p:spTgt spid="8"/>
                                        </p:tgtEl>
                                        <p:attrNameLst>
                                          <p:attrName>fillcolor</p:attrName>
                                        </p:attrNameLst>
                                      </p:cBhvr>
                                      <p:to>
                                        <a:srgbClr val="FFFFFF"/>
                                      </p:to>
                                    </p:animClr>
                                    <p:set>
                                      <p:cBhvr>
                                        <p:cTn id="66" dur="750" fill="hold"/>
                                        <p:tgtEl>
                                          <p:spTgt spid="8"/>
                                        </p:tgtEl>
                                        <p:attrNameLst>
                                          <p:attrName>fill.type</p:attrName>
                                        </p:attrNameLst>
                                      </p:cBhvr>
                                      <p:to>
                                        <p:strVal val="solid"/>
                                      </p:to>
                                    </p:set>
                                    <p:set>
                                      <p:cBhvr>
                                        <p:cTn id="67" dur="750" fill="hold"/>
                                        <p:tgtEl>
                                          <p:spTgt spid="8"/>
                                        </p:tgtEl>
                                        <p:attrNameLst>
                                          <p:attrName>fill.on</p:attrName>
                                        </p:attrNameLst>
                                      </p:cBhvr>
                                      <p:to>
                                        <p:strVal val="true"/>
                                      </p:to>
                                    </p:set>
                                  </p:childTnLst>
                                </p:cTn>
                              </p:par>
                            </p:childTnLst>
                          </p:cTn>
                        </p:par>
                        <p:par>
                          <p:cTn id="68" fill="hold">
                            <p:stCondLst>
                              <p:cond delay="2250"/>
                            </p:stCondLst>
                            <p:childTnLst>
                              <p:par>
                                <p:cTn id="69" presetID="1" presetClass="emph" presetSubtype="2" fill="hold" nodeType="afterEffect">
                                  <p:stCondLst>
                                    <p:cond delay="0"/>
                                  </p:stCondLst>
                                  <p:childTnLst>
                                    <p:animClr clrSpc="rgb" dir="cw">
                                      <p:cBhvr>
                                        <p:cTn id="70" dur="750" fill="hold"/>
                                        <p:tgtEl>
                                          <p:spTgt spid="12"/>
                                        </p:tgtEl>
                                        <p:attrNameLst>
                                          <p:attrName>fillcolor</p:attrName>
                                        </p:attrNameLst>
                                      </p:cBhvr>
                                      <p:to>
                                        <a:srgbClr val="BADC8B"/>
                                      </p:to>
                                    </p:animClr>
                                    <p:set>
                                      <p:cBhvr>
                                        <p:cTn id="71" dur="750" fill="hold"/>
                                        <p:tgtEl>
                                          <p:spTgt spid="12"/>
                                        </p:tgtEl>
                                        <p:attrNameLst>
                                          <p:attrName>fill.type</p:attrName>
                                        </p:attrNameLst>
                                      </p:cBhvr>
                                      <p:to>
                                        <p:strVal val="solid"/>
                                      </p:to>
                                    </p:set>
                                    <p:set>
                                      <p:cBhvr>
                                        <p:cTn id="72" dur="750" fill="hold"/>
                                        <p:tgtEl>
                                          <p:spTgt spid="12"/>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750" fill="hold"/>
                                        <p:tgtEl>
                                          <p:spTgt spid="10"/>
                                        </p:tgtEl>
                                        <p:attrNameLst>
                                          <p:attrName>fillcolor</p:attrName>
                                        </p:attrNameLst>
                                      </p:cBhvr>
                                      <p:to>
                                        <a:srgbClr val="FFFFFF"/>
                                      </p:to>
                                    </p:animClr>
                                    <p:set>
                                      <p:cBhvr>
                                        <p:cTn id="75" dur="750" fill="hold"/>
                                        <p:tgtEl>
                                          <p:spTgt spid="10"/>
                                        </p:tgtEl>
                                        <p:attrNameLst>
                                          <p:attrName>fill.type</p:attrName>
                                        </p:attrNameLst>
                                      </p:cBhvr>
                                      <p:to>
                                        <p:strVal val="solid"/>
                                      </p:to>
                                    </p:set>
                                    <p:set>
                                      <p:cBhvr>
                                        <p:cTn id="76" dur="750" fill="hold"/>
                                        <p:tgtEl>
                                          <p:spTgt spid="10"/>
                                        </p:tgtEl>
                                        <p:attrNameLst>
                                          <p:attrName>fill.on</p:attrName>
                                        </p:attrNameLst>
                                      </p:cBhvr>
                                      <p:to>
                                        <p:strVal val="true"/>
                                      </p:to>
                                    </p:set>
                                  </p:childTnLst>
                                </p:cTn>
                              </p:par>
                            </p:childTnLst>
                          </p:cTn>
                        </p:par>
                        <p:par>
                          <p:cTn id="77" fill="hold">
                            <p:stCondLst>
                              <p:cond delay="3000"/>
                            </p:stCondLst>
                            <p:childTnLst>
                              <p:par>
                                <p:cTn id="78" presetID="1" presetClass="emph" presetSubtype="2" fill="hold" nodeType="afterEffect">
                                  <p:stCondLst>
                                    <p:cond delay="0"/>
                                  </p:stCondLst>
                                  <p:childTnLst>
                                    <p:animClr clrSpc="rgb" dir="cw">
                                      <p:cBhvr>
                                        <p:cTn id="79" dur="750" fill="hold"/>
                                        <p:tgtEl>
                                          <p:spTgt spid="14"/>
                                        </p:tgtEl>
                                        <p:attrNameLst>
                                          <p:attrName>fillcolor</p:attrName>
                                        </p:attrNameLst>
                                      </p:cBhvr>
                                      <p:to>
                                        <a:srgbClr val="BADC8B"/>
                                      </p:to>
                                    </p:animClr>
                                    <p:set>
                                      <p:cBhvr>
                                        <p:cTn id="80" dur="750" fill="hold"/>
                                        <p:tgtEl>
                                          <p:spTgt spid="14"/>
                                        </p:tgtEl>
                                        <p:attrNameLst>
                                          <p:attrName>fill.type</p:attrName>
                                        </p:attrNameLst>
                                      </p:cBhvr>
                                      <p:to>
                                        <p:strVal val="solid"/>
                                      </p:to>
                                    </p:set>
                                    <p:set>
                                      <p:cBhvr>
                                        <p:cTn id="81" dur="750" fill="hold"/>
                                        <p:tgtEl>
                                          <p:spTgt spid="14"/>
                                        </p:tgtEl>
                                        <p:attrNameLst>
                                          <p:attrName>fill.on</p:attrName>
                                        </p:attrNameLst>
                                      </p:cBhvr>
                                      <p:to>
                                        <p:strVal val="true"/>
                                      </p:to>
                                    </p:set>
                                  </p:childTnLst>
                                </p:cTn>
                              </p:par>
                              <p:par>
                                <p:cTn id="82" presetID="1" presetClass="emph" presetSubtype="2" fill="hold" nodeType="withEffect">
                                  <p:stCondLst>
                                    <p:cond delay="0"/>
                                  </p:stCondLst>
                                  <p:childTnLst>
                                    <p:animClr clrSpc="rgb" dir="cw">
                                      <p:cBhvr>
                                        <p:cTn id="83" dur="750" fill="hold"/>
                                        <p:tgtEl>
                                          <p:spTgt spid="12"/>
                                        </p:tgtEl>
                                        <p:attrNameLst>
                                          <p:attrName>fillcolor</p:attrName>
                                        </p:attrNameLst>
                                      </p:cBhvr>
                                      <p:to>
                                        <a:srgbClr val="FFFFFF"/>
                                      </p:to>
                                    </p:animClr>
                                    <p:set>
                                      <p:cBhvr>
                                        <p:cTn id="84" dur="750" fill="hold"/>
                                        <p:tgtEl>
                                          <p:spTgt spid="12"/>
                                        </p:tgtEl>
                                        <p:attrNameLst>
                                          <p:attrName>fill.type</p:attrName>
                                        </p:attrNameLst>
                                      </p:cBhvr>
                                      <p:to>
                                        <p:strVal val="solid"/>
                                      </p:to>
                                    </p:set>
                                    <p:set>
                                      <p:cBhvr>
                                        <p:cTn id="85" dur="750" fill="hold"/>
                                        <p:tgtEl>
                                          <p:spTgt spid="12"/>
                                        </p:tgtEl>
                                        <p:attrNameLst>
                                          <p:attrName>fill.on</p:attrName>
                                        </p:attrNameLst>
                                      </p:cBhvr>
                                      <p:to>
                                        <p:strVal val="true"/>
                                      </p:to>
                                    </p:set>
                                  </p:childTnLst>
                                </p:cTn>
                              </p:par>
                            </p:childTnLst>
                          </p:cTn>
                        </p:par>
                        <p:par>
                          <p:cTn id="86" fill="hold">
                            <p:stCondLst>
                              <p:cond delay="3750"/>
                            </p:stCondLst>
                            <p:childTnLst>
                              <p:par>
                                <p:cTn id="87" presetID="1" presetClass="emph" presetSubtype="2" fill="hold" nodeType="afterEffect">
                                  <p:stCondLst>
                                    <p:cond delay="0"/>
                                  </p:stCondLst>
                                  <p:childTnLst>
                                    <p:animClr clrSpc="rgb" dir="cw">
                                      <p:cBhvr>
                                        <p:cTn id="88" dur="750" fill="hold"/>
                                        <p:tgtEl>
                                          <p:spTgt spid="16"/>
                                        </p:tgtEl>
                                        <p:attrNameLst>
                                          <p:attrName>fillcolor</p:attrName>
                                        </p:attrNameLst>
                                      </p:cBhvr>
                                      <p:to>
                                        <a:srgbClr val="BADC8B"/>
                                      </p:to>
                                    </p:animClr>
                                    <p:set>
                                      <p:cBhvr>
                                        <p:cTn id="89" dur="750" fill="hold"/>
                                        <p:tgtEl>
                                          <p:spTgt spid="16"/>
                                        </p:tgtEl>
                                        <p:attrNameLst>
                                          <p:attrName>fill.type</p:attrName>
                                        </p:attrNameLst>
                                      </p:cBhvr>
                                      <p:to>
                                        <p:strVal val="solid"/>
                                      </p:to>
                                    </p:set>
                                    <p:set>
                                      <p:cBhvr>
                                        <p:cTn id="90" dur="750" fill="hold"/>
                                        <p:tgtEl>
                                          <p:spTgt spid="16"/>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750" fill="hold"/>
                                        <p:tgtEl>
                                          <p:spTgt spid="14"/>
                                        </p:tgtEl>
                                        <p:attrNameLst>
                                          <p:attrName>fillcolor</p:attrName>
                                        </p:attrNameLst>
                                      </p:cBhvr>
                                      <p:to>
                                        <a:srgbClr val="FFFFFF"/>
                                      </p:to>
                                    </p:animClr>
                                    <p:set>
                                      <p:cBhvr>
                                        <p:cTn id="93" dur="750" fill="hold"/>
                                        <p:tgtEl>
                                          <p:spTgt spid="14"/>
                                        </p:tgtEl>
                                        <p:attrNameLst>
                                          <p:attrName>fill.type</p:attrName>
                                        </p:attrNameLst>
                                      </p:cBhvr>
                                      <p:to>
                                        <p:strVal val="solid"/>
                                      </p:to>
                                    </p:set>
                                    <p:set>
                                      <p:cBhvr>
                                        <p:cTn id="94" dur="750" fill="hold"/>
                                        <p:tgtEl>
                                          <p:spTgt spid="14"/>
                                        </p:tgtEl>
                                        <p:attrNameLst>
                                          <p:attrName>fill.on</p:attrName>
                                        </p:attrNameLst>
                                      </p:cBhvr>
                                      <p:to>
                                        <p:strVal val="true"/>
                                      </p:to>
                                    </p:set>
                                  </p:childTnLst>
                                </p:cTn>
                              </p:par>
                            </p:childTnLst>
                          </p:cTn>
                        </p:par>
                        <p:par>
                          <p:cTn id="95" fill="hold">
                            <p:stCondLst>
                              <p:cond delay="4500"/>
                            </p:stCondLst>
                            <p:childTnLst>
                              <p:par>
                                <p:cTn id="96" presetID="1" presetClass="emph" presetSubtype="2" fill="hold" nodeType="afterEffect">
                                  <p:stCondLst>
                                    <p:cond delay="0"/>
                                  </p:stCondLst>
                                  <p:childTnLst>
                                    <p:animClr clrSpc="rgb" dir="cw">
                                      <p:cBhvr>
                                        <p:cTn id="97" dur="750" fill="hold"/>
                                        <p:tgtEl>
                                          <p:spTgt spid="16"/>
                                        </p:tgtEl>
                                        <p:attrNameLst>
                                          <p:attrName>fillcolor</p:attrName>
                                        </p:attrNameLst>
                                      </p:cBhvr>
                                      <p:to>
                                        <a:srgbClr val="FFFFFF"/>
                                      </p:to>
                                    </p:animClr>
                                    <p:set>
                                      <p:cBhvr>
                                        <p:cTn id="98" dur="750" fill="hold"/>
                                        <p:tgtEl>
                                          <p:spTgt spid="16"/>
                                        </p:tgtEl>
                                        <p:attrNameLst>
                                          <p:attrName>fill.type</p:attrName>
                                        </p:attrNameLst>
                                      </p:cBhvr>
                                      <p:to>
                                        <p:strVal val="solid"/>
                                      </p:to>
                                    </p:set>
                                    <p:set>
                                      <p:cBhvr>
                                        <p:cTn id="99" dur="750" fill="hold"/>
                                        <p:tgtEl>
                                          <p:spTgt spid="16"/>
                                        </p:tgtEl>
                                        <p:attrNameLst>
                                          <p:attrName>fill.on</p:attrName>
                                        </p:attrNameLst>
                                      </p:cBhvr>
                                      <p:to>
                                        <p:strVal val="true"/>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left)">
                                      <p:cBhvr>
                                        <p:cTn id="10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092044" y="1279334"/>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a:solidFill>
            <a:schemeClr val="bg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100000"/>
              </a:lnSpc>
              <a:spcBef>
                <a:spcPct val="0"/>
              </a:spcBef>
              <a:spcAft>
                <a:spcPct val="35000"/>
              </a:spcAft>
            </a:pPr>
            <a:r>
              <a:rPr lang="en-US" sz="1900" kern="1200" dirty="0" smtClean="0">
                <a:solidFill>
                  <a:schemeClr val="tx1"/>
                </a:solidFill>
              </a:rPr>
              <a:t>Published Literature</a:t>
            </a:r>
          </a:p>
        </p:txBody>
      </p:sp>
      <p:sp>
        <p:nvSpPr>
          <p:cNvPr id="6" name="Freeform 5"/>
          <p:cNvSpPr/>
          <p:nvPr/>
        </p:nvSpPr>
        <p:spPr>
          <a:xfrm>
            <a:off x="1733422" y="1860422"/>
            <a:ext cx="4356355" cy="4356355"/>
          </a:xfrm>
          <a:custGeom>
            <a:avLst/>
            <a:gdLst/>
            <a:ahLst/>
            <a:cxnLst/>
            <a:rect l="0" t="0" r="0" b="0"/>
            <a:pathLst>
              <a:path>
                <a:moveTo>
                  <a:pt x="3121194" y="214717"/>
                </a:moveTo>
                <a:arcTo wR="2178177" hR="2178177" stAng="17739251" swAng="643697"/>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4978401" y="2368422"/>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a:solidFill>
            <a:schemeClr val="bg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External Resources</a:t>
            </a:r>
            <a:endParaRPr lang="en-US" sz="1900" kern="1200" dirty="0">
              <a:solidFill>
                <a:schemeClr val="tx1"/>
              </a:solidFill>
            </a:endParaRPr>
          </a:p>
        </p:txBody>
      </p:sp>
      <p:sp>
        <p:nvSpPr>
          <p:cNvPr id="8" name="Freeform 7"/>
          <p:cNvSpPr/>
          <p:nvPr/>
        </p:nvSpPr>
        <p:spPr>
          <a:xfrm>
            <a:off x="1733422" y="1860422"/>
            <a:ext cx="4356355" cy="4356355"/>
          </a:xfrm>
          <a:custGeom>
            <a:avLst/>
            <a:gdLst/>
            <a:ahLst/>
            <a:cxnLst/>
            <a:rect l="0" t="0" r="0" b="0"/>
            <a:pathLst>
              <a:path>
                <a:moveTo>
                  <a:pt x="4334400" y="1869696"/>
                </a:moveTo>
                <a:arcTo wR="2178177" hR="2178177" stAng="21111492" swAng="977016"/>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4978401" y="4546600"/>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a:solidFill>
            <a:schemeClr val="bg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Internal Resources</a:t>
            </a:r>
            <a:endParaRPr lang="en-US" sz="1900" kern="1200" dirty="0">
              <a:solidFill>
                <a:schemeClr val="tx1"/>
              </a:solidFill>
            </a:endParaRPr>
          </a:p>
        </p:txBody>
      </p:sp>
      <p:sp>
        <p:nvSpPr>
          <p:cNvPr id="11" name="Freeform 10"/>
          <p:cNvSpPr/>
          <p:nvPr/>
        </p:nvSpPr>
        <p:spPr>
          <a:xfrm>
            <a:off x="1733422" y="1860422"/>
            <a:ext cx="4356355" cy="4356355"/>
          </a:xfrm>
          <a:custGeom>
            <a:avLst/>
            <a:gdLst/>
            <a:ahLst/>
            <a:cxnLst/>
            <a:rect l="0" t="0" r="0" b="0"/>
            <a:pathLst>
              <a:path>
                <a:moveTo>
                  <a:pt x="3470213" y="3931774"/>
                </a:moveTo>
                <a:arcTo wR="2178177" hR="2178177" stAng="3217051" swAng="643697"/>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3092044" y="5635689"/>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90000"/>
              </a:lnSpc>
              <a:spcBef>
                <a:spcPct val="0"/>
              </a:spcBef>
              <a:spcAft>
                <a:spcPct val="35000"/>
              </a:spcAft>
            </a:pPr>
            <a:r>
              <a:rPr lang="en-US" sz="1900" kern="1200" dirty="0" smtClean="0"/>
              <a:t>Interviewing SMEs</a:t>
            </a:r>
          </a:p>
        </p:txBody>
      </p:sp>
      <p:sp>
        <p:nvSpPr>
          <p:cNvPr id="13" name="Freeform 12"/>
          <p:cNvSpPr/>
          <p:nvPr/>
        </p:nvSpPr>
        <p:spPr>
          <a:xfrm>
            <a:off x="1733422" y="1860422"/>
            <a:ext cx="4356355" cy="4356355"/>
          </a:xfrm>
          <a:custGeom>
            <a:avLst/>
            <a:gdLst/>
            <a:ahLst/>
            <a:cxnLst/>
            <a:rect l="0" t="0" r="0" b="0"/>
            <a:pathLst>
              <a:path>
                <a:moveTo>
                  <a:pt x="1235160" y="4141638"/>
                </a:moveTo>
                <a:arcTo wR="2178177" hR="2178177" stAng="6939251" swAng="643697"/>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205686" y="4546600"/>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90000"/>
              </a:lnSpc>
              <a:spcBef>
                <a:spcPct val="0"/>
              </a:spcBef>
              <a:spcAft>
                <a:spcPct val="35000"/>
              </a:spcAft>
            </a:pPr>
            <a:r>
              <a:rPr lang="en-US" sz="1900" kern="1200" dirty="0" smtClean="0"/>
              <a:t>Incorporating Feedback</a:t>
            </a:r>
            <a:endParaRPr lang="en-US" sz="1900" kern="1200" dirty="0"/>
          </a:p>
        </p:txBody>
      </p:sp>
      <p:sp>
        <p:nvSpPr>
          <p:cNvPr id="15" name="Freeform 14"/>
          <p:cNvSpPr/>
          <p:nvPr/>
        </p:nvSpPr>
        <p:spPr>
          <a:xfrm>
            <a:off x="1733422" y="1860422"/>
            <a:ext cx="4356355" cy="4356355"/>
          </a:xfrm>
          <a:custGeom>
            <a:avLst/>
            <a:gdLst/>
            <a:ahLst/>
            <a:cxnLst/>
            <a:rect l="0" t="0" r="0" b="0"/>
            <a:pathLst>
              <a:path>
                <a:moveTo>
                  <a:pt x="21954" y="2486659"/>
                </a:moveTo>
                <a:arcTo wR="2178177" hR="2178177" stAng="10311492" swAng="977016"/>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1205686" y="2368422"/>
            <a:ext cx="1639111" cy="1162177"/>
          </a:xfrm>
          <a:custGeom>
            <a:avLst/>
            <a:gdLst>
              <a:gd name="connsiteX0" fmla="*/ 0 w 1639111"/>
              <a:gd name="connsiteY0" fmla="*/ 193700 h 1162177"/>
              <a:gd name="connsiteX1" fmla="*/ 193700 w 1639111"/>
              <a:gd name="connsiteY1" fmla="*/ 0 h 1162177"/>
              <a:gd name="connsiteX2" fmla="*/ 1445411 w 1639111"/>
              <a:gd name="connsiteY2" fmla="*/ 0 h 1162177"/>
              <a:gd name="connsiteX3" fmla="*/ 1639111 w 1639111"/>
              <a:gd name="connsiteY3" fmla="*/ 193700 h 1162177"/>
              <a:gd name="connsiteX4" fmla="*/ 1639111 w 1639111"/>
              <a:gd name="connsiteY4" fmla="*/ 968477 h 1162177"/>
              <a:gd name="connsiteX5" fmla="*/ 1445411 w 1639111"/>
              <a:gd name="connsiteY5" fmla="*/ 1162177 h 1162177"/>
              <a:gd name="connsiteX6" fmla="*/ 193700 w 1639111"/>
              <a:gd name="connsiteY6" fmla="*/ 1162177 h 1162177"/>
              <a:gd name="connsiteX7" fmla="*/ 0 w 1639111"/>
              <a:gd name="connsiteY7" fmla="*/ 968477 h 1162177"/>
              <a:gd name="connsiteX8" fmla="*/ 0 w 1639111"/>
              <a:gd name="connsiteY8" fmla="*/ 193700 h 1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111" h="1162177">
                <a:moveTo>
                  <a:pt x="0" y="193700"/>
                </a:moveTo>
                <a:cubicBezTo>
                  <a:pt x="0" y="86722"/>
                  <a:pt x="86722" y="0"/>
                  <a:pt x="193700" y="0"/>
                </a:cubicBezTo>
                <a:lnTo>
                  <a:pt x="1445411" y="0"/>
                </a:lnTo>
                <a:cubicBezTo>
                  <a:pt x="1552389" y="0"/>
                  <a:pt x="1639111" y="86722"/>
                  <a:pt x="1639111" y="193700"/>
                </a:cubicBezTo>
                <a:lnTo>
                  <a:pt x="1639111" y="968477"/>
                </a:lnTo>
                <a:cubicBezTo>
                  <a:pt x="1639111" y="1075455"/>
                  <a:pt x="1552389" y="1162177"/>
                  <a:pt x="1445411" y="1162177"/>
                </a:cubicBezTo>
                <a:lnTo>
                  <a:pt x="193700" y="1162177"/>
                </a:lnTo>
                <a:cubicBezTo>
                  <a:pt x="86722" y="1162177"/>
                  <a:pt x="0" y="1075455"/>
                  <a:pt x="0" y="968477"/>
                </a:cubicBezTo>
                <a:lnTo>
                  <a:pt x="0" y="1937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9123" tIns="129123" rIns="129123" bIns="129123" numCol="1" spcCol="1270" anchor="ctr" anchorCtr="0">
            <a:noAutofit/>
          </a:bodyPr>
          <a:lstStyle/>
          <a:p>
            <a:pPr lvl="0" algn="ctr" defTabSz="844550">
              <a:lnSpc>
                <a:spcPct val="90000"/>
              </a:lnSpc>
              <a:spcBef>
                <a:spcPct val="0"/>
              </a:spcBef>
              <a:spcAft>
                <a:spcPct val="35000"/>
              </a:spcAft>
            </a:pPr>
            <a:r>
              <a:rPr lang="en-US" sz="1900" kern="1200" dirty="0" smtClean="0"/>
              <a:t>Confirm with H &amp; S Committee</a:t>
            </a:r>
          </a:p>
        </p:txBody>
      </p:sp>
      <p:sp>
        <p:nvSpPr>
          <p:cNvPr id="17" name="Freeform 16"/>
          <p:cNvSpPr/>
          <p:nvPr/>
        </p:nvSpPr>
        <p:spPr>
          <a:xfrm>
            <a:off x="1733422" y="1860422"/>
            <a:ext cx="4356355" cy="4356355"/>
          </a:xfrm>
          <a:custGeom>
            <a:avLst/>
            <a:gdLst/>
            <a:ahLst/>
            <a:cxnLst/>
            <a:rect l="0" t="0" r="0" b="0"/>
            <a:pathLst>
              <a:path>
                <a:moveTo>
                  <a:pt x="886142" y="424580"/>
                </a:moveTo>
                <a:arcTo wR="2178177" hR="2178177" stAng="14017051" swAng="643697"/>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7086600" y="2819403"/>
            <a:ext cx="4699000" cy="2123650"/>
          </a:xfrm>
          <a:prstGeom prst="rect">
            <a:avLst/>
          </a:prstGeom>
          <a:noFill/>
        </p:spPr>
        <p:txBody>
          <a:bodyPr wrap="square" lIns="121912" tIns="60956" rIns="121912" bIns="60956" rtlCol="0">
            <a:spAutoFit/>
          </a:bodyPr>
          <a:lstStyle/>
          <a:p>
            <a:pPr marL="380972" indent="-380972">
              <a:buFont typeface="Arial" panose="020B0604020202020204" pitchFamily="34" charset="0"/>
              <a:buChar char="•"/>
            </a:pPr>
            <a:r>
              <a:rPr lang="en-US" sz="2800" dirty="0" smtClean="0">
                <a:latin typeface="Franklin Gothic Book" panose="020B0503020102020204" pitchFamily="34" charset="0"/>
              </a:rPr>
              <a:t>SCM Safety </a:t>
            </a:r>
            <a:r>
              <a:rPr lang="en-US" sz="2800" dirty="0">
                <a:latin typeface="Franklin Gothic Book" panose="020B0503020102020204" pitchFamily="34" charset="0"/>
              </a:rPr>
              <a:t>Assessment Report</a:t>
            </a:r>
          </a:p>
          <a:p>
            <a:pPr marL="380972" indent="-380972">
              <a:buFont typeface="Arial" panose="020B0604020202020204" pitchFamily="34" charset="0"/>
              <a:buChar char="•"/>
            </a:pPr>
            <a:r>
              <a:rPr lang="en-US" sz="2800" dirty="0" smtClean="0">
                <a:latin typeface="Franklin Gothic Book" panose="020B0503020102020204" pitchFamily="34" charset="0"/>
              </a:rPr>
              <a:t>ANSI-Z10 </a:t>
            </a:r>
            <a:r>
              <a:rPr lang="en-US" sz="2800" dirty="0">
                <a:latin typeface="Franklin Gothic Book" panose="020B0503020102020204" pitchFamily="34" charset="0"/>
              </a:rPr>
              <a:t>Standards</a:t>
            </a:r>
          </a:p>
          <a:p>
            <a:pPr marL="380972" indent="-380972">
              <a:buFont typeface="Arial" panose="020B0604020202020204" pitchFamily="34" charset="0"/>
              <a:buChar char="•"/>
            </a:pPr>
            <a:r>
              <a:rPr lang="en-US" sz="2800" dirty="0" smtClean="0">
                <a:latin typeface="Franklin Gothic Book" panose="020B0503020102020204" pitchFamily="34" charset="0"/>
              </a:rPr>
              <a:t>Industry Best </a:t>
            </a:r>
            <a:r>
              <a:rPr lang="en-US" sz="2800" dirty="0">
                <a:latin typeface="Franklin Gothic Book" panose="020B0503020102020204" pitchFamily="34" charset="0"/>
              </a:rPr>
              <a:t>practices</a:t>
            </a:r>
          </a:p>
          <a:p>
            <a:endParaRPr lang="en-US" b="1" dirty="0">
              <a:latin typeface="+mn-lt"/>
            </a:endParaRPr>
          </a:p>
        </p:txBody>
      </p:sp>
      <p:sp>
        <p:nvSpPr>
          <p:cNvPr id="10" name="Title 1"/>
          <p:cNvSpPr txBox="1">
            <a:spLocks/>
          </p:cNvSpPr>
          <p:nvPr/>
        </p:nvSpPr>
        <p:spPr>
          <a:xfrm>
            <a:off x="406399" y="137319"/>
            <a:ext cx="1121815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smtClean="0">
                <a:solidFill>
                  <a:schemeClr val="accent5"/>
                </a:solidFill>
                <a:latin typeface="Franklin Gothic Demi Cond" panose="020B0706030402020204" pitchFamily="34" charset="0"/>
              </a:rPr>
              <a:t>Development of the Safety competency</a:t>
            </a:r>
            <a:endParaRPr lang="en-US" altLang="en-US" sz="4000" dirty="0">
              <a:solidFill>
                <a:schemeClr val="accent5"/>
              </a:solidFill>
              <a:latin typeface="Franklin Gothic Demi Cond" panose="020B0706030402020204" pitchFamily="34" charset="0"/>
            </a:endParaRPr>
          </a:p>
        </p:txBody>
      </p:sp>
      <p:sp>
        <p:nvSpPr>
          <p:cNvPr id="18" name="TextBox 17"/>
          <p:cNvSpPr txBox="1"/>
          <p:nvPr/>
        </p:nvSpPr>
        <p:spPr>
          <a:xfrm>
            <a:off x="7086600" y="4648200"/>
            <a:ext cx="3352800" cy="2092873"/>
          </a:xfrm>
          <a:prstGeom prst="rect">
            <a:avLst/>
          </a:prstGeom>
          <a:noFill/>
        </p:spPr>
        <p:txBody>
          <a:bodyPr wrap="square" lIns="121912" tIns="60956" rIns="121912" bIns="60956" rtlCol="0">
            <a:spAutoFit/>
          </a:bodyPr>
          <a:lstStyle/>
          <a:p>
            <a:pPr marL="380972" indent="-380972">
              <a:buFont typeface="Arial" panose="020B0604020202020204" pitchFamily="34" charset="0"/>
              <a:buChar char="•"/>
            </a:pPr>
            <a:r>
              <a:rPr lang="en-US" sz="3200" dirty="0">
                <a:latin typeface="Franklin Gothic Book" panose="020B0503020102020204" pitchFamily="34" charset="0"/>
              </a:rPr>
              <a:t>Wastewater</a:t>
            </a:r>
          </a:p>
          <a:p>
            <a:pPr marL="380972" indent="-380972">
              <a:buFont typeface="Arial" panose="020B0604020202020204" pitchFamily="34" charset="0"/>
              <a:buChar char="•"/>
            </a:pPr>
            <a:r>
              <a:rPr lang="en-US" sz="3200" dirty="0">
                <a:latin typeface="Franklin Gothic Book" panose="020B0503020102020204" pitchFamily="34" charset="0"/>
              </a:rPr>
              <a:t>Water Quality</a:t>
            </a:r>
          </a:p>
          <a:p>
            <a:pPr marL="380972" indent="-380972">
              <a:buFont typeface="Arial" panose="020B0604020202020204" pitchFamily="34" charset="0"/>
              <a:buChar char="•"/>
            </a:pPr>
            <a:r>
              <a:rPr lang="en-US" sz="3200" dirty="0">
                <a:latin typeface="Franklin Gothic Book" panose="020B0503020102020204" pitchFamily="34" charset="0"/>
              </a:rPr>
              <a:t>Fleet</a:t>
            </a:r>
          </a:p>
          <a:p>
            <a:pPr marL="380972" indent="-380972">
              <a:buFont typeface="Arial" panose="020B0604020202020204" pitchFamily="34" charset="0"/>
              <a:buChar char="•"/>
            </a:pPr>
            <a:r>
              <a:rPr lang="en-US" sz="3200" dirty="0">
                <a:latin typeface="Franklin Gothic Book" panose="020B0503020102020204" pitchFamily="34" charset="0"/>
              </a:rPr>
              <a:t>Health &amp; Safety</a:t>
            </a:r>
          </a:p>
        </p:txBody>
      </p:sp>
      <p:sp>
        <p:nvSpPr>
          <p:cNvPr id="3" name="TextBox 2"/>
          <p:cNvSpPr txBox="1"/>
          <p:nvPr/>
        </p:nvSpPr>
        <p:spPr>
          <a:xfrm>
            <a:off x="5936064" y="1279334"/>
            <a:ext cx="5842000" cy="1015663"/>
          </a:xfrm>
          <a:prstGeom prst="rect">
            <a:avLst/>
          </a:prstGeom>
          <a:noFill/>
        </p:spPr>
        <p:txBody>
          <a:bodyPr wrap="square" rtlCol="0">
            <a:spAutoFit/>
          </a:bodyPr>
          <a:lstStyle/>
          <a:p>
            <a:r>
              <a:rPr lang="en-US" sz="2000" dirty="0" smtClean="0">
                <a:latin typeface="Franklin Gothic Book" panose="020B0503020102020204" pitchFamily="34" charset="0"/>
              </a:rPr>
              <a:t>We used a variety of methods and processes in the 	development and </a:t>
            </a:r>
            <a:r>
              <a:rPr lang="en-US" sz="2000" dirty="0" smtClean="0">
                <a:solidFill>
                  <a:schemeClr val="accent1"/>
                </a:solidFill>
                <a:latin typeface="Franklin Gothic Demi Cond" panose="020B0706030402020204" pitchFamily="34" charset="0"/>
              </a:rPr>
              <a:t>continual refinement </a:t>
            </a:r>
            <a:r>
              <a:rPr lang="en-US" sz="2000" dirty="0" smtClean="0">
                <a:latin typeface="Franklin Gothic Book" panose="020B0503020102020204" pitchFamily="34" charset="0"/>
              </a:rPr>
              <a:t>of the 		safety competenc</a:t>
            </a:r>
            <a:r>
              <a:rPr lang="en-US" sz="2000" dirty="0">
                <a:latin typeface="Franklin Gothic Book" panose="020B0503020102020204" pitchFamily="34" charset="0"/>
              </a:rPr>
              <a:t>y</a:t>
            </a:r>
          </a:p>
        </p:txBody>
      </p:sp>
      <p:sp>
        <p:nvSpPr>
          <p:cNvPr id="20" name="Rectangle 19">
            <a:hlinkClick r:id="rId3" action="ppaction://hlinksldjump"/>
          </p:cNvPr>
          <p:cNvSpPr/>
          <p:nvPr/>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8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1000" fill="hold"/>
                                        <p:tgtEl>
                                          <p:spTgt spid="5"/>
                                        </p:tgtEl>
                                        <p:attrNameLst>
                                          <p:attrName>fillcolor</p:attrName>
                                        </p:attrNameLst>
                                      </p:cBhvr>
                                      <p:to>
                                        <a:srgbClr val="81D1FF"/>
                                      </p:to>
                                    </p:animClr>
                                    <p:set>
                                      <p:cBhvr>
                                        <p:cTn id="12" dur="1000" fill="hold"/>
                                        <p:tgtEl>
                                          <p:spTgt spid="5"/>
                                        </p:tgtEl>
                                        <p:attrNameLst>
                                          <p:attrName>fill.type</p:attrName>
                                        </p:attrNameLst>
                                      </p:cBhvr>
                                      <p:to>
                                        <p:strVal val="solid"/>
                                      </p:to>
                                    </p:set>
                                    <p:set>
                                      <p:cBhvr>
                                        <p:cTn id="13" dur="1000" fill="hold"/>
                                        <p:tgtEl>
                                          <p:spTgt spid="5"/>
                                        </p:tgtEl>
                                        <p:attrNameLst>
                                          <p:attrName>fill.on</p:attrName>
                                        </p:attrNameLst>
                                      </p:cBhvr>
                                      <p:to>
                                        <p:strVal val="true"/>
                                      </p:to>
                                    </p:set>
                                  </p:childTnLst>
                                </p:cTn>
                              </p:par>
                              <p:par>
                                <p:cTn id="14" presetID="1" presetClass="emph" presetSubtype="2" fill="hold" nodeType="withEffect">
                                  <p:stCondLst>
                                    <p:cond delay="0"/>
                                  </p:stCondLst>
                                  <p:childTnLst>
                                    <p:animClr clrSpc="rgb" dir="cw">
                                      <p:cBhvr>
                                        <p:cTn id="15" dur="1000" fill="hold"/>
                                        <p:tgtEl>
                                          <p:spTgt spid="7"/>
                                        </p:tgtEl>
                                        <p:attrNameLst>
                                          <p:attrName>fillcolor</p:attrName>
                                        </p:attrNameLst>
                                      </p:cBhvr>
                                      <p:to>
                                        <a:srgbClr val="81D1FF"/>
                                      </p:to>
                                    </p:animClr>
                                    <p:set>
                                      <p:cBhvr>
                                        <p:cTn id="16" dur="1000" fill="hold"/>
                                        <p:tgtEl>
                                          <p:spTgt spid="7"/>
                                        </p:tgtEl>
                                        <p:attrNameLst>
                                          <p:attrName>fill.type</p:attrName>
                                        </p:attrNameLst>
                                      </p:cBhvr>
                                      <p:to>
                                        <p:strVal val="solid"/>
                                      </p:to>
                                    </p:set>
                                    <p:set>
                                      <p:cBhvr>
                                        <p:cTn id="17" dur="1000" fill="hold"/>
                                        <p:tgtEl>
                                          <p:spTgt spid="7"/>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1000" fill="hold"/>
                                        <p:tgtEl>
                                          <p:spTgt spid="9"/>
                                        </p:tgtEl>
                                        <p:attrNameLst>
                                          <p:attrName>fillcolor</p:attrName>
                                        </p:attrNameLst>
                                      </p:cBhvr>
                                      <p:to>
                                        <a:srgbClr val="81D1FF"/>
                                      </p:to>
                                    </p:animClr>
                                    <p:set>
                                      <p:cBhvr>
                                        <p:cTn id="20" dur="1000" fill="hold"/>
                                        <p:tgtEl>
                                          <p:spTgt spid="9"/>
                                        </p:tgtEl>
                                        <p:attrNameLst>
                                          <p:attrName>fill.type</p:attrName>
                                        </p:attrNameLst>
                                      </p:cBhvr>
                                      <p:to>
                                        <p:strVal val="solid"/>
                                      </p:to>
                                    </p:set>
                                    <p:set>
                                      <p:cBhvr>
                                        <p:cTn id="21" dur="1000" fill="hold"/>
                                        <p:tgtEl>
                                          <p:spTgt spid="9"/>
                                        </p:tgtEl>
                                        <p:attrNameLst>
                                          <p:attrName>fill.on</p:attrName>
                                        </p:attrNameLst>
                                      </p:cBhvr>
                                      <p:to>
                                        <p:strVal val="true"/>
                                      </p:to>
                                    </p:se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 presetClass="emph" presetSubtype="2" fill="hold" nodeType="withEffect">
                                  <p:stCondLst>
                                    <p:cond delay="0"/>
                                  </p:stCondLst>
                                  <p:childTnLst>
                                    <p:animClr clrSpc="rgb" dir="cw">
                                      <p:cBhvr>
                                        <p:cTn id="31" dur="250" fill="hold"/>
                                        <p:tgtEl>
                                          <p:spTgt spid="5"/>
                                        </p:tgtEl>
                                        <p:attrNameLst>
                                          <p:attrName>fillcolor</p:attrName>
                                        </p:attrNameLst>
                                      </p:cBhvr>
                                      <p:to>
                                        <a:srgbClr val="FFFFFF"/>
                                      </p:to>
                                    </p:animClr>
                                    <p:set>
                                      <p:cBhvr>
                                        <p:cTn id="32" dur="250" fill="hold"/>
                                        <p:tgtEl>
                                          <p:spTgt spid="5"/>
                                        </p:tgtEl>
                                        <p:attrNameLst>
                                          <p:attrName>fill.type</p:attrName>
                                        </p:attrNameLst>
                                      </p:cBhvr>
                                      <p:to>
                                        <p:strVal val="solid"/>
                                      </p:to>
                                    </p:set>
                                    <p:set>
                                      <p:cBhvr>
                                        <p:cTn id="33" dur="250" fill="hold"/>
                                        <p:tgtEl>
                                          <p:spTgt spid="5"/>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50" fill="hold"/>
                                        <p:tgtEl>
                                          <p:spTgt spid="7"/>
                                        </p:tgtEl>
                                        <p:attrNameLst>
                                          <p:attrName>fillcolor</p:attrName>
                                        </p:attrNameLst>
                                      </p:cBhvr>
                                      <p:to>
                                        <a:srgbClr val="FFFFFF"/>
                                      </p:to>
                                    </p:animClr>
                                    <p:set>
                                      <p:cBhvr>
                                        <p:cTn id="36" dur="250" fill="hold"/>
                                        <p:tgtEl>
                                          <p:spTgt spid="7"/>
                                        </p:tgtEl>
                                        <p:attrNameLst>
                                          <p:attrName>fill.type</p:attrName>
                                        </p:attrNameLst>
                                      </p:cBhvr>
                                      <p:to>
                                        <p:strVal val="solid"/>
                                      </p:to>
                                    </p:set>
                                    <p:set>
                                      <p:cBhvr>
                                        <p:cTn id="37" dur="250" fill="hold"/>
                                        <p:tgtEl>
                                          <p:spTgt spid="7"/>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250" fill="hold"/>
                                        <p:tgtEl>
                                          <p:spTgt spid="9"/>
                                        </p:tgtEl>
                                        <p:attrNameLst>
                                          <p:attrName>fillcolor</p:attrName>
                                        </p:attrNameLst>
                                      </p:cBhvr>
                                      <p:to>
                                        <a:srgbClr val="FFFFFF"/>
                                      </p:to>
                                    </p:animClr>
                                    <p:set>
                                      <p:cBhvr>
                                        <p:cTn id="40" dur="250" fill="hold"/>
                                        <p:tgtEl>
                                          <p:spTgt spid="9"/>
                                        </p:tgtEl>
                                        <p:attrNameLst>
                                          <p:attrName>fill.type</p:attrName>
                                        </p:attrNameLst>
                                      </p:cBhvr>
                                      <p:to>
                                        <p:strVal val="solid"/>
                                      </p:to>
                                    </p:set>
                                    <p:set>
                                      <p:cBhvr>
                                        <p:cTn id="41" dur="250" fill="hold"/>
                                        <p:tgtEl>
                                          <p:spTgt spid="9"/>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1000" fill="hold"/>
                                        <p:tgtEl>
                                          <p:spTgt spid="12"/>
                                        </p:tgtEl>
                                        <p:attrNameLst>
                                          <p:attrName>fillcolor</p:attrName>
                                        </p:attrNameLst>
                                      </p:cBhvr>
                                      <p:to>
                                        <a:srgbClr val="81D1FF"/>
                                      </p:to>
                                    </p:animClr>
                                    <p:set>
                                      <p:cBhvr>
                                        <p:cTn id="44" dur="1000" fill="hold"/>
                                        <p:tgtEl>
                                          <p:spTgt spid="12"/>
                                        </p:tgtEl>
                                        <p:attrNameLst>
                                          <p:attrName>fill.type</p:attrName>
                                        </p:attrNameLst>
                                      </p:cBhvr>
                                      <p:to>
                                        <p:strVal val="solid"/>
                                      </p:to>
                                    </p:set>
                                    <p:set>
                                      <p:cBhvr>
                                        <p:cTn id="45" dur="1000" fill="hold"/>
                                        <p:tgtEl>
                                          <p:spTgt spid="12"/>
                                        </p:tgtEl>
                                        <p:attrNameLst>
                                          <p:attrName>fill.on</p:attrName>
                                        </p:attrNameLst>
                                      </p:cBhvr>
                                      <p:to>
                                        <p:strVal val="true"/>
                                      </p:to>
                                    </p:se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5678571" y="2389531"/>
            <a:ext cx="2032020" cy="1124663"/>
          </a:xfrm>
          <a:prstGeom prst="wedgeRectCallout">
            <a:avLst/>
          </a:prstGeom>
        </p:spPr>
        <p:style>
          <a:lnRef idx="0">
            <a:schemeClr val="lt1">
              <a:hueOff val="0"/>
              <a:satOff val="0"/>
              <a:lumOff val="0"/>
              <a:alphaOff val="0"/>
            </a:schemeClr>
          </a:lnRef>
          <a:fillRef idx="3">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txBody>
          <a:bodyPr spcFirstLastPara="0" vert="horz" wrap="square" lIns="116832" tIns="116832" rIns="116832" bIns="116832" numCol="1" spcCol="1693" anchor="ctr" anchorCtr="0">
            <a:noAutofit/>
          </a:bodyPr>
          <a:lstStyle/>
          <a:p>
            <a:pPr algn="ctr" defTabSz="1363031">
              <a:lnSpc>
                <a:spcPct val="90000"/>
              </a:lnSpc>
              <a:spcAft>
                <a:spcPct val="35000"/>
              </a:spcAft>
            </a:pPr>
            <a:r>
              <a:rPr lang="en-US" sz="2700" dirty="0"/>
              <a:t>Proactive Attitude</a:t>
            </a:r>
            <a:endParaRPr lang="en-US" sz="3100" dirty="0"/>
          </a:p>
        </p:txBody>
      </p:sp>
      <p:sp>
        <p:nvSpPr>
          <p:cNvPr id="30" name="Title 1"/>
          <p:cNvSpPr>
            <a:spLocks noGrp="1"/>
          </p:cNvSpPr>
          <p:nvPr>
            <p:ph type="title"/>
          </p:nvPr>
        </p:nvSpPr>
        <p:spPr>
          <a:xfrm>
            <a:off x="420771" y="122237"/>
            <a:ext cx="10515600" cy="1325563"/>
          </a:xfrm>
        </p:spPr>
        <p:txBody>
          <a:bodyPr>
            <a:noAutofit/>
          </a:bodyPr>
          <a:lstStyle/>
          <a:p>
            <a:r>
              <a:rPr lang="en-US" altLang="en-US" dirty="0" smtClean="0">
                <a:solidFill>
                  <a:schemeClr val="accent5"/>
                </a:solidFill>
                <a:latin typeface="Franklin Gothic Demi Cond" panose="020B0706030402020204" pitchFamily="34" charset="0"/>
              </a:rPr>
              <a:t>Themes from Interviews</a:t>
            </a:r>
            <a:endParaRPr lang="en-US" altLang="en-US" dirty="0">
              <a:solidFill>
                <a:schemeClr val="accent5"/>
              </a:solidFill>
              <a:latin typeface="Franklin Gothic Demi Cond" panose="020B0706030402020204" pitchFamily="34" charset="0"/>
            </a:endParaRPr>
          </a:p>
        </p:txBody>
      </p:sp>
      <p:sp>
        <p:nvSpPr>
          <p:cNvPr id="8195" name="Content Placeholder 2"/>
          <p:cNvSpPr>
            <a:spLocks noGrp="1"/>
          </p:cNvSpPr>
          <p:nvPr>
            <p:ph idx="1"/>
          </p:nvPr>
        </p:nvSpPr>
        <p:spPr>
          <a:xfrm>
            <a:off x="990600" y="1295400"/>
            <a:ext cx="11582400" cy="1320800"/>
          </a:xfrm>
        </p:spPr>
        <p:txBody>
          <a:bodyPr/>
          <a:lstStyle/>
          <a:p>
            <a:pPr marL="0" indent="0">
              <a:buNone/>
            </a:pPr>
            <a:r>
              <a:rPr lang="en-US" altLang="en-US" sz="3200" dirty="0">
                <a:latin typeface="Franklin Gothic Book" panose="020B0503020102020204" pitchFamily="34" charset="0"/>
              </a:rPr>
              <a:t>What does it take to excel at </a:t>
            </a:r>
            <a:r>
              <a:rPr lang="en-US" altLang="en-US" sz="3200" dirty="0">
                <a:solidFill>
                  <a:schemeClr val="accent5"/>
                </a:solidFill>
                <a:latin typeface="Franklin Gothic Demi Cond" panose="020B0706030402020204" pitchFamily="34" charset="0"/>
              </a:rPr>
              <a:t>Safety</a:t>
            </a:r>
            <a:r>
              <a:rPr lang="en-US" altLang="en-US" sz="3200" dirty="0">
                <a:latin typeface="Franklin Gothic Book" panose="020B0503020102020204" pitchFamily="34" charset="0"/>
              </a:rPr>
              <a:t>?</a:t>
            </a:r>
          </a:p>
        </p:txBody>
      </p:sp>
      <p:sp>
        <p:nvSpPr>
          <p:cNvPr id="4" name="Rectangular Callout 3"/>
          <p:cNvSpPr/>
          <p:nvPr/>
        </p:nvSpPr>
        <p:spPr>
          <a:xfrm>
            <a:off x="580561" y="3514699"/>
            <a:ext cx="2032020" cy="1124663"/>
          </a:xfrm>
          <a:prstGeom prst="wedgeRectCallou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6832" tIns="116832" rIns="116832" bIns="116832" numCol="1" spcCol="1693" anchor="ctr" anchorCtr="0">
            <a:noAutofit/>
          </a:bodyPr>
          <a:lstStyle/>
          <a:p>
            <a:pPr algn="ctr" defTabSz="1363031">
              <a:lnSpc>
                <a:spcPct val="90000"/>
              </a:lnSpc>
              <a:spcAft>
                <a:spcPct val="35000"/>
              </a:spcAft>
            </a:pPr>
            <a:r>
              <a:rPr lang="en-US" sz="2700" dirty="0"/>
              <a:t>Knowledge from Training</a:t>
            </a:r>
          </a:p>
        </p:txBody>
      </p:sp>
      <p:sp>
        <p:nvSpPr>
          <p:cNvPr id="8" name="Rectangular Callout 7"/>
          <p:cNvSpPr/>
          <p:nvPr/>
        </p:nvSpPr>
        <p:spPr>
          <a:xfrm>
            <a:off x="9245630" y="4140190"/>
            <a:ext cx="2032020" cy="1124663"/>
          </a:xfrm>
          <a:prstGeom prst="wedgeRectCallout">
            <a:avLst/>
          </a:prstGeom>
        </p:spPr>
        <p:style>
          <a:lnRef idx="0">
            <a:schemeClr val="lt1">
              <a:hueOff val="0"/>
              <a:satOff val="0"/>
              <a:lumOff val="0"/>
              <a:alphaOff val="0"/>
            </a:schemeClr>
          </a:lnRef>
          <a:fillRef idx="3">
            <a:schemeClr val="accent3">
              <a:hueOff val="7500176"/>
              <a:satOff val="-11253"/>
              <a:lumOff val="-1830"/>
              <a:alphaOff val="0"/>
            </a:schemeClr>
          </a:fillRef>
          <a:effectRef idx="2">
            <a:schemeClr val="accent3">
              <a:hueOff val="7500176"/>
              <a:satOff val="-11253"/>
              <a:lumOff val="-1830"/>
              <a:alphaOff val="0"/>
            </a:schemeClr>
          </a:effectRef>
          <a:fontRef idx="minor">
            <a:schemeClr val="lt1"/>
          </a:fontRef>
        </p:style>
        <p:txBody>
          <a:bodyPr spcFirstLastPara="0" vert="horz" wrap="square" lIns="116832" tIns="116832" rIns="116832" bIns="116832" numCol="1" spcCol="1693" anchor="ctr" anchorCtr="0">
            <a:noAutofit/>
          </a:bodyPr>
          <a:lstStyle/>
          <a:p>
            <a:pPr algn="ctr" defTabSz="1363031">
              <a:lnSpc>
                <a:spcPct val="90000"/>
              </a:lnSpc>
              <a:spcAft>
                <a:spcPct val="35000"/>
              </a:spcAft>
            </a:pPr>
            <a:r>
              <a:rPr lang="en-US" sz="2700" dirty="0"/>
              <a:t>Listening Skills</a:t>
            </a:r>
          </a:p>
        </p:txBody>
      </p:sp>
      <p:sp>
        <p:nvSpPr>
          <p:cNvPr id="9" name="Rectangular Callout 8"/>
          <p:cNvSpPr/>
          <p:nvPr/>
        </p:nvSpPr>
        <p:spPr>
          <a:xfrm>
            <a:off x="3574568" y="4363720"/>
            <a:ext cx="2023872" cy="1121664"/>
          </a:xfrm>
          <a:prstGeom prst="wedgeRectCallout">
            <a:avLst/>
          </a:prstGeom>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square" lIns="116832" tIns="116832" rIns="116832" bIns="116832" numCol="1" spcCol="1693" anchor="ctr" anchorCtr="0">
            <a:noAutofit/>
          </a:bodyPr>
          <a:lstStyle/>
          <a:p>
            <a:pPr algn="ctr" defTabSz="1363031">
              <a:lnSpc>
                <a:spcPct val="90000"/>
              </a:lnSpc>
              <a:spcAft>
                <a:spcPct val="35000"/>
              </a:spcAft>
            </a:pPr>
            <a:r>
              <a:rPr lang="en-US" sz="2700" dirty="0"/>
              <a:t>Traits like Empathy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585" y="5631163"/>
            <a:ext cx="505969" cy="81686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829" y="5638233"/>
            <a:ext cx="505969" cy="81686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5004" y="5786651"/>
            <a:ext cx="505969" cy="81686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00" y="5227588"/>
            <a:ext cx="505969" cy="81686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813" y="3323323"/>
            <a:ext cx="505969" cy="81686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8870" y="3600512"/>
            <a:ext cx="505969" cy="8168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1" y="4869340"/>
            <a:ext cx="505969" cy="81686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973" y="4417379"/>
            <a:ext cx="505969" cy="816867"/>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946" y="4758327"/>
            <a:ext cx="505969" cy="816867"/>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108" y="5446448"/>
            <a:ext cx="505969" cy="81686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282" y="3514193"/>
            <a:ext cx="505969" cy="816867"/>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569" y="5686207"/>
            <a:ext cx="505969" cy="816867"/>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049" y="4717065"/>
            <a:ext cx="505969" cy="816867"/>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6489" y="2756348"/>
            <a:ext cx="505969" cy="816867"/>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6122" y="3145939"/>
            <a:ext cx="505969" cy="816867"/>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034" y="5781365"/>
            <a:ext cx="505969" cy="816867"/>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160" y="5814720"/>
            <a:ext cx="505969" cy="816867"/>
          </a:xfrm>
          <a:prstGeom prst="rect">
            <a:avLst/>
          </a:prstGeom>
        </p:spPr>
      </p:pic>
      <p:sp>
        <p:nvSpPr>
          <p:cNvPr id="29" name="Rectangular Callout 28"/>
          <p:cNvSpPr/>
          <p:nvPr/>
        </p:nvSpPr>
        <p:spPr>
          <a:xfrm>
            <a:off x="4064000" y="2756349"/>
            <a:ext cx="4064000" cy="2410412"/>
          </a:xfrm>
          <a:prstGeom prst="wedgeRectCallou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lIns="121912" tIns="60956" rIns="121912" bIns="60956" rtlCol="0" anchor="ctr"/>
          <a:lstStyle/>
          <a:p>
            <a:pPr algn="ctr"/>
            <a:r>
              <a:rPr lang="en-US" sz="4300" dirty="0"/>
              <a:t>SAFETY</a:t>
            </a:r>
          </a:p>
        </p:txBody>
      </p:sp>
      <p:sp>
        <p:nvSpPr>
          <p:cNvPr id="31" name="Rectangle 30">
            <a:hlinkClick r:id="rId4" action="ppaction://hlinksldjump"/>
          </p:cNvPr>
          <p:cNvSpPr/>
          <p:nvPr/>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71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1"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par>
                          <p:cTn id="65" fill="hold">
                            <p:stCondLst>
                              <p:cond delay="500"/>
                            </p:stCondLst>
                            <p:childTnLst>
                              <p:par>
                                <p:cTn id="66" presetID="10" presetClass="entr" presetSubtype="0" fill="hold" grpId="1"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par>
                          <p:cTn id="69" fill="hold">
                            <p:stCondLst>
                              <p:cond delay="1000"/>
                            </p:stCondLst>
                            <p:childTnLst>
                              <p:par>
                                <p:cTn id="70" presetID="10" presetClass="entr" presetSubtype="0" fill="hold" grpId="1"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par>
                          <p:cTn id="73" fill="hold">
                            <p:stCondLst>
                              <p:cond delay="1500"/>
                            </p:stCondLst>
                            <p:childTnLst>
                              <p:par>
                                <p:cTn id="74" presetID="10" presetClass="entr" presetSubtype="0" fill="hold" grpId="1"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3.33333E-6 -1.85185E-6 L 0.09011 0.01327 " pathEditMode="relative" rAng="0" ptsTypes="AA">
                                      <p:cBhvr>
                                        <p:cTn id="80" dur="2000" fill="hold"/>
                                        <p:tgtEl>
                                          <p:spTgt spid="19"/>
                                        </p:tgtEl>
                                        <p:attrNameLst>
                                          <p:attrName>ppt_x</p:attrName>
                                          <p:attrName>ppt_y</p:attrName>
                                        </p:attrNameLst>
                                      </p:cBhvr>
                                      <p:rCtr x="4497" y="648"/>
                                    </p:animMotion>
                                  </p:childTnLst>
                                </p:cTn>
                              </p:par>
                              <p:par>
                                <p:cTn id="81" presetID="42" presetClass="path" presetSubtype="0" accel="50000" decel="50000" fill="hold" nodeType="withEffect">
                                  <p:stCondLst>
                                    <p:cond delay="0"/>
                                  </p:stCondLst>
                                  <p:childTnLst>
                                    <p:animMotion origin="layout" path="M -3.33333E-6 4.44444E-6 L 0.0691 -0.08426 " pathEditMode="relative" rAng="0" ptsTypes="AA">
                                      <p:cBhvr>
                                        <p:cTn id="82" dur="2000" fill="hold"/>
                                        <p:tgtEl>
                                          <p:spTgt spid="11"/>
                                        </p:tgtEl>
                                        <p:attrNameLst>
                                          <p:attrName>ppt_x</p:attrName>
                                          <p:attrName>ppt_y</p:attrName>
                                        </p:attrNameLst>
                                      </p:cBhvr>
                                      <p:rCtr x="3455" y="-4228"/>
                                    </p:animMotion>
                                  </p:childTnLst>
                                </p:cTn>
                              </p:par>
                              <p:par>
                                <p:cTn id="83" presetID="42" presetClass="path" presetSubtype="0" accel="50000" decel="50000" fill="hold" nodeType="withEffect">
                                  <p:stCondLst>
                                    <p:cond delay="0"/>
                                  </p:stCondLst>
                                  <p:childTnLst>
                                    <p:animMotion origin="layout" path="M 3.33333E-6 -1.11111E-6 L 0.03316 0.00401 " pathEditMode="relative" rAng="0" ptsTypes="AA">
                                      <p:cBhvr>
                                        <p:cTn id="84" dur="2000" fill="hold"/>
                                        <p:tgtEl>
                                          <p:spTgt spid="14"/>
                                        </p:tgtEl>
                                        <p:attrNameLst>
                                          <p:attrName>ppt_x</p:attrName>
                                          <p:attrName>ppt_y</p:attrName>
                                        </p:attrNameLst>
                                      </p:cBhvr>
                                      <p:rCtr x="1649" y="185"/>
                                    </p:animMotion>
                                  </p:childTnLst>
                                </p:cTn>
                              </p:par>
                              <p:par>
                                <p:cTn id="85" presetID="42" presetClass="path" presetSubtype="0" accel="50000" decel="50000" fill="hold" nodeType="withEffect">
                                  <p:stCondLst>
                                    <p:cond delay="0"/>
                                  </p:stCondLst>
                                  <p:childTnLst>
                                    <p:animMotion origin="layout" path="M -0.00139 -0.00309 L -0.01806 0.33765 " pathEditMode="relative" rAng="0" ptsTypes="AA">
                                      <p:cBhvr>
                                        <p:cTn id="86" dur="2000" fill="hold"/>
                                        <p:tgtEl>
                                          <p:spTgt spid="15"/>
                                        </p:tgtEl>
                                        <p:attrNameLst>
                                          <p:attrName>ppt_x</p:attrName>
                                          <p:attrName>ppt_y</p:attrName>
                                        </p:attrNameLst>
                                      </p:cBhvr>
                                      <p:rCtr x="-833" y="17037"/>
                                    </p:animMotion>
                                  </p:childTnLst>
                                </p:cTn>
                              </p:par>
                              <p:par>
                                <p:cTn id="87" presetID="42" presetClass="path" presetSubtype="0" accel="50000" decel="50000" fill="hold" nodeType="withEffect">
                                  <p:stCondLst>
                                    <p:cond delay="0"/>
                                  </p:stCondLst>
                                  <p:childTnLst>
                                    <p:animMotion origin="layout" path="M 3.33333E-6 4.69136E-6 L 0.02291 -0.02624 " pathEditMode="relative" rAng="0" ptsTypes="AA">
                                      <p:cBhvr>
                                        <p:cTn id="88" dur="2000" fill="hold"/>
                                        <p:tgtEl>
                                          <p:spTgt spid="12"/>
                                        </p:tgtEl>
                                        <p:attrNameLst>
                                          <p:attrName>ppt_x</p:attrName>
                                          <p:attrName>ppt_y</p:attrName>
                                        </p:attrNameLst>
                                      </p:cBhvr>
                                      <p:rCtr x="1146" y="-1327"/>
                                    </p:animMotion>
                                  </p:childTnLst>
                                </p:cTn>
                              </p:par>
                              <p:par>
                                <p:cTn id="89" presetID="42" presetClass="path" presetSubtype="0" accel="50000" decel="50000" fill="hold" nodeType="withEffect">
                                  <p:stCondLst>
                                    <p:cond delay="0"/>
                                  </p:stCondLst>
                                  <p:childTnLst>
                                    <p:animMotion origin="layout" path="M 2.77778E-7 -4.44444E-6 L -0.05399 0.16019 " pathEditMode="relative" rAng="0" ptsTypes="AA">
                                      <p:cBhvr>
                                        <p:cTn id="90" dur="2000" fill="hold"/>
                                        <p:tgtEl>
                                          <p:spTgt spid="17"/>
                                        </p:tgtEl>
                                        <p:attrNameLst>
                                          <p:attrName>ppt_x</p:attrName>
                                          <p:attrName>ppt_y</p:attrName>
                                        </p:attrNameLst>
                                      </p:cBhvr>
                                      <p:rCtr x="-2708" y="7994"/>
                                    </p:animMotion>
                                  </p:childTnLst>
                                </p:cTn>
                              </p:par>
                              <p:par>
                                <p:cTn id="91" presetID="42" presetClass="path" presetSubtype="0" accel="50000" decel="50000" fill="hold" nodeType="withEffect">
                                  <p:stCondLst>
                                    <p:cond delay="0"/>
                                  </p:stCondLst>
                                  <p:childTnLst>
                                    <p:animMotion origin="layout" path="M -4.72222E-6 1.11111E-6 L -0.06128 0.33025 " pathEditMode="relative" rAng="0" ptsTypes="AA">
                                      <p:cBhvr>
                                        <p:cTn id="92" dur="2000" fill="hold"/>
                                        <p:tgtEl>
                                          <p:spTgt spid="16"/>
                                        </p:tgtEl>
                                        <p:attrNameLst>
                                          <p:attrName>ppt_x</p:attrName>
                                          <p:attrName>ppt_y</p:attrName>
                                        </p:attrNameLst>
                                      </p:cBhvr>
                                      <p:rCtr x="-3073" y="16512"/>
                                    </p:animMotion>
                                  </p:childTnLst>
                                </p:cTn>
                              </p:par>
                              <p:par>
                                <p:cTn id="93" presetID="42" presetClass="path" presetSubtype="0" accel="50000" decel="50000" fill="hold" nodeType="withEffect">
                                  <p:stCondLst>
                                    <p:cond delay="0"/>
                                  </p:stCondLst>
                                  <p:childTnLst>
                                    <p:animMotion origin="layout" path="M 3.33333E-6 -2.59259E-6 L -0.04792 0.22593 " pathEditMode="relative" rAng="0" ptsTypes="AA">
                                      <p:cBhvr>
                                        <p:cTn id="94" dur="2000" fill="hold"/>
                                        <p:tgtEl>
                                          <p:spTgt spid="18"/>
                                        </p:tgtEl>
                                        <p:attrNameLst>
                                          <p:attrName>ppt_x</p:attrName>
                                          <p:attrName>ppt_y</p:attrName>
                                        </p:attrNameLst>
                                      </p:cBhvr>
                                      <p:rCtr x="-2396" y="11296"/>
                                    </p:animMotion>
                                  </p:childTnLst>
                                </p:cTn>
                              </p:par>
                              <p:par>
                                <p:cTn id="95" presetID="42" presetClass="path" presetSubtype="0" accel="50000" decel="50000" fill="hold" nodeType="withEffect">
                                  <p:stCondLst>
                                    <p:cond delay="0"/>
                                  </p:stCondLst>
                                  <p:childTnLst>
                                    <p:animMotion origin="layout" path="M -2.77778E-7 0 L -0.06476 0.01142 " pathEditMode="relative" rAng="0" ptsTypes="AA">
                                      <p:cBhvr>
                                        <p:cTn id="96" dur="2000" fill="hold"/>
                                        <p:tgtEl>
                                          <p:spTgt spid="13"/>
                                        </p:tgtEl>
                                        <p:attrNameLst>
                                          <p:attrName>ppt_x</p:attrName>
                                          <p:attrName>ppt_y</p:attrName>
                                        </p:attrNameLst>
                                      </p:cBhvr>
                                      <p:rCtr x="-3247" y="556"/>
                                    </p:animMotion>
                                  </p:childTnLst>
                                </p:cTn>
                              </p:par>
                              <p:par>
                                <p:cTn id="97" presetID="42" presetClass="path" presetSubtype="0" accel="50000" decel="50000" fill="hold" nodeType="withEffect">
                                  <p:stCondLst>
                                    <p:cond delay="0"/>
                                  </p:stCondLst>
                                  <p:childTnLst>
                                    <p:animMotion origin="layout" path="M 0.00243 -0.01482 L -0.00347 -0.04691 " pathEditMode="relative" rAng="0" ptsTypes="AA">
                                      <p:cBhvr>
                                        <p:cTn id="98" dur="2000" fill="hold"/>
                                        <p:tgtEl>
                                          <p:spTgt spid="26"/>
                                        </p:tgtEl>
                                        <p:attrNameLst>
                                          <p:attrName>ppt_x</p:attrName>
                                          <p:attrName>ppt_y</p:attrName>
                                        </p:attrNameLst>
                                      </p:cBhvr>
                                      <p:rCtr x="-295" y="-1605"/>
                                    </p:animMotion>
                                  </p:childTnLst>
                                </p:cTn>
                              </p:par>
                              <p:par>
                                <p:cTn id="99" presetID="42" presetClass="path" presetSubtype="0" accel="50000" decel="50000" fill="hold" nodeType="withEffect">
                                  <p:stCondLst>
                                    <p:cond delay="0"/>
                                  </p:stCondLst>
                                  <p:childTnLst>
                                    <p:animMotion origin="layout" path="M 3.88889E-6 2.96296E-6 L -0.01841 0.13796 " pathEditMode="relative" rAng="0" ptsTypes="AA">
                                      <p:cBhvr>
                                        <p:cTn id="100" dur="2000" fill="hold"/>
                                        <p:tgtEl>
                                          <p:spTgt spid="23"/>
                                        </p:tgtEl>
                                        <p:attrNameLst>
                                          <p:attrName>ppt_x</p:attrName>
                                          <p:attrName>ppt_y</p:attrName>
                                        </p:attrNameLst>
                                      </p:cBhvr>
                                      <p:rCtr x="-920" y="6883"/>
                                    </p:animMotion>
                                  </p:childTnLst>
                                </p:cTn>
                              </p:par>
                              <p:par>
                                <p:cTn id="101" presetID="42" presetClass="path" presetSubtype="0" accel="50000" decel="50000" fill="hold" nodeType="withEffect">
                                  <p:stCondLst>
                                    <p:cond delay="0"/>
                                  </p:stCondLst>
                                  <p:childTnLst>
                                    <p:animMotion origin="layout" path="M -3.05556E-6 -3.58025E-6 L -0.03732 0.32809 " pathEditMode="relative" rAng="0" ptsTypes="AA">
                                      <p:cBhvr>
                                        <p:cTn id="102" dur="2000" fill="hold"/>
                                        <p:tgtEl>
                                          <p:spTgt spid="21"/>
                                        </p:tgtEl>
                                        <p:attrNameLst>
                                          <p:attrName>ppt_x</p:attrName>
                                          <p:attrName>ppt_y</p:attrName>
                                        </p:attrNameLst>
                                      </p:cBhvr>
                                      <p:rCtr x="-1875" y="16389"/>
                                    </p:animMotion>
                                  </p:childTnLst>
                                </p:cTn>
                              </p:par>
                              <p:par>
                                <p:cTn id="103" presetID="42" presetClass="path" presetSubtype="0" accel="50000" decel="50000" fill="hold" nodeType="withEffect">
                                  <p:stCondLst>
                                    <p:cond delay="0"/>
                                  </p:stCondLst>
                                  <p:childTnLst>
                                    <p:animMotion origin="layout" path="M -3.61111E-6 0 L -0.03767 0.32253 " pathEditMode="relative" rAng="0" ptsTypes="AA">
                                      <p:cBhvr>
                                        <p:cTn id="104" dur="2000" fill="hold"/>
                                        <p:tgtEl>
                                          <p:spTgt spid="25"/>
                                        </p:tgtEl>
                                        <p:attrNameLst>
                                          <p:attrName>ppt_x</p:attrName>
                                          <p:attrName>ppt_y</p:attrName>
                                        </p:attrNameLst>
                                      </p:cBhvr>
                                      <p:rCtr x="-1892" y="16111"/>
                                    </p:animMotion>
                                  </p:childTnLst>
                                </p:cTn>
                              </p:par>
                              <p:par>
                                <p:cTn id="105" presetID="42" presetClass="path" presetSubtype="0" accel="50000" decel="50000" fill="hold" nodeType="withEffect">
                                  <p:stCondLst>
                                    <p:cond delay="0"/>
                                  </p:stCondLst>
                                  <p:childTnLst>
                                    <p:animMotion origin="layout" path="M 4.16667E-6 2.46914E-7 L -0.09323 0.32006 " pathEditMode="relative" rAng="0" ptsTypes="AA">
                                      <p:cBhvr>
                                        <p:cTn id="106" dur="2000" fill="hold"/>
                                        <p:tgtEl>
                                          <p:spTgt spid="24"/>
                                        </p:tgtEl>
                                        <p:attrNameLst>
                                          <p:attrName>ppt_x</p:attrName>
                                          <p:attrName>ppt_y</p:attrName>
                                        </p:attrNameLst>
                                      </p:cBhvr>
                                      <p:rCtr x="-4670" y="15988"/>
                                    </p:animMotion>
                                  </p:childTnLst>
                                </p:cTn>
                              </p:par>
                              <p:par>
                                <p:cTn id="107" presetID="42" presetClass="path" presetSubtype="0" accel="50000" decel="50000" fill="hold" nodeType="withEffect">
                                  <p:stCondLst>
                                    <p:cond delay="0"/>
                                  </p:stCondLst>
                                  <p:childTnLst>
                                    <p:animMotion origin="layout" path="M -2.77778E-6 4.5679E-6 L -0.08923 -0.13673 " pathEditMode="relative" rAng="0" ptsTypes="AA">
                                      <p:cBhvr>
                                        <p:cTn id="108" dur="2000" fill="hold"/>
                                        <p:tgtEl>
                                          <p:spTgt spid="22"/>
                                        </p:tgtEl>
                                        <p:attrNameLst>
                                          <p:attrName>ppt_x</p:attrName>
                                          <p:attrName>ppt_y</p:attrName>
                                        </p:attrNameLst>
                                      </p:cBhvr>
                                      <p:rCtr x="-4462" y="-6852"/>
                                    </p:animMotion>
                                  </p:childTnLst>
                                </p:cTn>
                              </p:par>
                              <p:par>
                                <p:cTn id="109" presetID="42" presetClass="path" presetSubtype="0" accel="50000" decel="50000" fill="hold" nodeType="withEffect">
                                  <p:stCondLst>
                                    <p:cond delay="0"/>
                                  </p:stCondLst>
                                  <p:childTnLst>
                                    <p:animMotion origin="layout" path="M -3.33333E-6 -3.7037E-6 L -0.025 -0.02777 " pathEditMode="relative" rAng="0" ptsTypes="AA">
                                      <p:cBhvr>
                                        <p:cTn id="110" dur="2000" fill="hold"/>
                                        <p:tgtEl>
                                          <p:spTgt spid="20"/>
                                        </p:tgtEl>
                                        <p:attrNameLst>
                                          <p:attrName>ppt_x</p:attrName>
                                          <p:attrName>ppt_y</p:attrName>
                                        </p:attrNameLst>
                                      </p:cBhvr>
                                      <p:rCtr x="-1250" y="-1389"/>
                                    </p:animMotion>
                                  </p:childTnLst>
                                </p:cTn>
                              </p:par>
                              <p:par>
                                <p:cTn id="111" presetID="42" presetClass="path" presetSubtype="0" accel="50000" decel="50000" fill="hold" grpId="0" nodeType="withEffect">
                                  <p:stCondLst>
                                    <p:cond delay="0"/>
                                  </p:stCondLst>
                                  <p:childTnLst>
                                    <p:animMotion origin="layout" path="M 0.00243 -0.00555 L 0.2882 -0.10925 " pathEditMode="relative" rAng="0" ptsTypes="AA">
                                      <p:cBhvr>
                                        <p:cTn id="112" dur="2000" fill="hold"/>
                                        <p:tgtEl>
                                          <p:spTgt spid="4"/>
                                        </p:tgtEl>
                                        <p:attrNameLst>
                                          <p:attrName>ppt_x</p:attrName>
                                          <p:attrName>ppt_y</p:attrName>
                                        </p:attrNameLst>
                                      </p:cBhvr>
                                      <p:rCtr x="14288" y="-5185"/>
                                    </p:animMotion>
                                  </p:childTnLst>
                                </p:cTn>
                              </p:par>
                              <p:par>
                                <p:cTn id="113" presetID="42" presetClass="path" presetSubtype="0" accel="50000" decel="50000" fill="hold" grpId="0" nodeType="withEffect">
                                  <p:stCondLst>
                                    <p:cond delay="0"/>
                                  </p:stCondLst>
                                  <p:childTnLst>
                                    <p:animMotion origin="layout" path="M -2.77778E-6 -1.7284E-6 L 0.04202 -0.07191 " pathEditMode="relative" rAng="0" ptsTypes="AA">
                                      <p:cBhvr>
                                        <p:cTn id="114" dur="2000" fill="hold"/>
                                        <p:tgtEl>
                                          <p:spTgt spid="9"/>
                                        </p:tgtEl>
                                        <p:attrNameLst>
                                          <p:attrName>ppt_x</p:attrName>
                                          <p:attrName>ppt_y</p:attrName>
                                        </p:attrNameLst>
                                      </p:cBhvr>
                                      <p:rCtr x="2101" y="-3611"/>
                                    </p:animMotion>
                                  </p:childTnLst>
                                </p:cTn>
                              </p:par>
                              <p:par>
                                <p:cTn id="115" presetID="42" presetClass="path" presetSubtype="0" accel="50000" decel="50000" fill="hold" grpId="0" nodeType="withEffect">
                                  <p:stCondLst>
                                    <p:cond delay="0"/>
                                  </p:stCondLst>
                                  <p:childTnLst>
                                    <p:animMotion origin="layout" path="M -3.33333E-6 4.07407E-6 L 0.0342 0.05493 " pathEditMode="relative" rAng="0" ptsTypes="AA">
                                      <p:cBhvr>
                                        <p:cTn id="116" dur="2000" fill="hold"/>
                                        <p:tgtEl>
                                          <p:spTgt spid="5"/>
                                        </p:tgtEl>
                                        <p:attrNameLst>
                                          <p:attrName>ppt_x</p:attrName>
                                          <p:attrName>ppt_y</p:attrName>
                                        </p:attrNameLst>
                                      </p:cBhvr>
                                      <p:rCtr x="1701" y="2747"/>
                                    </p:animMotion>
                                  </p:childTnLst>
                                </p:cTn>
                              </p:par>
                              <p:par>
                                <p:cTn id="117" presetID="42" presetClass="path" presetSubtype="0" accel="50000" decel="50000" fill="hold" grpId="0" nodeType="withEffect">
                                  <p:stCondLst>
                                    <p:cond delay="0"/>
                                  </p:stCondLst>
                                  <p:childTnLst>
                                    <p:animMotion origin="layout" path="M 3.33333E-6 -3.82716E-6 L -0.25834 -0.03734 " pathEditMode="relative" rAng="0" ptsTypes="AA">
                                      <p:cBhvr>
                                        <p:cTn id="118" dur="2000" fill="hold"/>
                                        <p:tgtEl>
                                          <p:spTgt spid="8"/>
                                        </p:tgtEl>
                                        <p:attrNameLst>
                                          <p:attrName>ppt_x</p:attrName>
                                          <p:attrName>ppt_y</p:attrName>
                                        </p:attrNameLst>
                                      </p:cBhvr>
                                      <p:rCtr x="-12917" y="-1883"/>
                                    </p:animMotion>
                                  </p:childTnLst>
                                </p:cTn>
                              </p:par>
                              <p:par>
                                <p:cTn id="119" presetID="42" presetClass="path" presetSubtype="0" accel="50000" decel="50000" fill="hold" nodeType="withEffect">
                                  <p:stCondLst>
                                    <p:cond delay="0"/>
                                  </p:stCondLst>
                                  <p:childTnLst>
                                    <p:animMotion origin="layout" path="M 1.38889E-6 -2.59259E-6 L -0.0283 -0.03703 " pathEditMode="relative" rAng="0" ptsTypes="AA">
                                      <p:cBhvr>
                                        <p:cTn id="120" dur="2000" fill="hold"/>
                                        <p:tgtEl>
                                          <p:spTgt spid="27"/>
                                        </p:tgtEl>
                                        <p:attrNameLst>
                                          <p:attrName>ppt_x</p:attrName>
                                          <p:attrName>ppt_y</p:attrName>
                                        </p:attrNameLst>
                                      </p:cBhvr>
                                      <p:rCtr x="-1424" y="-1852"/>
                                    </p:animMotion>
                                  </p:childTnLst>
                                </p:cTn>
                              </p:par>
                            </p:childTnLst>
                          </p:cTn>
                        </p:par>
                        <p:par>
                          <p:cTn id="121" fill="hold">
                            <p:stCondLst>
                              <p:cond delay="2000"/>
                            </p:stCondLst>
                            <p:childTnLst>
                              <p:par>
                                <p:cTn id="122" presetID="10" presetClass="entr" presetSubtype="0" fill="hold" grpId="0" nodeType="after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195" grpId="0" build="p"/>
      <p:bldP spid="4" grpId="0" animBg="1"/>
      <p:bldP spid="4" grpId="1" animBg="1"/>
      <p:bldP spid="8" grpId="0" animBg="1"/>
      <p:bldP spid="8" grpId="1" animBg="1"/>
      <p:bldP spid="9" grpId="0" animBg="1"/>
      <p:bldP spid="9" grpId="1"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7|1.9|1.4|1.9|1.5|17.2"/>
</p:tagLst>
</file>

<file path=ppt/tags/tag2.xml><?xml version="1.0" encoding="utf-8"?>
<p:tagLst xmlns:a="http://schemas.openxmlformats.org/drawingml/2006/main" xmlns:r="http://schemas.openxmlformats.org/officeDocument/2006/relationships" xmlns:p="http://schemas.openxmlformats.org/presentationml/2006/main">
  <p:tag name="TIMING" val="|6.7"/>
</p:tagLst>
</file>

<file path=ppt/tags/tag3.xml><?xml version="1.0" encoding="utf-8"?>
<p:tagLst xmlns:a="http://schemas.openxmlformats.org/drawingml/2006/main" xmlns:r="http://schemas.openxmlformats.org/officeDocument/2006/relationships" xmlns:p="http://schemas.openxmlformats.org/presentationml/2006/main">
  <p:tag name="TIMING" val="|6.7"/>
</p:tagLst>
</file>

<file path=ppt/tags/tag4.xml><?xml version="1.0" encoding="utf-8"?>
<p:tagLst xmlns:a="http://schemas.openxmlformats.org/drawingml/2006/main" xmlns:r="http://schemas.openxmlformats.org/officeDocument/2006/relationships" xmlns:p="http://schemas.openxmlformats.org/presentationml/2006/main">
  <p:tag name="TIMING" val="|6.4|9.2|12.5|10.3"/>
</p:tagLst>
</file>

<file path=ppt/tags/tag5.xml><?xml version="1.0" encoding="utf-8"?>
<p:tagLst xmlns:a="http://schemas.openxmlformats.org/drawingml/2006/main" xmlns:r="http://schemas.openxmlformats.org/officeDocument/2006/relationships" xmlns:p="http://schemas.openxmlformats.org/presentationml/2006/main">
  <p:tag name="TIMING" val="|11.4|1.2|1.5|1.1|1|6.6|1.2|1.4|2.1|3.8|17.2"/>
</p:tagLst>
</file>

<file path=ppt/tags/tag6.xml><?xml version="1.0" encoding="utf-8"?>
<p:tagLst xmlns:a="http://schemas.openxmlformats.org/drawingml/2006/main" xmlns:r="http://schemas.openxmlformats.org/officeDocument/2006/relationships" xmlns:p="http://schemas.openxmlformats.org/presentationml/2006/main">
  <p:tag name="TIMING" val="|4|3.7|4.1|1|1.4"/>
</p:tagLst>
</file>

<file path=ppt/theme/theme1.xml><?xml version="1.0" encoding="utf-8"?>
<a:theme xmlns:a="http://schemas.openxmlformats.org/drawingml/2006/main" name="EWP-LCM Presentation for Narration">
  <a:themeElements>
    <a:clrScheme name="SFPUC">
      <a:dk1>
        <a:srgbClr val="000000"/>
      </a:dk1>
      <a:lt1>
        <a:srgbClr val="FFFFFF"/>
      </a:lt1>
      <a:dk2>
        <a:srgbClr val="005596"/>
      </a:dk2>
      <a:lt2>
        <a:srgbClr val="DAE8A2"/>
      </a:lt2>
      <a:accent1>
        <a:srgbClr val="007DC3"/>
      </a:accent1>
      <a:accent2>
        <a:srgbClr val="FBB034"/>
      </a:accent2>
      <a:accent3>
        <a:srgbClr val="8DC63F"/>
      </a:accent3>
      <a:accent4>
        <a:srgbClr val="8871B3"/>
      </a:accent4>
      <a:accent5>
        <a:srgbClr val="B5231D"/>
      </a:accent5>
      <a:accent6>
        <a:srgbClr val="FFDE75"/>
      </a:accent6>
      <a:hlink>
        <a:srgbClr val="1CBECA"/>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ated_x0020_Project xmlns="20f3174b-5e5f-4642-b5d8-844be5204265">1</Related_x0020_Project>
    <Duration1 xmlns="11c37ee8-d148-45ae-835e-3f4e29695275">45 Minutes</Duration1>
    <Intended_x0020_Output xmlns="11c37ee8-d148-45ae-835e-3f4e29695275">
      <Value>Distribute (has more text)</Value>
    </Intended_x0020_Outpu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 ma:contentTypeID="0x01010027826E5C42C5344D9364620FEBC9941B002B8A5ECDA88E41448320EA1981BCF3FC" ma:contentTypeVersion="7" ma:contentTypeDescription="Shows duration, audience, and format of presentations" ma:contentTypeScope="" ma:versionID="674f0e80dbc9d8e5180c9f912c20afa7">
  <xsd:schema xmlns:xsd="http://www.w3.org/2001/XMLSchema" xmlns:xs="http://www.w3.org/2001/XMLSchema" xmlns:p="http://schemas.microsoft.com/office/2006/metadata/properties" xmlns:ns2="11c37ee8-d148-45ae-835e-3f4e29695275" xmlns:ns3="20f3174b-5e5f-4642-b5d8-844be5204265" targetNamespace="http://schemas.microsoft.com/office/2006/metadata/properties" ma:root="true" ma:fieldsID="91461c657b807447b7c00a11324c20db" ns2:_="" ns3:_="">
    <xsd:import namespace="11c37ee8-d148-45ae-835e-3f4e29695275"/>
    <xsd:import namespace="20f3174b-5e5f-4642-b5d8-844be5204265"/>
    <xsd:element name="properties">
      <xsd:complexType>
        <xsd:sequence>
          <xsd:element name="documentManagement">
            <xsd:complexType>
              <xsd:all>
                <xsd:element ref="ns2:Intended_x0020_Output" minOccurs="0"/>
                <xsd:element ref="ns2:Duration1"/>
                <xsd:element ref="ns3:Related_x0020_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37ee8-d148-45ae-835e-3f4e29695275" elementFormDefault="qualified">
    <xsd:import namespace="http://schemas.microsoft.com/office/2006/documentManagement/types"/>
    <xsd:import namespace="http://schemas.microsoft.com/office/infopath/2007/PartnerControls"/>
    <xsd:element name="Intended_x0020_Output" ma:index="8" nillable="true" ma:displayName="Intended Output" ma:default="In-Person Presentation" ma:internalName="Intended_x0020_Output" ma:readOnly="false" ma:requiredMultiChoice="true">
      <xsd:complexType>
        <xsd:complexContent>
          <xsd:extension base="dms:MultiChoice">
            <xsd:sequence>
              <xsd:element name="Value" maxOccurs="unbounded" minOccurs="0" nillable="true">
                <xsd:simpleType>
                  <xsd:restriction base="dms:Choice">
                    <xsd:enumeration value="In-Person Presentation"/>
                    <xsd:enumeration value="Distribute (has more text)"/>
                    <xsd:enumeration value="Video"/>
                    <xsd:enumeration value="Print"/>
                  </xsd:restriction>
                </xsd:simpleType>
              </xsd:element>
            </xsd:sequence>
          </xsd:extension>
        </xsd:complexContent>
      </xsd:complexType>
    </xsd:element>
    <xsd:element name="Duration1" ma:index="9" ma:displayName="Duration" ma:description="How long is the presentation (minutes)?" ma:internalName="Duration1"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f3174b-5e5f-4642-b5d8-844be5204265" elementFormDefault="qualified">
    <xsd:import namespace="http://schemas.microsoft.com/office/2006/documentManagement/types"/>
    <xsd:import namespace="http://schemas.microsoft.com/office/infopath/2007/PartnerControls"/>
    <xsd:element name="Related_x0020_Project" ma:index="10" nillable="true" ma:displayName="Related Project" ma:list="{c422afc8-cea2-4bc4-81ad-ba2ed311cb0f}" ma:internalName="Related_x0020_Project"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77074E-46E4-4A77-8EF1-A34DB024EAFF}">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20f3174b-5e5f-4642-b5d8-844be5204265"/>
    <ds:schemaRef ds:uri="http://purl.org/dc/terms/"/>
    <ds:schemaRef ds:uri="11c37ee8-d148-45ae-835e-3f4e29695275"/>
    <ds:schemaRef ds:uri="http://purl.org/dc/dcmitype/"/>
  </ds:schemaRefs>
</ds:datastoreItem>
</file>

<file path=customXml/itemProps2.xml><?xml version="1.0" encoding="utf-8"?>
<ds:datastoreItem xmlns:ds="http://schemas.openxmlformats.org/officeDocument/2006/customXml" ds:itemID="{BC1BF55E-E6BC-4427-A829-DAA0E1ABA844}">
  <ds:schemaRefs>
    <ds:schemaRef ds:uri="http://schemas.microsoft.com/sharepoint/v3/contenttype/forms"/>
  </ds:schemaRefs>
</ds:datastoreItem>
</file>

<file path=customXml/itemProps3.xml><?xml version="1.0" encoding="utf-8"?>
<ds:datastoreItem xmlns:ds="http://schemas.openxmlformats.org/officeDocument/2006/customXml" ds:itemID="{2F0001BF-9E35-4180-8959-588E085CB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37ee8-d148-45ae-835e-3f4e29695275"/>
    <ds:schemaRef ds:uri="20f3174b-5e5f-4642-b5d8-844be52042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EWP-LCM%20Presentation%20for%20Narration</Template>
  <TotalTime>2254</TotalTime>
  <Words>2881</Words>
  <Application>Microsoft Office PowerPoint</Application>
  <PresentationFormat>Custom</PresentationFormat>
  <Paragraphs>444</Paragraphs>
  <Slides>38</Slides>
  <Notes>38</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EWP-LCM Presentation for Narration</vt:lpstr>
      <vt:lpstr>R2P2 Competency Model San Francisco Public Utilities Commission</vt:lpstr>
      <vt:lpstr>PowerPoint Presentation</vt:lpstr>
      <vt:lpstr>Agenda</vt:lpstr>
      <vt:lpstr>PowerPoint Presentation</vt:lpstr>
      <vt:lpstr>PowerPoint Presentation</vt:lpstr>
      <vt:lpstr>PowerPoint Presentation</vt:lpstr>
      <vt:lpstr>How are competencies developed?</vt:lpstr>
      <vt:lpstr>PowerPoint Presentation</vt:lpstr>
      <vt:lpstr>Themes from Interviews</vt:lpstr>
      <vt:lpstr>What does a competency look like?</vt:lpstr>
      <vt:lpstr>PowerPoint Presentation</vt:lpstr>
      <vt:lpstr>Sources of behaviors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 and Applications of Competency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CCSF-PUC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Merged Presentation of CM with Safety</dc:title>
  <dc:creator>Rice, Jennifer E</dc:creator>
  <cp:lastModifiedBy>Wilson, Robert</cp:lastModifiedBy>
  <cp:revision>169</cp:revision>
  <cp:lastPrinted>2016-01-04T18:58:43Z</cp:lastPrinted>
  <dcterms:created xsi:type="dcterms:W3CDTF">2015-11-30T20:52:15Z</dcterms:created>
  <dcterms:modified xsi:type="dcterms:W3CDTF">2017-02-06T19:27:03Z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0x01010027826E5C42C5344D9364620FEBC9941B002B8A5ECDA88E41448320EA1981BCF3FC</vt:lpwstr>
  </property>
  <property fmtid="{D5CDD505-2E9C-101B-9397-08002B2CF9AE}" pid="3" name="Brief Description">
    <vt:lpwstr>Combination of leadership model presentation with safety competency presentation</vt:lpwstr>
  </property>
</Properties>
</file>