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handoutMasterIdLst>
    <p:handoutMasterId r:id="rId18"/>
  </p:handoutMasterIdLst>
  <p:sldIdLst>
    <p:sldId id="256" r:id="rId2"/>
    <p:sldId id="343" r:id="rId3"/>
    <p:sldId id="364" r:id="rId4"/>
    <p:sldId id="369" r:id="rId5"/>
    <p:sldId id="365" r:id="rId6"/>
    <p:sldId id="370" r:id="rId7"/>
    <p:sldId id="366" r:id="rId8"/>
    <p:sldId id="367" r:id="rId9"/>
    <p:sldId id="368" r:id="rId10"/>
    <p:sldId id="371" r:id="rId11"/>
    <p:sldId id="374" r:id="rId12"/>
    <p:sldId id="372" r:id="rId13"/>
    <p:sldId id="373" r:id="rId14"/>
    <p:sldId id="375" r:id="rId15"/>
    <p:sldId id="376" r:id="rId16"/>
  </p:sldIdLst>
  <p:sldSz cx="9144000" cy="6858000" type="screen4x3"/>
  <p:notesSz cx="7023100" cy="9309100"/>
  <p:embeddedFontLst>
    <p:embeddedFont>
      <p:font typeface="Calibri" panose="020F0502020204030204" pitchFamily="34" charset="0"/>
      <p:regular r:id="rId19"/>
      <p:bold r:id="rId20"/>
      <p:italic r:id="rId21"/>
      <p:boldItalic r:id="rId22"/>
    </p:embeddedFont>
    <p:embeddedFont>
      <p:font typeface="MS Mincho" panose="02020609040205080304" pitchFamily="49" charset="-128"/>
      <p:regular r:id="rId23"/>
    </p:embeddedFont>
    <p:embeddedFont>
      <p:font typeface="Aharoni" panose="02010803020104030203" pitchFamily="2" charset="-79"/>
      <p:bold r:id="rId24"/>
    </p:embeddedFont>
    <p:embeddedFont>
      <p:font typeface="Tahoma" panose="020B0604030504040204" pitchFamily="34" charset="0"/>
      <p:regular r:id="rId25"/>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538D28-D510-4DA7-ADBB-E352EED23854}">
          <p14:sldIdLst>
            <p14:sldId id="256"/>
            <p14:sldId id="343"/>
            <p14:sldId id="364"/>
            <p14:sldId id="369"/>
            <p14:sldId id="365"/>
            <p14:sldId id="370"/>
            <p14:sldId id="366"/>
            <p14:sldId id="367"/>
            <p14:sldId id="368"/>
            <p14:sldId id="371"/>
            <p14:sldId id="374"/>
            <p14:sldId id="372"/>
            <p14:sldId id="373"/>
            <p14:sldId id="375"/>
            <p14:sldId id="3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000099"/>
    <a:srgbClr val="E5FFF2"/>
    <a:srgbClr val="FFFF00"/>
    <a:srgbClr val="4F1DBD"/>
    <a:srgbClr val="EAEAEA"/>
    <a:srgbClr val="0062AC"/>
    <a:srgbClr val="800080"/>
    <a:srgbClr val="E7F6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29" autoAdjust="0"/>
  </p:normalViewPr>
  <p:slideViewPr>
    <p:cSldViewPr>
      <p:cViewPr varScale="1">
        <p:scale>
          <a:sx n="104" d="100"/>
          <a:sy n="104" d="100"/>
        </p:scale>
        <p:origin x="1344"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7" tIns="46654" rIns="93307" bIns="46654" rtlCol="0"/>
          <a:lstStyle>
            <a:lvl1pPr algn="l">
              <a:defRPr sz="1200"/>
            </a:lvl1pPr>
          </a:lstStyle>
          <a:p>
            <a:endParaRPr lang="en-US"/>
          </a:p>
        </p:txBody>
      </p:sp>
      <p:sp>
        <p:nvSpPr>
          <p:cNvPr id="3" name="Date Placeholder 2"/>
          <p:cNvSpPr>
            <a:spLocks noGrp="1"/>
          </p:cNvSpPr>
          <p:nvPr>
            <p:ph type="dt" sz="quarter" idx="1"/>
          </p:nvPr>
        </p:nvSpPr>
        <p:spPr>
          <a:xfrm>
            <a:off x="3978131" y="0"/>
            <a:ext cx="3043343" cy="465455"/>
          </a:xfrm>
          <a:prstGeom prst="rect">
            <a:avLst/>
          </a:prstGeom>
        </p:spPr>
        <p:txBody>
          <a:bodyPr vert="horz" lIns="93307" tIns="46654" rIns="93307" bIns="46654" rtlCol="0"/>
          <a:lstStyle>
            <a:lvl1pPr algn="r">
              <a:defRPr sz="1200"/>
            </a:lvl1pPr>
          </a:lstStyle>
          <a:p>
            <a:fld id="{E718ACC9-9584-4DC0-88B7-7B5911879CE9}" type="datetimeFigureOut">
              <a:rPr lang="en-US" smtClean="0"/>
              <a:t>4/3/2017</a:t>
            </a:fld>
            <a:endParaRPr lang="en-US"/>
          </a:p>
        </p:txBody>
      </p:sp>
      <p:sp>
        <p:nvSpPr>
          <p:cNvPr id="4" name="Footer Placeholder 3"/>
          <p:cNvSpPr>
            <a:spLocks noGrp="1"/>
          </p:cNvSpPr>
          <p:nvPr>
            <p:ph type="ftr" sz="quarter" idx="2"/>
          </p:nvPr>
        </p:nvSpPr>
        <p:spPr>
          <a:xfrm>
            <a:off x="0" y="8842035"/>
            <a:ext cx="3043343" cy="465455"/>
          </a:xfrm>
          <a:prstGeom prst="rect">
            <a:avLst/>
          </a:prstGeom>
        </p:spPr>
        <p:txBody>
          <a:bodyPr vert="horz" lIns="93307" tIns="46654" rIns="93307" bIns="46654" rtlCol="0" anchor="b"/>
          <a:lstStyle>
            <a:lvl1pPr algn="l">
              <a:defRPr sz="1200"/>
            </a:lvl1pPr>
          </a:lstStyle>
          <a:p>
            <a:endParaRPr lang="en-US"/>
          </a:p>
        </p:txBody>
      </p:sp>
      <p:sp>
        <p:nvSpPr>
          <p:cNvPr id="5" name="Slide Number Placeholder 4"/>
          <p:cNvSpPr>
            <a:spLocks noGrp="1"/>
          </p:cNvSpPr>
          <p:nvPr>
            <p:ph type="sldNum" sz="quarter" idx="3"/>
          </p:nvPr>
        </p:nvSpPr>
        <p:spPr>
          <a:xfrm>
            <a:off x="3978131" y="8842035"/>
            <a:ext cx="3043343" cy="465455"/>
          </a:xfrm>
          <a:prstGeom prst="rect">
            <a:avLst/>
          </a:prstGeom>
        </p:spPr>
        <p:txBody>
          <a:bodyPr vert="horz" lIns="93307" tIns="46654" rIns="93307" bIns="46654" rtlCol="0" anchor="b"/>
          <a:lstStyle>
            <a:lvl1pPr algn="r">
              <a:defRPr sz="1200"/>
            </a:lvl1pPr>
          </a:lstStyle>
          <a:p>
            <a:fld id="{6F1FB54E-51F2-4E91-8584-4C1D7EC7648D}" type="slidenum">
              <a:rPr lang="en-US" smtClean="0"/>
              <a:t>‹#›</a:t>
            </a:fld>
            <a:endParaRPr lang="en-US"/>
          </a:p>
        </p:txBody>
      </p:sp>
    </p:spTree>
    <p:extLst>
      <p:ext uri="{BB962C8B-B14F-4D97-AF65-F5344CB8AC3E}">
        <p14:creationId xmlns:p14="http://schemas.microsoft.com/office/powerpoint/2010/main" val="4089075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7" tIns="46654" rIns="93307" bIns="46654" rtlCol="0"/>
          <a:lstStyle>
            <a:lvl1pPr algn="l">
              <a:defRPr sz="1200"/>
            </a:lvl1pPr>
          </a:lstStyle>
          <a:p>
            <a:endParaRPr lang="en-US"/>
          </a:p>
        </p:txBody>
      </p:sp>
      <p:sp>
        <p:nvSpPr>
          <p:cNvPr id="3" name="Date Placeholder 2"/>
          <p:cNvSpPr>
            <a:spLocks noGrp="1"/>
          </p:cNvSpPr>
          <p:nvPr>
            <p:ph type="dt" idx="1"/>
          </p:nvPr>
        </p:nvSpPr>
        <p:spPr>
          <a:xfrm>
            <a:off x="3978131" y="0"/>
            <a:ext cx="3043343" cy="465455"/>
          </a:xfrm>
          <a:prstGeom prst="rect">
            <a:avLst/>
          </a:prstGeom>
        </p:spPr>
        <p:txBody>
          <a:bodyPr vert="horz" lIns="93307" tIns="46654" rIns="93307" bIns="46654" rtlCol="0"/>
          <a:lstStyle>
            <a:lvl1pPr algn="r">
              <a:defRPr sz="1200"/>
            </a:lvl1pPr>
          </a:lstStyle>
          <a:p>
            <a:fld id="{2EF6165D-9251-402F-8F4C-56CE466D7C51}" type="datetimeFigureOut">
              <a:rPr lang="en-US" smtClean="0"/>
              <a:t>4/3/2017</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07" tIns="46654" rIns="93307" bIns="46654" rtlCol="0" anchor="ctr"/>
          <a:lstStyle/>
          <a:p>
            <a:endParaRPr lang="en-US"/>
          </a:p>
        </p:txBody>
      </p:sp>
      <p:sp>
        <p:nvSpPr>
          <p:cNvPr id="5" name="Notes Placeholder 4"/>
          <p:cNvSpPr>
            <a:spLocks noGrp="1"/>
          </p:cNvSpPr>
          <p:nvPr>
            <p:ph type="body" sz="quarter" idx="3"/>
          </p:nvPr>
        </p:nvSpPr>
        <p:spPr>
          <a:xfrm>
            <a:off x="702310" y="4421828"/>
            <a:ext cx="5618480" cy="4189095"/>
          </a:xfrm>
          <a:prstGeom prst="rect">
            <a:avLst/>
          </a:prstGeom>
        </p:spPr>
        <p:txBody>
          <a:bodyPr vert="horz" lIns="93307" tIns="46654" rIns="93307" bIns="466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5"/>
            <a:ext cx="3043343" cy="465455"/>
          </a:xfrm>
          <a:prstGeom prst="rect">
            <a:avLst/>
          </a:prstGeom>
        </p:spPr>
        <p:txBody>
          <a:bodyPr vert="horz" lIns="93307" tIns="46654" rIns="93307" bIns="46654" rtlCol="0" anchor="b"/>
          <a:lstStyle>
            <a:lvl1pPr algn="l">
              <a:defRPr sz="1200"/>
            </a:lvl1pPr>
          </a:lstStyle>
          <a:p>
            <a:endParaRPr lang="en-US"/>
          </a:p>
        </p:txBody>
      </p:sp>
      <p:sp>
        <p:nvSpPr>
          <p:cNvPr id="7" name="Slide Number Placeholder 6"/>
          <p:cNvSpPr>
            <a:spLocks noGrp="1"/>
          </p:cNvSpPr>
          <p:nvPr>
            <p:ph type="sldNum" sz="quarter" idx="5"/>
          </p:nvPr>
        </p:nvSpPr>
        <p:spPr>
          <a:xfrm>
            <a:off x="3978131" y="8842035"/>
            <a:ext cx="3043343" cy="465455"/>
          </a:xfrm>
          <a:prstGeom prst="rect">
            <a:avLst/>
          </a:prstGeom>
        </p:spPr>
        <p:txBody>
          <a:bodyPr vert="horz" lIns="93307" tIns="46654" rIns="93307" bIns="46654" rtlCol="0" anchor="b"/>
          <a:lstStyle>
            <a:lvl1pPr algn="r">
              <a:defRPr sz="1200"/>
            </a:lvl1pPr>
          </a:lstStyle>
          <a:p>
            <a:fld id="{E0EDBC7B-9434-4F25-9FAC-B9A5DFABE5BD}" type="slidenum">
              <a:rPr lang="en-US" smtClean="0"/>
              <a:t>‹#›</a:t>
            </a:fld>
            <a:endParaRPr lang="en-US"/>
          </a:p>
        </p:txBody>
      </p:sp>
    </p:spTree>
    <p:extLst>
      <p:ext uri="{BB962C8B-B14F-4D97-AF65-F5344CB8AC3E}">
        <p14:creationId xmlns:p14="http://schemas.microsoft.com/office/powerpoint/2010/main" val="6749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years of school outreach, 700+ presentations. I have been involved for almost 3 years and given 200+ presentations. Standing on the shoulders of giants</a:t>
            </a:r>
          </a:p>
        </p:txBody>
      </p:sp>
      <p:sp>
        <p:nvSpPr>
          <p:cNvPr id="4" name="Slide Number Placeholder 3"/>
          <p:cNvSpPr>
            <a:spLocks noGrp="1"/>
          </p:cNvSpPr>
          <p:nvPr>
            <p:ph type="sldNum" sz="quarter" idx="10"/>
          </p:nvPr>
        </p:nvSpPr>
        <p:spPr/>
        <p:txBody>
          <a:bodyPr/>
          <a:lstStyle/>
          <a:p>
            <a:fld id="{E0EDBC7B-9434-4F25-9FAC-B9A5DFABE5BD}" type="slidenum">
              <a:rPr lang="en-US" smtClean="0"/>
              <a:t>1</a:t>
            </a:fld>
            <a:endParaRPr lang="en-US"/>
          </a:p>
        </p:txBody>
      </p:sp>
    </p:spTree>
    <p:extLst>
      <p:ext uri="{BB962C8B-B14F-4D97-AF65-F5344CB8AC3E}">
        <p14:creationId xmlns:p14="http://schemas.microsoft.com/office/powerpoint/2010/main" val="3819647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some ideas. </a:t>
            </a:r>
          </a:p>
        </p:txBody>
      </p:sp>
      <p:sp>
        <p:nvSpPr>
          <p:cNvPr id="4" name="Slide Number Placeholder 3"/>
          <p:cNvSpPr>
            <a:spLocks noGrp="1"/>
          </p:cNvSpPr>
          <p:nvPr>
            <p:ph type="sldNum" sz="quarter" idx="10"/>
          </p:nvPr>
        </p:nvSpPr>
        <p:spPr/>
        <p:txBody>
          <a:bodyPr/>
          <a:lstStyle/>
          <a:p>
            <a:fld id="{E0EDBC7B-9434-4F25-9FAC-B9A5DFABE5BD}" type="slidenum">
              <a:rPr lang="en-US" smtClean="0"/>
              <a:t>10</a:t>
            </a:fld>
            <a:endParaRPr lang="en-US"/>
          </a:p>
        </p:txBody>
      </p:sp>
    </p:spTree>
    <p:extLst>
      <p:ext uri="{BB962C8B-B14F-4D97-AF65-F5344CB8AC3E}">
        <p14:creationId xmlns:p14="http://schemas.microsoft.com/office/powerpoint/2010/main" val="3210238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Hands on activity – our weakest link to curriculum but receives most positive feedback. </a:t>
            </a:r>
          </a:p>
        </p:txBody>
      </p:sp>
      <p:sp>
        <p:nvSpPr>
          <p:cNvPr id="4" name="Slide Number Placeholder 3"/>
          <p:cNvSpPr>
            <a:spLocks noGrp="1"/>
          </p:cNvSpPr>
          <p:nvPr>
            <p:ph type="sldNum" sz="quarter" idx="10"/>
          </p:nvPr>
        </p:nvSpPr>
        <p:spPr/>
        <p:txBody>
          <a:bodyPr/>
          <a:lstStyle/>
          <a:p>
            <a:fld id="{E0EDBC7B-9434-4F25-9FAC-B9A5DFABE5BD}" type="slidenum">
              <a:rPr lang="en-US" smtClean="0"/>
              <a:t>11</a:t>
            </a:fld>
            <a:endParaRPr lang="en-US"/>
          </a:p>
        </p:txBody>
      </p:sp>
    </p:spTree>
    <p:extLst>
      <p:ext uri="{BB962C8B-B14F-4D97-AF65-F5344CB8AC3E}">
        <p14:creationId xmlns:p14="http://schemas.microsoft.com/office/powerpoint/2010/main" val="1515526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EDBC7B-9434-4F25-9FAC-B9A5DFABE5BD}" type="slidenum">
              <a:rPr lang="en-US" smtClean="0"/>
              <a:t>12</a:t>
            </a:fld>
            <a:endParaRPr lang="en-US"/>
          </a:p>
        </p:txBody>
      </p:sp>
    </p:spTree>
    <p:extLst>
      <p:ext uri="{BB962C8B-B14F-4D97-AF65-F5344CB8AC3E}">
        <p14:creationId xmlns:p14="http://schemas.microsoft.com/office/powerpoint/2010/main" val="1186140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EDBC7B-9434-4F25-9FAC-B9A5DFABE5BD}" type="slidenum">
              <a:rPr lang="en-US" smtClean="0"/>
              <a:t>13</a:t>
            </a:fld>
            <a:endParaRPr lang="en-US"/>
          </a:p>
        </p:txBody>
      </p:sp>
    </p:spTree>
    <p:extLst>
      <p:ext uri="{BB962C8B-B14F-4D97-AF65-F5344CB8AC3E}">
        <p14:creationId xmlns:p14="http://schemas.microsoft.com/office/powerpoint/2010/main" val="117729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future plans for plant tours – making it more interactive with activities and sign boards. </a:t>
            </a:r>
          </a:p>
        </p:txBody>
      </p:sp>
      <p:sp>
        <p:nvSpPr>
          <p:cNvPr id="4" name="Slide Number Placeholder 3"/>
          <p:cNvSpPr>
            <a:spLocks noGrp="1"/>
          </p:cNvSpPr>
          <p:nvPr>
            <p:ph type="sldNum" sz="quarter" idx="10"/>
          </p:nvPr>
        </p:nvSpPr>
        <p:spPr/>
        <p:txBody>
          <a:bodyPr/>
          <a:lstStyle/>
          <a:p>
            <a:fld id="{E0EDBC7B-9434-4F25-9FAC-B9A5DFABE5BD}" type="slidenum">
              <a:rPr lang="en-US" smtClean="0"/>
              <a:t>14</a:t>
            </a:fld>
            <a:endParaRPr lang="en-US"/>
          </a:p>
        </p:txBody>
      </p:sp>
    </p:spTree>
    <p:extLst>
      <p:ext uri="{BB962C8B-B14F-4D97-AF65-F5344CB8AC3E}">
        <p14:creationId xmlns:p14="http://schemas.microsoft.com/office/powerpoint/2010/main" val="4041317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City of Fremont contract which is where our </a:t>
            </a:r>
            <a:r>
              <a:rPr lang="en-US" dirty="0" err="1"/>
              <a:t>stormwater</a:t>
            </a:r>
            <a:r>
              <a:rPr lang="en-US" dirty="0"/>
              <a:t> component comes from as we do not have our own </a:t>
            </a:r>
            <a:r>
              <a:rPr lang="en-US" dirty="0" err="1"/>
              <a:t>stormwater</a:t>
            </a:r>
            <a:r>
              <a:rPr lang="en-US" dirty="0"/>
              <a:t> permit.</a:t>
            </a:r>
          </a:p>
        </p:txBody>
      </p:sp>
      <p:sp>
        <p:nvSpPr>
          <p:cNvPr id="4" name="Slide Number Placeholder 3"/>
          <p:cNvSpPr>
            <a:spLocks noGrp="1"/>
          </p:cNvSpPr>
          <p:nvPr>
            <p:ph type="sldNum" sz="quarter" idx="10"/>
          </p:nvPr>
        </p:nvSpPr>
        <p:spPr/>
        <p:txBody>
          <a:bodyPr/>
          <a:lstStyle/>
          <a:p>
            <a:fld id="{E0EDBC7B-9434-4F25-9FAC-B9A5DFABE5BD}" type="slidenum">
              <a:rPr lang="en-US" smtClean="0"/>
              <a:t>2</a:t>
            </a:fld>
            <a:endParaRPr lang="en-US"/>
          </a:p>
        </p:txBody>
      </p:sp>
    </p:spTree>
    <p:extLst>
      <p:ext uri="{BB962C8B-B14F-4D97-AF65-F5344CB8AC3E}">
        <p14:creationId xmlns:p14="http://schemas.microsoft.com/office/powerpoint/2010/main" val="265970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the goals you have but remember that kids only have a limited attention span and can only remember one, maybe two things from a presentation. So, don’t load up on lofty goals</a:t>
            </a:r>
          </a:p>
        </p:txBody>
      </p:sp>
      <p:sp>
        <p:nvSpPr>
          <p:cNvPr id="4" name="Slide Number Placeholder 3"/>
          <p:cNvSpPr>
            <a:spLocks noGrp="1"/>
          </p:cNvSpPr>
          <p:nvPr>
            <p:ph type="sldNum" sz="quarter" idx="10"/>
          </p:nvPr>
        </p:nvSpPr>
        <p:spPr/>
        <p:txBody>
          <a:bodyPr/>
          <a:lstStyle/>
          <a:p>
            <a:fld id="{E0EDBC7B-9434-4F25-9FAC-B9A5DFABE5BD}" type="slidenum">
              <a:rPr lang="en-US" smtClean="0"/>
              <a:t>3</a:t>
            </a:fld>
            <a:endParaRPr lang="en-US"/>
          </a:p>
        </p:txBody>
      </p:sp>
    </p:spTree>
    <p:extLst>
      <p:ext uri="{BB962C8B-B14F-4D97-AF65-F5344CB8AC3E}">
        <p14:creationId xmlns:p14="http://schemas.microsoft.com/office/powerpoint/2010/main" val="2853214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of California has rolled out the framework and the new standards but they will have to soon as the field testing starts in 2018</a:t>
            </a:r>
          </a:p>
        </p:txBody>
      </p:sp>
      <p:sp>
        <p:nvSpPr>
          <p:cNvPr id="4" name="Slide Number Placeholder 3"/>
          <p:cNvSpPr>
            <a:spLocks noGrp="1"/>
          </p:cNvSpPr>
          <p:nvPr>
            <p:ph type="sldNum" sz="quarter" idx="10"/>
          </p:nvPr>
        </p:nvSpPr>
        <p:spPr/>
        <p:txBody>
          <a:bodyPr/>
          <a:lstStyle/>
          <a:p>
            <a:fld id="{E0EDBC7B-9434-4F25-9FAC-B9A5DFABE5BD}" type="slidenum">
              <a:rPr lang="en-US" smtClean="0"/>
              <a:t>4</a:t>
            </a:fld>
            <a:endParaRPr lang="en-US"/>
          </a:p>
        </p:txBody>
      </p:sp>
    </p:spTree>
    <p:extLst>
      <p:ext uri="{BB962C8B-B14F-4D97-AF65-F5344CB8AC3E}">
        <p14:creationId xmlns:p14="http://schemas.microsoft.com/office/powerpoint/2010/main" val="2509538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SEP’s are like the tools or skills needed to build a house. The DCI’s are the wood or materials needed to build it and the CCC’s are the plans that will be followed. Not all teaching elements are covered by all three dimensions but each element may be pulled from one. </a:t>
            </a:r>
          </a:p>
        </p:txBody>
      </p:sp>
      <p:sp>
        <p:nvSpPr>
          <p:cNvPr id="4" name="Slide Number Placeholder 3"/>
          <p:cNvSpPr>
            <a:spLocks noGrp="1"/>
          </p:cNvSpPr>
          <p:nvPr>
            <p:ph type="sldNum" sz="quarter" idx="10"/>
          </p:nvPr>
        </p:nvSpPr>
        <p:spPr/>
        <p:txBody>
          <a:bodyPr/>
          <a:lstStyle/>
          <a:p>
            <a:fld id="{E0EDBC7B-9434-4F25-9FAC-B9A5DFABE5BD}" type="slidenum">
              <a:rPr lang="en-US" smtClean="0"/>
              <a:t>5</a:t>
            </a:fld>
            <a:endParaRPr lang="en-US"/>
          </a:p>
        </p:txBody>
      </p:sp>
    </p:spTree>
    <p:extLst>
      <p:ext uri="{BB962C8B-B14F-4D97-AF65-F5344CB8AC3E}">
        <p14:creationId xmlns:p14="http://schemas.microsoft.com/office/powerpoint/2010/main" val="157011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NGSS want students to understand a bigger picture view of science and how it is all related</a:t>
            </a:r>
          </a:p>
        </p:txBody>
      </p:sp>
      <p:sp>
        <p:nvSpPr>
          <p:cNvPr id="4" name="Slide Number Placeholder 3"/>
          <p:cNvSpPr>
            <a:spLocks noGrp="1"/>
          </p:cNvSpPr>
          <p:nvPr>
            <p:ph type="sldNum" sz="quarter" idx="10"/>
          </p:nvPr>
        </p:nvSpPr>
        <p:spPr/>
        <p:txBody>
          <a:bodyPr/>
          <a:lstStyle/>
          <a:p>
            <a:fld id="{E0EDBC7B-9434-4F25-9FAC-B9A5DFABE5BD}" type="slidenum">
              <a:rPr lang="en-US" smtClean="0"/>
              <a:t>6</a:t>
            </a:fld>
            <a:endParaRPr lang="en-US"/>
          </a:p>
        </p:txBody>
      </p:sp>
    </p:spTree>
    <p:extLst>
      <p:ext uri="{BB962C8B-B14F-4D97-AF65-F5344CB8AC3E}">
        <p14:creationId xmlns:p14="http://schemas.microsoft.com/office/powerpoint/2010/main" val="817099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our goals are best matched to the curriculum </a:t>
            </a:r>
          </a:p>
        </p:txBody>
      </p:sp>
      <p:sp>
        <p:nvSpPr>
          <p:cNvPr id="4" name="Slide Number Placeholder 3"/>
          <p:cNvSpPr>
            <a:spLocks noGrp="1"/>
          </p:cNvSpPr>
          <p:nvPr>
            <p:ph type="sldNum" sz="quarter" idx="10"/>
          </p:nvPr>
        </p:nvSpPr>
        <p:spPr/>
        <p:txBody>
          <a:bodyPr/>
          <a:lstStyle/>
          <a:p>
            <a:fld id="{E0EDBC7B-9434-4F25-9FAC-B9A5DFABE5BD}" type="slidenum">
              <a:rPr lang="en-US" smtClean="0"/>
              <a:t>7</a:t>
            </a:fld>
            <a:endParaRPr lang="en-US"/>
          </a:p>
        </p:txBody>
      </p:sp>
    </p:spTree>
    <p:extLst>
      <p:ext uri="{BB962C8B-B14F-4D97-AF65-F5344CB8AC3E}">
        <p14:creationId xmlns:p14="http://schemas.microsoft.com/office/powerpoint/2010/main" val="1700190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planning activities, there is no golden bullet, perfect activity for a curriculum goal. Get creative, try different activities and respond to feedback from kids and teachers both formal and informal feedback.</a:t>
            </a:r>
          </a:p>
          <a:p>
            <a:r>
              <a:rPr lang="en-US" dirty="0"/>
              <a:t>Ask for some ideas. </a:t>
            </a:r>
          </a:p>
        </p:txBody>
      </p:sp>
      <p:sp>
        <p:nvSpPr>
          <p:cNvPr id="4" name="Slide Number Placeholder 3"/>
          <p:cNvSpPr>
            <a:spLocks noGrp="1"/>
          </p:cNvSpPr>
          <p:nvPr>
            <p:ph type="sldNum" sz="quarter" idx="10"/>
          </p:nvPr>
        </p:nvSpPr>
        <p:spPr/>
        <p:txBody>
          <a:bodyPr/>
          <a:lstStyle/>
          <a:p>
            <a:fld id="{E0EDBC7B-9434-4F25-9FAC-B9A5DFABE5BD}" type="slidenum">
              <a:rPr lang="en-US" smtClean="0"/>
              <a:t>8</a:t>
            </a:fld>
            <a:endParaRPr lang="en-US"/>
          </a:p>
        </p:txBody>
      </p:sp>
    </p:spTree>
    <p:extLst>
      <p:ext uri="{BB962C8B-B14F-4D97-AF65-F5344CB8AC3E}">
        <p14:creationId xmlns:p14="http://schemas.microsoft.com/office/powerpoint/2010/main" val="848813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for some ideas. </a:t>
            </a:r>
          </a:p>
        </p:txBody>
      </p:sp>
      <p:sp>
        <p:nvSpPr>
          <p:cNvPr id="4" name="Slide Number Placeholder 3"/>
          <p:cNvSpPr>
            <a:spLocks noGrp="1"/>
          </p:cNvSpPr>
          <p:nvPr>
            <p:ph type="sldNum" sz="quarter" idx="10"/>
          </p:nvPr>
        </p:nvSpPr>
        <p:spPr/>
        <p:txBody>
          <a:bodyPr/>
          <a:lstStyle/>
          <a:p>
            <a:fld id="{E0EDBC7B-9434-4F25-9FAC-B9A5DFABE5BD}" type="slidenum">
              <a:rPr lang="en-US" smtClean="0"/>
              <a:t>9</a:t>
            </a:fld>
            <a:endParaRPr lang="en-US"/>
          </a:p>
        </p:txBody>
      </p:sp>
    </p:spTree>
    <p:extLst>
      <p:ext uri="{BB962C8B-B14F-4D97-AF65-F5344CB8AC3E}">
        <p14:creationId xmlns:p14="http://schemas.microsoft.com/office/powerpoint/2010/main" val="4022846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78848AE-3D0B-4F3A-A219-D785434E6EBD}" type="datetime1">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8B70C-61DB-46E7-A7B9-5BA99349DCC4}" type="slidenum">
              <a:rPr lang="en-US" smtClean="0"/>
              <a:t>‹#›</a:t>
            </a:fld>
            <a:endParaRPr lang="en-US"/>
          </a:p>
        </p:txBody>
      </p:sp>
    </p:spTree>
    <p:extLst>
      <p:ext uri="{BB962C8B-B14F-4D97-AF65-F5344CB8AC3E}">
        <p14:creationId xmlns:p14="http://schemas.microsoft.com/office/powerpoint/2010/main" val="42676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B9A08B-754B-43E2-83A7-55AFC0A4462F}" type="datetime1">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8B70C-61DB-46E7-A7B9-5BA99349DCC4}" type="slidenum">
              <a:rPr lang="en-US" smtClean="0"/>
              <a:t>‹#›</a:t>
            </a:fld>
            <a:endParaRPr lang="en-US"/>
          </a:p>
        </p:txBody>
      </p:sp>
    </p:spTree>
    <p:extLst>
      <p:ext uri="{BB962C8B-B14F-4D97-AF65-F5344CB8AC3E}">
        <p14:creationId xmlns:p14="http://schemas.microsoft.com/office/powerpoint/2010/main" val="119886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8B7839-C4B2-48ED-895C-404C3D70F847}" type="datetime1">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8B70C-61DB-46E7-A7B9-5BA99349DCC4}" type="slidenum">
              <a:rPr lang="en-US" smtClean="0"/>
              <a:t>‹#›</a:t>
            </a:fld>
            <a:endParaRPr lang="en-US"/>
          </a:p>
        </p:txBody>
      </p:sp>
    </p:spTree>
    <p:extLst>
      <p:ext uri="{BB962C8B-B14F-4D97-AF65-F5344CB8AC3E}">
        <p14:creationId xmlns:p14="http://schemas.microsoft.com/office/powerpoint/2010/main" val="222030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3647" y="0"/>
            <a:ext cx="11002547" cy="8839200"/>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1CDC67-8212-4CE7-99C1-A341123732EA}" type="datetime1">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8B70C-61DB-46E7-A7B9-5BA99349DCC4}" type="slidenum">
              <a:rPr lang="en-US" smtClean="0"/>
              <a:t>‹#›</a:t>
            </a:fld>
            <a:endParaRPr lang="en-US" dirty="0"/>
          </a:p>
        </p:txBody>
      </p:sp>
      <p:pic>
        <p:nvPicPr>
          <p:cNvPr id="8" name="Content Placeholder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a:prstGeom prst="rect">
            <a:avLst/>
          </a:prstGeom>
        </p:spPr>
      </p:pic>
    </p:spTree>
    <p:extLst>
      <p:ext uri="{BB962C8B-B14F-4D97-AF65-F5344CB8AC3E}">
        <p14:creationId xmlns:p14="http://schemas.microsoft.com/office/powerpoint/2010/main" val="237594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3ACEC9-B21F-4BB3-96EE-C05D499D491E}" type="datetime1">
              <a:rPr lang="en-US" smtClean="0"/>
              <a:t>4/3/2017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E8B70C-61DB-46E7-A7B9-5BA99349DCC4}" type="slidenum">
              <a:rPr lang="en-US" smtClean="0"/>
              <a:t>‹#›</a:t>
            </a:fld>
            <a:endParaRPr lang="en-US"/>
          </a:p>
        </p:txBody>
      </p:sp>
    </p:spTree>
    <p:extLst>
      <p:ext uri="{BB962C8B-B14F-4D97-AF65-F5344CB8AC3E}">
        <p14:creationId xmlns:p14="http://schemas.microsoft.com/office/powerpoint/2010/main" val="291392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FE87A9-0572-4059-B2D8-15DC1811F0BB}" type="datetime1">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8B70C-61DB-46E7-A7B9-5BA99349DCC4}" type="slidenum">
              <a:rPr lang="en-US" smtClean="0"/>
              <a:t>‹#›</a:t>
            </a:fld>
            <a:endParaRPr lang="en-US"/>
          </a:p>
        </p:txBody>
      </p:sp>
    </p:spTree>
    <p:extLst>
      <p:ext uri="{BB962C8B-B14F-4D97-AF65-F5344CB8AC3E}">
        <p14:creationId xmlns:p14="http://schemas.microsoft.com/office/powerpoint/2010/main" val="50987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2D62F27-69C3-4C39-B2BE-C65A99395C62}" type="datetime1">
              <a:rPr lang="en-US" smtClean="0"/>
              <a:t>4/3/2017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E8B70C-61DB-46E7-A7B9-5BA99349DCC4}" type="slidenum">
              <a:rPr lang="en-US" smtClean="0"/>
              <a:t>‹#›</a:t>
            </a:fld>
            <a:endParaRPr lang="en-US"/>
          </a:p>
        </p:txBody>
      </p:sp>
    </p:spTree>
    <p:extLst>
      <p:ext uri="{BB962C8B-B14F-4D97-AF65-F5344CB8AC3E}">
        <p14:creationId xmlns:p14="http://schemas.microsoft.com/office/powerpoint/2010/main" val="285874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D8AB70-8118-4B1D-908D-1E5F6318F82C}" type="datetime1">
              <a:rPr lang="en-US" smtClean="0"/>
              <a:t>4/3/2017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E8B70C-61DB-46E7-A7B9-5BA99349DCC4}" type="slidenum">
              <a:rPr lang="en-US" smtClean="0"/>
              <a:t>‹#›</a:t>
            </a:fld>
            <a:endParaRPr lang="en-US"/>
          </a:p>
        </p:txBody>
      </p:sp>
    </p:spTree>
    <p:extLst>
      <p:ext uri="{BB962C8B-B14F-4D97-AF65-F5344CB8AC3E}">
        <p14:creationId xmlns:p14="http://schemas.microsoft.com/office/powerpoint/2010/main" val="28784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EC41BF-332F-4DC9-97B1-88DC949D1E55}" type="datetime1">
              <a:rPr lang="en-US" smtClean="0"/>
              <a:t>4/3/2017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E8B70C-61DB-46E7-A7B9-5BA99349DCC4}" type="slidenum">
              <a:rPr lang="en-US" smtClean="0"/>
              <a:t>‹#›</a:t>
            </a:fld>
            <a:endParaRPr lang="en-US"/>
          </a:p>
        </p:txBody>
      </p:sp>
    </p:spTree>
    <p:extLst>
      <p:ext uri="{BB962C8B-B14F-4D97-AF65-F5344CB8AC3E}">
        <p14:creationId xmlns:p14="http://schemas.microsoft.com/office/powerpoint/2010/main" val="379238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4CCF92-6EFE-4A14-8162-5FAD6E2A2747}" type="datetime1">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8B70C-61DB-46E7-A7B9-5BA99349DCC4}" type="slidenum">
              <a:rPr lang="en-US" smtClean="0"/>
              <a:t>‹#›</a:t>
            </a:fld>
            <a:endParaRPr lang="en-US"/>
          </a:p>
        </p:txBody>
      </p:sp>
    </p:spTree>
    <p:extLst>
      <p:ext uri="{BB962C8B-B14F-4D97-AF65-F5344CB8AC3E}">
        <p14:creationId xmlns:p14="http://schemas.microsoft.com/office/powerpoint/2010/main" val="105034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ADCE53-F52F-4D52-A9A8-6EDC0D714B89}" type="datetime1">
              <a:rPr lang="en-US" smtClean="0"/>
              <a:t>4/3/2017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E8B70C-61DB-46E7-A7B9-5BA99349DCC4}" type="slidenum">
              <a:rPr lang="en-US" smtClean="0"/>
              <a:t>‹#›</a:t>
            </a:fld>
            <a:endParaRPr lang="en-US"/>
          </a:p>
        </p:txBody>
      </p:sp>
    </p:spTree>
    <p:extLst>
      <p:ext uri="{BB962C8B-B14F-4D97-AF65-F5344CB8AC3E}">
        <p14:creationId xmlns:p14="http://schemas.microsoft.com/office/powerpoint/2010/main" val="150721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559E6E-043C-4116-9446-02905D632A53}" type="datetime1">
              <a:rPr lang="en-US" smtClean="0"/>
              <a:t>4/3/2017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E8B70C-61DB-46E7-A7B9-5BA99349DCC4}" type="slidenum">
              <a:rPr lang="en-US" smtClean="0"/>
              <a:t>‹#›</a:t>
            </a:fld>
            <a:endParaRPr lang="en-US"/>
          </a:p>
        </p:txBody>
      </p:sp>
    </p:spTree>
    <p:extLst>
      <p:ext uri="{BB962C8B-B14F-4D97-AF65-F5344CB8AC3E}">
        <p14:creationId xmlns:p14="http://schemas.microsoft.com/office/powerpoint/2010/main" val="4145178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dougd@unionsanitary.ca.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cde.ca.gov/ci/sc/c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Large Files\MichelleP\Graphics\Photos_Line Art\Plant and Pump Stations\Plant Landscapes\USD for Pondero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0"/>
            <a:ext cx="11381946" cy="9144000"/>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181098" y="1795535"/>
            <a:ext cx="6781800" cy="1324966"/>
          </a:xfrm>
        </p:spPr>
        <p:txBody>
          <a:bodyPr>
            <a:noAutofit/>
          </a:bodyPr>
          <a:lstStyle/>
          <a:p>
            <a:pPr>
              <a:spcBef>
                <a:spcPts val="0"/>
              </a:spcBef>
            </a:pPr>
            <a:r>
              <a:rPr lang="en-US" sz="4000" b="1" dirty="0">
                <a:solidFill>
                  <a:srgbClr val="0062AC"/>
                </a:solidFill>
              </a:rPr>
              <a:t>Creating a Win-Win for your School Outreach </a:t>
            </a:r>
          </a:p>
          <a:p>
            <a:pPr>
              <a:spcBef>
                <a:spcPts val="0"/>
              </a:spcBef>
            </a:pPr>
            <a:endParaRPr lang="en-US" sz="2400" b="1" dirty="0">
              <a:solidFill>
                <a:srgbClr val="0062AC"/>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362461"/>
            <a:ext cx="1524000" cy="1070613"/>
          </a:xfrm>
          <a:prstGeom prst="rect">
            <a:avLst/>
          </a:prstGeom>
        </p:spPr>
      </p:pic>
      <p:sp>
        <p:nvSpPr>
          <p:cNvPr id="7" name="Rectangle 6"/>
          <p:cNvSpPr/>
          <p:nvPr/>
        </p:nvSpPr>
        <p:spPr>
          <a:xfrm>
            <a:off x="2561896" y="3378642"/>
            <a:ext cx="4020203" cy="861774"/>
          </a:xfrm>
          <a:prstGeom prst="rect">
            <a:avLst/>
          </a:prstGeom>
        </p:spPr>
        <p:txBody>
          <a:bodyPr wrap="none">
            <a:spAutoFit/>
          </a:bodyPr>
          <a:lstStyle/>
          <a:p>
            <a:pPr algn="ctr"/>
            <a:r>
              <a:rPr lang="en-US" sz="3200" b="1" kern="10" dirty="0">
                <a:ln w="1270" cmpd="sng">
                  <a:noFill/>
                  <a:prstDash val="solid"/>
                </a:ln>
                <a:solidFill>
                  <a:srgbClr val="000099"/>
                </a:solidFill>
                <a:ea typeface="Tahoma"/>
                <a:cs typeface="Aharoni" pitchFamily="2" charset="-79"/>
              </a:rPr>
              <a:t>Union Sanitary District</a:t>
            </a:r>
          </a:p>
          <a:p>
            <a:pPr algn="ctr"/>
            <a:r>
              <a:rPr lang="en-US" b="1" kern="10" dirty="0">
                <a:ln w="1270" cmpd="sng">
                  <a:noFill/>
                  <a:prstDash val="solid"/>
                </a:ln>
                <a:solidFill>
                  <a:srgbClr val="000099"/>
                </a:solidFill>
                <a:ea typeface="Tahoma"/>
                <a:cs typeface="Aharoni" pitchFamily="2" charset="-79"/>
              </a:rPr>
              <a:t>Doug Dattawalker</a:t>
            </a:r>
          </a:p>
        </p:txBody>
      </p:sp>
      <p:sp>
        <p:nvSpPr>
          <p:cNvPr id="2" name="Slide Number Placeholder 1"/>
          <p:cNvSpPr>
            <a:spLocks noGrp="1"/>
          </p:cNvSpPr>
          <p:nvPr>
            <p:ph type="sldNum" sz="quarter" idx="12"/>
          </p:nvPr>
        </p:nvSpPr>
        <p:spPr/>
        <p:txBody>
          <a:bodyPr/>
          <a:lstStyle/>
          <a:p>
            <a:fld id="{A9E8B70C-61DB-46E7-A7B9-5BA99349DCC4}" type="slidenum">
              <a:rPr lang="en-US" smtClean="0"/>
              <a:t>1</a:t>
            </a:fld>
            <a:endParaRPr lang="en-US"/>
          </a:p>
        </p:txBody>
      </p:sp>
    </p:spTree>
    <p:extLst>
      <p:ext uri="{BB962C8B-B14F-4D97-AF65-F5344CB8AC3E}">
        <p14:creationId xmlns:p14="http://schemas.microsoft.com/office/powerpoint/2010/main" val="4145815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16" name="AutoShape 4"/>
          <p:cNvSpPr>
            <a:spLocks noChangeAspect="1" noChangeArrowheads="1" noTextEdit="1"/>
          </p:cNvSpPr>
          <p:nvPr/>
        </p:nvSpPr>
        <p:spPr bwMode="auto">
          <a:xfrm>
            <a:off x="1447800" y="1669028"/>
            <a:ext cx="5484813" cy="4832350"/>
          </a:xfrm>
          <a:prstGeom prst="rect">
            <a:avLst/>
          </a:prstGeom>
          <a:noFill/>
          <a:ln w="9525">
            <a:noFill/>
            <a:miter lim="800000"/>
            <a:headEnd/>
            <a:tailEnd/>
          </a:ln>
        </p:spPr>
        <p:txBody>
          <a:bodyPr/>
          <a:lstStyle/>
          <a:p>
            <a:endParaRPr lang="en-US"/>
          </a:p>
        </p:txBody>
      </p:sp>
      <p:sp>
        <p:nvSpPr>
          <p:cNvPr id="2" name="Slide Number Placeholder 1"/>
          <p:cNvSpPr>
            <a:spLocks noGrp="1"/>
          </p:cNvSpPr>
          <p:nvPr>
            <p:ph type="sldNum" sz="quarter" idx="12"/>
          </p:nvPr>
        </p:nvSpPr>
        <p:spPr/>
        <p:txBody>
          <a:bodyPr/>
          <a:lstStyle/>
          <a:p>
            <a:fld id="{A9E8B70C-61DB-46E7-A7B9-5BA99349DCC4}" type="slidenum">
              <a:rPr lang="en-US" smtClean="0"/>
              <a:t>10</a:t>
            </a:fld>
            <a:endParaRPr lang="en-US"/>
          </a:p>
        </p:txBody>
      </p:sp>
      <p:sp>
        <p:nvSpPr>
          <p:cNvPr id="3" name="TextBox 2"/>
          <p:cNvSpPr txBox="1"/>
          <p:nvPr/>
        </p:nvSpPr>
        <p:spPr>
          <a:xfrm>
            <a:off x="228600" y="877701"/>
            <a:ext cx="7086600" cy="523220"/>
          </a:xfrm>
          <a:prstGeom prst="rect">
            <a:avLst/>
          </a:prstGeom>
          <a:noFill/>
        </p:spPr>
        <p:txBody>
          <a:bodyPr wrap="square" rtlCol="0">
            <a:spAutoFit/>
          </a:bodyPr>
          <a:lstStyle/>
          <a:p>
            <a:r>
              <a:rPr lang="en-US" sz="2800" b="1" dirty="0"/>
              <a:t>Activities</a:t>
            </a:r>
          </a:p>
        </p:txBody>
      </p:sp>
      <p:sp>
        <p:nvSpPr>
          <p:cNvPr id="5" name="TextBox 4"/>
          <p:cNvSpPr txBox="1"/>
          <p:nvPr/>
        </p:nvSpPr>
        <p:spPr>
          <a:xfrm>
            <a:off x="1447800" y="1828800"/>
            <a:ext cx="7086600" cy="1200329"/>
          </a:xfrm>
          <a:prstGeom prst="rect">
            <a:avLst/>
          </a:prstGeom>
          <a:noFill/>
        </p:spPr>
        <p:txBody>
          <a:bodyPr wrap="square" rtlCol="0">
            <a:spAutoFit/>
          </a:bodyPr>
          <a:lstStyle/>
          <a:p>
            <a:r>
              <a:rPr lang="en-US" sz="2400" dirty="0"/>
              <a:t>5-ESS3-1. Obtain and combine information about ways individual communities use science ideas to protect the Earth’s resources and environment. </a:t>
            </a:r>
          </a:p>
        </p:txBody>
      </p:sp>
      <p:sp>
        <p:nvSpPr>
          <p:cNvPr id="6" name="TextBox 5"/>
          <p:cNvSpPr txBox="1"/>
          <p:nvPr/>
        </p:nvSpPr>
        <p:spPr>
          <a:xfrm>
            <a:off x="1646382" y="3477790"/>
            <a:ext cx="68580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Discuss during class our wastewater treatment process (if it comes up as a question)</a:t>
            </a:r>
          </a:p>
          <a:p>
            <a:pPr marL="342900" indent="-342900">
              <a:buFont typeface="Arial" panose="020B0604020202020204" pitchFamily="34" charset="0"/>
              <a:buChar char="•"/>
            </a:pPr>
            <a:r>
              <a:rPr lang="en-US" sz="2400" dirty="0"/>
              <a:t>Activity in teachers workbook, creating cards for treatment processes and putting them in order. </a:t>
            </a:r>
          </a:p>
        </p:txBody>
      </p:sp>
    </p:spTree>
    <p:extLst>
      <p:ext uri="{BB962C8B-B14F-4D97-AF65-F5344CB8AC3E}">
        <p14:creationId xmlns:p14="http://schemas.microsoft.com/office/powerpoint/2010/main" val="77626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16" name="AutoShape 4"/>
          <p:cNvSpPr>
            <a:spLocks noChangeAspect="1" noChangeArrowheads="1" noTextEdit="1"/>
          </p:cNvSpPr>
          <p:nvPr/>
        </p:nvSpPr>
        <p:spPr bwMode="auto">
          <a:xfrm>
            <a:off x="1447800" y="1669028"/>
            <a:ext cx="5484813" cy="4832350"/>
          </a:xfrm>
          <a:prstGeom prst="rect">
            <a:avLst/>
          </a:prstGeom>
          <a:noFill/>
          <a:ln w="9525">
            <a:noFill/>
            <a:miter lim="800000"/>
            <a:headEnd/>
            <a:tailEnd/>
          </a:ln>
        </p:spPr>
        <p:txBody>
          <a:bodyPr/>
          <a:lstStyle/>
          <a:p>
            <a:endParaRPr lang="en-US"/>
          </a:p>
        </p:txBody>
      </p:sp>
      <p:sp>
        <p:nvSpPr>
          <p:cNvPr id="2" name="Slide Number Placeholder 1"/>
          <p:cNvSpPr>
            <a:spLocks noGrp="1"/>
          </p:cNvSpPr>
          <p:nvPr>
            <p:ph type="sldNum" sz="quarter" idx="12"/>
          </p:nvPr>
        </p:nvSpPr>
        <p:spPr/>
        <p:txBody>
          <a:bodyPr/>
          <a:lstStyle/>
          <a:p>
            <a:fld id="{A9E8B70C-61DB-46E7-A7B9-5BA99349DCC4}" type="slidenum">
              <a:rPr lang="en-US" smtClean="0"/>
              <a:t>11</a:t>
            </a:fld>
            <a:endParaRPr lang="en-US"/>
          </a:p>
        </p:txBody>
      </p:sp>
      <p:sp>
        <p:nvSpPr>
          <p:cNvPr id="3" name="TextBox 2"/>
          <p:cNvSpPr txBox="1"/>
          <p:nvPr/>
        </p:nvSpPr>
        <p:spPr>
          <a:xfrm>
            <a:off x="228600" y="877701"/>
            <a:ext cx="7086600" cy="523220"/>
          </a:xfrm>
          <a:prstGeom prst="rect">
            <a:avLst/>
          </a:prstGeom>
          <a:noFill/>
        </p:spPr>
        <p:txBody>
          <a:bodyPr wrap="square" rtlCol="0">
            <a:spAutoFit/>
          </a:bodyPr>
          <a:lstStyle/>
          <a:p>
            <a:r>
              <a:rPr lang="en-US" sz="2800" b="1" dirty="0"/>
              <a:t>Activities</a:t>
            </a:r>
          </a:p>
        </p:txBody>
      </p:sp>
      <p:sp>
        <p:nvSpPr>
          <p:cNvPr id="5" name="TextBox 4"/>
          <p:cNvSpPr txBox="1"/>
          <p:nvPr/>
        </p:nvSpPr>
        <p:spPr>
          <a:xfrm>
            <a:off x="1447800" y="1828800"/>
            <a:ext cx="7086600" cy="1569660"/>
          </a:xfrm>
          <a:prstGeom prst="rect">
            <a:avLst/>
          </a:prstGeom>
          <a:noFill/>
        </p:spPr>
        <p:txBody>
          <a:bodyPr wrap="square" rtlCol="0">
            <a:spAutoFit/>
          </a:bodyPr>
          <a:lstStyle/>
          <a:p>
            <a:r>
              <a:rPr lang="en-US" sz="2400" dirty="0"/>
              <a:t>5-PS1-4. Conduct an investigation to determine whether the mixing of two or more substances results in a new substance. From Instructional Segment 1. </a:t>
            </a:r>
            <a:r>
              <a:rPr lang="en-US" sz="2400" i="1" dirty="0"/>
              <a:t>What is Matter Made Of?</a:t>
            </a:r>
          </a:p>
        </p:txBody>
      </p:sp>
      <p:sp>
        <p:nvSpPr>
          <p:cNvPr id="6" name="TextBox 5"/>
          <p:cNvSpPr txBox="1"/>
          <p:nvPr/>
        </p:nvSpPr>
        <p:spPr>
          <a:xfrm>
            <a:off x="1447800" y="3666567"/>
            <a:ext cx="685800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Group activity</a:t>
            </a:r>
          </a:p>
          <a:p>
            <a:pPr marL="342900" indent="-342900">
              <a:buFont typeface="Arial" panose="020B0604020202020204" pitchFamily="34" charset="0"/>
              <a:buChar char="•"/>
            </a:pPr>
            <a:r>
              <a:rPr lang="en-US" sz="2400" dirty="0"/>
              <a:t>Equipment</a:t>
            </a:r>
          </a:p>
          <a:p>
            <a:pPr marL="342900" indent="-342900">
              <a:buFont typeface="Arial" panose="020B0604020202020204" pitchFamily="34" charset="0"/>
              <a:buChar char="•"/>
            </a:pPr>
            <a:r>
              <a:rPr lang="en-US" sz="2400" dirty="0"/>
              <a:t>Water and food coloring as a model for storm drain pollution</a:t>
            </a:r>
          </a:p>
        </p:txBody>
      </p:sp>
    </p:spTree>
    <p:extLst>
      <p:ext uri="{BB962C8B-B14F-4D97-AF65-F5344CB8AC3E}">
        <p14:creationId xmlns:p14="http://schemas.microsoft.com/office/powerpoint/2010/main" val="160238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16" name="AutoShape 4"/>
          <p:cNvSpPr>
            <a:spLocks noChangeAspect="1" noChangeArrowheads="1" noTextEdit="1"/>
          </p:cNvSpPr>
          <p:nvPr/>
        </p:nvSpPr>
        <p:spPr bwMode="auto">
          <a:xfrm>
            <a:off x="1447800" y="1669028"/>
            <a:ext cx="5484813" cy="4832350"/>
          </a:xfrm>
          <a:prstGeom prst="rect">
            <a:avLst/>
          </a:prstGeom>
          <a:noFill/>
          <a:ln w="9525">
            <a:noFill/>
            <a:miter lim="800000"/>
            <a:headEnd/>
            <a:tailEnd/>
          </a:ln>
        </p:spPr>
        <p:txBody>
          <a:bodyPr/>
          <a:lstStyle/>
          <a:p>
            <a:endParaRPr lang="en-US"/>
          </a:p>
        </p:txBody>
      </p:sp>
      <p:sp>
        <p:nvSpPr>
          <p:cNvPr id="2" name="Slide Number Placeholder 1"/>
          <p:cNvSpPr>
            <a:spLocks noGrp="1"/>
          </p:cNvSpPr>
          <p:nvPr>
            <p:ph type="sldNum" sz="quarter" idx="12"/>
          </p:nvPr>
        </p:nvSpPr>
        <p:spPr/>
        <p:txBody>
          <a:bodyPr/>
          <a:lstStyle/>
          <a:p>
            <a:fld id="{A9E8B70C-61DB-46E7-A7B9-5BA99349DCC4}" type="slidenum">
              <a:rPr lang="en-US" smtClean="0"/>
              <a:t>12</a:t>
            </a:fld>
            <a:endParaRPr lang="en-US"/>
          </a:p>
        </p:txBody>
      </p:sp>
      <p:sp>
        <p:nvSpPr>
          <p:cNvPr id="3" name="TextBox 2"/>
          <p:cNvSpPr txBox="1"/>
          <p:nvPr/>
        </p:nvSpPr>
        <p:spPr>
          <a:xfrm>
            <a:off x="228600" y="877701"/>
            <a:ext cx="7086600" cy="523220"/>
          </a:xfrm>
          <a:prstGeom prst="rect">
            <a:avLst/>
          </a:prstGeom>
          <a:noFill/>
        </p:spPr>
        <p:txBody>
          <a:bodyPr wrap="square" rtlCol="0">
            <a:spAutoFit/>
          </a:bodyPr>
          <a:lstStyle/>
          <a:p>
            <a:r>
              <a:rPr lang="en-US" sz="2800" b="1" dirty="0"/>
              <a:t>Outreach</a:t>
            </a:r>
          </a:p>
        </p:txBody>
      </p:sp>
      <p:sp>
        <p:nvSpPr>
          <p:cNvPr id="5" name="TextBox 4"/>
          <p:cNvSpPr txBox="1"/>
          <p:nvPr/>
        </p:nvSpPr>
        <p:spPr>
          <a:xfrm>
            <a:off x="1447800" y="1828800"/>
            <a:ext cx="708660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a:t>Check with School District for advice and contacting schools</a:t>
            </a:r>
          </a:p>
          <a:p>
            <a:pPr marL="342900" indent="-342900">
              <a:buFont typeface="Arial" panose="020B0604020202020204" pitchFamily="34" charset="0"/>
              <a:buChar char="•"/>
            </a:pPr>
            <a:r>
              <a:rPr lang="en-US" sz="2400" dirty="0"/>
              <a:t>Letter to principals</a:t>
            </a:r>
          </a:p>
          <a:p>
            <a:pPr marL="800100" lvl="1" indent="-342900">
              <a:buFont typeface="Arial" panose="020B0604020202020204" pitchFamily="34" charset="0"/>
              <a:buChar char="•"/>
            </a:pPr>
            <a:r>
              <a:rPr lang="en-US" sz="2400" dirty="0"/>
              <a:t>Meeting curriculum goals</a:t>
            </a:r>
          </a:p>
          <a:p>
            <a:pPr marL="800100" lvl="1" indent="-342900">
              <a:buFont typeface="Arial" panose="020B0604020202020204" pitchFamily="34" charset="0"/>
              <a:buChar char="•"/>
            </a:pPr>
            <a:r>
              <a:rPr lang="en-US" sz="2400" dirty="0"/>
              <a:t>Easy to set-up</a:t>
            </a:r>
          </a:p>
          <a:p>
            <a:pPr marL="342900" indent="-342900">
              <a:buFont typeface="Arial" panose="020B0604020202020204" pitchFamily="34" charset="0"/>
              <a:buChar char="•"/>
            </a:pPr>
            <a:r>
              <a:rPr lang="en-US" sz="2400" dirty="0"/>
              <a:t>Attending staff meetings</a:t>
            </a:r>
          </a:p>
          <a:p>
            <a:pPr marL="800100" lvl="1" indent="-342900">
              <a:buFont typeface="Arial" panose="020B0604020202020204" pitchFamily="34" charset="0"/>
              <a:buChar char="•"/>
            </a:pPr>
            <a:r>
              <a:rPr lang="en-US" sz="2400" dirty="0"/>
              <a:t>Early in program</a:t>
            </a:r>
          </a:p>
          <a:p>
            <a:pPr marL="342900" indent="-342900">
              <a:buFont typeface="Arial" panose="020B0604020202020204" pitchFamily="34" charset="0"/>
              <a:buChar char="•"/>
            </a:pPr>
            <a:r>
              <a:rPr lang="en-US" sz="2400" dirty="0"/>
              <a:t>Email/letter to teachers</a:t>
            </a:r>
          </a:p>
          <a:p>
            <a:pPr marL="800100" lvl="1" indent="-342900">
              <a:buFont typeface="Arial" panose="020B0604020202020204" pitchFamily="34" charset="0"/>
              <a:buChar char="•"/>
            </a:pPr>
            <a:r>
              <a:rPr lang="en-US" sz="2400" dirty="0"/>
              <a:t>School websites/staff directories</a:t>
            </a:r>
          </a:p>
          <a:p>
            <a:pPr marL="800100" lvl="1"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Examples</a:t>
            </a:r>
          </a:p>
        </p:txBody>
      </p:sp>
    </p:spTree>
    <p:extLst>
      <p:ext uri="{BB962C8B-B14F-4D97-AF65-F5344CB8AC3E}">
        <p14:creationId xmlns:p14="http://schemas.microsoft.com/office/powerpoint/2010/main" val="417735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2" name="Slide Number Placeholder 1"/>
          <p:cNvSpPr>
            <a:spLocks noGrp="1"/>
          </p:cNvSpPr>
          <p:nvPr>
            <p:ph type="sldNum" sz="quarter" idx="12"/>
          </p:nvPr>
        </p:nvSpPr>
        <p:spPr/>
        <p:txBody>
          <a:bodyPr/>
          <a:lstStyle/>
          <a:p>
            <a:fld id="{A9E8B70C-61DB-46E7-A7B9-5BA99349DCC4}" type="slidenum">
              <a:rPr lang="en-US" smtClean="0"/>
              <a:t>13</a:t>
            </a:fld>
            <a:endParaRPr lang="en-US"/>
          </a:p>
        </p:txBody>
      </p:sp>
      <p:sp>
        <p:nvSpPr>
          <p:cNvPr id="3" name="TextBox 2"/>
          <p:cNvSpPr txBox="1"/>
          <p:nvPr/>
        </p:nvSpPr>
        <p:spPr>
          <a:xfrm>
            <a:off x="228600" y="914400"/>
            <a:ext cx="7086600" cy="523220"/>
          </a:xfrm>
          <a:prstGeom prst="rect">
            <a:avLst/>
          </a:prstGeom>
          <a:noFill/>
        </p:spPr>
        <p:txBody>
          <a:bodyPr wrap="square" rtlCol="0">
            <a:spAutoFit/>
          </a:bodyPr>
          <a:lstStyle/>
          <a:p>
            <a:r>
              <a:rPr lang="en-US" sz="2800" b="1" dirty="0"/>
              <a:t>Giveaways</a:t>
            </a:r>
          </a:p>
        </p:txBody>
      </p:sp>
      <p:sp>
        <p:nvSpPr>
          <p:cNvPr id="5" name="TextBox 4"/>
          <p:cNvSpPr txBox="1"/>
          <p:nvPr/>
        </p:nvSpPr>
        <p:spPr>
          <a:xfrm>
            <a:off x="1447800" y="1828800"/>
            <a:ext cx="7086600"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Teachers workbook</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Erasers / Rulers / Placemats / Workbooks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Survey/Evaluation</a:t>
            </a:r>
          </a:p>
          <a:p>
            <a:pPr marL="342900" indent="-342900">
              <a:buFont typeface="Arial" panose="020B0604020202020204" pitchFamily="34" charset="0"/>
              <a:buChar char="•"/>
            </a:pPr>
            <a:r>
              <a:rPr lang="en-US" sz="2400" dirty="0"/>
              <a:t>Gift Card drawing</a:t>
            </a:r>
          </a:p>
        </p:txBody>
      </p:sp>
    </p:spTree>
    <p:extLst>
      <p:ext uri="{BB962C8B-B14F-4D97-AF65-F5344CB8AC3E}">
        <p14:creationId xmlns:p14="http://schemas.microsoft.com/office/powerpoint/2010/main" val="254229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16" name="AutoShape 4"/>
          <p:cNvSpPr>
            <a:spLocks noChangeAspect="1" noChangeArrowheads="1" noTextEdit="1"/>
          </p:cNvSpPr>
          <p:nvPr/>
        </p:nvSpPr>
        <p:spPr bwMode="auto">
          <a:xfrm>
            <a:off x="1447800" y="1669028"/>
            <a:ext cx="5484813" cy="4832350"/>
          </a:xfrm>
          <a:prstGeom prst="rect">
            <a:avLst/>
          </a:prstGeom>
          <a:noFill/>
          <a:ln w="9525">
            <a:noFill/>
            <a:miter lim="800000"/>
            <a:headEnd/>
            <a:tailEnd/>
          </a:ln>
        </p:spPr>
        <p:txBody>
          <a:bodyPr/>
          <a:lstStyle/>
          <a:p>
            <a:endParaRPr lang="en-US"/>
          </a:p>
        </p:txBody>
      </p:sp>
      <p:sp>
        <p:nvSpPr>
          <p:cNvPr id="2" name="Slide Number Placeholder 1"/>
          <p:cNvSpPr>
            <a:spLocks noGrp="1"/>
          </p:cNvSpPr>
          <p:nvPr>
            <p:ph type="sldNum" sz="quarter" idx="12"/>
          </p:nvPr>
        </p:nvSpPr>
        <p:spPr/>
        <p:txBody>
          <a:bodyPr/>
          <a:lstStyle/>
          <a:p>
            <a:fld id="{A9E8B70C-61DB-46E7-A7B9-5BA99349DCC4}" type="slidenum">
              <a:rPr lang="en-US" smtClean="0"/>
              <a:t>14</a:t>
            </a:fld>
            <a:endParaRPr lang="en-US"/>
          </a:p>
        </p:txBody>
      </p:sp>
      <p:sp>
        <p:nvSpPr>
          <p:cNvPr id="3" name="TextBox 2"/>
          <p:cNvSpPr txBox="1"/>
          <p:nvPr/>
        </p:nvSpPr>
        <p:spPr>
          <a:xfrm>
            <a:off x="228600" y="877701"/>
            <a:ext cx="7086600" cy="523220"/>
          </a:xfrm>
          <a:prstGeom prst="rect">
            <a:avLst/>
          </a:prstGeom>
          <a:noFill/>
        </p:spPr>
        <p:txBody>
          <a:bodyPr wrap="square" rtlCol="0">
            <a:spAutoFit/>
          </a:bodyPr>
          <a:lstStyle/>
          <a:p>
            <a:r>
              <a:rPr lang="en-US" sz="2800" b="1" dirty="0"/>
              <a:t>Opportunities</a:t>
            </a:r>
          </a:p>
        </p:txBody>
      </p:sp>
      <p:sp>
        <p:nvSpPr>
          <p:cNvPr id="5" name="TextBox 4"/>
          <p:cNvSpPr txBox="1"/>
          <p:nvPr/>
        </p:nvSpPr>
        <p:spPr>
          <a:xfrm>
            <a:off x="1447800" y="1828800"/>
            <a:ext cx="7086600" cy="461665"/>
          </a:xfrm>
          <a:prstGeom prst="rect">
            <a:avLst/>
          </a:prstGeom>
          <a:noFill/>
        </p:spPr>
        <p:txBody>
          <a:bodyPr wrap="square" rtlCol="0">
            <a:spAutoFit/>
          </a:bodyPr>
          <a:lstStyle/>
          <a:p>
            <a:r>
              <a:rPr lang="en-US" sz="2400" dirty="0"/>
              <a:t>Plant Tours</a:t>
            </a:r>
          </a:p>
        </p:txBody>
      </p:sp>
      <p:sp>
        <p:nvSpPr>
          <p:cNvPr id="6" name="TextBox 5"/>
          <p:cNvSpPr txBox="1"/>
          <p:nvPr/>
        </p:nvSpPr>
        <p:spPr>
          <a:xfrm>
            <a:off x="1447800" y="2558572"/>
            <a:ext cx="7086600" cy="2677656"/>
          </a:xfrm>
          <a:prstGeom prst="rect">
            <a:avLst/>
          </a:prstGeom>
          <a:noFill/>
        </p:spPr>
        <p:txBody>
          <a:bodyPr wrap="square" rtlCol="0">
            <a:spAutoFit/>
          </a:bodyPr>
          <a:lstStyle/>
          <a:p>
            <a:r>
              <a:rPr lang="en-US" sz="2400" dirty="0"/>
              <a:t>“Students can obtain information [SEP-8] about the source of their local tap water and which human activities are the primary users of the local water sources. What measures are taken to protect these sources? A field trip to a local wastewater treatment plant can help students think about problems and solutions that help us protect our resources”</a:t>
            </a:r>
          </a:p>
        </p:txBody>
      </p:sp>
    </p:spTree>
    <p:extLst>
      <p:ext uri="{BB962C8B-B14F-4D97-AF65-F5344CB8AC3E}">
        <p14:creationId xmlns:p14="http://schemas.microsoft.com/office/powerpoint/2010/main" val="429479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8513"/>
            <a:ext cx="8229600" cy="1143000"/>
          </a:xfrm>
        </p:spPr>
        <p:txBody>
          <a:bodyPr>
            <a:normAutofit/>
          </a:bodyPr>
          <a:lstStyle/>
          <a:p>
            <a:r>
              <a:rPr lang="en-US" b="1" dirty="0"/>
              <a:t>Questions ?</a:t>
            </a:r>
          </a:p>
        </p:txBody>
      </p:sp>
      <p:sp>
        <p:nvSpPr>
          <p:cNvPr id="3" name="Content Placeholder 2"/>
          <p:cNvSpPr>
            <a:spLocks noGrp="1"/>
          </p:cNvSpPr>
          <p:nvPr>
            <p:ph idx="1"/>
          </p:nvPr>
        </p:nvSpPr>
        <p:spPr/>
        <p:txBody>
          <a:bodyPr>
            <a:normAutofit/>
          </a:bodyPr>
          <a:lstStyle/>
          <a:p>
            <a:endParaRPr lang="en-US" dirty="0"/>
          </a:p>
          <a:p>
            <a:pPr marL="0" indent="0" algn="ctr">
              <a:buNone/>
            </a:pPr>
            <a:r>
              <a:rPr lang="en-US" sz="2000" dirty="0"/>
              <a:t>Doug Dattawalker</a:t>
            </a:r>
          </a:p>
          <a:p>
            <a:pPr marL="0" indent="0" algn="ctr">
              <a:buNone/>
            </a:pPr>
            <a:r>
              <a:rPr lang="en-US" sz="2000" dirty="0"/>
              <a:t>Environmental Outreach Representative</a:t>
            </a:r>
          </a:p>
          <a:p>
            <a:pPr marL="0" indent="0" algn="ctr">
              <a:buNone/>
            </a:pPr>
            <a:r>
              <a:rPr lang="en-US" sz="2000" dirty="0"/>
              <a:t>Union Sanitary District</a:t>
            </a:r>
          </a:p>
          <a:p>
            <a:pPr marL="0" indent="0" algn="ctr">
              <a:buNone/>
            </a:pPr>
            <a:r>
              <a:rPr lang="en-US" sz="2000" dirty="0">
                <a:hlinkClick r:id="rId2"/>
              </a:rPr>
              <a:t>dougd@unionsanitary.ca.gov</a:t>
            </a:r>
            <a:endParaRPr lang="en-US" sz="2000" dirty="0"/>
          </a:p>
          <a:p>
            <a:pPr marL="0" indent="0" algn="ctr">
              <a:buNone/>
            </a:pPr>
            <a:r>
              <a:rPr lang="en-US" sz="2000" dirty="0"/>
              <a:t>(510) 477 7637</a:t>
            </a:r>
          </a:p>
          <a:p>
            <a:pPr marL="0" indent="0" algn="ctr">
              <a:buNone/>
            </a:pPr>
            <a:endParaRPr lang="en-US" sz="2000" dirty="0"/>
          </a:p>
          <a:p>
            <a:pPr marL="0" indent="0" algn="ctr">
              <a:buNone/>
            </a:pPr>
            <a:r>
              <a:rPr lang="en-US" sz="4800" dirty="0"/>
              <a:t>Thankyou</a:t>
            </a:r>
          </a:p>
          <a:p>
            <a:pPr marL="0" indent="0" algn="ctr">
              <a:buNone/>
            </a:pPr>
            <a:endParaRPr lang="en-US" sz="2000" dirty="0"/>
          </a:p>
        </p:txBody>
      </p:sp>
      <p:sp>
        <p:nvSpPr>
          <p:cNvPr id="4" name="Slide Number Placeholder 3"/>
          <p:cNvSpPr>
            <a:spLocks noGrp="1"/>
          </p:cNvSpPr>
          <p:nvPr>
            <p:ph type="sldNum" sz="quarter" idx="12"/>
          </p:nvPr>
        </p:nvSpPr>
        <p:spPr/>
        <p:txBody>
          <a:bodyPr/>
          <a:lstStyle/>
          <a:p>
            <a:fld id="{A9E8B70C-61DB-46E7-A7B9-5BA99349DCC4}" type="slidenum">
              <a:rPr lang="en-US" smtClean="0"/>
              <a:t>15</a:t>
            </a:fld>
            <a:endParaRPr lang="en-US" dirty="0"/>
          </a:p>
        </p:txBody>
      </p:sp>
    </p:spTree>
    <p:extLst>
      <p:ext uri="{BB962C8B-B14F-4D97-AF65-F5344CB8AC3E}">
        <p14:creationId xmlns:p14="http://schemas.microsoft.com/office/powerpoint/2010/main" val="314258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16" name="AutoShape 4"/>
          <p:cNvSpPr>
            <a:spLocks noChangeAspect="1" noChangeArrowheads="1" noTextEdit="1"/>
          </p:cNvSpPr>
          <p:nvPr/>
        </p:nvSpPr>
        <p:spPr bwMode="auto">
          <a:xfrm>
            <a:off x="1447800" y="1669028"/>
            <a:ext cx="5484813" cy="4832350"/>
          </a:xfrm>
          <a:prstGeom prst="rect">
            <a:avLst/>
          </a:prstGeom>
          <a:noFill/>
          <a:ln w="9525">
            <a:noFill/>
            <a:miter lim="800000"/>
            <a:headEnd/>
            <a:tailEnd/>
          </a:ln>
        </p:spPr>
        <p:txBody>
          <a:bodyPr/>
          <a:lstStyle/>
          <a:p>
            <a:endParaRPr lang="en-US"/>
          </a:p>
        </p:txBody>
      </p:sp>
      <p:sp>
        <p:nvSpPr>
          <p:cNvPr id="2" name="Slide Number Placeholder 1"/>
          <p:cNvSpPr>
            <a:spLocks noGrp="1"/>
          </p:cNvSpPr>
          <p:nvPr>
            <p:ph type="sldNum" sz="quarter" idx="12"/>
          </p:nvPr>
        </p:nvSpPr>
        <p:spPr/>
        <p:txBody>
          <a:bodyPr/>
          <a:lstStyle/>
          <a:p>
            <a:fld id="{A9E8B70C-61DB-46E7-A7B9-5BA99349DCC4}" type="slidenum">
              <a:rPr lang="en-US" smtClean="0"/>
              <a:t>2</a:t>
            </a:fld>
            <a:endParaRPr lang="en-US"/>
          </a:p>
        </p:txBody>
      </p:sp>
      <p:sp>
        <p:nvSpPr>
          <p:cNvPr id="3" name="TextBox 2"/>
          <p:cNvSpPr txBox="1"/>
          <p:nvPr/>
        </p:nvSpPr>
        <p:spPr>
          <a:xfrm>
            <a:off x="228600" y="685800"/>
            <a:ext cx="7086600" cy="523220"/>
          </a:xfrm>
          <a:prstGeom prst="rect">
            <a:avLst/>
          </a:prstGeom>
          <a:noFill/>
        </p:spPr>
        <p:txBody>
          <a:bodyPr wrap="square" rtlCol="0">
            <a:spAutoFit/>
          </a:bodyPr>
          <a:lstStyle/>
          <a:p>
            <a:r>
              <a:rPr lang="en-US" sz="2800" b="1" dirty="0"/>
              <a:t>Why do school outreach</a:t>
            </a:r>
            <a:r>
              <a:rPr lang="en-US" dirty="0"/>
              <a:t>?</a:t>
            </a:r>
          </a:p>
        </p:txBody>
      </p:sp>
      <p:sp>
        <p:nvSpPr>
          <p:cNvPr id="5" name="TextBox 4"/>
          <p:cNvSpPr txBox="1"/>
          <p:nvPr/>
        </p:nvSpPr>
        <p:spPr>
          <a:xfrm>
            <a:off x="1447800" y="1671275"/>
            <a:ext cx="7239001"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Municipal Regional </a:t>
            </a:r>
            <a:r>
              <a:rPr lang="en-US" sz="2400" dirty="0" err="1"/>
              <a:t>Stormwater</a:t>
            </a:r>
            <a:r>
              <a:rPr lang="en-US" sz="2400" dirty="0"/>
              <a:t> Permit (MRP)</a:t>
            </a:r>
          </a:p>
          <a:p>
            <a:r>
              <a:rPr lang="en-US" sz="2400" dirty="0"/>
              <a:t>C.7. Public Information and Outreach</a:t>
            </a:r>
          </a:p>
          <a:p>
            <a:r>
              <a:rPr lang="en-US" sz="2400" dirty="0"/>
              <a:t>f. School-Age Children Outreach</a:t>
            </a:r>
          </a:p>
          <a:p>
            <a:endParaRPr lang="en-US" sz="2400" dirty="0"/>
          </a:p>
          <a:p>
            <a:pPr marL="285750" indent="-285750">
              <a:buFont typeface="Arial" panose="020B0604020202020204" pitchFamily="34" charset="0"/>
              <a:buChar char="•"/>
            </a:pPr>
            <a:r>
              <a:rPr lang="en-US" sz="2400" dirty="0"/>
              <a:t>East Bay Discharge Authority (EBDA) NPDES Permit</a:t>
            </a:r>
          </a:p>
          <a:p>
            <a:r>
              <a:rPr lang="en-US" sz="2400" dirty="0"/>
              <a:t>VI. Provisions. C.3. Best Management Practices and Pollution Minimization Program. </a:t>
            </a:r>
          </a:p>
        </p:txBody>
      </p:sp>
      <p:sp>
        <p:nvSpPr>
          <p:cNvPr id="6" name="TextBox 5"/>
          <p:cNvSpPr txBox="1"/>
          <p:nvPr/>
        </p:nvSpPr>
        <p:spPr>
          <a:xfrm>
            <a:off x="228600" y="4808939"/>
            <a:ext cx="8458200" cy="830997"/>
          </a:xfrm>
          <a:prstGeom prst="rect">
            <a:avLst/>
          </a:prstGeom>
          <a:noFill/>
        </p:spPr>
        <p:txBody>
          <a:bodyPr wrap="square" rtlCol="0">
            <a:spAutoFit/>
          </a:bodyPr>
          <a:lstStyle/>
          <a:p>
            <a:r>
              <a:rPr lang="en-US" sz="2400" dirty="0"/>
              <a:t>Time Spent – approximately 1:45 per 1 </a:t>
            </a:r>
            <a:r>
              <a:rPr lang="en-US" sz="2400" dirty="0" err="1"/>
              <a:t>hr</a:t>
            </a:r>
            <a:r>
              <a:rPr lang="en-US" sz="2400" dirty="0"/>
              <a:t> class. 175 </a:t>
            </a:r>
            <a:r>
              <a:rPr lang="en-US" sz="2400" dirty="0" err="1"/>
              <a:t>hrs</a:t>
            </a:r>
            <a:r>
              <a:rPr lang="en-US" sz="2400" dirty="0"/>
              <a:t> for a school year</a:t>
            </a:r>
            <a:r>
              <a:rPr lang="en-US" dirty="0"/>
              <a:t>. </a:t>
            </a:r>
          </a:p>
        </p:txBody>
      </p:sp>
    </p:spTree>
    <p:extLst>
      <p:ext uri="{BB962C8B-B14F-4D97-AF65-F5344CB8AC3E}">
        <p14:creationId xmlns:p14="http://schemas.microsoft.com/office/powerpoint/2010/main" val="252573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16" name="AutoShape 4"/>
          <p:cNvSpPr>
            <a:spLocks noChangeAspect="1" noChangeArrowheads="1" noTextEdit="1"/>
          </p:cNvSpPr>
          <p:nvPr/>
        </p:nvSpPr>
        <p:spPr bwMode="auto">
          <a:xfrm>
            <a:off x="1447800" y="1669028"/>
            <a:ext cx="5484813" cy="4832350"/>
          </a:xfrm>
          <a:prstGeom prst="rect">
            <a:avLst/>
          </a:prstGeom>
          <a:noFill/>
          <a:ln w="9525">
            <a:noFill/>
            <a:miter lim="800000"/>
            <a:headEnd/>
            <a:tailEnd/>
          </a:ln>
        </p:spPr>
        <p:txBody>
          <a:bodyPr/>
          <a:lstStyle/>
          <a:p>
            <a:endParaRPr lang="en-US"/>
          </a:p>
        </p:txBody>
      </p:sp>
      <p:sp>
        <p:nvSpPr>
          <p:cNvPr id="2" name="Slide Number Placeholder 1"/>
          <p:cNvSpPr>
            <a:spLocks noGrp="1"/>
          </p:cNvSpPr>
          <p:nvPr>
            <p:ph type="sldNum" sz="quarter" idx="12"/>
          </p:nvPr>
        </p:nvSpPr>
        <p:spPr/>
        <p:txBody>
          <a:bodyPr/>
          <a:lstStyle/>
          <a:p>
            <a:fld id="{A9E8B70C-61DB-46E7-A7B9-5BA99349DCC4}" type="slidenum">
              <a:rPr lang="en-US" smtClean="0"/>
              <a:t>3</a:t>
            </a:fld>
            <a:endParaRPr lang="en-US"/>
          </a:p>
        </p:txBody>
      </p:sp>
      <p:sp>
        <p:nvSpPr>
          <p:cNvPr id="3" name="TextBox 2"/>
          <p:cNvSpPr txBox="1"/>
          <p:nvPr/>
        </p:nvSpPr>
        <p:spPr>
          <a:xfrm>
            <a:off x="228600" y="658705"/>
            <a:ext cx="7086600" cy="523220"/>
          </a:xfrm>
          <a:prstGeom prst="rect">
            <a:avLst/>
          </a:prstGeom>
          <a:noFill/>
        </p:spPr>
        <p:txBody>
          <a:bodyPr wrap="square" rtlCol="0">
            <a:spAutoFit/>
          </a:bodyPr>
          <a:lstStyle/>
          <a:p>
            <a:r>
              <a:rPr lang="en-US" sz="2800" b="1" dirty="0"/>
              <a:t>Our Goals</a:t>
            </a:r>
            <a:endParaRPr lang="en-US" dirty="0"/>
          </a:p>
        </p:txBody>
      </p:sp>
      <p:sp>
        <p:nvSpPr>
          <p:cNvPr id="5" name="TextBox 4"/>
          <p:cNvSpPr txBox="1"/>
          <p:nvPr/>
        </p:nvSpPr>
        <p:spPr>
          <a:xfrm>
            <a:off x="1447799" y="1652597"/>
            <a:ext cx="7239001" cy="2215991"/>
          </a:xfrm>
          <a:prstGeom prst="rect">
            <a:avLst/>
          </a:prstGeom>
          <a:noFill/>
        </p:spPr>
        <p:txBody>
          <a:bodyPr wrap="square" rtlCol="0">
            <a:spAutoFit/>
          </a:bodyPr>
          <a:lstStyle/>
          <a:p>
            <a:pPr marL="285750" indent="-285750">
              <a:buFont typeface="Arial" panose="020B0604020202020204" pitchFamily="34" charset="0"/>
              <a:buChar char="•"/>
            </a:pPr>
            <a:r>
              <a:rPr lang="en-US" sz="2400" dirty="0"/>
              <a:t>Educating students about storm drains vs. sewer drains</a:t>
            </a:r>
          </a:p>
          <a:p>
            <a:pPr marL="285750" indent="-285750">
              <a:buFont typeface="Arial" panose="020B0604020202020204" pitchFamily="34" charset="0"/>
              <a:buChar char="•"/>
            </a:pPr>
            <a:r>
              <a:rPr lang="en-US" sz="2400" dirty="0"/>
              <a:t>Reducing pollution to storm drains and sewers</a:t>
            </a:r>
          </a:p>
          <a:p>
            <a:pPr marL="285750" indent="-285750">
              <a:buFont typeface="Arial" panose="020B0604020202020204" pitchFamily="34" charset="0"/>
              <a:buChar char="•"/>
            </a:pPr>
            <a:r>
              <a:rPr lang="en-US" sz="2400" dirty="0"/>
              <a:t>Water conservation</a:t>
            </a:r>
          </a:p>
          <a:p>
            <a:pPr marL="285750" indent="-285750">
              <a:buFont typeface="Arial" panose="020B0604020202020204" pitchFamily="34" charset="0"/>
              <a:buChar char="•"/>
            </a:pPr>
            <a:r>
              <a:rPr lang="en-US" sz="2400" dirty="0"/>
              <a:t>Wastewater treatment</a:t>
            </a:r>
          </a:p>
          <a:p>
            <a:pPr marL="285750" indent="-285750">
              <a:buFont typeface="Arial" panose="020B0604020202020204" pitchFamily="34" charset="0"/>
              <a:buChar char="•"/>
            </a:pPr>
            <a:endParaRPr lang="en-US" b="1" dirty="0"/>
          </a:p>
        </p:txBody>
      </p:sp>
      <p:sp>
        <p:nvSpPr>
          <p:cNvPr id="6" name="TextBox 5"/>
          <p:cNvSpPr txBox="1"/>
          <p:nvPr/>
        </p:nvSpPr>
        <p:spPr>
          <a:xfrm>
            <a:off x="1447799" y="4708592"/>
            <a:ext cx="4800600" cy="461665"/>
          </a:xfrm>
          <a:prstGeom prst="rect">
            <a:avLst/>
          </a:prstGeom>
          <a:noFill/>
        </p:spPr>
        <p:txBody>
          <a:bodyPr wrap="square" rtlCol="0">
            <a:spAutoFit/>
          </a:bodyPr>
          <a:lstStyle/>
          <a:p>
            <a:r>
              <a:rPr lang="en-US" sz="2400" b="1" dirty="0"/>
              <a:t>Goals vs. time vs. retention</a:t>
            </a:r>
          </a:p>
        </p:txBody>
      </p:sp>
    </p:spTree>
    <p:extLst>
      <p:ext uri="{BB962C8B-B14F-4D97-AF65-F5344CB8AC3E}">
        <p14:creationId xmlns:p14="http://schemas.microsoft.com/office/powerpoint/2010/main" val="120541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16" name="AutoShape 4"/>
          <p:cNvSpPr>
            <a:spLocks noChangeAspect="1" noChangeArrowheads="1" noTextEdit="1"/>
          </p:cNvSpPr>
          <p:nvPr/>
        </p:nvSpPr>
        <p:spPr bwMode="auto">
          <a:xfrm>
            <a:off x="1447800" y="1669028"/>
            <a:ext cx="5484813" cy="4832350"/>
          </a:xfrm>
          <a:prstGeom prst="rect">
            <a:avLst/>
          </a:prstGeom>
          <a:noFill/>
          <a:ln w="9525">
            <a:noFill/>
            <a:miter lim="800000"/>
            <a:headEnd/>
            <a:tailEnd/>
          </a:ln>
        </p:spPr>
        <p:txBody>
          <a:bodyPr/>
          <a:lstStyle/>
          <a:p>
            <a:endParaRPr lang="en-US"/>
          </a:p>
        </p:txBody>
      </p:sp>
      <p:sp>
        <p:nvSpPr>
          <p:cNvPr id="2" name="Slide Number Placeholder 1"/>
          <p:cNvSpPr>
            <a:spLocks noGrp="1"/>
          </p:cNvSpPr>
          <p:nvPr>
            <p:ph type="sldNum" sz="quarter" idx="12"/>
          </p:nvPr>
        </p:nvSpPr>
        <p:spPr/>
        <p:txBody>
          <a:bodyPr/>
          <a:lstStyle/>
          <a:p>
            <a:fld id="{A9E8B70C-61DB-46E7-A7B9-5BA99349DCC4}" type="slidenum">
              <a:rPr lang="en-US" smtClean="0"/>
              <a:t>4</a:t>
            </a:fld>
            <a:endParaRPr lang="en-US"/>
          </a:p>
        </p:txBody>
      </p:sp>
      <p:sp>
        <p:nvSpPr>
          <p:cNvPr id="3" name="TextBox 2"/>
          <p:cNvSpPr txBox="1"/>
          <p:nvPr/>
        </p:nvSpPr>
        <p:spPr>
          <a:xfrm>
            <a:off x="203200" y="685800"/>
            <a:ext cx="7086600" cy="523220"/>
          </a:xfrm>
          <a:prstGeom prst="rect">
            <a:avLst/>
          </a:prstGeom>
          <a:noFill/>
        </p:spPr>
        <p:txBody>
          <a:bodyPr wrap="square" rtlCol="0">
            <a:spAutoFit/>
          </a:bodyPr>
          <a:lstStyle/>
          <a:p>
            <a:r>
              <a:rPr lang="en-US" sz="2800" b="1" dirty="0"/>
              <a:t>Curriculum</a:t>
            </a:r>
          </a:p>
        </p:txBody>
      </p:sp>
      <p:sp>
        <p:nvSpPr>
          <p:cNvPr id="5" name="TextBox 4"/>
          <p:cNvSpPr txBox="1"/>
          <p:nvPr/>
        </p:nvSpPr>
        <p:spPr>
          <a:xfrm>
            <a:off x="1447800" y="1669028"/>
            <a:ext cx="7239001" cy="369332"/>
          </a:xfrm>
          <a:prstGeom prst="rect">
            <a:avLst/>
          </a:prstGeom>
          <a:noFill/>
        </p:spPr>
        <p:txBody>
          <a:bodyPr wrap="square" rtlCol="0">
            <a:spAutoFit/>
          </a:bodyPr>
          <a:lstStyle/>
          <a:p>
            <a:pPr marL="285750" indent="-285750">
              <a:buFont typeface="Arial" panose="020B0604020202020204" pitchFamily="34" charset="0"/>
              <a:buChar char="•"/>
            </a:pPr>
            <a:endParaRPr lang="en-US" b="1" dirty="0"/>
          </a:p>
        </p:txBody>
      </p:sp>
      <p:sp>
        <p:nvSpPr>
          <p:cNvPr id="7" name="TextBox 6"/>
          <p:cNvSpPr txBox="1"/>
          <p:nvPr/>
        </p:nvSpPr>
        <p:spPr>
          <a:xfrm>
            <a:off x="914400" y="1492001"/>
            <a:ext cx="7772400" cy="2308324"/>
          </a:xfrm>
          <a:prstGeom prst="rect">
            <a:avLst/>
          </a:prstGeom>
          <a:noFill/>
        </p:spPr>
        <p:txBody>
          <a:bodyPr wrap="square" rtlCol="0">
            <a:spAutoFit/>
          </a:bodyPr>
          <a:lstStyle/>
          <a:p>
            <a:r>
              <a:rPr lang="en-US" sz="2400" dirty="0"/>
              <a:t>Next Generation Science Standards (NGSS) approved in September 2013</a:t>
            </a:r>
          </a:p>
          <a:p>
            <a:r>
              <a:rPr lang="en-US" sz="2400" dirty="0">
                <a:hlinkClick r:id="rId4"/>
              </a:rPr>
              <a:t>http://www.cde.ca.gov/ci/sc/cf/</a:t>
            </a:r>
            <a:endParaRPr lang="en-US" sz="2400" dirty="0"/>
          </a:p>
          <a:p>
            <a:endParaRPr lang="en-US" sz="2400" dirty="0"/>
          </a:p>
          <a:p>
            <a:r>
              <a:rPr lang="en-US" sz="2400" dirty="0"/>
              <a:t>Science Framework for the implementation of NGSS adopted in November 2016. </a:t>
            </a:r>
          </a:p>
        </p:txBody>
      </p:sp>
    </p:spTree>
    <p:extLst>
      <p:ext uri="{BB962C8B-B14F-4D97-AF65-F5344CB8AC3E}">
        <p14:creationId xmlns:p14="http://schemas.microsoft.com/office/powerpoint/2010/main" val="152527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16" name="AutoShape 4"/>
          <p:cNvSpPr>
            <a:spLocks noChangeAspect="1" noChangeArrowheads="1" noTextEdit="1"/>
          </p:cNvSpPr>
          <p:nvPr/>
        </p:nvSpPr>
        <p:spPr bwMode="auto">
          <a:xfrm>
            <a:off x="1447800" y="1669028"/>
            <a:ext cx="5484813" cy="4832350"/>
          </a:xfrm>
          <a:prstGeom prst="rect">
            <a:avLst/>
          </a:prstGeom>
          <a:noFill/>
          <a:ln w="9525">
            <a:noFill/>
            <a:miter lim="800000"/>
            <a:headEnd/>
            <a:tailEnd/>
          </a:ln>
        </p:spPr>
        <p:txBody>
          <a:bodyPr/>
          <a:lstStyle/>
          <a:p>
            <a:endParaRPr lang="en-US"/>
          </a:p>
        </p:txBody>
      </p:sp>
      <p:sp>
        <p:nvSpPr>
          <p:cNvPr id="2" name="Slide Number Placeholder 1"/>
          <p:cNvSpPr>
            <a:spLocks noGrp="1"/>
          </p:cNvSpPr>
          <p:nvPr>
            <p:ph type="sldNum" sz="quarter" idx="12"/>
          </p:nvPr>
        </p:nvSpPr>
        <p:spPr/>
        <p:txBody>
          <a:bodyPr/>
          <a:lstStyle/>
          <a:p>
            <a:fld id="{A9E8B70C-61DB-46E7-A7B9-5BA99349DCC4}" type="slidenum">
              <a:rPr lang="en-US" smtClean="0"/>
              <a:t>5</a:t>
            </a:fld>
            <a:endParaRPr lang="en-US"/>
          </a:p>
        </p:txBody>
      </p:sp>
      <p:sp>
        <p:nvSpPr>
          <p:cNvPr id="3" name="TextBox 2"/>
          <p:cNvSpPr txBox="1"/>
          <p:nvPr/>
        </p:nvSpPr>
        <p:spPr>
          <a:xfrm>
            <a:off x="203200" y="685800"/>
            <a:ext cx="7086600" cy="523220"/>
          </a:xfrm>
          <a:prstGeom prst="rect">
            <a:avLst/>
          </a:prstGeom>
          <a:noFill/>
        </p:spPr>
        <p:txBody>
          <a:bodyPr wrap="square" rtlCol="0">
            <a:spAutoFit/>
          </a:bodyPr>
          <a:lstStyle/>
          <a:p>
            <a:r>
              <a:rPr lang="en-US" sz="2800" b="1" dirty="0"/>
              <a:t>Curriculum</a:t>
            </a:r>
          </a:p>
        </p:txBody>
      </p:sp>
      <p:sp>
        <p:nvSpPr>
          <p:cNvPr id="5" name="TextBox 4"/>
          <p:cNvSpPr txBox="1"/>
          <p:nvPr/>
        </p:nvSpPr>
        <p:spPr>
          <a:xfrm>
            <a:off x="1447800" y="1669028"/>
            <a:ext cx="7239001" cy="369332"/>
          </a:xfrm>
          <a:prstGeom prst="rect">
            <a:avLst/>
          </a:prstGeom>
          <a:noFill/>
        </p:spPr>
        <p:txBody>
          <a:bodyPr wrap="square" rtlCol="0">
            <a:spAutoFit/>
          </a:bodyPr>
          <a:lstStyle/>
          <a:p>
            <a:pPr marL="285750" indent="-285750">
              <a:buFont typeface="Arial" panose="020B0604020202020204" pitchFamily="34" charset="0"/>
              <a:buChar char="•"/>
            </a:pP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1663823436"/>
              </p:ext>
            </p:extLst>
          </p:nvPr>
        </p:nvGraphicFramePr>
        <p:xfrm>
          <a:off x="980555" y="2134589"/>
          <a:ext cx="6955790" cy="3269685"/>
        </p:xfrm>
        <a:graphic>
          <a:graphicData uri="http://schemas.openxmlformats.org/drawingml/2006/table">
            <a:tbl>
              <a:tblPr firstRow="1" firstCol="1" bandRow="1">
                <a:tableStyleId>{5C22544A-7EE6-4342-B048-85BDC9FD1C3A}</a:tableStyleId>
              </a:tblPr>
              <a:tblGrid>
                <a:gridCol w="1683589">
                  <a:extLst>
                    <a:ext uri="{9D8B030D-6E8A-4147-A177-3AD203B41FA5}">
                      <a16:colId xmlns:a16="http://schemas.microsoft.com/office/drawing/2014/main" val="3077344724"/>
                    </a:ext>
                  </a:extLst>
                </a:gridCol>
                <a:gridCol w="5272201">
                  <a:extLst>
                    <a:ext uri="{9D8B030D-6E8A-4147-A177-3AD203B41FA5}">
                      <a16:colId xmlns:a16="http://schemas.microsoft.com/office/drawing/2014/main" val="3507854949"/>
                    </a:ext>
                  </a:extLst>
                </a:gridCol>
              </a:tblGrid>
              <a:tr h="1521193">
                <a:tc>
                  <a:txBody>
                    <a:bodyPr/>
                    <a:lstStyle/>
                    <a:p>
                      <a:pPr marL="0" marR="0" algn="ctr">
                        <a:lnSpc>
                          <a:spcPct val="150000"/>
                        </a:lnSpc>
                        <a:spcBef>
                          <a:spcPts val="400"/>
                        </a:spcBef>
                        <a:spcAft>
                          <a:spcPts val="400"/>
                        </a:spcAft>
                      </a:pPr>
                      <a:r>
                        <a:rPr lang="en-US" sz="1400" dirty="0">
                          <a:effectLst/>
                        </a:rPr>
                        <a:t>Science and Engineering Practices (SEPs)</a:t>
                      </a:r>
                      <a:endParaRPr lang="en-US" sz="1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50000"/>
                        </a:lnSpc>
                        <a:spcBef>
                          <a:spcPts val="400"/>
                        </a:spcBef>
                        <a:spcAft>
                          <a:spcPts val="400"/>
                        </a:spcAft>
                      </a:pPr>
                      <a:r>
                        <a:rPr lang="en-US" sz="1400" dirty="0">
                          <a:effectLst/>
                        </a:rPr>
                        <a:t>Behaviors that scientists engage in as they investigate and build models and theories about the natural world and the key set of engineering practices that engineers use as they design and build models and systems.</a:t>
                      </a:r>
                      <a:endParaRPr lang="en-US" sz="1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solidFill>
                      <a:srgbClr val="4F81BD"/>
                    </a:solidFill>
                  </a:tcPr>
                </a:tc>
                <a:extLst>
                  <a:ext uri="{0D108BD9-81ED-4DB2-BD59-A6C34878D82A}">
                    <a16:rowId xmlns:a16="http://schemas.microsoft.com/office/drawing/2014/main" val="2600415694"/>
                  </a:ext>
                </a:extLst>
              </a:tr>
              <a:tr h="874246">
                <a:tc>
                  <a:txBody>
                    <a:bodyPr/>
                    <a:lstStyle/>
                    <a:p>
                      <a:pPr marL="0" marR="0" algn="ctr">
                        <a:lnSpc>
                          <a:spcPct val="150000"/>
                        </a:lnSpc>
                        <a:spcBef>
                          <a:spcPts val="400"/>
                        </a:spcBef>
                        <a:spcAft>
                          <a:spcPts val="400"/>
                        </a:spcAft>
                      </a:pPr>
                      <a:r>
                        <a:rPr lang="en-US" sz="1400" dirty="0">
                          <a:effectLst/>
                        </a:rPr>
                        <a:t>Disciplinary Core Ideas (DCIs)</a:t>
                      </a:r>
                      <a:endParaRPr lang="en-US" sz="1400" dirty="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50000"/>
                        </a:lnSpc>
                        <a:spcBef>
                          <a:spcPts val="400"/>
                        </a:spcBef>
                        <a:spcAft>
                          <a:spcPts val="400"/>
                        </a:spcAft>
                      </a:pPr>
                      <a:r>
                        <a:rPr lang="en-US" sz="1400" b="1" kern="1200" dirty="0">
                          <a:solidFill>
                            <a:schemeClr val="lt1"/>
                          </a:solidFill>
                          <a:effectLst/>
                          <a:latin typeface="+mn-lt"/>
                          <a:ea typeface="+mn-ea"/>
                          <a:cs typeface="+mn-cs"/>
                        </a:rPr>
                        <a:t>Key organizing concepts, problem solving tools, or underlying principles of a discipline.</a:t>
                      </a:r>
                    </a:p>
                  </a:txBody>
                  <a:tcPr marL="68580" marR="68580" marT="0" marB="0">
                    <a:solidFill>
                      <a:srgbClr val="4F81BD"/>
                    </a:solidFill>
                  </a:tcPr>
                </a:tc>
                <a:extLst>
                  <a:ext uri="{0D108BD9-81ED-4DB2-BD59-A6C34878D82A}">
                    <a16:rowId xmlns:a16="http://schemas.microsoft.com/office/drawing/2014/main" val="4119841120"/>
                  </a:ext>
                </a:extLst>
              </a:tr>
              <a:tr h="874246">
                <a:tc>
                  <a:txBody>
                    <a:bodyPr/>
                    <a:lstStyle/>
                    <a:p>
                      <a:pPr marL="0" marR="0" algn="ctr">
                        <a:lnSpc>
                          <a:spcPct val="150000"/>
                        </a:lnSpc>
                        <a:spcBef>
                          <a:spcPts val="400"/>
                        </a:spcBef>
                        <a:spcAft>
                          <a:spcPts val="400"/>
                        </a:spcAft>
                      </a:pPr>
                      <a:r>
                        <a:rPr lang="en-US" sz="1400">
                          <a:effectLst/>
                        </a:rPr>
                        <a:t>Crosscutting Concepts (CCCs)</a:t>
                      </a:r>
                      <a:endParaRPr lang="en-US" sz="1400">
                        <a:effectLst/>
                        <a:latin typeface="Arial" panose="020B0604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nSpc>
                          <a:spcPct val="150000"/>
                        </a:lnSpc>
                        <a:spcBef>
                          <a:spcPts val="400"/>
                        </a:spcBef>
                        <a:spcAft>
                          <a:spcPts val="400"/>
                        </a:spcAft>
                      </a:pPr>
                      <a:r>
                        <a:rPr lang="en-US" sz="1400" b="1" kern="1200" dirty="0">
                          <a:solidFill>
                            <a:schemeClr val="lt1"/>
                          </a:solidFill>
                          <a:effectLst/>
                          <a:latin typeface="+mn-lt"/>
                          <a:ea typeface="+mn-ea"/>
                          <a:cs typeface="+mn-cs"/>
                        </a:rPr>
                        <a:t>Underlying themes that have value in all disciplines of science.</a:t>
                      </a:r>
                    </a:p>
                  </a:txBody>
                  <a:tcPr marL="68580" marR="68580" marT="0" marB="0">
                    <a:solidFill>
                      <a:srgbClr val="4F81BD"/>
                    </a:solidFill>
                  </a:tcPr>
                </a:tc>
                <a:extLst>
                  <a:ext uri="{0D108BD9-81ED-4DB2-BD59-A6C34878D82A}">
                    <a16:rowId xmlns:a16="http://schemas.microsoft.com/office/drawing/2014/main" val="542839782"/>
                  </a:ext>
                </a:extLst>
              </a:tr>
            </a:tbl>
          </a:graphicData>
        </a:graphic>
      </p:graphicFrame>
      <p:sp>
        <p:nvSpPr>
          <p:cNvPr id="9" name="TextBox 8"/>
          <p:cNvSpPr txBox="1"/>
          <p:nvPr/>
        </p:nvSpPr>
        <p:spPr>
          <a:xfrm>
            <a:off x="980555" y="1436354"/>
            <a:ext cx="6320790" cy="461665"/>
          </a:xfrm>
          <a:prstGeom prst="rect">
            <a:avLst/>
          </a:prstGeom>
          <a:noFill/>
        </p:spPr>
        <p:txBody>
          <a:bodyPr wrap="square" rtlCol="0">
            <a:spAutoFit/>
          </a:bodyPr>
          <a:lstStyle/>
          <a:p>
            <a:r>
              <a:rPr lang="en-US" sz="2400" dirty="0"/>
              <a:t>NGSS - 3 Dimensions of Science</a:t>
            </a:r>
          </a:p>
        </p:txBody>
      </p:sp>
    </p:spTree>
    <p:extLst>
      <p:ext uri="{BB962C8B-B14F-4D97-AF65-F5344CB8AC3E}">
        <p14:creationId xmlns:p14="http://schemas.microsoft.com/office/powerpoint/2010/main" val="13478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16" name="AutoShape 4"/>
          <p:cNvSpPr>
            <a:spLocks noChangeAspect="1" noChangeArrowheads="1" noTextEdit="1"/>
          </p:cNvSpPr>
          <p:nvPr/>
        </p:nvSpPr>
        <p:spPr bwMode="auto">
          <a:xfrm>
            <a:off x="1447800" y="1669028"/>
            <a:ext cx="5484813" cy="4832350"/>
          </a:xfrm>
          <a:prstGeom prst="rect">
            <a:avLst/>
          </a:prstGeom>
          <a:noFill/>
          <a:ln w="9525">
            <a:noFill/>
            <a:miter lim="800000"/>
            <a:headEnd/>
            <a:tailEnd/>
          </a:ln>
        </p:spPr>
        <p:txBody>
          <a:bodyPr/>
          <a:lstStyle/>
          <a:p>
            <a:endParaRPr lang="en-US"/>
          </a:p>
        </p:txBody>
      </p:sp>
      <p:sp>
        <p:nvSpPr>
          <p:cNvPr id="2" name="Slide Number Placeholder 1"/>
          <p:cNvSpPr>
            <a:spLocks noGrp="1"/>
          </p:cNvSpPr>
          <p:nvPr>
            <p:ph type="sldNum" sz="quarter" idx="12"/>
          </p:nvPr>
        </p:nvSpPr>
        <p:spPr/>
        <p:txBody>
          <a:bodyPr/>
          <a:lstStyle/>
          <a:p>
            <a:fld id="{A9E8B70C-61DB-46E7-A7B9-5BA99349DCC4}" type="slidenum">
              <a:rPr lang="en-US" smtClean="0"/>
              <a:t>6</a:t>
            </a:fld>
            <a:endParaRPr lang="en-US"/>
          </a:p>
        </p:txBody>
      </p:sp>
      <p:sp>
        <p:nvSpPr>
          <p:cNvPr id="3" name="TextBox 2"/>
          <p:cNvSpPr txBox="1"/>
          <p:nvPr/>
        </p:nvSpPr>
        <p:spPr>
          <a:xfrm>
            <a:off x="203200" y="685800"/>
            <a:ext cx="7086600" cy="523220"/>
          </a:xfrm>
          <a:prstGeom prst="rect">
            <a:avLst/>
          </a:prstGeom>
          <a:noFill/>
        </p:spPr>
        <p:txBody>
          <a:bodyPr wrap="square" rtlCol="0">
            <a:spAutoFit/>
          </a:bodyPr>
          <a:lstStyle/>
          <a:p>
            <a:r>
              <a:rPr lang="en-US" sz="2800" b="1" dirty="0"/>
              <a:t>Curriculum </a:t>
            </a:r>
          </a:p>
        </p:txBody>
      </p:sp>
      <p:sp>
        <p:nvSpPr>
          <p:cNvPr id="5" name="TextBox 4"/>
          <p:cNvSpPr txBox="1"/>
          <p:nvPr/>
        </p:nvSpPr>
        <p:spPr>
          <a:xfrm>
            <a:off x="1447800" y="1669028"/>
            <a:ext cx="7239001" cy="369332"/>
          </a:xfrm>
          <a:prstGeom prst="rect">
            <a:avLst/>
          </a:prstGeom>
          <a:noFill/>
        </p:spPr>
        <p:txBody>
          <a:bodyPr wrap="square" rtlCol="0">
            <a:spAutoFit/>
          </a:bodyPr>
          <a:lstStyle/>
          <a:p>
            <a:pPr marL="285750" indent="-285750">
              <a:buFont typeface="Arial" panose="020B0604020202020204" pitchFamily="34" charset="0"/>
              <a:buChar char="•"/>
            </a:pPr>
            <a:endParaRPr lang="en-US" b="1" dirty="0"/>
          </a:p>
        </p:txBody>
      </p:sp>
      <p:sp>
        <p:nvSpPr>
          <p:cNvPr id="6" name="TextBox 5"/>
          <p:cNvSpPr txBox="1"/>
          <p:nvPr/>
        </p:nvSpPr>
        <p:spPr>
          <a:xfrm>
            <a:off x="1447800" y="1675511"/>
            <a:ext cx="6781800" cy="2308324"/>
          </a:xfrm>
          <a:prstGeom prst="rect">
            <a:avLst/>
          </a:prstGeom>
          <a:noFill/>
        </p:spPr>
        <p:txBody>
          <a:bodyPr wrap="square" rtlCol="0">
            <a:spAutoFit/>
          </a:bodyPr>
          <a:lstStyle/>
          <a:p>
            <a:pPr marL="285750" indent="-285750">
              <a:buFont typeface="Arial" panose="020B0604020202020204" pitchFamily="34" charset="0"/>
              <a:buChar char="•"/>
            </a:pPr>
            <a:r>
              <a:rPr lang="en-US" dirty="0"/>
              <a:t>NGSS emphasizes a deeper understanding of science concepts and engaging in scientific thinking than it predecessor. </a:t>
            </a:r>
          </a:p>
          <a:p>
            <a:endParaRPr lang="en-US" dirty="0"/>
          </a:p>
          <a:p>
            <a:pPr marL="285750" indent="-285750">
              <a:buFont typeface="Arial" panose="020B0604020202020204" pitchFamily="34" charset="0"/>
              <a:buChar char="•"/>
            </a:pPr>
            <a:r>
              <a:rPr lang="en-US" dirty="0"/>
              <a:t>It also encourages addressing big ideas and cross cutting concepts, the idea that much of science is interrelated. </a:t>
            </a:r>
          </a:p>
          <a:p>
            <a:endParaRPr lang="en-US" dirty="0"/>
          </a:p>
          <a:p>
            <a:r>
              <a:rPr lang="en-US" dirty="0"/>
              <a:t>For example the idea that drinking water and sewer water are related and linked with the natural water cycle. </a:t>
            </a:r>
          </a:p>
        </p:txBody>
      </p:sp>
    </p:spTree>
    <p:extLst>
      <p:ext uri="{BB962C8B-B14F-4D97-AF65-F5344CB8AC3E}">
        <p14:creationId xmlns:p14="http://schemas.microsoft.com/office/powerpoint/2010/main" val="137635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16" name="AutoShape 4"/>
          <p:cNvSpPr>
            <a:spLocks noChangeAspect="1" noChangeArrowheads="1" noTextEdit="1"/>
          </p:cNvSpPr>
          <p:nvPr/>
        </p:nvSpPr>
        <p:spPr bwMode="auto">
          <a:xfrm>
            <a:off x="1447800" y="1669028"/>
            <a:ext cx="5484813" cy="4832350"/>
          </a:xfrm>
          <a:prstGeom prst="rect">
            <a:avLst/>
          </a:prstGeom>
          <a:noFill/>
          <a:ln w="9525">
            <a:noFill/>
            <a:miter lim="800000"/>
            <a:headEnd/>
            <a:tailEnd/>
          </a:ln>
        </p:spPr>
        <p:txBody>
          <a:bodyPr/>
          <a:lstStyle/>
          <a:p>
            <a:endParaRPr lang="en-US"/>
          </a:p>
        </p:txBody>
      </p:sp>
      <p:sp>
        <p:nvSpPr>
          <p:cNvPr id="2" name="Slide Number Placeholder 1"/>
          <p:cNvSpPr>
            <a:spLocks noGrp="1"/>
          </p:cNvSpPr>
          <p:nvPr>
            <p:ph type="sldNum" sz="quarter" idx="12"/>
          </p:nvPr>
        </p:nvSpPr>
        <p:spPr/>
        <p:txBody>
          <a:bodyPr/>
          <a:lstStyle/>
          <a:p>
            <a:fld id="{A9E8B70C-61DB-46E7-A7B9-5BA99349DCC4}" type="slidenum">
              <a:rPr lang="en-US" smtClean="0"/>
              <a:t>7</a:t>
            </a:fld>
            <a:endParaRPr lang="en-US"/>
          </a:p>
        </p:txBody>
      </p:sp>
      <p:sp>
        <p:nvSpPr>
          <p:cNvPr id="3" name="TextBox 2"/>
          <p:cNvSpPr txBox="1"/>
          <p:nvPr/>
        </p:nvSpPr>
        <p:spPr>
          <a:xfrm>
            <a:off x="226291" y="643488"/>
            <a:ext cx="7086600" cy="523220"/>
          </a:xfrm>
          <a:prstGeom prst="rect">
            <a:avLst/>
          </a:prstGeom>
          <a:noFill/>
        </p:spPr>
        <p:txBody>
          <a:bodyPr wrap="square" rtlCol="0">
            <a:spAutoFit/>
          </a:bodyPr>
          <a:lstStyle/>
          <a:p>
            <a:r>
              <a:rPr lang="en-US" sz="2800" b="1" dirty="0"/>
              <a:t>Curriculum Goals</a:t>
            </a:r>
            <a:endParaRPr lang="en-US" dirty="0"/>
          </a:p>
        </p:txBody>
      </p:sp>
      <p:sp>
        <p:nvSpPr>
          <p:cNvPr id="5" name="TextBox 4"/>
          <p:cNvSpPr txBox="1"/>
          <p:nvPr/>
        </p:nvSpPr>
        <p:spPr>
          <a:xfrm>
            <a:off x="1447800" y="1669028"/>
            <a:ext cx="7086600" cy="4154984"/>
          </a:xfrm>
          <a:prstGeom prst="rect">
            <a:avLst/>
          </a:prstGeom>
          <a:noFill/>
        </p:spPr>
        <p:txBody>
          <a:bodyPr wrap="square" rtlCol="0">
            <a:spAutoFit/>
          </a:bodyPr>
          <a:lstStyle/>
          <a:p>
            <a:r>
              <a:rPr lang="en-US" sz="2400" dirty="0"/>
              <a:t>Grade 5 – Instructional Segment 3: Interacting Earth Systems</a:t>
            </a:r>
          </a:p>
          <a:p>
            <a:endParaRPr lang="en-US" sz="2400" dirty="0"/>
          </a:p>
          <a:p>
            <a:r>
              <a:rPr lang="en-US" sz="2400" dirty="0"/>
              <a:t>Guiding questions</a:t>
            </a:r>
          </a:p>
          <a:p>
            <a:pPr marL="285750" indent="-285750">
              <a:buFont typeface="Arial" panose="020B0604020202020204" pitchFamily="34" charset="0"/>
              <a:buChar char="•"/>
            </a:pPr>
            <a:r>
              <a:rPr lang="en-US" sz="2400" i="1" dirty="0"/>
              <a:t>How can we represent systems as complicated as the entire planet?</a:t>
            </a:r>
            <a:endParaRPr lang="en-US" sz="2400" dirty="0"/>
          </a:p>
          <a:p>
            <a:pPr marL="285750" indent="-285750">
              <a:buFont typeface="Arial" panose="020B0604020202020204" pitchFamily="34" charset="0"/>
              <a:buChar char="•"/>
            </a:pPr>
            <a:r>
              <a:rPr lang="en-US" sz="2400" i="1" dirty="0"/>
              <a:t>Where does my tap water come from and where does it go? </a:t>
            </a:r>
            <a:endParaRPr lang="en-US" sz="2400" dirty="0"/>
          </a:p>
          <a:p>
            <a:pPr marL="285750" indent="-285750">
              <a:buFont typeface="Arial" panose="020B0604020202020204" pitchFamily="34" charset="0"/>
              <a:buChar char="•"/>
            </a:pPr>
            <a:r>
              <a:rPr lang="en-US" sz="2400" i="1" dirty="0"/>
              <a:t>How much water do we need to live, to irrigate plants? How much water do we have?</a:t>
            </a:r>
            <a:endParaRPr lang="en-US" sz="2400" dirty="0"/>
          </a:p>
          <a:p>
            <a:pPr marL="285750" indent="-285750">
              <a:buFont typeface="Arial" panose="020B0604020202020204" pitchFamily="34" charset="0"/>
              <a:buChar char="•"/>
            </a:pPr>
            <a:r>
              <a:rPr lang="en-US" sz="2400" i="1" dirty="0"/>
              <a:t>What can we do to protect Earth’s resources? </a:t>
            </a:r>
            <a:endParaRPr lang="en-US" sz="2400" dirty="0"/>
          </a:p>
        </p:txBody>
      </p:sp>
    </p:spTree>
    <p:extLst>
      <p:ext uri="{BB962C8B-B14F-4D97-AF65-F5344CB8AC3E}">
        <p14:creationId xmlns:p14="http://schemas.microsoft.com/office/powerpoint/2010/main" val="186507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16" name="AutoShape 4"/>
          <p:cNvSpPr>
            <a:spLocks noChangeAspect="1" noChangeArrowheads="1" noTextEdit="1"/>
          </p:cNvSpPr>
          <p:nvPr/>
        </p:nvSpPr>
        <p:spPr bwMode="auto">
          <a:xfrm>
            <a:off x="1447800" y="1669028"/>
            <a:ext cx="5484813" cy="4832350"/>
          </a:xfrm>
          <a:prstGeom prst="rect">
            <a:avLst/>
          </a:prstGeom>
          <a:noFill/>
          <a:ln w="9525">
            <a:noFill/>
            <a:miter lim="800000"/>
            <a:headEnd/>
            <a:tailEnd/>
          </a:ln>
        </p:spPr>
        <p:txBody>
          <a:bodyPr/>
          <a:lstStyle/>
          <a:p>
            <a:endParaRPr lang="en-US"/>
          </a:p>
        </p:txBody>
      </p:sp>
      <p:sp>
        <p:nvSpPr>
          <p:cNvPr id="2" name="Slide Number Placeholder 1"/>
          <p:cNvSpPr>
            <a:spLocks noGrp="1"/>
          </p:cNvSpPr>
          <p:nvPr>
            <p:ph type="sldNum" sz="quarter" idx="12"/>
          </p:nvPr>
        </p:nvSpPr>
        <p:spPr/>
        <p:txBody>
          <a:bodyPr/>
          <a:lstStyle/>
          <a:p>
            <a:fld id="{A9E8B70C-61DB-46E7-A7B9-5BA99349DCC4}" type="slidenum">
              <a:rPr lang="en-US" smtClean="0"/>
              <a:t>8</a:t>
            </a:fld>
            <a:endParaRPr lang="en-US"/>
          </a:p>
        </p:txBody>
      </p:sp>
      <p:sp>
        <p:nvSpPr>
          <p:cNvPr id="3" name="TextBox 2"/>
          <p:cNvSpPr txBox="1"/>
          <p:nvPr/>
        </p:nvSpPr>
        <p:spPr>
          <a:xfrm>
            <a:off x="228600" y="767358"/>
            <a:ext cx="7086600" cy="523220"/>
          </a:xfrm>
          <a:prstGeom prst="rect">
            <a:avLst/>
          </a:prstGeom>
          <a:noFill/>
        </p:spPr>
        <p:txBody>
          <a:bodyPr wrap="square" rtlCol="0">
            <a:spAutoFit/>
          </a:bodyPr>
          <a:lstStyle/>
          <a:p>
            <a:r>
              <a:rPr lang="en-US" sz="2800" b="1" dirty="0"/>
              <a:t>Developing activities</a:t>
            </a:r>
          </a:p>
        </p:txBody>
      </p:sp>
      <p:sp>
        <p:nvSpPr>
          <p:cNvPr id="5" name="TextBox 4"/>
          <p:cNvSpPr txBox="1"/>
          <p:nvPr/>
        </p:nvSpPr>
        <p:spPr>
          <a:xfrm>
            <a:off x="1450109" y="1669028"/>
            <a:ext cx="7086600"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Imperfect science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Creativity</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Variety of activities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r>
              <a:rPr lang="en-US" sz="2400" dirty="0"/>
              <a:t>Example. 5-ESS2-1. Develop a model using an example to describe ways the geosphere, biosphere, hydrosphere, and/or atmosphere interact. </a:t>
            </a:r>
          </a:p>
        </p:txBody>
      </p:sp>
    </p:spTree>
    <p:extLst>
      <p:ext uri="{BB962C8B-B14F-4D97-AF65-F5344CB8AC3E}">
        <p14:creationId xmlns:p14="http://schemas.microsoft.com/office/powerpoint/2010/main" val="247617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 y="5917763"/>
            <a:ext cx="1219200" cy="816289"/>
          </a:xfrm>
        </p:spPr>
      </p:pic>
      <p:sp>
        <p:nvSpPr>
          <p:cNvPr id="16" name="AutoShape 4"/>
          <p:cNvSpPr>
            <a:spLocks noChangeAspect="1" noChangeArrowheads="1" noTextEdit="1"/>
          </p:cNvSpPr>
          <p:nvPr/>
        </p:nvSpPr>
        <p:spPr bwMode="auto">
          <a:xfrm>
            <a:off x="1447800" y="1669028"/>
            <a:ext cx="5484813" cy="4832350"/>
          </a:xfrm>
          <a:prstGeom prst="rect">
            <a:avLst/>
          </a:prstGeom>
          <a:noFill/>
          <a:ln w="9525">
            <a:noFill/>
            <a:miter lim="800000"/>
            <a:headEnd/>
            <a:tailEnd/>
          </a:ln>
        </p:spPr>
        <p:txBody>
          <a:bodyPr/>
          <a:lstStyle/>
          <a:p>
            <a:endParaRPr lang="en-US"/>
          </a:p>
        </p:txBody>
      </p:sp>
      <p:sp>
        <p:nvSpPr>
          <p:cNvPr id="2" name="Slide Number Placeholder 1"/>
          <p:cNvSpPr>
            <a:spLocks noGrp="1"/>
          </p:cNvSpPr>
          <p:nvPr>
            <p:ph type="sldNum" sz="quarter" idx="12"/>
          </p:nvPr>
        </p:nvSpPr>
        <p:spPr/>
        <p:txBody>
          <a:bodyPr/>
          <a:lstStyle/>
          <a:p>
            <a:fld id="{A9E8B70C-61DB-46E7-A7B9-5BA99349DCC4}" type="slidenum">
              <a:rPr lang="en-US" smtClean="0"/>
              <a:t>9</a:t>
            </a:fld>
            <a:endParaRPr lang="en-US"/>
          </a:p>
        </p:txBody>
      </p:sp>
      <p:sp>
        <p:nvSpPr>
          <p:cNvPr id="3" name="TextBox 2"/>
          <p:cNvSpPr txBox="1"/>
          <p:nvPr/>
        </p:nvSpPr>
        <p:spPr>
          <a:xfrm>
            <a:off x="228600" y="877701"/>
            <a:ext cx="7086600" cy="523220"/>
          </a:xfrm>
          <a:prstGeom prst="rect">
            <a:avLst/>
          </a:prstGeom>
          <a:noFill/>
        </p:spPr>
        <p:txBody>
          <a:bodyPr wrap="square" rtlCol="0">
            <a:spAutoFit/>
          </a:bodyPr>
          <a:lstStyle/>
          <a:p>
            <a:r>
              <a:rPr lang="en-US" sz="2800" b="1" dirty="0"/>
              <a:t>Activities</a:t>
            </a:r>
          </a:p>
        </p:txBody>
      </p:sp>
      <p:sp>
        <p:nvSpPr>
          <p:cNvPr id="5" name="TextBox 4"/>
          <p:cNvSpPr txBox="1"/>
          <p:nvPr/>
        </p:nvSpPr>
        <p:spPr>
          <a:xfrm>
            <a:off x="1447800" y="1828800"/>
            <a:ext cx="7086600" cy="1569660"/>
          </a:xfrm>
          <a:prstGeom prst="rect">
            <a:avLst/>
          </a:prstGeom>
          <a:noFill/>
        </p:spPr>
        <p:txBody>
          <a:bodyPr wrap="square" rtlCol="0">
            <a:spAutoFit/>
          </a:bodyPr>
          <a:lstStyle/>
          <a:p>
            <a:r>
              <a:rPr lang="en-US" sz="2400" dirty="0"/>
              <a:t>5-ESS2-2. Describe and graph the amounts and percentages of water and fresh water in various reservoirs to provide evidence about the distribution of water on Earth</a:t>
            </a:r>
          </a:p>
        </p:txBody>
      </p:sp>
      <p:sp>
        <p:nvSpPr>
          <p:cNvPr id="6" name="TextBox 5"/>
          <p:cNvSpPr txBox="1"/>
          <p:nvPr/>
        </p:nvSpPr>
        <p:spPr>
          <a:xfrm>
            <a:off x="1447800" y="3666567"/>
            <a:ext cx="7086600" cy="830997"/>
          </a:xfrm>
          <a:prstGeom prst="rect">
            <a:avLst/>
          </a:prstGeom>
          <a:noFill/>
        </p:spPr>
        <p:txBody>
          <a:bodyPr wrap="square" rtlCol="0">
            <a:spAutoFit/>
          </a:bodyPr>
          <a:lstStyle/>
          <a:p>
            <a:pPr marL="342900" indent="-342900">
              <a:buFont typeface="Arial" panose="020B0604020202020204" pitchFamily="34" charset="0"/>
              <a:buChar char="•"/>
            </a:pPr>
            <a:r>
              <a:rPr lang="en-US" sz="2400" dirty="0"/>
              <a:t>Printable graphing exercise in our Teachers Workbook</a:t>
            </a:r>
          </a:p>
        </p:txBody>
      </p:sp>
    </p:spTree>
    <p:extLst>
      <p:ext uri="{BB962C8B-B14F-4D97-AF65-F5344CB8AC3E}">
        <p14:creationId xmlns:p14="http://schemas.microsoft.com/office/powerpoint/2010/main" val="102773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13117</TotalTime>
  <Words>983</Words>
  <Application>Microsoft Office PowerPoint</Application>
  <PresentationFormat>On-screen Show (4:3)</PresentationFormat>
  <Paragraphs>137</Paragraphs>
  <Slides>15</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Calibri</vt:lpstr>
      <vt:lpstr>MS Mincho</vt:lpstr>
      <vt:lpstr>Aharoni</vt:lpstr>
      <vt:lpstr>Arial</vt:lpstr>
      <vt:lpstr>Times New Roman</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vector>
  </TitlesOfParts>
  <Company>Union Sanitary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michellep</dc:creator>
  <cp:lastModifiedBy>Doug Dattawalker</cp:lastModifiedBy>
  <cp:revision>401</cp:revision>
  <cp:lastPrinted>2016-02-22T18:43:35Z</cp:lastPrinted>
  <dcterms:created xsi:type="dcterms:W3CDTF">2014-10-10T18:17:19Z</dcterms:created>
  <dcterms:modified xsi:type="dcterms:W3CDTF">2017-04-04T20:10:56Z</dcterms:modified>
</cp:coreProperties>
</file>