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74" r:id="rId4"/>
    <p:sldId id="264" r:id="rId5"/>
    <p:sldId id="265" r:id="rId6"/>
    <p:sldId id="272" r:id="rId7"/>
    <p:sldId id="266" r:id="rId8"/>
    <p:sldId id="273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y" initials="A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C85F76-64A9-42FE-ACF0-016A302E9CB3}" type="datetimeFigureOut">
              <a:rPr lang="en-US" smtClean="0"/>
              <a:pPr/>
              <a:t>5/18/2017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7668F1-6348-4EB0-9AAD-5FDF99E2409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“</a:t>
            </a:r>
            <a:r>
              <a:rPr lang="en-US" b="1" dirty="0"/>
              <a:t>Optimizing Collection System Program Performance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i="1" dirty="0"/>
              <a:t>Practices an agency can employ to manage and improve collection system performance with limited resources through resource optimization, use of technology, and targeted/timely maintenance”</a:t>
            </a:r>
            <a:r>
              <a:rPr lang="en-US" dirty="0"/>
              <a:t> </a:t>
            </a: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Find the problems before they find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8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Reactive is a time and resource killer.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TV, Scans, Sonic, Easement/Access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Condition Assessment &amp; Ranking of all Assets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Pipes 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TVI – Coded properly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Manhole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MHI – or simply notate when opened for other reasons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Stations/ Force Mains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Individual components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Vibration, Thermal, KWH, Oil Analysis, Corrosion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Cathodic Protection</a:t>
            </a: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Training and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Develop SOPs and Competency Standards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Train – You show them </a:t>
            </a:r>
            <a:r>
              <a:rPr lang="en-US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(WDR D.13.v.d)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Assess – They show you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Periodic Re-Assessments and refresh training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As SOPs and Standards change – Re-train/assess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Any of your efforts are only as good as your people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There likely is some Un-training that is necessary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Maybe even at the leadership level?</a:t>
            </a:r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Measurements and Audits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Should be realistic and attainable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Consider benchmarking &amp; using BMPs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Involve your staff in setting the goals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Should not cause short cuts on safety or quality.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Make safety and quality one of the measurements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Provide recognition for achieving goals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Share with your governing body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WDR – 2 year </a:t>
            </a:r>
            <a:r>
              <a:rPr lang="en-US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(WDR D.13.x)</a:t>
            </a:r>
            <a:r>
              <a:rPr lang="en-US" dirty="0">
                <a:latin typeface="Arial" pitchFamily="34" charset="0"/>
                <a:cs typeface="Arial" pitchFamily="34" charset="0"/>
              </a:rPr>
              <a:t> and 5 year </a:t>
            </a:r>
            <a:r>
              <a:rPr lang="en-US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(WDR D.13.xi)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Adjust as needed </a:t>
            </a:r>
            <a:r>
              <a:rPr lang="en-US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(WDR D.13.ix)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Q &amp; A</a:t>
            </a:r>
            <a:br>
              <a:rPr lang="en-US" dirty="0"/>
            </a:br>
            <a:r>
              <a:rPr lang="en-US" dirty="0"/>
              <a:t>Open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514600"/>
            <a:ext cx="563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Andy Morrison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AMConsulting</a:t>
            </a:r>
          </a:p>
          <a:p>
            <a:pPr>
              <a:buNone/>
            </a:pPr>
            <a:r>
              <a:rPr lang="en-US" sz="2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stuartandrewmorrison@gmail.com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Don’t accept substandard Pipes, Manholes, and Lift/Pump Stations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(Future Savings)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Understand your current problems </a:t>
            </a:r>
            <a:r>
              <a:rPr lang="en-US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(Current &amp; Future Savings)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Decide on appropriate CM or R&amp;R </a:t>
            </a:r>
            <a:r>
              <a:rPr lang="en-US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(Current &amp; Future Savings)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Develop Annual and 5-10 year Plans </a:t>
            </a:r>
            <a:r>
              <a:rPr lang="en-US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(Planning Future Costs)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Find problems before they find you </a:t>
            </a:r>
            <a:r>
              <a:rPr lang="en-US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(Controlling Surprise Costs)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Training and Assessments </a:t>
            </a:r>
            <a:r>
              <a:rPr lang="en-US" sz="1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(Investing to ensure value &amp; prevent waste)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Measurements and Audits </a:t>
            </a:r>
            <a:r>
              <a:rPr lang="en-US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(Ensure you are getting results)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Q&amp;A</a:t>
            </a: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Doing More with 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all heard this for years now.</a:t>
            </a:r>
          </a:p>
          <a:p>
            <a:r>
              <a:rPr lang="en-US" dirty="0"/>
              <a:t>Perhaps we need to do less of the ineffective efforts that do not get us the results that we want?</a:t>
            </a:r>
          </a:p>
          <a:p>
            <a:r>
              <a:rPr lang="en-US" dirty="0"/>
              <a:t>Perhaps we need to make some strategic changes that have been time tested? BMPs</a:t>
            </a:r>
          </a:p>
          <a:p>
            <a:r>
              <a:rPr lang="en-US" dirty="0"/>
              <a:t>Perhaps we need do a better job educating the decision makers on the amount of resources needed to complete to the work? (O&amp;M and CIP)</a:t>
            </a:r>
          </a:p>
          <a:p>
            <a:r>
              <a:rPr lang="en-US" dirty="0"/>
              <a:t>Much of what we are talking about today can be done with existing staff.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Don’t accept substandard Pipes, M/Hs, and Lift/Pump Stations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80"/>
            <a:ext cx="8229600" cy="4389120"/>
          </a:xfrm>
        </p:spPr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This prevents future maintenance issues –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time saver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Adopt/Update Standards &amp; Specifications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(WDR D.13.v)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Competent inspectors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Proper bedding and compaction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TV Inspection -  Initially and 1 year warranty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Air Test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Mandrill or deflectometer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Final walk through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Understand your current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80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You will gain the most from your time suckers. </a:t>
            </a:r>
          </a:p>
          <a:p>
            <a:pPr lvl="1"/>
            <a:r>
              <a:rPr lang="en-US" sz="2200" dirty="0">
                <a:latin typeface="Arial" pitchFamily="34" charset="0"/>
                <a:cs typeface="Arial" pitchFamily="34" charset="0"/>
              </a:rPr>
              <a:t>(1 mo. Hot Spots, Siphons, roots, laterals, wipes)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Re-evaluating these lines, can result in freeing up labor hours – You can do other work 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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Failure Causal Analysis-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competent person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Video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Historical Records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Past Performance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You can’t solve a problem unless you fully understand it.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Understand your current problems –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80"/>
            <a:ext cx="8229600" cy="4389120"/>
          </a:xfrm>
        </p:spPr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Is you data flow reliable?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Notes from field crews addressed?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Defects and condition of assets captured?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Can field crews see the results of their actions?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Maps updated?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Defects corrected?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Schedules adjusted?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Operators and Engineers relationship?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Leaders need to cast the vision of a team effort in O&amp;M activities</a:t>
            </a: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Decide on appropriate CM or R&amp;R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80"/>
            <a:ext cx="8229600" cy="4389120"/>
          </a:xfrm>
        </p:spPr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Roots, grease, sag, offset, protrusion, or broken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Very different problems with very different solutions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Select the correct solution – including a CBA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Sometimes a repair/rehab/replacement can make the future maintenance go away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Short Term vs. Long Term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Can’t afford Repair now?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Schedule for future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Perform CM until fixed</a:t>
            </a:r>
          </a:p>
          <a:p>
            <a:pPr lvl="2"/>
            <a:r>
              <a:rPr lang="en-US" dirty="0">
                <a:latin typeface="Arial" pitchFamily="34" charset="0"/>
                <a:cs typeface="Arial" pitchFamily="34" charset="0"/>
              </a:rPr>
              <a:t>Once fixed, remove from CM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Decide on appropriate CM or R&amp;R –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8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Not all CM methods are equal –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some are a waste of time</a:t>
            </a:r>
          </a:p>
          <a:p>
            <a:pPr lvl="1"/>
            <a:r>
              <a:rPr lang="en-US" sz="2000" dirty="0">
                <a:latin typeface="Arial" pitchFamily="34" charset="0"/>
                <a:cs typeface="Arial" pitchFamily="34" charset="0"/>
              </a:rPr>
              <a:t>The free nozzles vs. superior spinning nozzles</a:t>
            </a:r>
          </a:p>
          <a:p>
            <a:pPr lvl="1"/>
            <a:r>
              <a:rPr lang="en-US" sz="2000" dirty="0">
                <a:latin typeface="Arial" pitchFamily="34" charset="0"/>
                <a:cs typeface="Arial" pitchFamily="34" charset="0"/>
              </a:rPr>
              <a:t>Cutting roots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(4 times a yr)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vs.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Cut, Wait, Treat, Stay out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(3 yr cycle)</a:t>
            </a:r>
          </a:p>
          <a:p>
            <a:pPr lvl="1"/>
            <a:r>
              <a:rPr lang="en-US" sz="2000" dirty="0">
                <a:latin typeface="Arial" pitchFamily="34" charset="0"/>
                <a:cs typeface="Arial" pitchFamily="34" charset="0"/>
              </a:rPr>
              <a:t>3 Year cost  of $4.20/ft   vs. $1.55/ft</a:t>
            </a:r>
          </a:p>
          <a:p>
            <a:pPr lvl="1"/>
            <a:r>
              <a:rPr lang="en-US" sz="2000" dirty="0">
                <a:latin typeface="Arial" pitchFamily="34" charset="0"/>
                <a:cs typeface="Arial" pitchFamily="34" charset="0"/>
              </a:rPr>
              <a:t>Hard grease vs. soft grease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Competent Operators – prevents re-work</a:t>
            </a:r>
          </a:p>
          <a:p>
            <a:pPr lvl="1"/>
            <a:r>
              <a:rPr lang="en-US" sz="2000" dirty="0">
                <a:latin typeface="Arial" pitchFamily="34" charset="0"/>
                <a:cs typeface="Arial" pitchFamily="34" charset="0"/>
              </a:rPr>
              <a:t>Using wrong nozzle or too fast</a:t>
            </a:r>
          </a:p>
          <a:p>
            <a:pPr lvl="1"/>
            <a:r>
              <a:rPr lang="en-US" sz="2000" dirty="0">
                <a:latin typeface="Arial" pitchFamily="34" charset="0"/>
                <a:cs typeface="Arial" pitchFamily="34" charset="0"/>
              </a:rPr>
              <a:t>Not removing debris or noting results/condition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QA/QC</a:t>
            </a:r>
          </a:p>
          <a:p>
            <a:pPr lvl="1"/>
            <a:r>
              <a:rPr lang="en-US" sz="1800" dirty="0">
                <a:latin typeface="Arial" pitchFamily="34" charset="0"/>
                <a:cs typeface="Arial" pitchFamily="34" charset="0"/>
              </a:rPr>
              <a:t>Field verify that crews are using the correct nozzle and rate of retrieval</a:t>
            </a:r>
          </a:p>
          <a:p>
            <a:pPr lvl="1"/>
            <a:r>
              <a:rPr lang="en-US" sz="1800" dirty="0">
                <a:latin typeface="Arial" pitchFamily="34" charset="0"/>
                <a:cs typeface="Arial" pitchFamily="34" charset="0"/>
              </a:rPr>
              <a:t>Spot check with TV occasionally – share video results with employees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Adjust as necessary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Develop Annual and 5-10 year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80"/>
            <a:ext cx="8229600" cy="4389120"/>
          </a:xfrm>
        </p:spPr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Because you don’t have the time or resources to do it all now - Prioritize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O&amp;M and CIP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The plans should include Training.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Short cutting this will cost you time in the long run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The plan should include Measures (KPI)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In-house vs. contract out?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Check &amp; Share results monthly, quarterly, &amp; annually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Adjust as needed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630</TotalTime>
  <Words>901</Words>
  <Application>Microsoft Office PowerPoint</Application>
  <PresentationFormat>On-screen Show (4:3)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Constantia</vt:lpstr>
      <vt:lpstr>Wingdings</vt:lpstr>
      <vt:lpstr>Wingdings 2</vt:lpstr>
      <vt:lpstr>Flow</vt:lpstr>
      <vt:lpstr>“Optimizing Collection System Program Performance</vt:lpstr>
      <vt:lpstr>Outline</vt:lpstr>
      <vt:lpstr>Doing More with Less</vt:lpstr>
      <vt:lpstr>Don’t accept substandard Pipes, M/Hs, and Lift/Pump Stations </vt:lpstr>
      <vt:lpstr>Understand your current problems</vt:lpstr>
      <vt:lpstr>Understand your current problems – cont.</vt:lpstr>
      <vt:lpstr>Decide on appropriate CM or R&amp;R</vt:lpstr>
      <vt:lpstr>Decide on appropriate CM or R&amp;R – cont.</vt:lpstr>
      <vt:lpstr>Develop Annual and 5-10 year Plans</vt:lpstr>
      <vt:lpstr>Find the problems before they find you</vt:lpstr>
      <vt:lpstr>Training and Assessment</vt:lpstr>
      <vt:lpstr>Measurements and Audits</vt:lpstr>
      <vt:lpstr>Q &amp; A Open Discussion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“Optimizing Collection System Program Performance</dc:title>
  <dc:creator>Andy</dc:creator>
  <cp:lastModifiedBy>Stuart Morrison</cp:lastModifiedBy>
  <cp:revision>38</cp:revision>
  <dcterms:created xsi:type="dcterms:W3CDTF">2017-01-04T18:58:05Z</dcterms:created>
  <dcterms:modified xsi:type="dcterms:W3CDTF">2017-05-19T03:20:31Z</dcterms:modified>
</cp:coreProperties>
</file>