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93" r:id="rId3"/>
    <p:sldId id="294" r:id="rId4"/>
    <p:sldId id="266" r:id="rId5"/>
    <p:sldId id="295" r:id="rId6"/>
    <p:sldId id="259" r:id="rId7"/>
    <p:sldId id="261" r:id="rId8"/>
    <p:sldId id="275" r:id="rId9"/>
    <p:sldId id="273" r:id="rId10"/>
    <p:sldId id="299" r:id="rId11"/>
    <p:sldId id="274" r:id="rId12"/>
    <p:sldId id="286" r:id="rId13"/>
    <p:sldId id="296" r:id="rId14"/>
    <p:sldId id="297" r:id="rId15"/>
    <p:sldId id="298" r:id="rId16"/>
    <p:sldId id="257" r:id="rId17"/>
    <p:sldId id="258" r:id="rId18"/>
    <p:sldId id="300" r:id="rId19"/>
    <p:sldId id="30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A43D"/>
    <a:srgbClr val="FAA4B1"/>
    <a:srgbClr val="8DC63F"/>
    <a:srgbClr val="8DC6B1"/>
    <a:srgbClr val="006B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9928" autoAdjust="0"/>
  </p:normalViewPr>
  <p:slideViewPr>
    <p:cSldViewPr snapToGrid="0">
      <p:cViewPr varScale="1">
        <p:scale>
          <a:sx n="79" d="100"/>
          <a:sy n="79" d="100"/>
        </p:scale>
        <p:origin x="130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8F97B-D1CC-C049-91C2-B3981B2F8BA9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C3AA4-2DEC-CD4B-85F9-FA307A49E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87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D6C4F-78CD-3445-A477-882739A4AC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520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Global chemical production is projected to grow at a rate of 3% per year, rapidly outpacing the rate of global population growth, estimated at 0.77% per year. On this trajectory, chemical production will double by 2024, indexed to 2000 (American Chemistry Council 2003; OECD 2001; United Nations 2004).</a:t>
            </a:r>
          </a:p>
          <a:p>
            <a:r>
              <a:rPr lang="en-US" dirty="0"/>
              <a:t>Wilson MP, </a:t>
            </a:r>
            <a:r>
              <a:rPr lang="en-US" dirty="0" err="1"/>
              <a:t>Schwarzman</a:t>
            </a:r>
            <a:r>
              <a:rPr lang="en-US" dirty="0"/>
              <a:t> MR. 2009. Toward a New U.S. Chemicals Policy: Rebuilding the Foundation to Advance New Science, Green Chemistry, and Environmental Health. Environmental Health Perspectives 117: 1202-1209.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075C61-DFFB-A744-AEA7-7B84DABDFC3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44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4543378"/>
            <a:ext cx="9144001" cy="803982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99" y="5551308"/>
            <a:ext cx="6858000" cy="65078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8939" y="6373285"/>
            <a:ext cx="514351" cy="365125"/>
          </a:xfrm>
        </p:spPr>
        <p:txBody>
          <a:bodyPr/>
          <a:lstStyle/>
          <a:p>
            <a:fld id="{545FC4C3-9480-436A-970A-F161BA7CD8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10" b="44335"/>
          <a:stretch/>
        </p:blipFill>
        <p:spPr>
          <a:xfrm>
            <a:off x="0" y="0"/>
            <a:ext cx="9144000" cy="4389120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15" y="677477"/>
            <a:ext cx="4548331" cy="132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37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71" y="3793066"/>
            <a:ext cx="8178800" cy="1303867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7838" y="5382155"/>
            <a:ext cx="7886700" cy="8662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C4C3-9480-436A-970A-F161BA7CD8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055" y="363025"/>
            <a:ext cx="2345757" cy="319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7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C4C3-9480-436A-970A-F161BA7CD8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423" y="5486513"/>
            <a:ext cx="1145953" cy="137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10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C4C3-9480-436A-970A-F161BA7CD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59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C4C3-9480-436A-970A-F161BA7CD8F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423" y="5486513"/>
            <a:ext cx="1145953" cy="137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98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C4C3-9480-436A-970A-F161BA7CD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28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C4C3-9480-436A-970A-F161BA7CD8F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423" y="5486513"/>
            <a:ext cx="1145953" cy="137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98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C4C3-9480-436A-970A-F161BA7CD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37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FC4C3-9480-436A-970A-F161BA7CD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2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1667" y="6373285"/>
            <a:ext cx="539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FC4C3-9480-436A-970A-F161BA7CD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3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68" r:id="rId4"/>
    <p:sldLayoutId id="2147483664" r:id="rId5"/>
    <p:sldLayoutId id="2147483669" r:id="rId6"/>
    <p:sldLayoutId id="2147483666" r:id="rId7"/>
    <p:sldLayoutId id="2147483671" r:id="rId8"/>
    <p:sldLayoutId id="214748366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6BB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Contaminants of Emerging Concern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Rebecca Sutton, PhD</a:t>
            </a:r>
          </a:p>
          <a:p>
            <a:r>
              <a:rPr lang="en-US" dirty="0"/>
              <a:t>San Francisco Estuary Institute</a:t>
            </a:r>
          </a:p>
        </p:txBody>
      </p:sp>
    </p:spTree>
    <p:extLst>
      <p:ext uri="{BB962C8B-B14F-4D97-AF65-F5344CB8AC3E}">
        <p14:creationId xmlns:p14="http://schemas.microsoft.com/office/powerpoint/2010/main" val="2196472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PBDEs: From </a:t>
            </a:r>
            <a:r>
              <a:rPr lang="en-US" dirty="0">
                <a:solidFill>
                  <a:srgbClr val="FAA43D"/>
                </a:solidFill>
              </a:rPr>
              <a:t>Moderate </a:t>
            </a:r>
            <a:r>
              <a:rPr lang="en-US" dirty="0"/>
              <a:t>to</a:t>
            </a:r>
            <a:br>
              <a:rPr lang="en-US" dirty="0"/>
            </a:br>
            <a:r>
              <a:rPr lang="en-US" dirty="0">
                <a:solidFill>
                  <a:srgbClr val="8DC63F"/>
                </a:solidFill>
              </a:rPr>
              <a:t>Low Concern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Declining </a:t>
            </a:r>
            <a:r>
              <a:rPr lang="en-US" dirty="0" err="1"/>
              <a:t>Penta</a:t>
            </a:r>
            <a:r>
              <a:rPr lang="en-US" dirty="0"/>
              <a:t> congener (BDE-47)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127" y="1863994"/>
            <a:ext cx="1980547" cy="1008279"/>
          </a:xfrm>
          <a:prstGeom prst="rect">
            <a:avLst/>
          </a:prstGeom>
        </p:spPr>
      </p:pic>
      <p:pic>
        <p:nvPicPr>
          <p:cNvPr id="5" name="Picture 4" descr="PBDE_byYear_SS_logstat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461" y="2560264"/>
            <a:ext cx="5671394" cy="41292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6030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3607607" y="5245336"/>
            <a:ext cx="4229142" cy="176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 algn="ctr">
              <a:spcAft>
                <a:spcPts val="300"/>
              </a:spcAft>
            </a:pPr>
            <a:r>
              <a:rPr lang="en-US" sz="1600" dirty="0">
                <a:latin typeface="Osaka"/>
                <a:ea typeface="Osaka"/>
              </a:rPr>
              <a:t>Alternative Flame Retardants</a:t>
            </a:r>
          </a:p>
          <a:p>
            <a:pPr marL="117475" indent="-117475" algn="ctr">
              <a:spcAft>
                <a:spcPts val="300"/>
              </a:spcAft>
            </a:pPr>
            <a:r>
              <a:rPr lang="en-US" sz="1600" dirty="0">
                <a:latin typeface="Osaka"/>
                <a:ea typeface="Osaka"/>
              </a:rPr>
              <a:t>Other PFASs (Fluorinated Chemicals)</a:t>
            </a:r>
          </a:p>
          <a:p>
            <a:pPr marL="117475" indent="-117475" algn="ctr">
              <a:spcAft>
                <a:spcPts val="300"/>
              </a:spcAft>
            </a:pPr>
            <a:r>
              <a:rPr lang="en-US" sz="1600" dirty="0">
                <a:latin typeface="Osaka"/>
                <a:ea typeface="Osaka"/>
              </a:rPr>
              <a:t>Pesticides, Plasticizers</a:t>
            </a:r>
          </a:p>
          <a:p>
            <a:pPr marL="117475" indent="-117475" algn="ctr">
              <a:spcAft>
                <a:spcPts val="300"/>
              </a:spcAft>
            </a:pPr>
            <a:r>
              <a:rPr lang="en-US" sz="1600" dirty="0" err="1">
                <a:latin typeface="Osaka"/>
                <a:ea typeface="Osaka"/>
              </a:rPr>
              <a:t>Microplastic</a:t>
            </a:r>
            <a:endParaRPr lang="en-US" sz="1600" dirty="0">
              <a:latin typeface="Osaka"/>
              <a:ea typeface="Osaka"/>
            </a:endParaRPr>
          </a:p>
          <a:p>
            <a:pPr marL="117475" indent="-117475" algn="ctr">
              <a:spcAft>
                <a:spcPts val="300"/>
              </a:spcAft>
            </a:pPr>
            <a:r>
              <a:rPr lang="en-US" sz="1600" dirty="0">
                <a:latin typeface="Osaka"/>
                <a:ea typeface="Osaka"/>
              </a:rPr>
              <a:t>PCB 11, PHCZs, others</a:t>
            </a:r>
          </a:p>
          <a:p>
            <a:pPr marL="117475" indent="-117475" algn="ctr">
              <a:spcAft>
                <a:spcPts val="300"/>
              </a:spcAft>
            </a:pPr>
            <a:endParaRPr lang="en-US" sz="1600" dirty="0">
              <a:latin typeface="Osaka"/>
              <a:ea typeface="Osak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7606" y="835138"/>
            <a:ext cx="422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None currently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07607" y="1961180"/>
            <a:ext cx="4229142" cy="1381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 algn="ctr">
              <a:lnSpc>
                <a:spcPct val="120000"/>
              </a:lnSpc>
              <a:spcAft>
                <a:spcPts val="300"/>
              </a:spcAft>
            </a:pPr>
            <a:r>
              <a:rPr lang="en-US" sz="1600" dirty="0">
                <a:latin typeface="Osaka"/>
                <a:ea typeface="Osaka"/>
              </a:rPr>
              <a:t>PFOS</a:t>
            </a:r>
          </a:p>
          <a:p>
            <a:pPr marL="117475" indent="-117475" algn="ctr">
              <a:lnSpc>
                <a:spcPct val="120000"/>
              </a:lnSpc>
              <a:spcAft>
                <a:spcPts val="300"/>
              </a:spcAft>
            </a:pPr>
            <a:r>
              <a:rPr lang="en-US" sz="1600" b="1" dirty="0">
                <a:latin typeface="Osaka"/>
                <a:ea typeface="Osaka"/>
              </a:rPr>
              <a:t>PFOA, Long-Chain Carboxylates</a:t>
            </a:r>
          </a:p>
          <a:p>
            <a:pPr marL="117475" indent="-117475" algn="ctr">
              <a:lnSpc>
                <a:spcPct val="120000"/>
              </a:lnSpc>
              <a:spcAft>
                <a:spcPts val="300"/>
              </a:spcAft>
            </a:pPr>
            <a:r>
              <a:rPr lang="en-US" sz="1600" dirty="0" err="1">
                <a:latin typeface="Osaka"/>
                <a:ea typeface="Osaka"/>
              </a:rPr>
              <a:t>Fipronil</a:t>
            </a:r>
            <a:endParaRPr lang="en-US" sz="1600" dirty="0">
              <a:latin typeface="Osaka"/>
              <a:ea typeface="Osaka"/>
            </a:endParaRPr>
          </a:p>
          <a:p>
            <a:pPr marL="117475" indent="-117475" algn="ctr">
              <a:lnSpc>
                <a:spcPct val="120000"/>
              </a:lnSpc>
              <a:spcAft>
                <a:spcPts val="300"/>
              </a:spcAft>
            </a:pPr>
            <a:r>
              <a:rPr lang="en-US" sz="1600" dirty="0" err="1">
                <a:latin typeface="Osaka"/>
                <a:ea typeface="Osaka"/>
              </a:rPr>
              <a:t>Nonylphenol</a:t>
            </a:r>
            <a:endParaRPr lang="en-US" sz="1600" dirty="0">
              <a:latin typeface="Osaka"/>
              <a:ea typeface="Osak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7607" y="3534224"/>
            <a:ext cx="42291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 algn="ctr">
              <a:spcAft>
                <a:spcPts val="300"/>
              </a:spcAft>
            </a:pPr>
            <a:r>
              <a:rPr lang="en-US" sz="1600" b="1" dirty="0">
                <a:latin typeface="Osaka"/>
                <a:ea typeface="Osaka"/>
              </a:rPr>
              <a:t>PBDEs</a:t>
            </a:r>
            <a:r>
              <a:rPr lang="en-US" sz="1600" dirty="0">
                <a:latin typeface="Osaka"/>
                <a:ea typeface="Osaka"/>
              </a:rPr>
              <a:t> and HBCD</a:t>
            </a:r>
          </a:p>
          <a:p>
            <a:pPr marL="117475" indent="-117475" algn="ctr">
              <a:spcAft>
                <a:spcPts val="300"/>
              </a:spcAft>
            </a:pPr>
            <a:r>
              <a:rPr lang="en-US" sz="1600" dirty="0" err="1">
                <a:latin typeface="Osaka"/>
                <a:ea typeface="Osaka"/>
              </a:rPr>
              <a:t>Pyrethroids</a:t>
            </a:r>
            <a:r>
              <a:rPr lang="en-US" sz="1600" dirty="0">
                <a:latin typeface="Osaka"/>
                <a:ea typeface="Osaka"/>
              </a:rPr>
              <a:t>*</a:t>
            </a:r>
          </a:p>
          <a:p>
            <a:pPr marL="117475" indent="-117475" algn="ctr">
              <a:spcAft>
                <a:spcPts val="300"/>
              </a:spcAft>
            </a:pPr>
            <a:r>
              <a:rPr lang="en-US" sz="1600" dirty="0">
                <a:latin typeface="Osaka"/>
                <a:ea typeface="Osaka"/>
              </a:rPr>
              <a:t>Pharmaceuticals and</a:t>
            </a:r>
          </a:p>
          <a:p>
            <a:pPr marL="117475" indent="-117475" algn="ctr">
              <a:spcAft>
                <a:spcPts val="300"/>
              </a:spcAft>
            </a:pPr>
            <a:r>
              <a:rPr lang="en-US" sz="1600" dirty="0">
                <a:latin typeface="Osaka"/>
                <a:ea typeface="Osaka"/>
              </a:rPr>
              <a:t>Personal Care Products</a:t>
            </a:r>
          </a:p>
          <a:p>
            <a:pPr marL="117475" indent="-117475" algn="ctr">
              <a:spcAft>
                <a:spcPts val="300"/>
              </a:spcAft>
            </a:pPr>
            <a:r>
              <a:rPr lang="en-US" sz="1600" dirty="0">
                <a:latin typeface="Osaka"/>
                <a:ea typeface="Osaka"/>
              </a:rPr>
              <a:t>PBDDs / PBDFs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3540048" y="5093260"/>
            <a:ext cx="4296700" cy="40530"/>
          </a:xfrm>
          <a:prstGeom prst="line">
            <a:avLst/>
          </a:prstGeom>
          <a:ln w="635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540049" y="1850866"/>
            <a:ext cx="42967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540049" y="3431533"/>
            <a:ext cx="4296700" cy="4053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1361101" y="272523"/>
            <a:ext cx="2029968" cy="1572768"/>
          </a:xfrm>
          <a:prstGeom prst="rect">
            <a:avLst/>
          </a:prstGeom>
          <a:solidFill>
            <a:srgbClr val="CE1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High Concern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moderate or </a:t>
            </a:r>
          </a:p>
          <a:p>
            <a:pPr algn="ctr"/>
            <a:r>
              <a:rPr lang="en-US" dirty="0"/>
              <a:t>high impact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362925" y="1861446"/>
            <a:ext cx="2029968" cy="1572768"/>
          </a:xfrm>
          <a:prstGeom prst="rect">
            <a:avLst/>
          </a:prstGeom>
          <a:solidFill>
            <a:srgbClr val="FAA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Moderate Concern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low impact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361981" y="3456982"/>
            <a:ext cx="2029968" cy="1572768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Low Concern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no impact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365753" y="5177152"/>
            <a:ext cx="2029968" cy="157276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Possible Concern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uncertainty as </a:t>
            </a:r>
          </a:p>
          <a:p>
            <a:pPr algn="ctr"/>
            <a:r>
              <a:rPr lang="en-US" dirty="0"/>
              <a:t>to impact</a:t>
            </a:r>
          </a:p>
        </p:txBody>
      </p:sp>
      <p:sp>
        <p:nvSpPr>
          <p:cNvPr id="49" name="Isosceles Triangle 48"/>
          <p:cNvSpPr>
            <a:spLocks noChangeAspect="1"/>
          </p:cNvSpPr>
          <p:nvPr/>
        </p:nvSpPr>
        <p:spPr>
          <a:xfrm>
            <a:off x="6217204" y="2699125"/>
            <a:ext cx="339426" cy="292608"/>
          </a:xfrm>
          <a:prstGeom prst="triangle">
            <a:avLst/>
          </a:prstGeom>
          <a:noFill/>
          <a:ln w="38100">
            <a:solidFill>
              <a:srgbClr val="FAA4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/>
          <p:cNvSpPr>
            <a:spLocks noChangeAspect="1"/>
          </p:cNvSpPr>
          <p:nvPr/>
        </p:nvSpPr>
        <p:spPr>
          <a:xfrm>
            <a:off x="5046383" y="2019595"/>
            <a:ext cx="339426" cy="292608"/>
          </a:xfrm>
          <a:prstGeom prst="triangle">
            <a:avLst/>
          </a:prstGeom>
          <a:solidFill>
            <a:srgbClr val="FAA43D"/>
          </a:solidFill>
          <a:ln>
            <a:noFill/>
          </a:ln>
          <a:scene3d>
            <a:camera prst="perspective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Isosceles Triangle 50"/>
          <p:cNvSpPr>
            <a:spLocks noChangeAspect="1"/>
          </p:cNvSpPr>
          <p:nvPr/>
        </p:nvSpPr>
        <p:spPr>
          <a:xfrm>
            <a:off x="4497279" y="3563105"/>
            <a:ext cx="339426" cy="292608"/>
          </a:xfrm>
          <a:prstGeom prst="triangle">
            <a:avLst/>
          </a:prstGeom>
          <a:solidFill>
            <a:srgbClr val="8DC63F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Isosceles Triangle 52"/>
          <p:cNvSpPr>
            <a:spLocks noChangeAspect="1"/>
          </p:cNvSpPr>
          <p:nvPr/>
        </p:nvSpPr>
        <p:spPr>
          <a:xfrm>
            <a:off x="6973856" y="4271341"/>
            <a:ext cx="322455" cy="277978"/>
          </a:xfrm>
          <a:prstGeom prst="triangle">
            <a:avLst/>
          </a:prstGeom>
          <a:noFill/>
          <a:ln w="38100">
            <a:solidFill>
              <a:srgbClr val="8D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Isosceles Triangle 54"/>
          <p:cNvSpPr>
            <a:spLocks noChangeAspect="1"/>
          </p:cNvSpPr>
          <p:nvPr/>
        </p:nvSpPr>
        <p:spPr>
          <a:xfrm>
            <a:off x="6642167" y="3606033"/>
            <a:ext cx="322455" cy="277978"/>
          </a:xfrm>
          <a:prstGeom prst="triangle">
            <a:avLst/>
          </a:prstGeom>
          <a:noFill/>
          <a:ln w="38100">
            <a:solidFill>
              <a:srgbClr val="8DC63F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Isosceles Triangle 55"/>
          <p:cNvSpPr>
            <a:spLocks noChangeAspect="1"/>
          </p:cNvSpPr>
          <p:nvPr/>
        </p:nvSpPr>
        <p:spPr>
          <a:xfrm>
            <a:off x="4538138" y="4746179"/>
            <a:ext cx="322455" cy="277978"/>
          </a:xfrm>
          <a:prstGeom prst="triangle">
            <a:avLst/>
          </a:prstGeom>
          <a:noFill/>
          <a:ln w="38100">
            <a:solidFill>
              <a:srgbClr val="8DC63F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7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3" grpId="0" animBg="1"/>
      <p:bldP spid="55" grpId="0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Multi-Year Plan: </a:t>
            </a:r>
            <a:br>
              <a:rPr lang="en-US" dirty="0"/>
            </a:br>
            <a:r>
              <a:rPr lang="en-US" dirty="0"/>
              <a:t>2019 Special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latin typeface="Helvetica"/>
                <a:cs typeface="Helvetica"/>
              </a:rPr>
              <a:t>PFASs in </a:t>
            </a:r>
            <a:r>
              <a:rPr lang="en-US" sz="2400" dirty="0" err="1">
                <a:latin typeface="Helvetica"/>
                <a:cs typeface="Helvetica"/>
              </a:rPr>
              <a:t>stormwater</a:t>
            </a:r>
            <a:r>
              <a:rPr lang="en-US" sz="2400" dirty="0">
                <a:latin typeface="Helvetica"/>
                <a:cs typeface="Helvetica"/>
              </a:rPr>
              <a:t> - $147.5k*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latin typeface="Helvetica"/>
                <a:cs typeface="Helvetica"/>
              </a:rPr>
              <a:t>Roadway contaminants in </a:t>
            </a:r>
            <a:r>
              <a:rPr lang="en-US" sz="2400" dirty="0" err="1">
                <a:latin typeface="Helvetica"/>
                <a:cs typeface="Helvetica"/>
              </a:rPr>
              <a:t>stormwater</a:t>
            </a:r>
            <a:r>
              <a:rPr lang="en-US" sz="2400" dirty="0">
                <a:latin typeface="Helvetica"/>
                <a:cs typeface="Helvetica"/>
              </a:rPr>
              <a:t> (informed by 2016 non-targeted analysis) - $82.5k*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latin typeface="Helvetica"/>
                <a:cs typeface="Helvetica"/>
              </a:rPr>
              <a:t>Alternative flame retardants conceptual model - $40k (co-sponsored with STLS, +$40k)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US" sz="2400" dirty="0" err="1">
                <a:latin typeface="Helvetica"/>
                <a:cs typeface="Helvetica"/>
              </a:rPr>
              <a:t>Fipronil</a:t>
            </a:r>
            <a:r>
              <a:rPr lang="en-US" sz="2400" dirty="0">
                <a:latin typeface="Helvetica"/>
                <a:cs typeface="Helvetica"/>
              </a:rPr>
              <a:t> in sport &amp; prey fish - $70k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latin typeface="Helvetica"/>
                <a:cs typeface="Helvetica"/>
              </a:rPr>
              <a:t>Sunscreen chemicals in water &amp; fish - $100k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US" sz="2400" dirty="0" err="1">
                <a:latin typeface="Helvetica"/>
                <a:cs typeface="Helvetica"/>
              </a:rPr>
              <a:t>Bisphenols</a:t>
            </a:r>
            <a:r>
              <a:rPr lang="en-US" sz="2400" dirty="0">
                <a:latin typeface="Helvetica"/>
                <a:cs typeface="Helvetica"/>
              </a:rPr>
              <a:t> in archived sediment - $50k</a:t>
            </a:r>
          </a:p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latin typeface="Helvetica"/>
                <a:cs typeface="Helvetica"/>
              </a:rPr>
              <a:t>CEC strategy - $65k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9990" y="5879029"/>
            <a:ext cx="6765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BF5D5A"/>
                </a:solidFill>
                <a:latin typeface="Helvetica"/>
                <a:cs typeface="Helvetica"/>
              </a:rPr>
              <a:t>ECWG Meeting: April 12-13, 2018</a:t>
            </a:r>
          </a:p>
        </p:txBody>
      </p:sp>
    </p:spTree>
    <p:extLst>
      <p:ext uri="{BB962C8B-B14F-4D97-AF65-F5344CB8AC3E}">
        <p14:creationId xmlns:p14="http://schemas.microsoft.com/office/powerpoint/2010/main" val="3972389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BAPPG Priorities:</a:t>
            </a:r>
            <a:br>
              <a:rPr lang="en-US" dirty="0"/>
            </a:br>
            <a:r>
              <a:rPr lang="en-US" dirty="0"/>
              <a:t>Pesticides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 err="1"/>
              <a:t>Fipronil</a:t>
            </a:r>
            <a:endParaRPr lang="en-US" dirty="0"/>
          </a:p>
          <a:p>
            <a:pPr lvl="1">
              <a:spcAft>
                <a:spcPts val="600"/>
              </a:spcAft>
            </a:pPr>
            <a:r>
              <a:rPr lang="en-US" dirty="0"/>
              <a:t>2018 ambient Bay sediment monitoring</a:t>
            </a:r>
          </a:p>
          <a:p>
            <a:pPr>
              <a:spcAft>
                <a:spcPts val="600"/>
              </a:spcAft>
            </a:pPr>
            <a:r>
              <a:rPr lang="en-US" dirty="0" err="1"/>
              <a:t>Imidacloprid</a:t>
            </a:r>
            <a:r>
              <a:rPr lang="en-US" dirty="0"/>
              <a:t> and other </a:t>
            </a:r>
            <a:r>
              <a:rPr lang="en-US" dirty="0" err="1"/>
              <a:t>neonics</a:t>
            </a:r>
            <a:endParaRPr lang="en-US" dirty="0"/>
          </a:p>
          <a:p>
            <a:pPr lvl="1">
              <a:spcAft>
                <a:spcPts val="600"/>
              </a:spcAft>
            </a:pPr>
            <a:r>
              <a:rPr lang="en-US" dirty="0"/>
              <a:t>2017 ambient Bay water monitoring</a:t>
            </a:r>
          </a:p>
          <a:p>
            <a:pPr>
              <a:spcAft>
                <a:spcPts val="600"/>
              </a:spcAft>
            </a:pPr>
            <a:r>
              <a:rPr lang="en-US" dirty="0" err="1"/>
              <a:t>Pyrethroids</a:t>
            </a:r>
            <a:r>
              <a:rPr lang="en-US" dirty="0"/>
              <a:t> and many other pesticides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2017 margin South/Lower South Bay water &amp; sediment monitoring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595" y="449901"/>
            <a:ext cx="1955800" cy="1117600"/>
          </a:xfrm>
          <a:prstGeom prst="rect">
            <a:avLst/>
          </a:prstGeom>
        </p:spPr>
      </p:pic>
      <p:pic>
        <p:nvPicPr>
          <p:cNvPr id="6" name="Picture 5" descr="ants-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9179">
            <a:off x="-536929" y="4781698"/>
            <a:ext cx="3781611" cy="21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46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BAPPG Priorities:</a:t>
            </a:r>
            <a:br>
              <a:rPr lang="en-US" dirty="0"/>
            </a:br>
            <a:r>
              <a:rPr lang="en-US" dirty="0"/>
              <a:t>Pharmaceuticals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7</a:t>
            </a:r>
            <a:r>
              <a:rPr lang="en-US" dirty="0"/>
              <a:t> BACWA facilities</a:t>
            </a:r>
          </a:p>
          <a:p>
            <a:r>
              <a:rPr lang="en-US" b="1" dirty="0"/>
              <a:t>104</a:t>
            </a:r>
            <a:r>
              <a:rPr lang="en-US" dirty="0"/>
              <a:t> pharmaceutical </a:t>
            </a:r>
            <a:r>
              <a:rPr lang="en-US" dirty="0" err="1"/>
              <a:t>analytes</a:t>
            </a:r>
            <a:endParaRPr lang="en-US" dirty="0"/>
          </a:p>
          <a:p>
            <a:r>
              <a:rPr lang="en-US" dirty="0"/>
              <a:t>Influent &amp; effluent, 2016-2017</a:t>
            </a:r>
          </a:p>
          <a:p>
            <a:endParaRPr lang="en-US" sz="800" dirty="0"/>
          </a:p>
          <a:p>
            <a:pPr marL="0" indent="0">
              <a:buNone/>
            </a:pPr>
            <a:r>
              <a:rPr lang="en-US" i="1" dirty="0"/>
              <a:t>RMP Report:</a:t>
            </a:r>
          </a:p>
          <a:p>
            <a:r>
              <a:rPr lang="en-US" dirty="0"/>
              <a:t>QA/QC review</a:t>
            </a:r>
          </a:p>
          <a:p>
            <a:r>
              <a:rPr lang="en-US" dirty="0"/>
              <a:t>Synthesize data (anonymous)</a:t>
            </a:r>
          </a:p>
          <a:p>
            <a:r>
              <a:rPr lang="en-US" dirty="0"/>
              <a:t>Comparison to thresholds of concern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9990" y="5879029"/>
            <a:ext cx="6765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BF5D5A"/>
                </a:solidFill>
                <a:latin typeface="Helvetica"/>
                <a:cs typeface="Helvetica"/>
              </a:rPr>
              <a:t>ECWG Meeting: April 12-13, 2018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595" y="449901"/>
            <a:ext cx="19558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10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BAPPG Priorities:</a:t>
            </a:r>
            <a:br>
              <a:rPr lang="en-US" dirty="0"/>
            </a:br>
            <a:r>
              <a:rPr lang="en-US" dirty="0" err="1"/>
              <a:t>Triclosan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595" y="449901"/>
            <a:ext cx="1955800" cy="1117600"/>
          </a:xfrm>
          <a:prstGeom prst="rect">
            <a:avLst/>
          </a:prstGeom>
        </p:spPr>
      </p:pic>
      <p:pic>
        <p:nvPicPr>
          <p:cNvPr id="8" name="Picture 7" descr="IMG_20170709_093332-EFFECT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9073"/>
            <a:ext cx="9144000" cy="6858000"/>
          </a:xfrm>
          <a:prstGeom prst="rect">
            <a:avLst/>
          </a:prstGeom>
        </p:spPr>
      </p:pic>
      <p:pic>
        <p:nvPicPr>
          <p:cNvPr id="6" name="Picture 5" descr="IMG_20170709_13141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" r="7141" b="7904"/>
          <a:stretch/>
        </p:blipFill>
        <p:spPr>
          <a:xfrm>
            <a:off x="1898775" y="2080813"/>
            <a:ext cx="5326423" cy="400970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6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Steps:</a:t>
            </a:r>
            <a:br>
              <a:rPr lang="en-US" dirty="0"/>
            </a:br>
            <a:r>
              <a:rPr lang="en-US" dirty="0"/>
              <a:t>Pathways Monitoring Strategy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sz="800" dirty="0"/>
          </a:p>
          <a:p>
            <a:r>
              <a:rPr lang="en-US" sz="3200" dirty="0"/>
              <a:t>Wastewater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z="800" dirty="0"/>
          </a:p>
          <a:p>
            <a:r>
              <a:rPr lang="en-US" sz="3200" dirty="0" err="1"/>
              <a:t>Stormwater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56" y="2749514"/>
            <a:ext cx="3877072" cy="2626947"/>
          </a:xfrm>
          <a:prstGeom prst="rect">
            <a:avLst/>
          </a:prstGeom>
        </p:spPr>
      </p:pic>
      <p:pic>
        <p:nvPicPr>
          <p:cNvPr id="6" name="Content Placeholder 3" descr="drainage-water-syste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" t="13073" r="-2374" b="7930"/>
          <a:stretch/>
        </p:blipFill>
        <p:spPr>
          <a:xfrm>
            <a:off x="4524694" y="2640816"/>
            <a:ext cx="4117694" cy="27757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9990" y="5879029"/>
            <a:ext cx="6765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BF5D5A"/>
                </a:solidFill>
                <a:latin typeface="Helvetica"/>
                <a:cs typeface="Helvetica"/>
              </a:rPr>
              <a:t>ECWG Meeting: April 12-13, 2018</a:t>
            </a:r>
          </a:p>
        </p:txBody>
      </p:sp>
    </p:spTree>
    <p:extLst>
      <p:ext uri="{BB962C8B-B14F-4D97-AF65-F5344CB8AC3E}">
        <p14:creationId xmlns:p14="http://schemas.microsoft.com/office/powerpoint/2010/main" val="3959202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For more information:</a:t>
            </a:r>
            <a:br>
              <a:rPr lang="en-US" sz="900" dirty="0">
                <a:solidFill>
                  <a:schemeClr val="tx1"/>
                </a:solidFill>
              </a:rPr>
            </a:br>
            <a:br>
              <a:rPr lang="en-US" sz="900" dirty="0">
                <a:solidFill>
                  <a:schemeClr val="tx1"/>
                </a:solidFill>
              </a:rPr>
            </a:br>
            <a:r>
              <a:rPr lang="en-US" dirty="0" err="1"/>
              <a:t>www.sfei.org</a:t>
            </a:r>
            <a:r>
              <a:rPr lang="en-US" dirty="0"/>
              <a:t>/CECs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RebeccaS@sfei.org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61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PFOA, long-chain carboxylates: </a:t>
            </a:r>
            <a:br>
              <a:rPr lang="en-US" dirty="0"/>
            </a:br>
            <a:r>
              <a:rPr lang="en-US" dirty="0">
                <a:solidFill>
                  <a:srgbClr val="FAA43D"/>
                </a:solidFill>
              </a:rPr>
              <a:t>Moderate Concern </a:t>
            </a:r>
            <a:r>
              <a:rPr lang="en-US" dirty="0"/>
              <a:t>(with PFOS)</a:t>
            </a:r>
            <a:endParaRPr lang="en-US" dirty="0">
              <a:solidFill>
                <a:srgbClr val="FAA43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>
                <a:latin typeface="Helvetica"/>
                <a:cs typeface="Helvetica"/>
              </a:rPr>
              <a:t>Previous: </a:t>
            </a:r>
          </a:p>
          <a:p>
            <a:r>
              <a:rPr lang="en-US" dirty="0">
                <a:latin typeface="Helvetica"/>
                <a:cs typeface="Helvetica"/>
              </a:rPr>
              <a:t>PFOS </a:t>
            </a:r>
            <a:r>
              <a:rPr lang="en-US" dirty="0">
                <a:solidFill>
                  <a:srgbClr val="FAA43D"/>
                </a:solidFill>
                <a:latin typeface="Helvetica"/>
                <a:cs typeface="Helvetica"/>
              </a:rPr>
              <a:t>Moderate Concern</a:t>
            </a:r>
            <a:r>
              <a:rPr lang="en-US" dirty="0">
                <a:latin typeface="Helvetica"/>
                <a:cs typeface="Helvetica"/>
              </a:rPr>
              <a:t> </a:t>
            </a:r>
          </a:p>
          <a:p>
            <a:r>
              <a:rPr lang="en-US" dirty="0">
                <a:latin typeface="Helvetica"/>
                <a:cs typeface="Helvetica"/>
              </a:rPr>
              <a:t>Other PFASs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Possible Concern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69872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PFOA, long-chain carboxylates: </a:t>
            </a:r>
            <a:br>
              <a:rPr lang="en-US" dirty="0"/>
            </a:br>
            <a:r>
              <a:rPr lang="en-US" dirty="0">
                <a:solidFill>
                  <a:srgbClr val="FAA43D"/>
                </a:solidFill>
              </a:rPr>
              <a:t>Moderate Concern </a:t>
            </a:r>
            <a:r>
              <a:rPr lang="en-US" dirty="0"/>
              <a:t>(with PFOS)</a:t>
            </a:r>
            <a:endParaRPr lang="en-US" dirty="0">
              <a:solidFill>
                <a:srgbClr val="FAA43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>
                <a:latin typeface="Helvetica"/>
                <a:cs typeface="Helvetica"/>
              </a:rPr>
              <a:t>Previous: </a:t>
            </a:r>
          </a:p>
          <a:p>
            <a:r>
              <a:rPr lang="en-US" dirty="0">
                <a:latin typeface="Helvetica"/>
                <a:cs typeface="Helvetica"/>
              </a:rPr>
              <a:t>PFOS </a:t>
            </a:r>
            <a:r>
              <a:rPr lang="en-US" dirty="0">
                <a:solidFill>
                  <a:srgbClr val="FAA43D"/>
                </a:solidFill>
                <a:latin typeface="Helvetica"/>
                <a:cs typeface="Helvetica"/>
              </a:rPr>
              <a:t>Moderate Concern</a:t>
            </a:r>
            <a:r>
              <a:rPr lang="en-US" dirty="0">
                <a:latin typeface="Helvetica"/>
                <a:cs typeface="Helvetica"/>
              </a:rPr>
              <a:t> </a:t>
            </a:r>
          </a:p>
          <a:p>
            <a:r>
              <a:rPr lang="en-US" dirty="0">
                <a:latin typeface="Helvetica"/>
                <a:cs typeface="Helvetica"/>
              </a:rPr>
              <a:t>Other PFASs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Possible Concern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i="1" dirty="0">
                <a:latin typeface="Helvetica"/>
                <a:cs typeface="Helvetica"/>
              </a:rPr>
              <a:t>Outcome of PFAS Synthesis and Strategy:</a:t>
            </a:r>
          </a:p>
          <a:p>
            <a:r>
              <a:rPr lang="en-US" dirty="0">
                <a:latin typeface="Helvetica"/>
                <a:cs typeface="Helvetica"/>
              </a:rPr>
              <a:t>Worldwide, regulation &amp; monitoring of these compounds </a:t>
            </a:r>
            <a:r>
              <a:rPr lang="en-US" u="sng" dirty="0">
                <a:latin typeface="Helvetica"/>
                <a:cs typeface="Helvetica"/>
              </a:rPr>
              <a:t>as a group</a:t>
            </a:r>
          </a:p>
          <a:p>
            <a:r>
              <a:rPr lang="en-US" dirty="0">
                <a:latin typeface="Helvetica"/>
                <a:cs typeface="Helvetica"/>
              </a:rPr>
              <a:t>Experts agree: PFOA, long-chain carboxylates are </a:t>
            </a:r>
            <a:r>
              <a:rPr lang="en-US" dirty="0">
                <a:solidFill>
                  <a:srgbClr val="FAA43D"/>
                </a:solidFill>
                <a:latin typeface="Helvetica"/>
                <a:cs typeface="Helvetica"/>
              </a:rPr>
              <a:t>Moderate Concern</a:t>
            </a:r>
            <a:endParaRPr lang="en-US" dirty="0">
              <a:solidFill>
                <a:srgbClr val="7F7F7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2189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Monitoring Program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985706" y="1559181"/>
            <a:ext cx="2654807" cy="2654807"/>
            <a:chOff x="1905012" y="76195"/>
            <a:chExt cx="2654807" cy="265480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5" name="Oval 4"/>
            <p:cNvSpPr/>
            <p:nvPr/>
          </p:nvSpPr>
          <p:spPr>
            <a:xfrm>
              <a:off x="1905012" y="76195"/>
              <a:ext cx="2654807" cy="265480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12700" cmpd="sng">
              <a:solidFill>
                <a:schemeClr val="tx1"/>
              </a:solidFill>
            </a:ln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6" name="Oval 4"/>
            <p:cNvSpPr/>
            <p:nvPr/>
          </p:nvSpPr>
          <p:spPr>
            <a:xfrm>
              <a:off x="2211336" y="433573"/>
              <a:ext cx="2042160" cy="84239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0" tIns="0" rIns="0" bIns="0" spcCol="127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200" b="1" dirty="0">
                  <a:solidFill>
                    <a:srgbClr val="006BB1"/>
                  </a:solidFill>
                </a:rPr>
                <a:t>Stakeholders</a:t>
              </a:r>
              <a:endParaRPr lang="en-US" sz="2200" b="1" dirty="0">
                <a:solidFill>
                  <a:srgbClr val="006BB1"/>
                </a:solidFill>
                <a:effectLst>
                  <a:glow rad="254000">
                    <a:srgbClr val="316BB5"/>
                  </a:glo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052482" y="2682426"/>
            <a:ext cx="2654807" cy="2654807"/>
            <a:chOff x="2971788" y="1142996"/>
            <a:chExt cx="2654807" cy="265480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8" name="Oval 7"/>
            <p:cNvSpPr/>
            <p:nvPr/>
          </p:nvSpPr>
          <p:spPr>
            <a:xfrm>
              <a:off x="2971788" y="1142996"/>
              <a:ext cx="2654807" cy="265480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12700">
              <a:solidFill>
                <a:schemeClr val="tx1"/>
              </a:solidFill>
            </a:ln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9" name="Oval 6"/>
            <p:cNvSpPr/>
            <p:nvPr/>
          </p:nvSpPr>
          <p:spPr>
            <a:xfrm>
              <a:off x="4401300" y="1449320"/>
              <a:ext cx="1021080" cy="204216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0" tIns="0" rIns="0" bIns="0" spcCol="127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200" b="1" dirty="0">
                  <a:solidFill>
                    <a:srgbClr val="006BB1"/>
                  </a:solidFill>
                </a:rPr>
                <a:t>Govern-</a:t>
              </a:r>
              <a:r>
                <a:rPr lang="en-US" sz="2200" b="1" dirty="0" err="1">
                  <a:solidFill>
                    <a:srgbClr val="006BB1"/>
                  </a:solidFill>
                </a:rPr>
                <a:t>ment</a:t>
              </a:r>
              <a:endParaRPr lang="en-US" sz="2200" b="1" dirty="0">
                <a:solidFill>
                  <a:srgbClr val="006BB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985706" y="3768977"/>
            <a:ext cx="2654807" cy="2654807"/>
            <a:chOff x="1905012" y="2285991"/>
            <a:chExt cx="2654807" cy="265480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1" name="Oval 10"/>
            <p:cNvSpPr/>
            <p:nvPr/>
          </p:nvSpPr>
          <p:spPr>
            <a:xfrm>
              <a:off x="1905012" y="2285991"/>
              <a:ext cx="2654807" cy="2654807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 w="12700" cmpd="sng">
              <a:solidFill>
                <a:schemeClr val="tx1"/>
              </a:solidFill>
            </a:ln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2" name="Oval 8"/>
            <p:cNvSpPr/>
            <p:nvPr/>
          </p:nvSpPr>
          <p:spPr>
            <a:xfrm>
              <a:off x="2211336" y="3741030"/>
              <a:ext cx="2042160" cy="84239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0" tIns="0" rIns="0" bIns="0" spcCol="127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200" b="1" dirty="0">
                  <a:solidFill>
                    <a:srgbClr val="006BB1"/>
                  </a:solidFill>
                </a:rPr>
                <a:t>Scientists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995098" y="2702175"/>
            <a:ext cx="2654807" cy="2654807"/>
            <a:chOff x="914404" y="1219189"/>
            <a:chExt cx="2654807" cy="2654807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4" name="Oval 13"/>
            <p:cNvSpPr/>
            <p:nvPr/>
          </p:nvSpPr>
          <p:spPr>
            <a:xfrm>
              <a:off x="914404" y="1219189"/>
              <a:ext cx="2654807" cy="265480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5" name="Oval 10"/>
            <p:cNvSpPr/>
            <p:nvPr/>
          </p:nvSpPr>
          <p:spPr>
            <a:xfrm>
              <a:off x="1118620" y="1525513"/>
              <a:ext cx="1021080" cy="204216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0" tIns="0" rIns="0" bIns="0" spcCol="127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200" b="1" dirty="0">
                  <a:solidFill>
                    <a:srgbClr val="006BB1"/>
                  </a:solidFill>
                </a:rPr>
                <a:t>Industry</a:t>
              </a:r>
            </a:p>
          </p:txBody>
        </p:sp>
      </p:grpSp>
      <p:sp>
        <p:nvSpPr>
          <p:cNvPr id="28" name="Title 1"/>
          <p:cNvSpPr txBox="1">
            <a:spLocks/>
          </p:cNvSpPr>
          <p:nvPr/>
        </p:nvSpPr>
        <p:spPr>
          <a:xfrm>
            <a:off x="635605" y="1302773"/>
            <a:ext cx="3524435" cy="3189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6BB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rgbClr val="000000"/>
                </a:solidFill>
              </a:rPr>
              <a:t>Partnership</a:t>
            </a:r>
            <a:r>
              <a:rPr lang="en-US" sz="2800" dirty="0">
                <a:solidFill>
                  <a:srgbClr val="000000"/>
                </a:solidFill>
              </a:rPr>
              <a:t> to understand the </a:t>
            </a:r>
            <a:r>
              <a:rPr lang="en-US" sz="2800" b="1" dirty="0">
                <a:solidFill>
                  <a:srgbClr val="000000"/>
                </a:solidFill>
              </a:rPr>
              <a:t>health</a:t>
            </a:r>
            <a:r>
              <a:rPr lang="en-US" sz="2800" dirty="0">
                <a:solidFill>
                  <a:srgbClr val="000000"/>
                </a:solidFill>
              </a:rPr>
              <a:t> of San Francisco Bay</a:t>
            </a:r>
          </a:p>
          <a:p>
            <a:pPr>
              <a:lnSpc>
                <a:spcPct val="110000"/>
              </a:lnSpc>
            </a:pPr>
            <a:endParaRPr lang="en-US" sz="10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endParaRPr lang="en-US" sz="1200" dirty="0">
              <a:solidFill>
                <a:srgbClr val="00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800" dirty="0">
                <a:solidFill>
                  <a:srgbClr val="000000"/>
                </a:solidFill>
              </a:rPr>
              <a:t>Implemented by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7314" y="5385713"/>
            <a:ext cx="28985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BD5E5B"/>
                </a:solidFill>
                <a:latin typeface="Arial"/>
                <a:cs typeface="Arial"/>
              </a:rPr>
              <a:t>Celebrating </a:t>
            </a:r>
          </a:p>
          <a:p>
            <a:r>
              <a:rPr lang="en-US" sz="3200" b="1" dirty="0">
                <a:solidFill>
                  <a:srgbClr val="BD5E5B"/>
                </a:solidFill>
                <a:latin typeface="Arial"/>
                <a:cs typeface="Arial"/>
              </a:rPr>
              <a:t>our 25th year!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29" y="4313398"/>
            <a:ext cx="2717140" cy="80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73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emerging contaminants?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97" y="1773754"/>
            <a:ext cx="8602333" cy="3789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5538" y="5455713"/>
            <a:ext cx="29560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Wilson and </a:t>
            </a:r>
            <a:r>
              <a:rPr lang="en-US" sz="1600" dirty="0" err="1">
                <a:latin typeface="Helvetica"/>
                <a:cs typeface="Helvetica"/>
              </a:rPr>
              <a:t>Schwarzman</a:t>
            </a:r>
            <a:r>
              <a:rPr lang="en-US" sz="1600" dirty="0">
                <a:latin typeface="Helvetica"/>
                <a:cs typeface="Helvetica"/>
              </a:rPr>
              <a:t> 2009</a:t>
            </a:r>
          </a:p>
        </p:txBody>
      </p:sp>
    </p:spTree>
    <p:extLst>
      <p:ext uri="{BB962C8B-B14F-4D97-AF65-F5344CB8AC3E}">
        <p14:creationId xmlns:p14="http://schemas.microsoft.com/office/powerpoint/2010/main" val="1401908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Three-Element CEC Strategy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8121" y="1728706"/>
            <a:ext cx="33071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/>
                <a:cs typeface="Helvetica"/>
              </a:rPr>
              <a:t>CEC monitoring,</a:t>
            </a:r>
          </a:p>
          <a:p>
            <a:r>
              <a:rPr lang="en-US" sz="2800" dirty="0">
                <a:latin typeface="Helvetica"/>
                <a:cs typeface="Helvetica"/>
              </a:rPr>
              <a:t>evaluating risk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21" y="1797634"/>
            <a:ext cx="914400" cy="83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121" y="3413273"/>
            <a:ext cx="990600" cy="81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8696" y="5004870"/>
            <a:ext cx="44374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/>
                <a:cs typeface="Helvetica"/>
              </a:rPr>
              <a:t>Non-targeted monitoring (bioassays, </a:t>
            </a:r>
            <a:r>
              <a:rPr lang="en-US" sz="2800" dirty="0" err="1">
                <a:latin typeface="Helvetica"/>
                <a:cs typeface="Helvetica"/>
              </a:rPr>
              <a:t>broadscans</a:t>
            </a:r>
            <a:r>
              <a:rPr lang="en-US" sz="2800" dirty="0">
                <a:latin typeface="Helvetica"/>
                <a:cs typeface="Helvetica"/>
              </a:rPr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028" y="5004870"/>
            <a:ext cx="952500" cy="889000"/>
          </a:xfrm>
          <a:prstGeom prst="rect">
            <a:avLst/>
          </a:prstGeom>
        </p:spPr>
      </p:pic>
      <p:sp>
        <p:nvSpPr>
          <p:cNvPr id="9" name="Left-Up Arrow 8"/>
          <p:cNvSpPr/>
          <p:nvPr/>
        </p:nvSpPr>
        <p:spPr>
          <a:xfrm>
            <a:off x="5435767" y="1770066"/>
            <a:ext cx="817907" cy="1736204"/>
          </a:xfrm>
          <a:prstGeom prst="leftUpArrow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-Down Arrow 9"/>
          <p:cNvSpPr/>
          <p:nvPr/>
        </p:nvSpPr>
        <p:spPr>
          <a:xfrm>
            <a:off x="2254665" y="2932257"/>
            <a:ext cx="444500" cy="1844013"/>
          </a:xfrm>
          <a:prstGeom prst="up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-Up Arrow 10"/>
          <p:cNvSpPr/>
          <p:nvPr/>
        </p:nvSpPr>
        <p:spPr>
          <a:xfrm>
            <a:off x="5898074" y="4606505"/>
            <a:ext cx="817907" cy="796729"/>
          </a:xfrm>
          <a:prstGeom prst="leftUp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336721" y="3330949"/>
            <a:ext cx="3599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/>
                <a:cs typeface="Helvetica"/>
              </a:rPr>
              <a:t>Learning from others,</a:t>
            </a:r>
          </a:p>
          <a:p>
            <a:r>
              <a:rPr lang="en-US" sz="2800" dirty="0">
                <a:latin typeface="Helvetica"/>
                <a:cs typeface="Helvetica"/>
              </a:rPr>
              <a:t>sharing expertise</a:t>
            </a:r>
          </a:p>
        </p:txBody>
      </p:sp>
    </p:spTree>
    <p:extLst>
      <p:ext uri="{BB962C8B-B14F-4D97-AF65-F5344CB8AC3E}">
        <p14:creationId xmlns:p14="http://schemas.microsoft.com/office/powerpoint/2010/main" val="2901778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CEC Strategy 2017 Revision: Major Changes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462998" cy="435133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spcAft>
                <a:spcPts val="1200"/>
              </a:spcAft>
              <a:buFont typeface="Arial"/>
              <a:buChar char="•"/>
            </a:pPr>
            <a:r>
              <a:rPr lang="en-US" dirty="0">
                <a:latin typeface="Helvetica"/>
                <a:cs typeface="Helvetica"/>
              </a:rPr>
              <a:t>New Management Questions</a:t>
            </a:r>
          </a:p>
          <a:p>
            <a:pPr marL="342900" indent="-342900">
              <a:lnSpc>
                <a:spcPct val="110000"/>
              </a:lnSpc>
              <a:spcAft>
                <a:spcPts val="1200"/>
              </a:spcAft>
              <a:buFont typeface="Arial"/>
              <a:buChar char="•"/>
            </a:pPr>
            <a:r>
              <a:rPr lang="en-US" dirty="0">
                <a:latin typeface="Helvetica"/>
                <a:cs typeface="Helvetica"/>
              </a:rPr>
              <a:t>Revised Risk Evaluations for CECs</a:t>
            </a:r>
          </a:p>
          <a:p>
            <a:pPr marL="342900" indent="-342900">
              <a:lnSpc>
                <a:spcPct val="110000"/>
              </a:lnSpc>
              <a:spcAft>
                <a:spcPts val="1200"/>
              </a:spcAft>
              <a:buFont typeface="Arial"/>
              <a:buChar char="•"/>
            </a:pPr>
            <a:r>
              <a:rPr lang="en-US" dirty="0">
                <a:latin typeface="Helvetica"/>
                <a:cs typeface="Helvetica"/>
              </a:rPr>
              <a:t>Multi-Year Plan </a:t>
            </a:r>
          </a:p>
        </p:txBody>
      </p:sp>
      <p:pic>
        <p:nvPicPr>
          <p:cNvPr id="4" name="Picture 3" descr="RMP CEC Strategy 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824" y="1541507"/>
            <a:ext cx="4028396" cy="520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0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RMP CECs Activities:</a:t>
            </a:r>
            <a:br>
              <a:rPr lang="en-US" dirty="0"/>
            </a:br>
            <a:r>
              <a:rPr lang="en-US" dirty="0"/>
              <a:t>Coming Soon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spcAft>
                <a:spcPts val="1200"/>
              </a:spcAft>
              <a:buFont typeface="Arial"/>
              <a:buChar char="•"/>
            </a:pPr>
            <a:r>
              <a:rPr lang="en-US" dirty="0">
                <a:latin typeface="Helvetica"/>
                <a:cs typeface="Helvetica"/>
              </a:rPr>
              <a:t>Pesticides</a:t>
            </a:r>
          </a:p>
          <a:p>
            <a:pPr marL="342900" indent="-342900">
              <a:lnSpc>
                <a:spcPct val="110000"/>
              </a:lnSpc>
              <a:spcAft>
                <a:spcPts val="1200"/>
              </a:spcAft>
              <a:buFont typeface="Arial"/>
              <a:buChar char="•"/>
            </a:pPr>
            <a:r>
              <a:rPr lang="en-US" dirty="0">
                <a:latin typeface="Helvetica"/>
                <a:cs typeface="Helvetica"/>
              </a:rPr>
              <a:t>Pharmaceuticals</a:t>
            </a:r>
          </a:p>
          <a:p>
            <a:pPr marL="342900" indent="-342900">
              <a:lnSpc>
                <a:spcPct val="110000"/>
              </a:lnSpc>
              <a:spcAft>
                <a:spcPts val="1200"/>
              </a:spcAft>
              <a:buFont typeface="Arial"/>
              <a:buChar char="•"/>
            </a:pPr>
            <a:r>
              <a:rPr lang="en-US" dirty="0" err="1">
                <a:latin typeface="Helvetica"/>
                <a:cs typeface="Helvetica"/>
              </a:rPr>
              <a:t>Triclosan</a:t>
            </a:r>
            <a:endParaRPr lang="en-US" dirty="0">
              <a:latin typeface="Helvetica"/>
              <a:cs typeface="Helvetica"/>
            </a:endParaRPr>
          </a:p>
          <a:p>
            <a:pPr marL="342900" indent="-342900">
              <a:lnSpc>
                <a:spcPct val="110000"/>
              </a:lnSpc>
              <a:spcAft>
                <a:spcPts val="1200"/>
              </a:spcAft>
              <a:buFont typeface="Arial"/>
              <a:buChar char="•"/>
            </a:pPr>
            <a:r>
              <a:rPr lang="en-US" dirty="0">
                <a:latin typeface="Helvetica"/>
                <a:cs typeface="Helvetica"/>
              </a:rPr>
              <a:t>Pathways Monitoring Strategy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9990" y="5879029"/>
            <a:ext cx="6765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BF5D5A"/>
                </a:solidFill>
                <a:latin typeface="Helvetica"/>
                <a:cs typeface="Helvetica"/>
              </a:rPr>
              <a:t>ECWG Meeting: April 12-13, 2018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595" y="449901"/>
            <a:ext cx="19558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8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Management Questions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57810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Helvetica"/>
                <a:cs typeface="Helvetica"/>
              </a:rPr>
              <a:t>Which CECs have the potential to adversely impact beneficial uses in San Francisco Bay?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Helvetica"/>
                <a:cs typeface="Helvetica"/>
              </a:rPr>
              <a:t>What are the sources, pathways and loadings? 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Helvetica"/>
                <a:cs typeface="Helvetica"/>
              </a:rPr>
              <a:t>What are the physical, chemical, and biological processes that may affect transport and fate? 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Helvetica"/>
                <a:cs typeface="Helvetica"/>
              </a:rPr>
              <a:t>Have Bay concentrations increased or decreased? 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Helvetica"/>
                <a:cs typeface="Helvetica"/>
              </a:rPr>
              <a:t>Are CECs predicted to increase or decrease in the future? 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Helvetica"/>
                <a:cs typeface="Helvetica"/>
              </a:rPr>
              <a:t>What are the effects of management actions?</a:t>
            </a:r>
          </a:p>
        </p:txBody>
      </p:sp>
    </p:spTree>
    <p:extLst>
      <p:ext uri="{BB962C8B-B14F-4D97-AF65-F5344CB8AC3E}">
        <p14:creationId xmlns:p14="http://schemas.microsoft.com/office/powerpoint/2010/main" val="290177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Tiered Risk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41337" y="1728706"/>
            <a:ext cx="33071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Helvetica"/>
                <a:cs typeface="Helvetica"/>
              </a:rPr>
              <a:t>CEC monitoring,</a:t>
            </a:r>
          </a:p>
          <a:p>
            <a:r>
              <a:rPr lang="en-US" sz="2800" dirty="0">
                <a:latin typeface="Helvetica"/>
                <a:cs typeface="Helvetica"/>
              </a:rPr>
              <a:t>evaluating risk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37" y="1797634"/>
            <a:ext cx="914400" cy="838200"/>
          </a:xfrm>
          <a:prstGeom prst="rect">
            <a:avLst/>
          </a:prstGeom>
        </p:spPr>
      </p:pic>
      <p:pic>
        <p:nvPicPr>
          <p:cNvPr id="10" name="Picture 9" descr="ellen amy sampling 2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04920"/>
            <a:ext cx="5431678" cy="405307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944084" y="307799"/>
            <a:ext cx="2029968" cy="1572768"/>
          </a:xfrm>
          <a:prstGeom prst="rect">
            <a:avLst/>
          </a:prstGeom>
          <a:solidFill>
            <a:srgbClr val="CE1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High Concern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moderate or </a:t>
            </a:r>
          </a:p>
          <a:p>
            <a:pPr algn="ctr"/>
            <a:r>
              <a:rPr lang="en-US" dirty="0"/>
              <a:t>high impact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45908" y="1896722"/>
            <a:ext cx="2029968" cy="1572768"/>
          </a:xfrm>
          <a:prstGeom prst="rect">
            <a:avLst/>
          </a:prstGeom>
          <a:solidFill>
            <a:srgbClr val="FAA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Moderate Concern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low impact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44964" y="3492258"/>
            <a:ext cx="2029968" cy="1572768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Low Concern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no impact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48736" y="5212428"/>
            <a:ext cx="2029968" cy="157276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Possible Concern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uncertainty as </a:t>
            </a:r>
          </a:p>
          <a:p>
            <a:pPr algn="ctr"/>
            <a:r>
              <a:rPr lang="en-US" dirty="0"/>
              <a:t>to impact</a:t>
            </a:r>
          </a:p>
        </p:txBody>
      </p:sp>
    </p:spTree>
    <p:extLst>
      <p:ext uri="{BB962C8B-B14F-4D97-AF65-F5344CB8AC3E}">
        <p14:creationId xmlns:p14="http://schemas.microsoft.com/office/powerpoint/2010/main" val="4014278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540048" y="5093260"/>
            <a:ext cx="4296700" cy="40530"/>
          </a:xfrm>
          <a:prstGeom prst="line">
            <a:avLst/>
          </a:prstGeom>
          <a:ln w="635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540049" y="1850866"/>
            <a:ext cx="429670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40049" y="3431533"/>
            <a:ext cx="4296700" cy="4053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463794" y="95990"/>
            <a:ext cx="2028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  <a:latin typeface="Osaka"/>
                <a:ea typeface="Osaka"/>
                <a:cs typeface="Osaka"/>
              </a:rPr>
              <a:t>Monitoring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22794" y="95990"/>
            <a:ext cx="2399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Aft>
                <a:spcPts val="300"/>
              </a:spcAft>
            </a:pPr>
            <a:r>
              <a:rPr lang="en-US" sz="2400" dirty="0">
                <a:solidFill>
                  <a:prstClr val="black"/>
                </a:solidFill>
                <a:latin typeface="Osaka"/>
                <a:ea typeface="Osaka"/>
                <a:cs typeface="Osaka"/>
              </a:rPr>
              <a:t>Management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24735" y="718715"/>
            <a:ext cx="17114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 defTabSz="457200">
              <a:spcAft>
                <a:spcPts val="300"/>
              </a:spcAft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Osaka"/>
                <a:ea typeface="Osaka"/>
              </a:rPr>
              <a:t>Studies to support cleanup plan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24735" y="1942600"/>
            <a:ext cx="1810421" cy="1208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 defTabSz="457200">
              <a:spcAft>
                <a:spcPts val="300"/>
              </a:spcAft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Osaka"/>
                <a:ea typeface="Osaka"/>
              </a:rPr>
              <a:t>Status &amp; trends</a:t>
            </a:r>
          </a:p>
          <a:p>
            <a:pPr marL="117475" indent="-117475" defTabSz="457200">
              <a:spcAft>
                <a:spcPts val="300"/>
              </a:spcAft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Osaka"/>
                <a:ea typeface="Osaka"/>
              </a:rPr>
              <a:t>Studies of fate, effects, sources, pathways, loadings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24734" y="3525387"/>
            <a:ext cx="1998059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 defTabSz="457200">
              <a:spcAft>
                <a:spcPts val="300"/>
              </a:spcAft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Osaka"/>
                <a:ea typeface="Osaka"/>
              </a:rPr>
              <a:t>Reduced screening in Bay; maintain S&amp;T for two cycles</a:t>
            </a:r>
          </a:p>
          <a:p>
            <a:pPr marL="117475" indent="-117475" defTabSz="457200">
              <a:spcAft>
                <a:spcPts val="300"/>
              </a:spcAft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Osaka"/>
                <a:ea typeface="Osaka"/>
              </a:rPr>
              <a:t>Periodic screening in pathways, track trends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11474" y="5320215"/>
            <a:ext cx="1724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 defTabSz="457200">
              <a:spcAft>
                <a:spcPts val="300"/>
              </a:spcAft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Osaka"/>
                <a:ea typeface="Osaka"/>
              </a:rPr>
              <a:t>Screening in water, sediment, biota, wastewater, </a:t>
            </a:r>
            <a:r>
              <a:rPr lang="en-US" sz="1400" dirty="0" err="1">
                <a:solidFill>
                  <a:prstClr val="black"/>
                </a:solidFill>
                <a:latin typeface="Osaka"/>
                <a:ea typeface="Osaka"/>
              </a:rPr>
              <a:t>stormwater</a:t>
            </a:r>
            <a:endParaRPr lang="en-US" sz="1400" dirty="0">
              <a:solidFill>
                <a:prstClr val="black"/>
              </a:solidFill>
              <a:latin typeface="Osaka"/>
              <a:ea typeface="Osak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05161" y="716719"/>
            <a:ext cx="2117859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 defTabSz="457200">
              <a:spcAft>
                <a:spcPts val="300"/>
              </a:spcAft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Osaka"/>
                <a:ea typeface="Osaka"/>
              </a:rPr>
              <a:t>303(d) listing</a:t>
            </a:r>
          </a:p>
          <a:p>
            <a:pPr marL="117475" indent="-117475" defTabSz="457200">
              <a:spcAft>
                <a:spcPts val="300"/>
              </a:spcAft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Osaka"/>
                <a:ea typeface="Osaka"/>
              </a:rPr>
              <a:t>Cleanup plan (e.g., TMDL)</a:t>
            </a:r>
          </a:p>
          <a:p>
            <a:pPr marL="117475" indent="-117475" defTabSz="457200">
              <a:spcAft>
                <a:spcPts val="300"/>
              </a:spcAft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Osaka"/>
                <a:ea typeface="Osaka"/>
              </a:rPr>
              <a:t>Aggressive control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17848" y="1942600"/>
            <a:ext cx="191503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 defTabSz="457200">
              <a:spcAft>
                <a:spcPts val="300"/>
              </a:spcAft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Osaka"/>
                <a:ea typeface="Osaka"/>
              </a:rPr>
              <a:t>Action plan</a:t>
            </a:r>
          </a:p>
          <a:p>
            <a:pPr marL="117475" indent="-117475" defTabSz="457200">
              <a:spcAft>
                <a:spcPts val="300"/>
              </a:spcAft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Osaka"/>
                <a:ea typeface="Osaka"/>
              </a:rPr>
              <a:t>Aggressive pollution prevention</a:t>
            </a:r>
          </a:p>
          <a:p>
            <a:pPr marL="117475" indent="-117475" defTabSz="457200">
              <a:spcAft>
                <a:spcPts val="300"/>
              </a:spcAft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Osaka"/>
                <a:ea typeface="Osaka"/>
              </a:rPr>
              <a:t>Low-cost control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17848" y="3530732"/>
            <a:ext cx="201252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 defTabSz="457200">
              <a:spcAft>
                <a:spcPts val="300"/>
              </a:spcAft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Osaka"/>
                <a:ea typeface="Osaka"/>
              </a:rPr>
              <a:t>Low-cost source ID and control</a:t>
            </a:r>
          </a:p>
          <a:p>
            <a:pPr marL="117475" indent="-117475" defTabSz="457200">
              <a:spcAft>
                <a:spcPts val="300"/>
              </a:spcAft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Osaka"/>
                <a:ea typeface="Osaka"/>
              </a:rPr>
              <a:t>Low-level pollution prevention</a:t>
            </a:r>
          </a:p>
          <a:p>
            <a:pPr marL="117475" indent="-117475" defTabSz="457200">
              <a:spcAft>
                <a:spcPts val="300"/>
              </a:spcAft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Osaka"/>
                <a:ea typeface="Osaka"/>
              </a:rPr>
              <a:t>Track use trends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17848" y="5320215"/>
            <a:ext cx="1916681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 defTabSz="457200">
              <a:spcAft>
                <a:spcPts val="300"/>
              </a:spcAft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Osaka"/>
                <a:ea typeface="Osaka"/>
              </a:rPr>
              <a:t>Prioritize contaminants of potential concern, track other efforts </a:t>
            </a:r>
          </a:p>
          <a:p>
            <a:pPr marL="117475" indent="-117475" defTabSz="457200">
              <a:spcAft>
                <a:spcPts val="300"/>
              </a:spcAft>
              <a:buFont typeface="Arial"/>
              <a:buChar char="•"/>
            </a:pPr>
            <a:r>
              <a:rPr lang="en-US" sz="1400" dirty="0">
                <a:solidFill>
                  <a:prstClr val="black"/>
                </a:solidFill>
                <a:latin typeface="Osaka"/>
                <a:ea typeface="Osaka"/>
              </a:rPr>
              <a:t>Develop analytical methods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361101" y="272523"/>
            <a:ext cx="2029968" cy="1572768"/>
          </a:xfrm>
          <a:prstGeom prst="rect">
            <a:avLst/>
          </a:prstGeom>
          <a:solidFill>
            <a:srgbClr val="CE1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High Concern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moderate or </a:t>
            </a:r>
          </a:p>
          <a:p>
            <a:pPr algn="ctr"/>
            <a:r>
              <a:rPr lang="en-US" dirty="0"/>
              <a:t>high impact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362925" y="1861446"/>
            <a:ext cx="2029968" cy="1572768"/>
          </a:xfrm>
          <a:prstGeom prst="rect">
            <a:avLst/>
          </a:prstGeom>
          <a:solidFill>
            <a:srgbClr val="FAA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Moderate Concern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low impact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61981" y="3456982"/>
            <a:ext cx="2029968" cy="1572768"/>
          </a:xfrm>
          <a:prstGeom prst="rect">
            <a:avLst/>
          </a:prstGeom>
          <a:solidFill>
            <a:srgbClr val="8DC6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Low Concern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no impact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365753" y="5177152"/>
            <a:ext cx="2029968" cy="157276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Possible Concern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uncertainty as </a:t>
            </a:r>
          </a:p>
          <a:p>
            <a:pPr algn="ctr"/>
            <a:r>
              <a:rPr lang="en-US" dirty="0"/>
              <a:t>to impact</a:t>
            </a:r>
          </a:p>
        </p:txBody>
      </p:sp>
    </p:spTree>
    <p:extLst>
      <p:ext uri="{BB962C8B-B14F-4D97-AF65-F5344CB8AC3E}">
        <p14:creationId xmlns:p14="http://schemas.microsoft.com/office/powerpoint/2010/main" val="1640479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3415</TotalTime>
  <Words>718</Words>
  <Application>Microsoft Office PowerPoint</Application>
  <PresentationFormat>On-screen Show (4:3)</PresentationFormat>
  <Paragraphs>172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Helvetica</vt:lpstr>
      <vt:lpstr>Osaka</vt:lpstr>
      <vt:lpstr>Office Theme</vt:lpstr>
      <vt:lpstr>Contaminants of Emerging Concern</vt:lpstr>
      <vt:lpstr>Regional Monitoring Program</vt:lpstr>
      <vt:lpstr>What are emerging contaminants?</vt:lpstr>
      <vt:lpstr>Three-Element CEC Strategy</vt:lpstr>
      <vt:lpstr>CEC Strategy 2017 Revision: Major Changes</vt:lpstr>
      <vt:lpstr>RMP CECs Activities: Coming Soon</vt:lpstr>
      <vt:lpstr>New Management Questions</vt:lpstr>
      <vt:lpstr>Tiered Risk Framework</vt:lpstr>
      <vt:lpstr>PowerPoint Presentation</vt:lpstr>
      <vt:lpstr>PBDEs: From Moderate to Low Concern</vt:lpstr>
      <vt:lpstr>PowerPoint Presentation</vt:lpstr>
      <vt:lpstr>Multi-Year Plan:  2019 Special Studies</vt:lpstr>
      <vt:lpstr>BAPPG Priorities: Pesticides</vt:lpstr>
      <vt:lpstr>BAPPG Priorities: Pharmaceuticals</vt:lpstr>
      <vt:lpstr>BAPPG Priorities: Triclosan</vt:lpstr>
      <vt:lpstr>Next Steps: Pathways Monitoring Strategy</vt:lpstr>
      <vt:lpstr>For more information:  www.sfei.org/CECs</vt:lpstr>
      <vt:lpstr>PFOA, long-chain carboxylates:  Moderate Concern (with PFOS)</vt:lpstr>
      <vt:lpstr>PFOA, long-chain carboxylates:  Moderate Concern (with PFOS)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PhilT</dc:creator>
  <cp:lastModifiedBy>Doug Dattawalker</cp:lastModifiedBy>
  <cp:revision>65</cp:revision>
  <dcterms:created xsi:type="dcterms:W3CDTF">2017-03-30T02:20:34Z</dcterms:created>
  <dcterms:modified xsi:type="dcterms:W3CDTF">2018-02-08T00:12:58Z</dcterms:modified>
</cp:coreProperties>
</file>