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58" r:id="rId3"/>
    <p:sldId id="259" r:id="rId4"/>
    <p:sldId id="261" r:id="rId5"/>
    <p:sldId id="262" r:id="rId6"/>
    <p:sldId id="264" r:id="rId7"/>
    <p:sldId id="263" r:id="rId8"/>
    <p:sldId id="265" r:id="rId9"/>
    <p:sldId id="266" r:id="rId10"/>
    <p:sldId id="267" r:id="rId11"/>
    <p:sldId id="268" r:id="rId12"/>
    <p:sldId id="270" r:id="rId13"/>
    <p:sldId id="271"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49AD9-B115-44D7-B30A-4B3A7B0575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50F4404-6E3F-4931-A0DF-D3EB4255C6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CC192F-803C-4A45-A7A0-FD424FC982B2}"/>
              </a:ext>
            </a:extLst>
          </p:cNvPr>
          <p:cNvSpPr>
            <a:spLocks noGrp="1"/>
          </p:cNvSpPr>
          <p:nvPr>
            <p:ph type="dt" sz="half" idx="10"/>
          </p:nvPr>
        </p:nvSpPr>
        <p:spPr/>
        <p:txBody>
          <a:bodyPr/>
          <a:lstStyle/>
          <a:p>
            <a:fld id="{F8868575-156E-4211-A4CE-C7E6CE599B35}" type="datetimeFigureOut">
              <a:rPr lang="en-US" smtClean="0"/>
              <a:t>2/5/2018</a:t>
            </a:fld>
            <a:endParaRPr lang="en-US"/>
          </a:p>
        </p:txBody>
      </p:sp>
      <p:sp>
        <p:nvSpPr>
          <p:cNvPr id="5" name="Footer Placeholder 4">
            <a:extLst>
              <a:ext uri="{FF2B5EF4-FFF2-40B4-BE49-F238E27FC236}">
                <a16:creationId xmlns:a16="http://schemas.microsoft.com/office/drawing/2014/main" xmlns="" id="{B7066F6D-6997-43E2-A86C-D5D0FA123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58D317C-FD6E-4644-96F9-F1EF267DFBFF}"/>
              </a:ext>
            </a:extLst>
          </p:cNvPr>
          <p:cNvSpPr>
            <a:spLocks noGrp="1"/>
          </p:cNvSpPr>
          <p:nvPr>
            <p:ph type="sldNum" sz="quarter" idx="12"/>
          </p:nvPr>
        </p:nvSpPr>
        <p:spPr/>
        <p:txBody>
          <a:bodyPr/>
          <a:lstStyle/>
          <a:p>
            <a:fld id="{70B0C2B5-D5F5-4C7C-BE33-487AEA8166BA}" type="slidenum">
              <a:rPr lang="en-US" smtClean="0"/>
              <a:t>‹#›</a:t>
            </a:fld>
            <a:endParaRPr lang="en-US"/>
          </a:p>
        </p:txBody>
      </p:sp>
    </p:spTree>
    <p:extLst>
      <p:ext uri="{BB962C8B-B14F-4D97-AF65-F5344CB8AC3E}">
        <p14:creationId xmlns:p14="http://schemas.microsoft.com/office/powerpoint/2010/main" val="114740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E22AC9-31B8-4772-B0E6-FE873378F0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2FF0BFF-1048-4A9F-A104-1840F2B996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E6E1A97-6B30-4C9E-88FB-31389D0A4D8C}"/>
              </a:ext>
            </a:extLst>
          </p:cNvPr>
          <p:cNvSpPr>
            <a:spLocks noGrp="1"/>
          </p:cNvSpPr>
          <p:nvPr>
            <p:ph type="dt" sz="half" idx="10"/>
          </p:nvPr>
        </p:nvSpPr>
        <p:spPr/>
        <p:txBody>
          <a:bodyPr/>
          <a:lstStyle/>
          <a:p>
            <a:fld id="{F8868575-156E-4211-A4CE-C7E6CE599B35}" type="datetimeFigureOut">
              <a:rPr lang="en-US" smtClean="0"/>
              <a:t>2/5/2018</a:t>
            </a:fld>
            <a:endParaRPr lang="en-US"/>
          </a:p>
        </p:txBody>
      </p:sp>
      <p:sp>
        <p:nvSpPr>
          <p:cNvPr id="5" name="Footer Placeholder 4">
            <a:extLst>
              <a:ext uri="{FF2B5EF4-FFF2-40B4-BE49-F238E27FC236}">
                <a16:creationId xmlns:a16="http://schemas.microsoft.com/office/drawing/2014/main" xmlns="" id="{F1685DFB-D1B1-439D-B161-96E4D2B20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CAFC79-1024-47EE-A820-4FC7B759F4E7}"/>
              </a:ext>
            </a:extLst>
          </p:cNvPr>
          <p:cNvSpPr>
            <a:spLocks noGrp="1"/>
          </p:cNvSpPr>
          <p:nvPr>
            <p:ph type="sldNum" sz="quarter" idx="12"/>
          </p:nvPr>
        </p:nvSpPr>
        <p:spPr/>
        <p:txBody>
          <a:bodyPr/>
          <a:lstStyle/>
          <a:p>
            <a:fld id="{70B0C2B5-D5F5-4C7C-BE33-487AEA8166BA}" type="slidenum">
              <a:rPr lang="en-US" smtClean="0"/>
              <a:t>‹#›</a:t>
            </a:fld>
            <a:endParaRPr lang="en-US"/>
          </a:p>
        </p:txBody>
      </p:sp>
    </p:spTree>
    <p:extLst>
      <p:ext uri="{BB962C8B-B14F-4D97-AF65-F5344CB8AC3E}">
        <p14:creationId xmlns:p14="http://schemas.microsoft.com/office/powerpoint/2010/main" val="271739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23779B5-B424-4DE4-B268-EB1C33754C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E875048-326E-4BA5-91FD-B03A331633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2A081A3-E2C7-4149-BA1D-EB13BEB046E3}"/>
              </a:ext>
            </a:extLst>
          </p:cNvPr>
          <p:cNvSpPr>
            <a:spLocks noGrp="1"/>
          </p:cNvSpPr>
          <p:nvPr>
            <p:ph type="dt" sz="half" idx="10"/>
          </p:nvPr>
        </p:nvSpPr>
        <p:spPr/>
        <p:txBody>
          <a:bodyPr/>
          <a:lstStyle/>
          <a:p>
            <a:fld id="{F8868575-156E-4211-A4CE-C7E6CE599B35}" type="datetimeFigureOut">
              <a:rPr lang="en-US" smtClean="0"/>
              <a:t>2/5/2018</a:t>
            </a:fld>
            <a:endParaRPr lang="en-US"/>
          </a:p>
        </p:txBody>
      </p:sp>
      <p:sp>
        <p:nvSpPr>
          <p:cNvPr id="5" name="Footer Placeholder 4">
            <a:extLst>
              <a:ext uri="{FF2B5EF4-FFF2-40B4-BE49-F238E27FC236}">
                <a16:creationId xmlns:a16="http://schemas.microsoft.com/office/drawing/2014/main" xmlns="" id="{3F8413E0-B697-42CA-ADEB-171526515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7BAAF-2CC1-4E29-A9E3-6F1181751EC2}"/>
              </a:ext>
            </a:extLst>
          </p:cNvPr>
          <p:cNvSpPr>
            <a:spLocks noGrp="1"/>
          </p:cNvSpPr>
          <p:nvPr>
            <p:ph type="sldNum" sz="quarter" idx="12"/>
          </p:nvPr>
        </p:nvSpPr>
        <p:spPr/>
        <p:txBody>
          <a:bodyPr/>
          <a:lstStyle/>
          <a:p>
            <a:fld id="{70B0C2B5-D5F5-4C7C-BE33-487AEA8166BA}" type="slidenum">
              <a:rPr lang="en-US" smtClean="0"/>
              <a:t>‹#›</a:t>
            </a:fld>
            <a:endParaRPr lang="en-US"/>
          </a:p>
        </p:txBody>
      </p:sp>
    </p:spTree>
    <p:extLst>
      <p:ext uri="{BB962C8B-B14F-4D97-AF65-F5344CB8AC3E}">
        <p14:creationId xmlns:p14="http://schemas.microsoft.com/office/powerpoint/2010/main" val="3616450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A18125-4916-4FF4-B8E0-70B0930C5D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BBD51E4-0267-4DEE-977D-C8A5769F8E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2BA6B9B-E534-41A5-B6AC-6F3CF4BDDB3F}"/>
              </a:ext>
            </a:extLst>
          </p:cNvPr>
          <p:cNvSpPr>
            <a:spLocks noGrp="1"/>
          </p:cNvSpPr>
          <p:nvPr>
            <p:ph type="dt" sz="half" idx="10"/>
          </p:nvPr>
        </p:nvSpPr>
        <p:spPr/>
        <p:txBody>
          <a:bodyPr/>
          <a:lstStyle/>
          <a:p>
            <a:fld id="{F8868575-156E-4211-A4CE-C7E6CE599B35}" type="datetimeFigureOut">
              <a:rPr lang="en-US" smtClean="0"/>
              <a:t>2/5/2018</a:t>
            </a:fld>
            <a:endParaRPr lang="en-US"/>
          </a:p>
        </p:txBody>
      </p:sp>
      <p:sp>
        <p:nvSpPr>
          <p:cNvPr id="5" name="Footer Placeholder 4">
            <a:extLst>
              <a:ext uri="{FF2B5EF4-FFF2-40B4-BE49-F238E27FC236}">
                <a16:creationId xmlns:a16="http://schemas.microsoft.com/office/drawing/2014/main" xmlns="" id="{0C32D863-36C5-4900-8B77-180C2AE89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3C244B-9175-41DB-B421-86D43EC5E6FF}"/>
              </a:ext>
            </a:extLst>
          </p:cNvPr>
          <p:cNvSpPr>
            <a:spLocks noGrp="1"/>
          </p:cNvSpPr>
          <p:nvPr>
            <p:ph type="sldNum" sz="quarter" idx="12"/>
          </p:nvPr>
        </p:nvSpPr>
        <p:spPr/>
        <p:txBody>
          <a:bodyPr/>
          <a:lstStyle/>
          <a:p>
            <a:fld id="{70B0C2B5-D5F5-4C7C-BE33-487AEA8166BA}" type="slidenum">
              <a:rPr lang="en-US" smtClean="0"/>
              <a:t>‹#›</a:t>
            </a:fld>
            <a:endParaRPr lang="en-US"/>
          </a:p>
        </p:txBody>
      </p:sp>
    </p:spTree>
    <p:extLst>
      <p:ext uri="{BB962C8B-B14F-4D97-AF65-F5344CB8AC3E}">
        <p14:creationId xmlns:p14="http://schemas.microsoft.com/office/powerpoint/2010/main" val="184550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E1405-B063-4CD5-9218-D8150A2730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23F184C-9521-4683-BB9B-3D208BC16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F550C76-3C69-402A-B841-7BF5F5DDE21A}"/>
              </a:ext>
            </a:extLst>
          </p:cNvPr>
          <p:cNvSpPr>
            <a:spLocks noGrp="1"/>
          </p:cNvSpPr>
          <p:nvPr>
            <p:ph type="dt" sz="half" idx="10"/>
          </p:nvPr>
        </p:nvSpPr>
        <p:spPr/>
        <p:txBody>
          <a:bodyPr/>
          <a:lstStyle/>
          <a:p>
            <a:fld id="{F8868575-156E-4211-A4CE-C7E6CE599B35}" type="datetimeFigureOut">
              <a:rPr lang="en-US" smtClean="0"/>
              <a:t>2/5/2018</a:t>
            </a:fld>
            <a:endParaRPr lang="en-US"/>
          </a:p>
        </p:txBody>
      </p:sp>
      <p:sp>
        <p:nvSpPr>
          <p:cNvPr id="5" name="Footer Placeholder 4">
            <a:extLst>
              <a:ext uri="{FF2B5EF4-FFF2-40B4-BE49-F238E27FC236}">
                <a16:creationId xmlns:a16="http://schemas.microsoft.com/office/drawing/2014/main" xmlns="" id="{50497A9A-CF51-4776-A3F9-CD414F011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0D2FC37-51DA-4C7B-B8C9-CBA40D3CEC3D}"/>
              </a:ext>
            </a:extLst>
          </p:cNvPr>
          <p:cNvSpPr>
            <a:spLocks noGrp="1"/>
          </p:cNvSpPr>
          <p:nvPr>
            <p:ph type="sldNum" sz="quarter" idx="12"/>
          </p:nvPr>
        </p:nvSpPr>
        <p:spPr/>
        <p:txBody>
          <a:bodyPr/>
          <a:lstStyle/>
          <a:p>
            <a:fld id="{70B0C2B5-D5F5-4C7C-BE33-487AEA8166BA}" type="slidenum">
              <a:rPr lang="en-US" smtClean="0"/>
              <a:t>‹#›</a:t>
            </a:fld>
            <a:endParaRPr lang="en-US"/>
          </a:p>
        </p:txBody>
      </p:sp>
    </p:spTree>
    <p:extLst>
      <p:ext uri="{BB962C8B-B14F-4D97-AF65-F5344CB8AC3E}">
        <p14:creationId xmlns:p14="http://schemas.microsoft.com/office/powerpoint/2010/main" val="2722221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144604-DE30-4110-89E6-144082E888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4C5C012-A7CC-4E7A-BF67-4139948953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A58ADE0-667A-49B8-8C30-137A8893E7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8517E5C-3003-436B-9575-445D0997C676}"/>
              </a:ext>
            </a:extLst>
          </p:cNvPr>
          <p:cNvSpPr>
            <a:spLocks noGrp="1"/>
          </p:cNvSpPr>
          <p:nvPr>
            <p:ph type="dt" sz="half" idx="10"/>
          </p:nvPr>
        </p:nvSpPr>
        <p:spPr/>
        <p:txBody>
          <a:bodyPr/>
          <a:lstStyle/>
          <a:p>
            <a:fld id="{F8868575-156E-4211-A4CE-C7E6CE599B35}" type="datetimeFigureOut">
              <a:rPr lang="en-US" smtClean="0"/>
              <a:t>2/5/2018</a:t>
            </a:fld>
            <a:endParaRPr lang="en-US"/>
          </a:p>
        </p:txBody>
      </p:sp>
      <p:sp>
        <p:nvSpPr>
          <p:cNvPr id="6" name="Footer Placeholder 5">
            <a:extLst>
              <a:ext uri="{FF2B5EF4-FFF2-40B4-BE49-F238E27FC236}">
                <a16:creationId xmlns:a16="http://schemas.microsoft.com/office/drawing/2014/main" xmlns="" id="{03A9BCC6-CB41-47AB-A455-00D2FA62A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B9EE4B1-8C42-40C3-BDB0-AE8412383659}"/>
              </a:ext>
            </a:extLst>
          </p:cNvPr>
          <p:cNvSpPr>
            <a:spLocks noGrp="1"/>
          </p:cNvSpPr>
          <p:nvPr>
            <p:ph type="sldNum" sz="quarter" idx="12"/>
          </p:nvPr>
        </p:nvSpPr>
        <p:spPr/>
        <p:txBody>
          <a:bodyPr/>
          <a:lstStyle/>
          <a:p>
            <a:fld id="{70B0C2B5-D5F5-4C7C-BE33-487AEA8166BA}" type="slidenum">
              <a:rPr lang="en-US" smtClean="0"/>
              <a:t>‹#›</a:t>
            </a:fld>
            <a:endParaRPr lang="en-US"/>
          </a:p>
        </p:txBody>
      </p:sp>
    </p:spTree>
    <p:extLst>
      <p:ext uri="{BB962C8B-B14F-4D97-AF65-F5344CB8AC3E}">
        <p14:creationId xmlns:p14="http://schemas.microsoft.com/office/powerpoint/2010/main" val="294889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FCA0DB-C09B-4ED8-9907-B0A493BFE0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8711761-3C32-4742-A17E-502C303F3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F1B55FF-9B5D-4199-B23F-6933D1B8CF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E3E6FC-F843-4254-807C-6F790E25AE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7B41535-9DA8-4164-86BF-59D66E5E94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B2AE76A-0973-4760-9232-30FEEF37CA55}"/>
              </a:ext>
            </a:extLst>
          </p:cNvPr>
          <p:cNvSpPr>
            <a:spLocks noGrp="1"/>
          </p:cNvSpPr>
          <p:nvPr>
            <p:ph type="dt" sz="half" idx="10"/>
          </p:nvPr>
        </p:nvSpPr>
        <p:spPr/>
        <p:txBody>
          <a:bodyPr/>
          <a:lstStyle/>
          <a:p>
            <a:fld id="{F8868575-156E-4211-A4CE-C7E6CE599B35}" type="datetimeFigureOut">
              <a:rPr lang="en-US" smtClean="0"/>
              <a:t>2/5/2018</a:t>
            </a:fld>
            <a:endParaRPr lang="en-US"/>
          </a:p>
        </p:txBody>
      </p:sp>
      <p:sp>
        <p:nvSpPr>
          <p:cNvPr id="8" name="Footer Placeholder 7">
            <a:extLst>
              <a:ext uri="{FF2B5EF4-FFF2-40B4-BE49-F238E27FC236}">
                <a16:creationId xmlns:a16="http://schemas.microsoft.com/office/drawing/2014/main" xmlns="" id="{B52317FD-5A40-41B8-B672-E930CD5A60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FDEC69-13B8-4B9D-8493-6647D63029F0}"/>
              </a:ext>
            </a:extLst>
          </p:cNvPr>
          <p:cNvSpPr>
            <a:spLocks noGrp="1"/>
          </p:cNvSpPr>
          <p:nvPr>
            <p:ph type="sldNum" sz="quarter" idx="12"/>
          </p:nvPr>
        </p:nvSpPr>
        <p:spPr/>
        <p:txBody>
          <a:bodyPr/>
          <a:lstStyle/>
          <a:p>
            <a:fld id="{70B0C2B5-D5F5-4C7C-BE33-487AEA8166BA}" type="slidenum">
              <a:rPr lang="en-US" smtClean="0"/>
              <a:t>‹#›</a:t>
            </a:fld>
            <a:endParaRPr lang="en-US"/>
          </a:p>
        </p:txBody>
      </p:sp>
    </p:spTree>
    <p:extLst>
      <p:ext uri="{BB962C8B-B14F-4D97-AF65-F5344CB8AC3E}">
        <p14:creationId xmlns:p14="http://schemas.microsoft.com/office/powerpoint/2010/main" val="310069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2284B3-7F45-409A-86C3-F1781798F2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96E1E22-7712-4020-8F44-4872A44F049D}"/>
              </a:ext>
            </a:extLst>
          </p:cNvPr>
          <p:cNvSpPr>
            <a:spLocks noGrp="1"/>
          </p:cNvSpPr>
          <p:nvPr>
            <p:ph type="dt" sz="half" idx="10"/>
          </p:nvPr>
        </p:nvSpPr>
        <p:spPr/>
        <p:txBody>
          <a:bodyPr/>
          <a:lstStyle/>
          <a:p>
            <a:fld id="{F8868575-156E-4211-A4CE-C7E6CE599B35}" type="datetimeFigureOut">
              <a:rPr lang="en-US" smtClean="0"/>
              <a:t>2/5/2018</a:t>
            </a:fld>
            <a:endParaRPr lang="en-US"/>
          </a:p>
        </p:txBody>
      </p:sp>
      <p:sp>
        <p:nvSpPr>
          <p:cNvPr id="4" name="Footer Placeholder 3">
            <a:extLst>
              <a:ext uri="{FF2B5EF4-FFF2-40B4-BE49-F238E27FC236}">
                <a16:creationId xmlns:a16="http://schemas.microsoft.com/office/drawing/2014/main" xmlns="" id="{997FBE46-5B59-4619-AB3C-93F8C83FD4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A5C1083-D2A0-4F39-816F-DCF0B234BD06}"/>
              </a:ext>
            </a:extLst>
          </p:cNvPr>
          <p:cNvSpPr>
            <a:spLocks noGrp="1"/>
          </p:cNvSpPr>
          <p:nvPr>
            <p:ph type="sldNum" sz="quarter" idx="12"/>
          </p:nvPr>
        </p:nvSpPr>
        <p:spPr/>
        <p:txBody>
          <a:bodyPr/>
          <a:lstStyle/>
          <a:p>
            <a:fld id="{70B0C2B5-D5F5-4C7C-BE33-487AEA8166BA}" type="slidenum">
              <a:rPr lang="en-US" smtClean="0"/>
              <a:t>‹#›</a:t>
            </a:fld>
            <a:endParaRPr lang="en-US"/>
          </a:p>
        </p:txBody>
      </p:sp>
    </p:spTree>
    <p:extLst>
      <p:ext uri="{BB962C8B-B14F-4D97-AF65-F5344CB8AC3E}">
        <p14:creationId xmlns:p14="http://schemas.microsoft.com/office/powerpoint/2010/main" val="219172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76BF455-B249-422E-B5A9-3FB7CD7D3A6C}"/>
              </a:ext>
            </a:extLst>
          </p:cNvPr>
          <p:cNvSpPr>
            <a:spLocks noGrp="1"/>
          </p:cNvSpPr>
          <p:nvPr>
            <p:ph type="dt" sz="half" idx="10"/>
          </p:nvPr>
        </p:nvSpPr>
        <p:spPr/>
        <p:txBody>
          <a:bodyPr/>
          <a:lstStyle/>
          <a:p>
            <a:fld id="{F8868575-156E-4211-A4CE-C7E6CE599B35}" type="datetimeFigureOut">
              <a:rPr lang="en-US" smtClean="0"/>
              <a:t>2/5/2018</a:t>
            </a:fld>
            <a:endParaRPr lang="en-US"/>
          </a:p>
        </p:txBody>
      </p:sp>
      <p:sp>
        <p:nvSpPr>
          <p:cNvPr id="3" name="Footer Placeholder 2">
            <a:extLst>
              <a:ext uri="{FF2B5EF4-FFF2-40B4-BE49-F238E27FC236}">
                <a16:creationId xmlns:a16="http://schemas.microsoft.com/office/drawing/2014/main" xmlns="" id="{75C4D002-B41F-47C6-A5E6-46D8983F0D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731F40B-259B-450F-9390-9A36988A10B0}"/>
              </a:ext>
            </a:extLst>
          </p:cNvPr>
          <p:cNvSpPr>
            <a:spLocks noGrp="1"/>
          </p:cNvSpPr>
          <p:nvPr>
            <p:ph type="sldNum" sz="quarter" idx="12"/>
          </p:nvPr>
        </p:nvSpPr>
        <p:spPr/>
        <p:txBody>
          <a:bodyPr/>
          <a:lstStyle/>
          <a:p>
            <a:fld id="{70B0C2B5-D5F5-4C7C-BE33-487AEA8166BA}" type="slidenum">
              <a:rPr lang="en-US" smtClean="0"/>
              <a:t>‹#›</a:t>
            </a:fld>
            <a:endParaRPr lang="en-US"/>
          </a:p>
        </p:txBody>
      </p:sp>
    </p:spTree>
    <p:extLst>
      <p:ext uri="{BB962C8B-B14F-4D97-AF65-F5344CB8AC3E}">
        <p14:creationId xmlns:p14="http://schemas.microsoft.com/office/powerpoint/2010/main" val="2058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4E94C9-58A3-458B-AD91-5F64D48432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DBA7E0F-ED04-4E66-9F39-5E7C883C8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4DEC4E6-9B21-44CC-85B1-B6EC27A65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D9BCE17-C879-4697-ABDE-AAEA218B48F7}"/>
              </a:ext>
            </a:extLst>
          </p:cNvPr>
          <p:cNvSpPr>
            <a:spLocks noGrp="1"/>
          </p:cNvSpPr>
          <p:nvPr>
            <p:ph type="dt" sz="half" idx="10"/>
          </p:nvPr>
        </p:nvSpPr>
        <p:spPr/>
        <p:txBody>
          <a:bodyPr/>
          <a:lstStyle/>
          <a:p>
            <a:fld id="{F8868575-156E-4211-A4CE-C7E6CE599B35}" type="datetimeFigureOut">
              <a:rPr lang="en-US" smtClean="0"/>
              <a:t>2/5/2018</a:t>
            </a:fld>
            <a:endParaRPr lang="en-US"/>
          </a:p>
        </p:txBody>
      </p:sp>
      <p:sp>
        <p:nvSpPr>
          <p:cNvPr id="6" name="Footer Placeholder 5">
            <a:extLst>
              <a:ext uri="{FF2B5EF4-FFF2-40B4-BE49-F238E27FC236}">
                <a16:creationId xmlns:a16="http://schemas.microsoft.com/office/drawing/2014/main" xmlns="" id="{EBBC1270-A992-41A1-B602-D962B24AE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137BB24-17C1-4F7E-B9D1-AA17F9CEFD56}"/>
              </a:ext>
            </a:extLst>
          </p:cNvPr>
          <p:cNvSpPr>
            <a:spLocks noGrp="1"/>
          </p:cNvSpPr>
          <p:nvPr>
            <p:ph type="sldNum" sz="quarter" idx="12"/>
          </p:nvPr>
        </p:nvSpPr>
        <p:spPr/>
        <p:txBody>
          <a:bodyPr/>
          <a:lstStyle/>
          <a:p>
            <a:fld id="{70B0C2B5-D5F5-4C7C-BE33-487AEA8166BA}" type="slidenum">
              <a:rPr lang="en-US" smtClean="0"/>
              <a:t>‹#›</a:t>
            </a:fld>
            <a:endParaRPr lang="en-US"/>
          </a:p>
        </p:txBody>
      </p:sp>
    </p:spTree>
    <p:extLst>
      <p:ext uri="{BB962C8B-B14F-4D97-AF65-F5344CB8AC3E}">
        <p14:creationId xmlns:p14="http://schemas.microsoft.com/office/powerpoint/2010/main" val="4106155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98F86B-4C49-4712-8C99-840231A948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C87F86E-158D-4C08-8F33-028F81C8E7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EBB5E1A-9E34-4A81-9C57-128714A76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FDB56F6-EF8D-47AB-8977-A346AD06D514}"/>
              </a:ext>
            </a:extLst>
          </p:cNvPr>
          <p:cNvSpPr>
            <a:spLocks noGrp="1"/>
          </p:cNvSpPr>
          <p:nvPr>
            <p:ph type="dt" sz="half" idx="10"/>
          </p:nvPr>
        </p:nvSpPr>
        <p:spPr/>
        <p:txBody>
          <a:bodyPr/>
          <a:lstStyle/>
          <a:p>
            <a:fld id="{F8868575-156E-4211-A4CE-C7E6CE599B35}" type="datetimeFigureOut">
              <a:rPr lang="en-US" smtClean="0"/>
              <a:t>2/5/2018</a:t>
            </a:fld>
            <a:endParaRPr lang="en-US"/>
          </a:p>
        </p:txBody>
      </p:sp>
      <p:sp>
        <p:nvSpPr>
          <p:cNvPr id="6" name="Footer Placeholder 5">
            <a:extLst>
              <a:ext uri="{FF2B5EF4-FFF2-40B4-BE49-F238E27FC236}">
                <a16:creationId xmlns:a16="http://schemas.microsoft.com/office/drawing/2014/main" xmlns="" id="{6F29385B-959B-4346-A77C-BE5BB9F77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1AD63F7-2683-4DDD-9BEA-909C8300CE74}"/>
              </a:ext>
            </a:extLst>
          </p:cNvPr>
          <p:cNvSpPr>
            <a:spLocks noGrp="1"/>
          </p:cNvSpPr>
          <p:nvPr>
            <p:ph type="sldNum" sz="quarter" idx="12"/>
          </p:nvPr>
        </p:nvSpPr>
        <p:spPr/>
        <p:txBody>
          <a:bodyPr/>
          <a:lstStyle/>
          <a:p>
            <a:fld id="{70B0C2B5-D5F5-4C7C-BE33-487AEA8166BA}" type="slidenum">
              <a:rPr lang="en-US" smtClean="0"/>
              <a:t>‹#›</a:t>
            </a:fld>
            <a:endParaRPr lang="en-US"/>
          </a:p>
        </p:txBody>
      </p:sp>
    </p:spTree>
    <p:extLst>
      <p:ext uri="{BB962C8B-B14F-4D97-AF65-F5344CB8AC3E}">
        <p14:creationId xmlns:p14="http://schemas.microsoft.com/office/powerpoint/2010/main" val="7682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C25DFCF-7FB8-4269-84B8-A8E94F1EF0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9D781C2-0F93-4B9F-AA64-669AD4E8C2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31D1C5-C07D-47C0-AC3E-F455262B3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68575-156E-4211-A4CE-C7E6CE599B35}" type="datetimeFigureOut">
              <a:rPr lang="en-US" smtClean="0"/>
              <a:t>2/5/2018</a:t>
            </a:fld>
            <a:endParaRPr lang="en-US"/>
          </a:p>
        </p:txBody>
      </p:sp>
      <p:sp>
        <p:nvSpPr>
          <p:cNvPr id="5" name="Footer Placeholder 4">
            <a:extLst>
              <a:ext uri="{FF2B5EF4-FFF2-40B4-BE49-F238E27FC236}">
                <a16:creationId xmlns:a16="http://schemas.microsoft.com/office/drawing/2014/main" xmlns="" id="{07DFBF18-C064-442F-8D93-3342B917F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424EC33-F7B8-4BB5-BDB1-2BBB48697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0C2B5-D5F5-4C7C-BE33-487AEA8166BA}" type="slidenum">
              <a:rPr lang="en-US" smtClean="0"/>
              <a:t>‹#›</a:t>
            </a:fld>
            <a:endParaRPr lang="en-US"/>
          </a:p>
        </p:txBody>
      </p:sp>
    </p:spTree>
    <p:extLst>
      <p:ext uri="{BB962C8B-B14F-4D97-AF65-F5344CB8AC3E}">
        <p14:creationId xmlns:p14="http://schemas.microsoft.com/office/powerpoint/2010/main" val="16933082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hitgreasetheft.cdfa.ca.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8211" y="264949"/>
            <a:ext cx="8836090" cy="14958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Front"/>
            <a:lightRig rig="threePt" dir="t"/>
          </a:scene3d>
          <a:sp3d contourW="6350" prstMaterial="matte">
            <a:bevelT w="101600" h="101600"/>
            <a:contourClr>
              <a:srgbClr val="969696"/>
            </a:contourClr>
          </a:sp3d>
        </p:spPr>
      </p:pic>
      <p:sp>
        <p:nvSpPr>
          <p:cNvPr id="9" name="TextBox 8"/>
          <p:cNvSpPr txBox="1"/>
          <p:nvPr/>
        </p:nvSpPr>
        <p:spPr>
          <a:xfrm>
            <a:off x="1784413" y="4240429"/>
            <a:ext cx="8326437" cy="769441"/>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n-US" sz="4400" b="1" i="1" dirty="0">
                <a:solidFill>
                  <a:schemeClr val="accent2"/>
                </a:solidFill>
                <a:effectLst>
                  <a:outerShdw blurRad="38100" dist="38100" dir="2700000" algn="tl">
                    <a:srgbClr val="000000">
                      <a:alpha val="43137"/>
                    </a:srgbClr>
                  </a:outerShdw>
                </a:effectLst>
              </a:rPr>
              <a:t>INEDIBLE KITCHEN GREASE (IKG)</a:t>
            </a:r>
          </a:p>
        </p:txBody>
      </p:sp>
      <p:sp>
        <p:nvSpPr>
          <p:cNvPr id="10" name="TextBox 9"/>
          <p:cNvSpPr txBox="1"/>
          <p:nvPr/>
        </p:nvSpPr>
        <p:spPr>
          <a:xfrm>
            <a:off x="3100050" y="2432886"/>
            <a:ext cx="5603123" cy="1077218"/>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n-US" sz="3200" b="1" i="1" dirty="0">
                <a:solidFill>
                  <a:schemeClr val="accent2"/>
                </a:solidFill>
                <a:effectLst>
                  <a:outerShdw blurRad="38100" dist="38100" dir="2700000" algn="tl">
                    <a:srgbClr val="000000">
                      <a:alpha val="43137"/>
                    </a:srgbClr>
                  </a:outerShdw>
                </a:effectLst>
              </a:rPr>
              <a:t>MEAT, POULTRY AND EGG SAFETY BRANCH PRESENTS:</a:t>
            </a:r>
          </a:p>
        </p:txBody>
      </p:sp>
    </p:spTree>
    <p:extLst>
      <p:ext uri="{BB962C8B-B14F-4D97-AF65-F5344CB8AC3E}">
        <p14:creationId xmlns:p14="http://schemas.microsoft.com/office/powerpoint/2010/main" val="323055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647" y="488302"/>
            <a:ext cx="8718593" cy="762000"/>
          </a:xfrm>
        </p:spPr>
        <p:txBody>
          <a:bodyPr/>
          <a:lstStyle/>
          <a:p>
            <a:pPr algn="ctr"/>
            <a:r>
              <a:rPr lang="en-US" b="1" i="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Illegal Transport Vehicles</a:t>
            </a:r>
          </a:p>
        </p:txBody>
      </p:sp>
      <p:pic>
        <p:nvPicPr>
          <p:cNvPr id="4" name="Picture 3"/>
          <p:cNvPicPr>
            <a:picLocks noChangeAspect="1"/>
          </p:cNvPicPr>
          <p:nvPr/>
        </p:nvPicPr>
        <p:blipFill>
          <a:blip r:embed="rId2"/>
          <a:stretch>
            <a:fillRect/>
          </a:stretch>
        </p:blipFill>
        <p:spPr>
          <a:xfrm>
            <a:off x="4292082" y="1640861"/>
            <a:ext cx="6975086" cy="47601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332793" y="1883525"/>
            <a:ext cx="3959289" cy="3416320"/>
          </a:xfrm>
          <a:prstGeom prst="rect">
            <a:avLst/>
          </a:prstGeom>
        </p:spPr>
        <p:txBody>
          <a:bodyPr wrap="square">
            <a:spAutoFit/>
            <a:scene3d>
              <a:camera prst="orthographicFront"/>
              <a:lightRig rig="threePt" dir="t"/>
            </a:scene3d>
            <a:sp3d extrusionH="57150">
              <a:bevelT w="38100" h="38100" prst="relaxedInset"/>
            </a:sp3d>
          </a:bodyPr>
          <a:lstStyle/>
          <a:p>
            <a:r>
              <a:rPr lang="en-US" sz="3600" b="1" i="1" dirty="0">
                <a:solidFill>
                  <a:srgbClr val="FF0000"/>
                </a:solidFill>
                <a:effectLst>
                  <a:outerShdw blurRad="38100" dist="38100" dir="2700000" algn="tl">
                    <a:srgbClr val="000000">
                      <a:alpha val="43137"/>
                    </a:srgbClr>
                  </a:outerShdw>
                </a:effectLst>
                <a:latin typeface="Tahoma" pitchFamily="34" charset="0"/>
                <a:cs typeface="Tahoma" pitchFamily="34" charset="0"/>
              </a:rPr>
              <a:t>Red Flags: Transporters operating between the hours of 11 pm and 4 am</a:t>
            </a:r>
          </a:p>
        </p:txBody>
      </p:sp>
    </p:spTree>
    <p:extLst>
      <p:ext uri="{BB962C8B-B14F-4D97-AF65-F5344CB8AC3E}">
        <p14:creationId xmlns:p14="http://schemas.microsoft.com/office/powerpoint/2010/main" val="2200555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0661"/>
          </a:xfrm>
        </p:spPr>
        <p:txBody>
          <a:bodyPr>
            <a:normAutofit fontScale="90000"/>
            <a:scene3d>
              <a:camera prst="orthographicFront"/>
              <a:lightRig rig="threePt" dir="t"/>
            </a:scene3d>
            <a:sp3d extrusionH="57150">
              <a:bevelT w="38100" h="38100" prst="relaxedInset"/>
            </a:sp3d>
          </a:bodyPr>
          <a:lstStyle/>
          <a:p>
            <a:pPr algn="ctr"/>
            <a:r>
              <a:rPr lang="en-US" b="1" i="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IKG Resources for Enforcement</a:t>
            </a:r>
          </a:p>
        </p:txBody>
      </p:sp>
      <p:sp>
        <p:nvSpPr>
          <p:cNvPr id="3" name="Content Placeholder 2"/>
          <p:cNvSpPr>
            <a:spLocks noGrp="1"/>
          </p:cNvSpPr>
          <p:nvPr>
            <p:ph idx="1"/>
          </p:nvPr>
        </p:nvSpPr>
        <p:spPr>
          <a:xfrm>
            <a:off x="677334" y="1390261"/>
            <a:ext cx="8596668" cy="5267991"/>
          </a:xfrm>
        </p:spPr>
        <p:txBody>
          <a:bodyPr>
            <a:normAutofit fontScale="77500" lnSpcReduction="20000"/>
            <a:scene3d>
              <a:camera prst="orthographicFront"/>
              <a:lightRig rig="threePt" dir="t"/>
            </a:scene3d>
            <a:sp3d extrusionH="57150">
              <a:bevelT w="38100" h="38100" prst="relaxedInset"/>
            </a:sp3d>
          </a:bodyPr>
          <a:lstStyle/>
          <a:p>
            <a:pPr>
              <a:buFont typeface="Wingdings" panose="05000000000000000000" pitchFamily="2" charset="2"/>
              <a:buChar char="Ø"/>
            </a:pPr>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CDFA-MPES Rendering Enforcement maintains an Electronic Database of  all Licensed and Registered IKG Transporters, Collections Centers, IKG Renderers and traditional Renderers. </a:t>
            </a:r>
          </a:p>
          <a:p>
            <a:pPr>
              <a:buFont typeface="Wingdings" panose="05000000000000000000" pitchFamily="2" charset="2"/>
              <a:buChar char="Ø"/>
            </a:pPr>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CDFA-MPES has an IKG Grease Theft reporting website, that has real time access to all currently licensed and registered transporters that operate in the state of California. It does not list Out of State transporters that operate inside California. </a:t>
            </a:r>
          </a:p>
          <a:p>
            <a:pPr>
              <a:buFont typeface="Wingdings" panose="05000000000000000000" pitchFamily="2" charset="2"/>
              <a:buChar char="Ø"/>
            </a:pPr>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website can be called up from any internet enabled device.</a:t>
            </a:r>
          </a:p>
          <a:p>
            <a:pPr>
              <a:buFont typeface="Wingdings" panose="05000000000000000000" pitchFamily="2" charset="2"/>
              <a:buChar char="Ø"/>
            </a:pPr>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website is </a:t>
            </a:r>
            <a:r>
              <a:rPr lang="en-US" b="1" i="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hlinkClick r:id="rId2"/>
              </a:rPr>
              <a:t>www.HitGreaseTheft.cdfa.ca.gov</a:t>
            </a:r>
            <a:endParaRPr lang="en-US" b="1" i="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It can also be accessed directly from the CDFA website, which is: cdfa.ca.gov under the Animal Health &amp; Food Safety tab. </a:t>
            </a:r>
          </a:p>
          <a:p>
            <a:pPr>
              <a:buFont typeface="Wingdings" panose="05000000000000000000" pitchFamily="2" charset="2"/>
              <a:buChar char="Ø"/>
            </a:pPr>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Hit Grease Theft website is updated weekly, and all registrants and licensees can be located under the “Transporters” tab. </a:t>
            </a:r>
          </a:p>
        </p:txBody>
      </p:sp>
    </p:spTree>
    <p:extLst>
      <p:ext uri="{BB962C8B-B14F-4D97-AF65-F5344CB8AC3E}">
        <p14:creationId xmlns:p14="http://schemas.microsoft.com/office/powerpoint/2010/main" val="1328779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7004"/>
            <a:ext cx="9437050" cy="780661"/>
          </a:xfrm>
        </p:spPr>
        <p:txBody>
          <a:bodyPr>
            <a:normAutofit fontScale="90000"/>
            <a:scene3d>
              <a:camera prst="orthographicFront"/>
              <a:lightRig rig="threePt" dir="t"/>
            </a:scene3d>
            <a:sp3d extrusionH="57150">
              <a:bevelT w="38100" h="38100" prst="relaxedInset"/>
            </a:sp3d>
          </a:bodyPr>
          <a:lstStyle/>
          <a:p>
            <a:pPr algn="ctr"/>
            <a:r>
              <a:rPr lang="en-US" b="1" i="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CDFA Thanks you for your time!</a:t>
            </a:r>
          </a:p>
        </p:txBody>
      </p:sp>
      <p:sp>
        <p:nvSpPr>
          <p:cNvPr id="3" name="Content Placeholder 2"/>
          <p:cNvSpPr>
            <a:spLocks noGrp="1"/>
          </p:cNvSpPr>
          <p:nvPr>
            <p:ph idx="1"/>
          </p:nvPr>
        </p:nvSpPr>
        <p:spPr>
          <a:xfrm>
            <a:off x="677334" y="1147665"/>
            <a:ext cx="10174168" cy="5551715"/>
          </a:xfrm>
        </p:spPr>
        <p:txBody>
          <a:bodyPr>
            <a:normAutofit fontScale="77500" lnSpcReduction="20000"/>
            <a:scene3d>
              <a:camera prst="orthographicFront"/>
              <a:lightRig rig="threePt" dir="t"/>
            </a:scene3d>
            <a:sp3d extrusionH="57150">
              <a:bevelT w="38100" h="38100" prst="relaxedInset"/>
            </a:sp3d>
          </a:bodyPr>
          <a:lstStyle/>
          <a:p>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Feel Free to Contact the CDFA MPES Rendering Enforcement Unit if you have any questions regarding IKG Manifest Documentation, Enforcement of the IKG Industry, or any other issues that may arise in the field. </a:t>
            </a:r>
          </a:p>
          <a:p>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CDFA MPES Rendering Enforcement Unit can be reached at:</a:t>
            </a:r>
          </a:p>
          <a:p>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CDFA-Meat, Poultry and Egg Safety Branch, Rendering Enforcement</a:t>
            </a:r>
          </a:p>
          <a:p>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2800 Gateway Oaks Drive, </a:t>
            </a:r>
          </a:p>
          <a:p>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Sacramento, CA 95833</a:t>
            </a:r>
          </a:p>
          <a:p>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Phone: 916-900-5004, Extensions 5262, 5063</a:t>
            </a:r>
          </a:p>
          <a:p>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CDFA Northern Area Investigator: Michael Abbott, or Paul San Gregorio</a:t>
            </a:r>
          </a:p>
          <a:p>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Southern Division Area Office located at:</a:t>
            </a:r>
          </a:p>
          <a:p>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1910 S. Archibald, Ste. X, </a:t>
            </a:r>
          </a:p>
          <a:p>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Ontario, CA 91761</a:t>
            </a:r>
          </a:p>
          <a:p>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Phone: 909-773-0079</a:t>
            </a:r>
          </a:p>
          <a:p>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CDFA Southern Area Investigator: Rhett Dunn</a:t>
            </a:r>
          </a:p>
        </p:txBody>
      </p:sp>
    </p:spTree>
    <p:extLst>
      <p:ext uri="{BB962C8B-B14F-4D97-AF65-F5344CB8AC3E}">
        <p14:creationId xmlns:p14="http://schemas.microsoft.com/office/powerpoint/2010/main" val="3430099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63649"/>
            <a:ext cx="9437050" cy="780661"/>
          </a:xfrm>
        </p:spPr>
        <p:txBody>
          <a:bodyPr>
            <a:normAutofit/>
            <a:scene3d>
              <a:camera prst="orthographicFront"/>
              <a:lightRig rig="threePt" dir="t"/>
            </a:scene3d>
            <a:sp3d extrusionH="57150">
              <a:bevelT w="38100" h="38100" prst="relaxedInset"/>
            </a:sp3d>
          </a:bodyPr>
          <a:lstStyle/>
          <a:p>
            <a:pPr algn="ctr"/>
            <a:r>
              <a:rPr lang="en-US" b="1" i="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My Contact Information</a:t>
            </a:r>
          </a:p>
        </p:txBody>
      </p:sp>
      <p:sp>
        <p:nvSpPr>
          <p:cNvPr id="3" name="Content Placeholder 2"/>
          <p:cNvSpPr>
            <a:spLocks noGrp="1"/>
          </p:cNvSpPr>
          <p:nvPr>
            <p:ph idx="1"/>
          </p:nvPr>
        </p:nvSpPr>
        <p:spPr>
          <a:xfrm>
            <a:off x="1059075" y="2887690"/>
            <a:ext cx="10029136" cy="3007085"/>
          </a:xfrm>
        </p:spPr>
        <p:txBody>
          <a:bodyPr>
            <a:normAutofit/>
            <a:scene3d>
              <a:camera prst="orthographicFront"/>
              <a:lightRig rig="threePt" dir="t"/>
            </a:scene3d>
            <a:sp3d extrusionH="57150">
              <a:bevelT w="38100" h="38100" prst="relaxedInset"/>
            </a:sp3d>
          </a:bodyPr>
          <a:lstStyle/>
          <a:p>
            <a:pPr marL="0" indent="0" algn="ctr">
              <a:buNone/>
            </a:pPr>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Michael Abbott</a:t>
            </a:r>
          </a:p>
          <a:p>
            <a:pPr marL="0" indent="0" algn="ctr">
              <a:buNone/>
            </a:pPr>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Office: 916-900-5262</a:t>
            </a:r>
          </a:p>
          <a:p>
            <a:pPr marL="0" indent="0" algn="ctr">
              <a:buNone/>
            </a:pPr>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Cell: 916-628-1761</a:t>
            </a:r>
          </a:p>
          <a:p>
            <a:pPr marL="0" indent="0" algn="ctr">
              <a:buNone/>
            </a:pPr>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Fax: 916-900-5334</a:t>
            </a:r>
          </a:p>
          <a:p>
            <a:pPr marL="0" indent="0" algn="ctr">
              <a:buNone/>
            </a:pPr>
            <a:r>
              <a:rPr lang="en-US" b="1" i="1" dirty="0" err="1">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eMail</a:t>
            </a:r>
            <a:r>
              <a:rPr lang="en-US" b="1" i="1" dirty="0">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Michael.abbott@cdfa.ca.gov</a:t>
            </a:r>
          </a:p>
        </p:txBody>
      </p:sp>
    </p:spTree>
    <p:extLst>
      <p:ext uri="{BB962C8B-B14F-4D97-AF65-F5344CB8AC3E}">
        <p14:creationId xmlns:p14="http://schemas.microsoft.com/office/powerpoint/2010/main" val="1684348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8341"/>
            <a:ext cx="8596668" cy="1237863"/>
          </a:xfrm>
        </p:spPr>
        <p:txBody>
          <a:bodyPr>
            <a:noAutofit/>
            <a:scene3d>
              <a:camera prst="orthographicFront"/>
              <a:lightRig rig="threePt" dir="t"/>
            </a:scene3d>
            <a:sp3d extrusionH="57150">
              <a:bevelT w="38100" h="38100" prst="relaxedInset"/>
            </a:sp3d>
          </a:bodyPr>
          <a:lstStyle/>
          <a:p>
            <a:pPr algn="ctr"/>
            <a:r>
              <a:rPr lang="en-US" sz="4000" b="1" i="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 is Inedible Kitchen Grease?</a:t>
            </a:r>
          </a:p>
        </p:txBody>
      </p:sp>
      <p:sp>
        <p:nvSpPr>
          <p:cNvPr id="3" name="Content Placeholder 2"/>
          <p:cNvSpPr>
            <a:spLocks noGrp="1"/>
          </p:cNvSpPr>
          <p:nvPr>
            <p:ph idx="1"/>
          </p:nvPr>
        </p:nvSpPr>
        <p:spPr>
          <a:xfrm>
            <a:off x="677334" y="1726163"/>
            <a:ext cx="8596668" cy="4315199"/>
          </a:xfrm>
        </p:spPr>
        <p:txBody>
          <a:bodyPr>
            <a:normAutofit/>
            <a:scene3d>
              <a:camera prst="orthographicFront"/>
              <a:lightRig rig="threePt" dir="t"/>
            </a:scene3d>
            <a:sp3d extrusionH="57150">
              <a:bevelT w="38100" h="38100" prst="relaxedInset"/>
            </a:sp3d>
          </a:bodyPr>
          <a:lstStyle/>
          <a:p>
            <a:r>
              <a:rPr lang="en-US" sz="3200" b="1" i="1" dirty="0">
                <a:solidFill>
                  <a:schemeClr val="accent5"/>
                </a:solidFill>
                <a:effectLst>
                  <a:outerShdw blurRad="38100" dist="38100" dir="2700000" algn="tl">
                    <a:srgbClr val="000000">
                      <a:alpha val="43137"/>
                    </a:srgbClr>
                  </a:outerShdw>
                </a:effectLst>
                <a:latin typeface="Tahoma" pitchFamily="34" charset="0"/>
                <a:cs typeface="Tahoma" pitchFamily="34" charset="0"/>
              </a:rPr>
              <a:t>F&amp;A Code sec. 19216: </a:t>
            </a:r>
            <a:r>
              <a:rPr lang="en-US" sz="3200" dirty="0">
                <a:solidFill>
                  <a:schemeClr val="accent5"/>
                </a:solidFill>
              </a:rPr>
              <a:t> </a:t>
            </a:r>
            <a:r>
              <a:rPr lang="en-US" sz="3200" b="1" i="1" dirty="0">
                <a:solidFill>
                  <a:schemeClr val="accent5"/>
                </a:solidFill>
                <a:effectLst>
                  <a:outerShdw blurRad="38100" dist="38100" dir="2700000" algn="tl">
                    <a:srgbClr val="000000">
                      <a:alpha val="43137"/>
                    </a:srgbClr>
                  </a:outerShdw>
                </a:effectLst>
              </a:rPr>
              <a:t>"Inedible kitchen grease" means any fat or used cooking greases and oils obtained from any source. </a:t>
            </a:r>
            <a:endParaRPr lang="en-US" sz="3200" b="1" i="1" dirty="0">
              <a:solidFill>
                <a:schemeClr val="accent5"/>
              </a:solidFill>
              <a:effectLst>
                <a:outerShdw blurRad="38100" dist="38100" dir="2700000" algn="tl">
                  <a:srgbClr val="000000">
                    <a:alpha val="43137"/>
                  </a:srgbClr>
                </a:outerShdw>
              </a:effectLst>
              <a:latin typeface="Tahoma" pitchFamily="34" charset="0"/>
              <a:cs typeface="Tahoma" pitchFamily="34" charset="0"/>
            </a:endParaRPr>
          </a:p>
          <a:p>
            <a:r>
              <a:rPr lang="en-US" sz="3200" b="1" i="1" dirty="0">
                <a:solidFill>
                  <a:schemeClr val="accent5"/>
                </a:solidFill>
                <a:effectLst>
                  <a:outerShdw blurRad="38100" dist="38100" dir="2700000" algn="tl">
                    <a:srgbClr val="000000">
                      <a:alpha val="43137"/>
                    </a:srgbClr>
                  </a:outerShdw>
                </a:effectLst>
                <a:latin typeface="Tahoma" pitchFamily="34" charset="0"/>
                <a:cs typeface="Tahoma" pitchFamily="34" charset="0"/>
              </a:rPr>
              <a:t>The By-Product of Straight Vegetable Oil or Pure Plant Oil that is Used to Fry/Cook Foods</a:t>
            </a:r>
          </a:p>
          <a:p>
            <a:r>
              <a:rPr lang="en-US" sz="3200" b="1" i="1" dirty="0">
                <a:solidFill>
                  <a:schemeClr val="accent5"/>
                </a:solidFill>
                <a:effectLst>
                  <a:outerShdw blurRad="38100" dist="38100" dir="2700000" algn="tl">
                    <a:srgbClr val="000000">
                      <a:alpha val="43137"/>
                    </a:srgbClr>
                  </a:outerShdw>
                </a:effectLst>
                <a:latin typeface="Tahoma" pitchFamily="34" charset="0"/>
                <a:cs typeface="Tahoma" pitchFamily="34" charset="0"/>
              </a:rPr>
              <a:t>Cooking Oil that is No Longer Sustainable as a Cooking Source</a:t>
            </a:r>
          </a:p>
          <a:p>
            <a:endParaRPr lang="en-US" dirty="0"/>
          </a:p>
        </p:txBody>
      </p:sp>
    </p:spTree>
    <p:extLst>
      <p:ext uri="{BB962C8B-B14F-4D97-AF65-F5344CB8AC3E}">
        <p14:creationId xmlns:p14="http://schemas.microsoft.com/office/powerpoint/2010/main" val="2646327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ker-chickfilA.jpg"/>
          <p:cNvPicPr>
            <a:picLocks noChangeAspect="1"/>
          </p:cNvPicPr>
          <p:nvPr/>
        </p:nvPicPr>
        <p:blipFill>
          <a:blip r:embed="rId2" cstate="print"/>
          <a:stretch>
            <a:fillRect/>
          </a:stretch>
        </p:blipFill>
        <p:spPr>
          <a:xfrm>
            <a:off x="8239125" y="3638550"/>
            <a:ext cx="3752850" cy="2760345"/>
          </a:xfrm>
          <a:prstGeom prst="rect">
            <a:avLst/>
          </a:prstGeom>
        </p:spPr>
      </p:pic>
      <p:sp>
        <p:nvSpPr>
          <p:cNvPr id="2" name="Title 1"/>
          <p:cNvSpPr>
            <a:spLocks noGrp="1"/>
          </p:cNvSpPr>
          <p:nvPr>
            <p:ph type="title"/>
          </p:nvPr>
        </p:nvSpPr>
        <p:spPr/>
        <p:txBody>
          <a:bodyPr>
            <a:normAutofit/>
            <a:scene3d>
              <a:camera prst="orthographicFront"/>
              <a:lightRig rig="threePt" dir="t"/>
            </a:scene3d>
            <a:sp3d extrusionH="57150">
              <a:bevelT w="38100" h="38100" prst="relaxedInset"/>
            </a:sp3d>
          </a:bodyPr>
          <a:lstStyle/>
          <a:p>
            <a:pPr algn="ctr"/>
            <a:r>
              <a:rPr lang="en-US" b="1" i="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Why Is Inedible Kitchen Grease Collected?</a:t>
            </a:r>
          </a:p>
        </p:txBody>
      </p:sp>
      <p:sp>
        <p:nvSpPr>
          <p:cNvPr id="3" name="Content Placeholder 2"/>
          <p:cNvSpPr>
            <a:spLocks noGrp="1"/>
          </p:cNvSpPr>
          <p:nvPr>
            <p:ph idx="1"/>
          </p:nvPr>
        </p:nvSpPr>
        <p:spPr>
          <a:xfrm>
            <a:off x="677334" y="1930401"/>
            <a:ext cx="8596668" cy="3789264"/>
          </a:xfrm>
        </p:spPr>
        <p:txBody>
          <a:bodyPr>
            <a:noAutofit/>
            <a:scene3d>
              <a:camera prst="orthographicFront"/>
              <a:lightRig rig="threePt" dir="t"/>
            </a:scene3d>
            <a:sp3d extrusionH="57150">
              <a:bevelT w="38100" h="38100" prst="relaxedInset"/>
            </a:sp3d>
          </a:bodyPr>
          <a:lstStyle/>
          <a:p>
            <a:r>
              <a:rPr lang="en-US" sz="2400" b="1" i="1" dirty="0">
                <a:solidFill>
                  <a:schemeClr val="accent5"/>
                </a:solidFill>
                <a:effectLst>
                  <a:outerShdw blurRad="38100" dist="38100" dir="2700000" algn="tl">
                    <a:srgbClr val="000000">
                      <a:alpha val="43137"/>
                    </a:srgbClr>
                  </a:outerShdw>
                </a:effectLst>
                <a:latin typeface="Tahoma" pitchFamily="34" charset="0"/>
                <a:cs typeface="Tahoma" pitchFamily="34" charset="0"/>
              </a:rPr>
              <a:t>Used cooking oil (IKG) is most often collected at restaurants that have fryers.</a:t>
            </a:r>
          </a:p>
          <a:p>
            <a:r>
              <a:rPr lang="en-US" sz="2400" b="1" i="1" dirty="0">
                <a:solidFill>
                  <a:schemeClr val="accent5"/>
                </a:solidFill>
                <a:effectLst>
                  <a:outerShdw blurRad="38100" dist="38100" dir="2700000" algn="tl">
                    <a:srgbClr val="000000">
                      <a:alpha val="43137"/>
                    </a:srgbClr>
                  </a:outerShdw>
                </a:effectLst>
                <a:latin typeface="Tahoma" pitchFamily="34" charset="0"/>
                <a:cs typeface="Tahoma" pitchFamily="34" charset="0"/>
              </a:rPr>
              <a:t>When needed, a restaurant employee will transfer the IKG into IKG collection bins/containers.</a:t>
            </a:r>
          </a:p>
          <a:p>
            <a:r>
              <a:rPr lang="en-US" sz="2400" b="1" i="1" dirty="0">
                <a:solidFill>
                  <a:schemeClr val="accent5"/>
                </a:solidFill>
                <a:effectLst>
                  <a:outerShdw blurRad="38100" dist="38100" dir="2700000" algn="tl">
                    <a:srgbClr val="000000">
                      <a:alpha val="43137"/>
                    </a:srgbClr>
                  </a:outerShdw>
                </a:effectLst>
                <a:latin typeface="Tahoma" pitchFamily="34" charset="0"/>
                <a:cs typeface="Tahoma" pitchFamily="34" charset="0"/>
              </a:rPr>
              <a:t>A registered IKG transporter will periodically collect the IKG from the restaurant.</a:t>
            </a:r>
          </a:p>
          <a:p>
            <a:r>
              <a:rPr lang="en-US" sz="2400" b="1" i="1" dirty="0">
                <a:solidFill>
                  <a:schemeClr val="accent5"/>
                </a:solidFill>
                <a:effectLst>
                  <a:outerShdw blurRad="38100" dist="38100" dir="2700000" algn="tl">
                    <a:srgbClr val="000000">
                      <a:alpha val="43137"/>
                    </a:srgbClr>
                  </a:outerShdw>
                </a:effectLst>
                <a:latin typeface="Tahoma" pitchFamily="34" charset="0"/>
                <a:cs typeface="Tahoma" pitchFamily="34" charset="0"/>
              </a:rPr>
              <a:t>The IKG bin/container is NOT owned by the restaurant, but is owned and placed at the location by the IKG transporter/renderer. </a:t>
            </a:r>
          </a:p>
          <a:p>
            <a:endParaRPr lang="en-US" sz="2400" dirty="0"/>
          </a:p>
        </p:txBody>
      </p:sp>
    </p:spTree>
    <p:extLst>
      <p:ext uri="{BB962C8B-B14F-4D97-AF65-F5344CB8AC3E}">
        <p14:creationId xmlns:p14="http://schemas.microsoft.com/office/powerpoint/2010/main" val="1829985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331D64B-1A96-4DAA-985E-B8D6CCC7E1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6629" y="0"/>
            <a:ext cx="5299364" cy="6858000"/>
          </a:xfrm>
          <a:prstGeom prst="rect">
            <a:avLst/>
          </a:prstGeom>
        </p:spPr>
      </p:pic>
      <p:sp>
        <p:nvSpPr>
          <p:cNvPr id="2" name="Title 1"/>
          <p:cNvSpPr>
            <a:spLocks noGrp="1"/>
          </p:cNvSpPr>
          <p:nvPr>
            <p:ph type="title"/>
          </p:nvPr>
        </p:nvSpPr>
        <p:spPr>
          <a:xfrm>
            <a:off x="833695" y="1166325"/>
            <a:ext cx="4376057" cy="3937520"/>
          </a:xfrm>
        </p:spPr>
        <p:txBody>
          <a:bodyPr>
            <a:normAutofit fontScale="90000"/>
            <a:scene3d>
              <a:camera prst="orthographicFront"/>
              <a:lightRig rig="threePt" dir="t"/>
            </a:scene3d>
            <a:sp3d extrusionH="57150">
              <a:bevelT w="38100" h="38100" prst="relaxedInset"/>
            </a:sp3d>
          </a:bodyPr>
          <a:lstStyle/>
          <a:p>
            <a:r>
              <a:rPr lang="en-US" b="1" i="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IKG Registered Transporter Decals for 2018.</a:t>
            </a:r>
            <a:br>
              <a:rPr lang="en-US" b="1" i="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b="1" i="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IKG Decals follow the California DMV Color Codes for Current Year Decals. </a:t>
            </a:r>
          </a:p>
        </p:txBody>
      </p:sp>
      <p:sp>
        <p:nvSpPr>
          <p:cNvPr id="7" name="TextBox 6"/>
          <p:cNvSpPr txBox="1"/>
          <p:nvPr/>
        </p:nvSpPr>
        <p:spPr>
          <a:xfrm>
            <a:off x="8144808" y="961052"/>
            <a:ext cx="2939143" cy="1015663"/>
          </a:xfrm>
          <a:prstGeom prst="rect">
            <a:avLst/>
          </a:prstGeom>
          <a:noFill/>
        </p:spPr>
        <p:txBody>
          <a:bodyPr wrap="square" rtlCol="0">
            <a:spAutoFit/>
            <a:scene3d>
              <a:camera prst="orthographicFront"/>
              <a:lightRig rig="threePt" dir="t"/>
            </a:scene3d>
            <a:sp3d extrusionH="57150">
              <a:bevelT w="38100" h="38100" prst="relaxedInset"/>
            </a:sp3d>
          </a:bodyPr>
          <a:lstStyle/>
          <a:p>
            <a:r>
              <a:rPr lang="en-US" sz="2000" b="1" i="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Truck Decal, Placed in Upper Right corner of the Windshield</a:t>
            </a:r>
          </a:p>
        </p:txBody>
      </p:sp>
      <p:sp>
        <p:nvSpPr>
          <p:cNvPr id="8" name="TextBox 7"/>
          <p:cNvSpPr txBox="1"/>
          <p:nvPr/>
        </p:nvSpPr>
        <p:spPr>
          <a:xfrm flipH="1">
            <a:off x="8270770" y="3200399"/>
            <a:ext cx="2687217" cy="923330"/>
          </a:xfrm>
          <a:prstGeom prst="rect">
            <a:avLst/>
          </a:prstGeom>
          <a:noFill/>
        </p:spPr>
        <p:txBody>
          <a:bodyPr wrap="square" rtlCol="0">
            <a:spAutoFit/>
            <a:scene3d>
              <a:camera prst="orthographicFront"/>
              <a:lightRig rig="threePt" dir="t"/>
            </a:scene3d>
            <a:sp3d extrusionH="57150">
              <a:bevelT w="38100" h="38100" prst="relaxedInset"/>
            </a:sp3d>
          </a:bodyPr>
          <a:lstStyle/>
          <a:p>
            <a:r>
              <a:rPr lang="en-US" b="1" i="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Trailer Decal, Placed on Right Front Side of Trailer</a:t>
            </a:r>
          </a:p>
        </p:txBody>
      </p:sp>
      <p:sp>
        <p:nvSpPr>
          <p:cNvPr id="9" name="TextBox 8"/>
          <p:cNvSpPr txBox="1"/>
          <p:nvPr/>
        </p:nvSpPr>
        <p:spPr>
          <a:xfrm>
            <a:off x="8389736" y="5103845"/>
            <a:ext cx="2449284" cy="1200329"/>
          </a:xfrm>
          <a:prstGeom prst="rect">
            <a:avLst/>
          </a:prstGeom>
          <a:noFill/>
        </p:spPr>
        <p:txBody>
          <a:bodyPr wrap="square" rtlCol="0">
            <a:spAutoFit/>
            <a:scene3d>
              <a:camera prst="orthographicFront"/>
              <a:lightRig rig="threePt" dir="t"/>
            </a:scene3d>
            <a:sp3d extrusionH="57150">
              <a:bevelT w="38100" h="38100" prst="relaxedInset"/>
            </a:sp3d>
          </a:bodyPr>
          <a:lstStyle/>
          <a:p>
            <a:r>
              <a:rPr lang="en-US" b="1" i="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Personal Use Decal, Placed in Upper Right corner of the Windshield</a:t>
            </a:r>
          </a:p>
        </p:txBody>
      </p:sp>
    </p:spTree>
    <p:extLst>
      <p:ext uri="{BB962C8B-B14F-4D97-AF65-F5344CB8AC3E}">
        <p14:creationId xmlns:p14="http://schemas.microsoft.com/office/powerpoint/2010/main" val="450100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prst="relaxedInset"/>
            </a:sp3d>
          </a:bodyPr>
          <a:lstStyle/>
          <a:p>
            <a:pPr algn="ctr"/>
            <a:r>
              <a:rPr lang="en-US" b="1" i="1" dirty="0">
                <a:solidFill>
                  <a:schemeClr val="accent2"/>
                </a:solidFill>
                <a:effectLst>
                  <a:outerShdw blurRad="38100" dist="38100" dir="2700000" algn="tl">
                    <a:srgbClr val="000000">
                      <a:alpha val="43137"/>
                    </a:srgbClr>
                  </a:outerShdw>
                </a:effectLst>
                <a:latin typeface="Tahoma" panose="020B0604030504040204" pitchFamily="34" charset="0"/>
              </a:rPr>
              <a:t>Requirements of IKG Transportation and Collection</a:t>
            </a:r>
          </a:p>
        </p:txBody>
      </p:sp>
      <p:sp>
        <p:nvSpPr>
          <p:cNvPr id="3" name="Content Placeholder 2"/>
          <p:cNvSpPr>
            <a:spLocks noGrp="1"/>
          </p:cNvSpPr>
          <p:nvPr>
            <p:ph idx="1"/>
          </p:nvPr>
        </p:nvSpPr>
        <p:spPr>
          <a:xfrm>
            <a:off x="1041228" y="2042368"/>
            <a:ext cx="8596668" cy="4293118"/>
          </a:xfrm>
        </p:spPr>
        <p:txBody>
          <a:bodyPr>
            <a:normAutofit lnSpcReduction="10000"/>
            <a:scene3d>
              <a:camera prst="orthographicFront"/>
              <a:lightRig rig="threePt" dir="t"/>
            </a:scene3d>
            <a:sp3d extrusionH="57150">
              <a:bevelT w="38100" h="38100" prst="relaxedInset"/>
            </a:sp3d>
          </a:bodyPr>
          <a:lstStyle/>
          <a:p>
            <a:r>
              <a:rPr lang="en-US" sz="2400" b="1" i="1" dirty="0">
                <a:solidFill>
                  <a:schemeClr val="accent5"/>
                </a:solidFill>
                <a:effectLst>
                  <a:outerShdw blurRad="38100" dist="38100" dir="2700000" algn="tl">
                    <a:srgbClr val="000000">
                      <a:alpha val="43137"/>
                    </a:srgbClr>
                  </a:outerShdw>
                </a:effectLst>
                <a:latin typeface="Tahoma" pitchFamily="34" charset="0"/>
                <a:cs typeface="Tahoma" pitchFamily="34" charset="0"/>
              </a:rPr>
              <a:t>All  Renderers and Collection Centers Must Maintain Valid Licenses.</a:t>
            </a:r>
          </a:p>
          <a:p>
            <a:r>
              <a:rPr lang="en-US" sz="2400" b="1" i="1" dirty="0">
                <a:solidFill>
                  <a:schemeClr val="accent5"/>
                </a:solidFill>
                <a:effectLst>
                  <a:outerShdw blurRad="38100" dist="38100" dir="2700000" algn="tl">
                    <a:srgbClr val="000000">
                      <a:alpha val="43137"/>
                    </a:srgbClr>
                  </a:outerShdw>
                </a:effectLst>
                <a:latin typeface="Tahoma" pitchFamily="34" charset="0"/>
                <a:cs typeface="Tahoma" pitchFamily="34" charset="0"/>
              </a:rPr>
              <a:t>Licenses Must be Prominently Displayed at Place of Business.</a:t>
            </a:r>
          </a:p>
          <a:p>
            <a:r>
              <a:rPr lang="en-US" sz="2400" b="1" i="1" dirty="0">
                <a:solidFill>
                  <a:schemeClr val="accent5"/>
                </a:solidFill>
                <a:effectLst>
                  <a:outerShdw blurRad="38100" dist="38100" dir="2700000" algn="tl">
                    <a:srgbClr val="000000">
                      <a:alpha val="43137"/>
                    </a:srgbClr>
                  </a:outerShdw>
                </a:effectLst>
                <a:latin typeface="Tahoma" pitchFamily="34" charset="0"/>
                <a:cs typeface="Tahoma" pitchFamily="34" charset="0"/>
              </a:rPr>
              <a:t>All Vehicles Must Meet DOT Requirements and CHP Safety Inspections</a:t>
            </a:r>
          </a:p>
          <a:p>
            <a:r>
              <a:rPr lang="en-US" sz="2400" b="1" i="1" dirty="0">
                <a:solidFill>
                  <a:schemeClr val="accent5"/>
                </a:solidFill>
                <a:effectLst>
                  <a:outerShdw blurRad="38100" dist="38100" dir="2700000" algn="tl">
                    <a:srgbClr val="000000">
                      <a:alpha val="43137"/>
                    </a:srgbClr>
                  </a:outerShdw>
                </a:effectLst>
                <a:latin typeface="Tahoma" pitchFamily="34" charset="0"/>
                <a:cs typeface="Tahoma" pitchFamily="34" charset="0"/>
              </a:rPr>
              <a:t>All Transporters of IKG, including Interceptor Trap Grease Haulers, must have valid IKG Registration Documentation.</a:t>
            </a:r>
          </a:p>
          <a:p>
            <a:r>
              <a:rPr lang="en-US" sz="2400" b="1" i="1" dirty="0">
                <a:solidFill>
                  <a:schemeClr val="accent5"/>
                </a:solidFill>
                <a:effectLst>
                  <a:outerShdw blurRad="38100" dist="38100" dir="2700000" algn="tl">
                    <a:srgbClr val="000000">
                      <a:alpha val="43137"/>
                    </a:srgbClr>
                  </a:outerShdw>
                </a:effectLst>
                <a:latin typeface="Tahoma" pitchFamily="34" charset="0"/>
                <a:cs typeface="Tahoma" pitchFamily="34" charset="0"/>
              </a:rPr>
              <a:t>Note: Renderers and Collection Centers have IKG Licenses, IKG Transporters have Registration Certificates.</a:t>
            </a:r>
          </a:p>
          <a:p>
            <a:endParaRPr lang="en-US" sz="2400" dirty="0">
              <a:solidFill>
                <a:schemeClr val="accent5"/>
              </a:solidFill>
            </a:endParaRPr>
          </a:p>
        </p:txBody>
      </p:sp>
    </p:spTree>
    <p:extLst>
      <p:ext uri="{BB962C8B-B14F-4D97-AF65-F5344CB8AC3E}">
        <p14:creationId xmlns:p14="http://schemas.microsoft.com/office/powerpoint/2010/main" val="3248163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656" y="1929845"/>
            <a:ext cx="2492721" cy="3970318"/>
          </a:xfrm>
          <a:prstGeom prst="rect">
            <a:avLst/>
          </a:prstGeom>
        </p:spPr>
        <p:txBody>
          <a:bodyPr wrap="square">
            <a:spAutoFit/>
          </a:bodyPr>
          <a:lstStyle/>
          <a:p>
            <a:r>
              <a:rPr lang="en-US" b="1" i="1" dirty="0">
                <a:solidFill>
                  <a:srgbClr val="C00000"/>
                </a:solidFill>
                <a:effectLst>
                  <a:outerShdw blurRad="38100" dist="38100" dir="2700000" algn="tl">
                    <a:srgbClr val="000000">
                      <a:alpha val="43137"/>
                    </a:srgbClr>
                  </a:outerShdw>
                </a:effectLst>
              </a:rPr>
              <a:t>IKG Generator Information. This form must be carried in the vehicle at all times. This Manifest is from the Generators i.e. restaurants, etc.. that generate the waste oil, and the IKG transporter documents each pickup on this form or their own form.</a:t>
            </a:r>
          </a:p>
        </p:txBody>
      </p:sp>
      <p:graphicFrame>
        <p:nvGraphicFramePr>
          <p:cNvPr id="5" name="Object 2"/>
          <p:cNvGraphicFramePr>
            <a:graphicFrameLocks noChangeAspect="1"/>
          </p:cNvGraphicFramePr>
          <p:nvPr>
            <p:extLst/>
          </p:nvPr>
        </p:nvGraphicFramePr>
        <p:xfrm>
          <a:off x="3195873" y="199176"/>
          <a:ext cx="5957180" cy="6527549"/>
        </p:xfrm>
        <a:graphic>
          <a:graphicData uri="http://schemas.openxmlformats.org/presentationml/2006/ole">
            <mc:AlternateContent xmlns:mc="http://schemas.openxmlformats.org/markup-compatibility/2006">
              <mc:Choice xmlns:v="urn:schemas-microsoft-com:vml" Requires="v">
                <p:oleObj spid="_x0000_s1029" name="Acrobat Document" r:id="rId3" imgW="5829261" imgH="7543646" progId="AcroExch.Document.11">
                  <p:embed/>
                </p:oleObj>
              </mc:Choice>
              <mc:Fallback>
                <p:oleObj name="Acrobat Document" r:id="rId3" imgW="5829261" imgH="7543646" progId="AcroExch.Document.11">
                  <p:embed/>
                  <p:pic>
                    <p:nvPicPr>
                      <p:cNvPr id="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873" y="199176"/>
                        <a:ext cx="5957180" cy="6527549"/>
                      </a:xfrm>
                      <a:prstGeom prst="rect">
                        <a:avLst/>
                      </a:prstGeom>
                      <a:noFill/>
                      <a:ln>
                        <a:noFill/>
                      </a:ln>
                      <a:effectLst/>
                      <a:extLst/>
                    </p:spPr>
                  </p:pic>
                </p:oleObj>
              </mc:Fallback>
            </mc:AlternateContent>
          </a:graphicData>
        </a:graphic>
      </p:graphicFrame>
      <p:sp>
        <p:nvSpPr>
          <p:cNvPr id="6" name="TextBox 5"/>
          <p:cNvSpPr txBox="1"/>
          <p:nvPr/>
        </p:nvSpPr>
        <p:spPr>
          <a:xfrm>
            <a:off x="316872" y="262550"/>
            <a:ext cx="2544024" cy="1384995"/>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n-US" sz="2800" b="1" i="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IKG Manifest Generator Form</a:t>
            </a:r>
          </a:p>
        </p:txBody>
      </p:sp>
    </p:spTree>
    <p:extLst>
      <p:ext uri="{BB962C8B-B14F-4D97-AF65-F5344CB8AC3E}">
        <p14:creationId xmlns:p14="http://schemas.microsoft.com/office/powerpoint/2010/main" val="3987774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517" y="419879"/>
            <a:ext cx="8658810" cy="1026366"/>
          </a:xfrm>
        </p:spPr>
        <p:txBody>
          <a:bodyPr>
            <a:normAutofit fontScale="90000"/>
            <a:scene3d>
              <a:camera prst="orthographicFront"/>
              <a:lightRig rig="threePt" dir="t"/>
            </a:scene3d>
            <a:sp3d extrusionH="57150">
              <a:bevelT w="38100" h="38100" prst="relaxedInset"/>
            </a:sp3d>
          </a:bodyPr>
          <a:lstStyle/>
          <a:p>
            <a:pPr algn="ctr"/>
            <a:r>
              <a:rPr lang="en-US" b="1" i="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IKG  Manifest Instruction Sheet Continued:</a:t>
            </a:r>
          </a:p>
        </p:txBody>
      </p:sp>
      <p:sp>
        <p:nvSpPr>
          <p:cNvPr id="3" name="Content Placeholder 2"/>
          <p:cNvSpPr>
            <a:spLocks noGrp="1"/>
          </p:cNvSpPr>
          <p:nvPr>
            <p:ph idx="1"/>
          </p:nvPr>
        </p:nvSpPr>
        <p:spPr>
          <a:xfrm>
            <a:off x="1413587" y="1707502"/>
            <a:ext cx="9134670" cy="4823926"/>
          </a:xfrm>
        </p:spPr>
        <p:txBody>
          <a:bodyPr>
            <a:normAutofit/>
            <a:scene3d>
              <a:camera prst="orthographicFront"/>
              <a:lightRig rig="threePt" dir="t"/>
            </a:scene3d>
            <a:sp3d extrusionH="57150">
              <a:bevelT w="38100" h="38100" prst="relaxedInset"/>
            </a:sp3d>
          </a:bodyPr>
          <a:lstStyle/>
          <a:p>
            <a:r>
              <a:rPr lang="en-US" sz="2000" b="1" i="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 must be done with this information?</a:t>
            </a:r>
          </a:p>
          <a:p>
            <a:pPr lvl="0"/>
            <a:r>
              <a:rPr lang="en-US" sz="2000" b="1" i="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transporter must give the generator the information in 1-7, 9 &amp; 15 above, either at the time of IKG collection or within 45 calendar days.  The transporter must keep this information in the transporting vehicle while transporting IKG to the receiving facility. </a:t>
            </a:r>
          </a:p>
          <a:p>
            <a:pPr lvl="0"/>
            <a:r>
              <a:rPr lang="en-US" sz="2000" b="1" i="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transporter must give the receiving facility the information in 1 &amp; 7-15 above, either at the time of IKG delivery or within 15 business days.  The receiving facility must maintain this information for two years.</a:t>
            </a:r>
          </a:p>
          <a:p>
            <a:pPr lvl="0"/>
            <a:r>
              <a:rPr lang="en-US" sz="2000" b="1" i="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transporter must keep all of the information in 1-15 above and must maintain this information for two years.  The information in 1-15 above makes up a complete manifest.</a:t>
            </a:r>
          </a:p>
          <a:p>
            <a:endParaRPr lang="en-US" b="1" i="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3769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9935" y="1101012"/>
            <a:ext cx="7968343" cy="53744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164150" y="289249"/>
            <a:ext cx="5658152" cy="1166327"/>
          </a:xfrm>
        </p:spPr>
        <p:txBody>
          <a:bodyPr>
            <a:normAutofit fontScale="90000"/>
            <a:scene3d>
              <a:camera prst="orthographicFront"/>
              <a:lightRig rig="threePt" dir="t"/>
            </a:scene3d>
            <a:sp3d extrusionH="57150">
              <a:bevelT w="38100" h="38100" prst="relaxedInset"/>
            </a:sp3d>
          </a:bodyPr>
          <a:lstStyle/>
          <a:p>
            <a:pPr algn="ctr"/>
            <a:r>
              <a:rPr lang="en-US" b="1" i="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IKG Transporter Vehicle</a:t>
            </a:r>
            <a:br>
              <a:rPr lang="en-US" b="1" i="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b="1" i="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with Proper Signage</a:t>
            </a:r>
          </a:p>
        </p:txBody>
      </p:sp>
    </p:spTree>
    <p:extLst>
      <p:ext uri="{BB962C8B-B14F-4D97-AF65-F5344CB8AC3E}">
        <p14:creationId xmlns:p14="http://schemas.microsoft.com/office/powerpoint/2010/main" val="3386291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309" y="283028"/>
            <a:ext cx="8699931" cy="687356"/>
          </a:xfrm>
        </p:spPr>
        <p:txBody>
          <a:bodyPr>
            <a:normAutofit fontScale="90000"/>
          </a:bodyPr>
          <a:lstStyle/>
          <a:p>
            <a:pPr algn="ctr"/>
            <a:r>
              <a:rPr lang="en-US" b="1" i="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Illegal IKG Transport Vehicles </a:t>
            </a:r>
          </a:p>
        </p:txBody>
      </p:sp>
      <p:pic>
        <p:nvPicPr>
          <p:cNvPr id="4" name="Picture 3"/>
          <p:cNvPicPr>
            <a:picLocks noChangeAspect="1"/>
          </p:cNvPicPr>
          <p:nvPr/>
        </p:nvPicPr>
        <p:blipFill>
          <a:blip r:embed="rId2"/>
          <a:stretch>
            <a:fillRect/>
          </a:stretch>
        </p:blipFill>
        <p:spPr>
          <a:xfrm>
            <a:off x="345232" y="1332737"/>
            <a:ext cx="6064899" cy="39110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stretch>
            <a:fillRect/>
          </a:stretch>
        </p:blipFill>
        <p:spPr>
          <a:xfrm>
            <a:off x="6601942" y="2431773"/>
            <a:ext cx="5257266" cy="41602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7455159" y="1042309"/>
            <a:ext cx="3200400" cy="769441"/>
          </a:xfrm>
          <a:prstGeom prst="rect">
            <a:avLst/>
          </a:prstGeom>
        </p:spPr>
        <p:txBody>
          <a:bodyPr wrap="square">
            <a:spAutoFit/>
            <a:scene3d>
              <a:camera prst="orthographicFront"/>
              <a:lightRig rig="threePt" dir="t"/>
            </a:scene3d>
            <a:sp3d extrusionH="57150">
              <a:bevelT w="38100" h="38100" prst="relaxedInset"/>
            </a:sp3d>
          </a:bodyPr>
          <a:lstStyle/>
          <a:p>
            <a:pPr algn="ctr"/>
            <a:r>
              <a:rPr lang="en-US" sz="4400" b="1" i="1" dirty="0">
                <a:solidFill>
                  <a:srgbClr val="FF0000"/>
                </a:solidFill>
                <a:effectLst>
                  <a:outerShdw blurRad="38100" dist="38100" dir="2700000" algn="tl">
                    <a:srgbClr val="000000">
                      <a:alpha val="43137"/>
                    </a:srgbClr>
                  </a:outerShdw>
                </a:effectLst>
                <a:latin typeface="Tahoma" pitchFamily="34" charset="0"/>
                <a:cs typeface="Tahoma" pitchFamily="34" charset="0"/>
              </a:rPr>
              <a:t>Red</a:t>
            </a:r>
            <a:r>
              <a:rPr lang="en-US" sz="4400" b="1" i="1" dirty="0">
                <a:solidFill>
                  <a:schemeClr val="accent4">
                    <a:lumMod val="75000"/>
                  </a:schemeClr>
                </a:solidFill>
                <a:effectLst>
                  <a:outerShdw blurRad="38100" dist="38100" dir="2700000" algn="tl">
                    <a:srgbClr val="000000">
                      <a:alpha val="43137"/>
                    </a:srgbClr>
                  </a:outerShdw>
                </a:effectLst>
                <a:latin typeface="Tahoma" pitchFamily="34" charset="0"/>
                <a:cs typeface="Tahoma" pitchFamily="34" charset="0"/>
              </a:rPr>
              <a:t> </a:t>
            </a:r>
            <a:r>
              <a:rPr lang="en-US" sz="4400" b="1" i="1" dirty="0">
                <a:solidFill>
                  <a:srgbClr val="FF0000"/>
                </a:solidFill>
                <a:effectLst>
                  <a:outerShdw blurRad="38100" dist="38100" dir="2700000" algn="tl">
                    <a:srgbClr val="000000">
                      <a:alpha val="43137"/>
                    </a:srgbClr>
                  </a:outerShdw>
                </a:effectLst>
                <a:latin typeface="Tahoma" pitchFamily="34" charset="0"/>
                <a:cs typeface="Tahoma" pitchFamily="34" charset="0"/>
              </a:rPr>
              <a:t>Flags:</a:t>
            </a:r>
            <a:endParaRPr lang="en-US" sz="4400" dirty="0">
              <a:solidFill>
                <a:srgbClr val="FF0000"/>
              </a:solidFill>
            </a:endParaRPr>
          </a:p>
        </p:txBody>
      </p:sp>
      <p:sp>
        <p:nvSpPr>
          <p:cNvPr id="7" name="Rectangle 6"/>
          <p:cNvSpPr/>
          <p:nvPr/>
        </p:nvSpPr>
        <p:spPr>
          <a:xfrm>
            <a:off x="-58026" y="5509883"/>
            <a:ext cx="6659968" cy="954107"/>
          </a:xfrm>
          <a:prstGeom prst="rect">
            <a:avLst/>
          </a:prstGeom>
        </p:spPr>
        <p:txBody>
          <a:bodyPr wrap="square">
            <a:spAutoFit/>
            <a:scene3d>
              <a:camera prst="orthographicFront"/>
              <a:lightRig rig="threePt" dir="t"/>
            </a:scene3d>
            <a:sp3d extrusionH="57150">
              <a:bevelT w="38100" h="38100" prst="relaxedInset"/>
            </a:sp3d>
          </a:bodyPr>
          <a:lstStyle/>
          <a:p>
            <a:pPr algn="ctr"/>
            <a:r>
              <a:rPr lang="en-US" sz="2800" b="1" i="1" dirty="0">
                <a:solidFill>
                  <a:srgbClr val="FF0000"/>
                </a:solidFill>
                <a:effectLst>
                  <a:outerShdw blurRad="38100" dist="38100" dir="2700000" algn="tl">
                    <a:srgbClr val="000000">
                      <a:alpha val="43137"/>
                    </a:srgbClr>
                  </a:outerShdw>
                </a:effectLst>
                <a:latin typeface="Tahoma" pitchFamily="34" charset="0"/>
                <a:cs typeface="Tahoma" pitchFamily="34" charset="0"/>
              </a:rPr>
              <a:t>Vehicles have no “signage” or CDFA issued registration decal</a:t>
            </a:r>
          </a:p>
        </p:txBody>
      </p:sp>
    </p:spTree>
    <p:extLst>
      <p:ext uri="{BB962C8B-B14F-4D97-AF65-F5344CB8AC3E}">
        <p14:creationId xmlns:p14="http://schemas.microsoft.com/office/powerpoint/2010/main" val="1240036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427</TotalTime>
  <Words>685</Words>
  <Application>Microsoft Office PowerPoint</Application>
  <PresentationFormat>Widescreen</PresentationFormat>
  <Paragraphs>60</Paragraphs>
  <Slides>13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Calibri Light</vt:lpstr>
      <vt:lpstr>Tahoma</vt:lpstr>
      <vt:lpstr>Wingdings</vt:lpstr>
      <vt:lpstr>Office Theme</vt:lpstr>
      <vt:lpstr>Acrobat Document</vt:lpstr>
      <vt:lpstr>PowerPoint Presentation</vt:lpstr>
      <vt:lpstr>What is Inedible Kitchen Grease?</vt:lpstr>
      <vt:lpstr>Why Is Inedible Kitchen Grease Collected?</vt:lpstr>
      <vt:lpstr>IKG Registered Transporter Decals for 2018. All IKG Decals follow the California DMV Color Codes for Current Year Decals. </vt:lpstr>
      <vt:lpstr>Requirements of IKG Transportation and Collection</vt:lpstr>
      <vt:lpstr>PowerPoint Presentation</vt:lpstr>
      <vt:lpstr>IKG  Manifest Instruction Sheet Continued:</vt:lpstr>
      <vt:lpstr>IKG Transporter Vehicle with Proper Signage</vt:lpstr>
      <vt:lpstr>Illegal IKG Transport Vehicles </vt:lpstr>
      <vt:lpstr>Illegal Transport Vehicles</vt:lpstr>
      <vt:lpstr>IKG Resources for Enforcement</vt:lpstr>
      <vt:lpstr>The CDFA Thanks you for your time!</vt:lpstr>
      <vt:lpstr>My 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Abbott, Michael@CDFA</dc:creator>
  <cp:lastModifiedBy>Abbott, Michael@CDFA</cp:lastModifiedBy>
  <cp:revision>8</cp:revision>
  <cp:lastPrinted>2018-02-05T21:41:08Z</cp:lastPrinted>
  <dcterms:created xsi:type="dcterms:W3CDTF">2018-01-23T18:29:54Z</dcterms:created>
  <dcterms:modified xsi:type="dcterms:W3CDTF">2018-02-05T21:41:35Z</dcterms:modified>
</cp:coreProperties>
</file>