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4" r:id="rId3"/>
    <p:sldId id="277" r:id="rId4"/>
    <p:sldId id="278" r:id="rId5"/>
    <p:sldId id="279" r:id="rId6"/>
    <p:sldId id="280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F3715A-4456-4F67-9F0F-680D64372375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8BC806-80E2-48E7-B270-249F15D6C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66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E3D628E-6A4C-49EC-9D2D-C87D60AF76F7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DD0614-E045-4108-AF54-B6BFAE080A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9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74B0-D686-4FBF-9020-9940947F693A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76146-5E7A-4D91-AD6B-EF9BE53D0475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8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85354-79B9-440A-AD55-239CF4465AD9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0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DC115-652B-43D5-8032-E44D55B3FFAA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4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0A07F-5910-4483-B3C4-F04FE911EA49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4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6EE6B-21A0-4BF2-9CDA-516E95007374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9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2D8B-C5F5-46EC-ADEF-8887E886BA80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4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DF4D-B1E1-4784-98CC-77A90AA23A80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4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E3EB0-E1EC-4AFD-895A-2543B08C9AD7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71FE-28E2-4619-8AE7-EA1D0034A159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46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D1054-0EE0-4B5D-BF58-3321D6FED65A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52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2D96A-2E69-4E8C-BF60-B54E1900CB00}" type="datetime3">
              <a:rPr lang="en-US" smtClean="0"/>
              <a:t>11 September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F777E-1DCA-434E-9A87-FF4DE198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9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5.3 Accommodation and Environmental Conditions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b="1" i="1" dirty="0"/>
              <a:t>(ISO/IEC 17025:2005, Clause 5.3</a:t>
            </a:r>
            <a:r>
              <a:rPr lang="en-US" sz="2400" b="1" i="1" dirty="0" smtClean="0"/>
              <a:t>)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Gill Sans MT" panose="020B0502020104020203" pitchFamily="34" charset="0"/>
              </a:rPr>
              <a:t>Nirmela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Gill Sans MT" panose="020B0502020104020203" pitchFamily="34" charset="0"/>
              </a:rPr>
              <a:t>Arsem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Gill Sans MT" panose="020B0502020104020203" pitchFamily="34" charset="0"/>
              </a:rPr>
              <a:t>12 September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Gill Sans MT" panose="020B0502020104020203" pitchFamily="34" charset="0"/>
              </a:rPr>
              <a:t>2018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Gill Sans MT" panose="020B0502020104020203" pitchFamily="34" charset="0"/>
              </a:rPr>
              <a:t>5</a:t>
            </a:r>
            <a:r>
              <a:rPr lang="en-US" b="1" i="1" dirty="0" smtClean="0">
                <a:latin typeface="Gill Sans MT" panose="020B0502020104020203" pitchFamily="34" charset="0"/>
              </a:rPr>
              <a:t>.3.1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i="1" dirty="0"/>
              <a:t>5.3.1 Laboratory facilities for testing and/or calibration, including but not limited to </a:t>
            </a:r>
            <a:r>
              <a:rPr lang="en-US" b="1" i="1" dirty="0">
                <a:solidFill>
                  <a:srgbClr val="C00000"/>
                </a:solidFill>
              </a:rPr>
              <a:t>energy sources, lighting and environmental conditions</a:t>
            </a:r>
            <a:r>
              <a:rPr lang="en-US" i="1" dirty="0"/>
              <a:t>, shall be such as to facilitate correct performance of the tests and/or calibrations. The laboratory shall ensure that the environmental conditions do not </a:t>
            </a:r>
            <a:r>
              <a:rPr lang="en-US" sz="2900" b="1" i="1" dirty="0">
                <a:solidFill>
                  <a:srgbClr val="C00000"/>
                </a:solidFill>
              </a:rPr>
              <a:t>invalidate </a:t>
            </a:r>
            <a:r>
              <a:rPr lang="en-US" i="1" dirty="0"/>
              <a:t>the results or </a:t>
            </a:r>
            <a:r>
              <a:rPr lang="en-US" sz="2900" b="1" i="1" dirty="0">
                <a:solidFill>
                  <a:srgbClr val="C00000"/>
                </a:solidFill>
              </a:rPr>
              <a:t>adversely affect </a:t>
            </a:r>
            <a:r>
              <a:rPr lang="en-US" i="1" dirty="0"/>
              <a:t>the required quality of any measurement. Particular care shall be taken when sampling and tests and/or calibrations are undertaken at </a:t>
            </a:r>
            <a:r>
              <a:rPr lang="en-US" sz="2900" b="1" i="1" dirty="0">
                <a:solidFill>
                  <a:srgbClr val="C00000"/>
                </a:solidFill>
              </a:rPr>
              <a:t>sites other than a permanent laboratory facility</a:t>
            </a:r>
            <a:r>
              <a:rPr lang="en-US" i="1" dirty="0"/>
              <a:t>. The technical requirements for accommodation and environmental conditions that can affect the results of tests and calibrations shall be </a:t>
            </a:r>
            <a:r>
              <a:rPr lang="en-US" b="1" i="1" dirty="0">
                <a:solidFill>
                  <a:srgbClr val="C00000"/>
                </a:solidFill>
              </a:rPr>
              <a:t>documented.</a:t>
            </a:r>
            <a:r>
              <a:rPr lang="en-US" i="1" dirty="0"/>
              <a:t> 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Identify sources and conditions that impact the test adversely</a:t>
            </a:r>
          </a:p>
          <a:p>
            <a:pPr lvl="1"/>
            <a:r>
              <a:rPr lang="en-US" dirty="0" smtClean="0"/>
              <a:t>Lighting</a:t>
            </a:r>
          </a:p>
          <a:p>
            <a:pPr lvl="1"/>
            <a:r>
              <a:rPr lang="en-US" dirty="0" smtClean="0"/>
              <a:t>Energy sources</a:t>
            </a:r>
          </a:p>
          <a:p>
            <a:pPr lvl="1"/>
            <a:r>
              <a:rPr lang="en-US" dirty="0" smtClean="0"/>
              <a:t>Dust</a:t>
            </a:r>
          </a:p>
          <a:p>
            <a:pPr lvl="1"/>
            <a:r>
              <a:rPr lang="en-US" dirty="0" smtClean="0"/>
              <a:t>Disinfection</a:t>
            </a:r>
          </a:p>
          <a:p>
            <a:pPr lvl="1"/>
            <a:r>
              <a:rPr lang="en-US" dirty="0" smtClean="0"/>
              <a:t>VOCs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Tests performed outside the lab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Document the technical requirements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6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Gill Sans MT" panose="020B0502020104020203" pitchFamily="34" charset="0"/>
              </a:rPr>
              <a:t>5</a:t>
            </a:r>
            <a:r>
              <a:rPr lang="en-US" b="1" i="1" dirty="0" smtClean="0">
                <a:latin typeface="Gill Sans MT" panose="020B0502020104020203" pitchFamily="34" charset="0"/>
              </a:rPr>
              <a:t>.3.2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038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i="1" dirty="0"/>
              <a:t>5.3.2 The laboratory shall </a:t>
            </a:r>
            <a:r>
              <a:rPr lang="en-US" b="1" i="1" dirty="0">
                <a:solidFill>
                  <a:srgbClr val="C00000"/>
                </a:solidFill>
              </a:rPr>
              <a:t>monitor, </a:t>
            </a:r>
            <a:r>
              <a:rPr lang="en-US" sz="2900" b="1" i="1" dirty="0">
                <a:solidFill>
                  <a:srgbClr val="C00000"/>
                </a:solidFill>
              </a:rPr>
              <a:t>control and record environmental conditions</a:t>
            </a:r>
            <a:r>
              <a:rPr lang="en-US" i="1" dirty="0"/>
              <a:t> as required by the relevant specifications, methods and procedures or where they influence the quality of the results. Due attention shall be paid, for example, to </a:t>
            </a:r>
            <a:r>
              <a:rPr lang="en-US" sz="2900" b="1" i="1" dirty="0">
                <a:solidFill>
                  <a:srgbClr val="C00000"/>
                </a:solidFill>
              </a:rPr>
              <a:t>biological sterility, dust, </a:t>
            </a:r>
            <a:r>
              <a:rPr lang="en-US" i="1" dirty="0"/>
              <a:t>electromagnetic disturbances, radiation, humidity, electrical supply, </a:t>
            </a:r>
            <a:r>
              <a:rPr lang="en-US" sz="2900" b="1" i="1" dirty="0">
                <a:solidFill>
                  <a:srgbClr val="C00000"/>
                </a:solidFill>
              </a:rPr>
              <a:t>temperature, and sound </a:t>
            </a:r>
            <a:r>
              <a:rPr lang="en-US" i="1" dirty="0"/>
              <a:t>and </a:t>
            </a:r>
            <a:r>
              <a:rPr lang="en-US" sz="2900" b="1" i="1" dirty="0">
                <a:solidFill>
                  <a:srgbClr val="C00000"/>
                </a:solidFill>
              </a:rPr>
              <a:t>vibration levels</a:t>
            </a:r>
            <a:r>
              <a:rPr lang="en-US" i="1" dirty="0"/>
              <a:t>, as appropriate to the technical activities concerned. Tests and calibrations shall be </a:t>
            </a:r>
            <a:r>
              <a:rPr lang="en-US" sz="2900" b="1" i="1" dirty="0">
                <a:solidFill>
                  <a:srgbClr val="C00000"/>
                </a:solidFill>
              </a:rPr>
              <a:t>stopped </a:t>
            </a:r>
            <a:r>
              <a:rPr lang="en-US" i="1" dirty="0"/>
              <a:t>when the environmental conditions jeopardize the results of the tests and/or calibrations. 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Logbook for recording environmental conditions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Set limits for environmental conditions at which point testing will stop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8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Gill Sans MT" panose="020B0502020104020203" pitchFamily="34" charset="0"/>
              </a:rPr>
              <a:t>5</a:t>
            </a:r>
            <a:r>
              <a:rPr lang="en-US" b="1" i="1" dirty="0" smtClean="0">
                <a:latin typeface="Gill Sans MT" panose="020B0502020104020203" pitchFamily="34" charset="0"/>
              </a:rPr>
              <a:t>.3.3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5.3.3 There shall be effective separation between </a:t>
            </a:r>
            <a:r>
              <a:rPr lang="en-US" i="1" dirty="0" err="1"/>
              <a:t>neighbouring</a:t>
            </a:r>
            <a:r>
              <a:rPr lang="en-US" i="1" dirty="0"/>
              <a:t> areas in which there are incompatible activities. Measures shall be taken to prevent cross-contamination. 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 sources of cross contamination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to prevent cross contamination?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8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Gill Sans MT" panose="020B0502020104020203" pitchFamily="34" charset="0"/>
              </a:rPr>
              <a:t>5</a:t>
            </a:r>
            <a:r>
              <a:rPr lang="en-US" b="1" i="1" dirty="0" smtClean="0">
                <a:latin typeface="Gill Sans MT" panose="020B0502020104020203" pitchFamily="34" charset="0"/>
              </a:rPr>
              <a:t>.3.4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5.3.4 Access to and use of areas affecting the quality of the tests and/or calibrations shall be controlled. The laboratory shall determine the extent of control based on its particular circumstances. 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Controlled access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Gill Sans MT" panose="020B0502020104020203" pitchFamily="34" charset="0"/>
              </a:rPr>
              <a:t>5</a:t>
            </a:r>
            <a:r>
              <a:rPr lang="en-US" b="1" i="1" dirty="0" smtClean="0">
                <a:latin typeface="Gill Sans MT" panose="020B0502020104020203" pitchFamily="34" charset="0"/>
              </a:rPr>
              <a:t>.3.5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5.3.5 Measures shall be taken to ensure good housekeeping in the laboratory. Special procedures shall be prepared where necessary.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endParaRPr lang="en-US" dirty="0">
              <a:latin typeface="Gill Sans MT" panose="020B0502020104020203" pitchFamily="34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housekeeping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Additional housekeeping measures for special areas</a:t>
            </a:r>
          </a:p>
          <a:p>
            <a:endParaRPr lang="en-US" dirty="0" smtClean="0"/>
          </a:p>
          <a:p>
            <a:r>
              <a:rPr lang="en-US" dirty="0" smtClean="0"/>
              <a:t>Procedure for housekeeping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F777E-1DCA-434E-9A87-FF4DE1986E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8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362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5.3 Accommodation and Environmental Conditions </vt:lpstr>
      <vt:lpstr>5.3.1</vt:lpstr>
      <vt:lpstr>5.3.2</vt:lpstr>
      <vt:lpstr>5.3.3</vt:lpstr>
      <vt:lpstr>5.3.4</vt:lpstr>
      <vt:lpstr>5.3.5</vt:lpstr>
    </vt:vector>
  </TitlesOfParts>
  <Company>East Bay Municipal Utility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4.5 Subcontracting of Environmental Tests</dc:title>
  <dc:creator>Arsem, Nirmela</dc:creator>
  <cp:lastModifiedBy>Arsem, Nirmela</cp:lastModifiedBy>
  <cp:revision>30</cp:revision>
  <cp:lastPrinted>2018-07-06T23:26:10Z</cp:lastPrinted>
  <dcterms:created xsi:type="dcterms:W3CDTF">2018-03-20T15:29:34Z</dcterms:created>
  <dcterms:modified xsi:type="dcterms:W3CDTF">2018-09-11T18:15:41Z</dcterms:modified>
</cp:coreProperties>
</file>