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3"/>
  </p:notesMasterIdLst>
  <p:handoutMasterIdLst>
    <p:handoutMasterId r:id="rId24"/>
  </p:handoutMasterIdLst>
  <p:sldIdLst>
    <p:sldId id="256" r:id="rId3"/>
    <p:sldId id="308" r:id="rId4"/>
    <p:sldId id="301" r:id="rId5"/>
    <p:sldId id="291" r:id="rId6"/>
    <p:sldId id="300" r:id="rId7"/>
    <p:sldId id="299" r:id="rId8"/>
    <p:sldId id="319" r:id="rId9"/>
    <p:sldId id="316" r:id="rId10"/>
    <p:sldId id="286" r:id="rId11"/>
    <p:sldId id="310" r:id="rId12"/>
    <p:sldId id="302" r:id="rId13"/>
    <p:sldId id="313" r:id="rId14"/>
    <p:sldId id="317" r:id="rId15"/>
    <p:sldId id="312" r:id="rId16"/>
    <p:sldId id="287" r:id="rId17"/>
    <p:sldId id="307" r:id="rId18"/>
    <p:sldId id="314" r:id="rId19"/>
    <p:sldId id="318" r:id="rId20"/>
    <p:sldId id="320" r:id="rId21"/>
    <p:sldId id="315" r:id="rId2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0066C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73" autoAdjust="0"/>
  </p:normalViewPr>
  <p:slideViewPr>
    <p:cSldViewPr>
      <p:cViewPr varScale="1">
        <p:scale>
          <a:sx n="84" d="100"/>
          <a:sy n="84" d="100"/>
        </p:scale>
        <p:origin x="86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72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oa-dc1-2k8\FDrive\BD17\Region%202%20Chlorine%20Residual%20Violations%20Concentration%20and%20Duration%2001_01_2010%20-%2012_31_2017_CSiu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oa-dc1-2k8\FDrive\BD17\Region%202%20Chlorine%20Residual%20Violations%20Concentration%20and%20Duration%2001_01_2010%20-%2012_31_2017_CSiu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dirty="0" smtClean="0"/>
              <a:t>SF</a:t>
            </a:r>
            <a:r>
              <a:rPr lang="en-US" sz="1400" b="1" baseline="0" dirty="0" smtClean="0"/>
              <a:t> </a:t>
            </a:r>
            <a:r>
              <a:rPr lang="en-US" sz="1400" b="1" dirty="0" smtClean="0"/>
              <a:t>Bay POTWs 2010 - 2017</a:t>
            </a:r>
          </a:p>
          <a:p>
            <a:pPr>
              <a:defRPr sz="1400" b="1"/>
            </a:pPr>
            <a:r>
              <a:rPr lang="en-US" sz="1400" b="1" dirty="0" smtClean="0"/>
              <a:t>Chlorine </a:t>
            </a:r>
            <a:r>
              <a:rPr lang="en-US" sz="1400" b="1" dirty="0"/>
              <a:t>Residual Concentration Exceedances - Cumulative Probability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CDF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Sheet1!$C$5:$C$36</c:f>
              <c:numCache>
                <c:formatCode>0.00</c:formatCode>
                <c:ptCount val="32"/>
                <c:pt idx="0">
                  <c:v>1</c:v>
                </c:pt>
                <c:pt idx="1">
                  <c:v>10.82</c:v>
                </c:pt>
                <c:pt idx="2">
                  <c:v>0.13</c:v>
                </c:pt>
                <c:pt idx="3">
                  <c:v>1.61</c:v>
                </c:pt>
                <c:pt idx="4">
                  <c:v>1.2</c:v>
                </c:pt>
                <c:pt idx="5">
                  <c:v>0.1</c:v>
                </c:pt>
                <c:pt idx="6">
                  <c:v>0.47</c:v>
                </c:pt>
                <c:pt idx="7">
                  <c:v>0.9</c:v>
                </c:pt>
                <c:pt idx="8">
                  <c:v>6.45</c:v>
                </c:pt>
                <c:pt idx="9">
                  <c:v>1.25</c:v>
                </c:pt>
                <c:pt idx="10">
                  <c:v>5.3</c:v>
                </c:pt>
                <c:pt idx="11">
                  <c:v>0.27</c:v>
                </c:pt>
                <c:pt idx="12">
                  <c:v>0.2</c:v>
                </c:pt>
                <c:pt idx="13">
                  <c:v>3.7</c:v>
                </c:pt>
                <c:pt idx="14">
                  <c:v>2.5</c:v>
                </c:pt>
                <c:pt idx="15">
                  <c:v>0.2</c:v>
                </c:pt>
                <c:pt idx="16">
                  <c:v>0.3</c:v>
                </c:pt>
                <c:pt idx="17">
                  <c:v>1.8</c:v>
                </c:pt>
                <c:pt idx="18">
                  <c:v>0.08</c:v>
                </c:pt>
                <c:pt idx="19">
                  <c:v>0.41</c:v>
                </c:pt>
                <c:pt idx="20">
                  <c:v>1.4</c:v>
                </c:pt>
                <c:pt idx="21">
                  <c:v>1.53</c:v>
                </c:pt>
                <c:pt idx="22">
                  <c:v>0.82</c:v>
                </c:pt>
                <c:pt idx="23">
                  <c:v>1.4</c:v>
                </c:pt>
                <c:pt idx="24">
                  <c:v>0.24</c:v>
                </c:pt>
                <c:pt idx="25">
                  <c:v>0.4</c:v>
                </c:pt>
                <c:pt idx="26">
                  <c:v>0.45</c:v>
                </c:pt>
                <c:pt idx="27">
                  <c:v>2.2999999999999998</c:v>
                </c:pt>
                <c:pt idx="28">
                  <c:v>2.79</c:v>
                </c:pt>
                <c:pt idx="29">
                  <c:v>1.7</c:v>
                </c:pt>
                <c:pt idx="30">
                  <c:v>0.75</c:v>
                </c:pt>
                <c:pt idx="31">
                  <c:v>0.63</c:v>
                </c:pt>
              </c:numCache>
            </c:numRef>
          </c:xVal>
          <c:yVal>
            <c:numRef>
              <c:f>Sheet1!$E$5:$E$36</c:f>
              <c:numCache>
                <c:formatCode>General</c:formatCode>
                <c:ptCount val="32"/>
                <c:pt idx="0">
                  <c:v>0.38374267994213174</c:v>
                </c:pt>
                <c:pt idx="1">
                  <c:v>0.99998001491030197</c:v>
                </c:pt>
                <c:pt idx="2">
                  <c:v>0.24642706763990646</c:v>
                </c:pt>
                <c:pt idx="3">
                  <c:v>0.49116817958692277</c:v>
                </c:pt>
                <c:pt idx="4">
                  <c:v>0.41840125960029367</c:v>
                </c:pt>
                <c:pt idx="5">
                  <c:v>0.24220463135173265</c:v>
                </c:pt>
                <c:pt idx="6">
                  <c:v>0.29690626826970146</c:v>
                </c:pt>
                <c:pt idx="7">
                  <c:v>0.36673773476559468</c:v>
                </c:pt>
                <c:pt idx="8">
                  <c:v>0.98414831468663344</c:v>
                </c:pt>
                <c:pt idx="9">
                  <c:v>0.42717736575303888</c:v>
                </c:pt>
                <c:pt idx="10">
                  <c:v>0.94870945533525719</c:v>
                </c:pt>
                <c:pt idx="11">
                  <c:v>0.26664227632042503</c:v>
                </c:pt>
                <c:pt idx="12">
                  <c:v>0.25643087867890735</c:v>
                </c:pt>
                <c:pt idx="13">
                  <c:v>0.8199100707132535</c:v>
                </c:pt>
                <c:pt idx="14">
                  <c:v>0.64689045427539948</c:v>
                </c:pt>
                <c:pt idx="15">
                  <c:v>0.25643087867890735</c:v>
                </c:pt>
                <c:pt idx="16">
                  <c:v>0.27108067905068944</c:v>
                </c:pt>
                <c:pt idx="17">
                  <c:v>0.5251393131933566</c:v>
                </c:pt>
                <c:pt idx="18">
                  <c:v>0.23941161101597949</c:v>
                </c:pt>
                <c:pt idx="19">
                  <c:v>0.2876634897914313</c:v>
                </c:pt>
                <c:pt idx="20">
                  <c:v>0.45370559593275794</c:v>
                </c:pt>
                <c:pt idx="21">
                  <c:v>0.47686947869452251</c:v>
                </c:pt>
                <c:pt idx="22">
                  <c:v>0.35331784203108091</c:v>
                </c:pt>
                <c:pt idx="23">
                  <c:v>0.45370559593275794</c:v>
                </c:pt>
                <c:pt idx="24">
                  <c:v>0.26224091431042107</c:v>
                </c:pt>
                <c:pt idx="25">
                  <c:v>0.28613634567376667</c:v>
                </c:pt>
                <c:pt idx="26">
                  <c:v>0.29381026416831679</c:v>
                </c:pt>
                <c:pt idx="27">
                  <c:v>0.6130426824118359</c:v>
                </c:pt>
                <c:pt idx="28">
                  <c:v>0.69391405517596183</c:v>
                </c:pt>
                <c:pt idx="29">
                  <c:v>0.50726687944022597</c:v>
                </c:pt>
                <c:pt idx="30">
                  <c:v>0.3417225547562055</c:v>
                </c:pt>
                <c:pt idx="31">
                  <c:v>0.32219311174114074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F9B-4F96-993B-C8F27767A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8527912"/>
        <c:axId val="178676592"/>
      </c:scatterChart>
      <c:valAx>
        <c:axId val="178527912"/>
        <c:scaling>
          <c:orientation val="minMax"/>
          <c:max val="7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Event</a:t>
                </a:r>
                <a:r>
                  <a:rPr lang="en-US" b="1" baseline="0"/>
                  <a:t> Maximum </a:t>
                </a:r>
                <a:r>
                  <a:rPr lang="en-US" b="1"/>
                  <a:t>Chlorine Residual (mg/L)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8676592"/>
        <c:crosses val="autoZero"/>
        <c:crossBetween val="midCat"/>
        <c:majorUnit val="1"/>
        <c:minorUnit val="0.25"/>
      </c:valAx>
      <c:valAx>
        <c:axId val="1786765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Probability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85279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dirty="0" smtClean="0"/>
              <a:t>SF Bay POTWs 2010</a:t>
            </a:r>
            <a:r>
              <a:rPr lang="en-US" sz="1400" b="1" baseline="0" dirty="0" smtClean="0"/>
              <a:t> - 2017</a:t>
            </a:r>
            <a:endParaRPr lang="en-US" sz="1400" b="1" dirty="0" smtClean="0"/>
          </a:p>
          <a:p>
            <a:pPr>
              <a:defRPr sz="1400" b="1"/>
            </a:pPr>
            <a:r>
              <a:rPr lang="en-US" sz="1400" b="1" dirty="0" smtClean="0"/>
              <a:t>Chlorine </a:t>
            </a:r>
            <a:r>
              <a:rPr lang="en-US" sz="1400" b="1" dirty="0"/>
              <a:t>Residual Duration Exceedances - Cumulative Probability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Sheet1!$D$5:$D$36</c:f>
              <c:numCache>
                <c:formatCode>General</c:formatCode>
                <c:ptCount val="32"/>
                <c:pt idx="1">
                  <c:v>87</c:v>
                </c:pt>
                <c:pt idx="2">
                  <c:v>0.7</c:v>
                </c:pt>
                <c:pt idx="3">
                  <c:v>3</c:v>
                </c:pt>
                <c:pt idx="4">
                  <c:v>15</c:v>
                </c:pt>
                <c:pt idx="7">
                  <c:v>19</c:v>
                </c:pt>
                <c:pt idx="8">
                  <c:v>23</c:v>
                </c:pt>
                <c:pt idx="9">
                  <c:v>90</c:v>
                </c:pt>
                <c:pt idx="11">
                  <c:v>29</c:v>
                </c:pt>
                <c:pt idx="12">
                  <c:v>10</c:v>
                </c:pt>
                <c:pt idx="13">
                  <c:v>12</c:v>
                </c:pt>
                <c:pt idx="14">
                  <c:v>11</c:v>
                </c:pt>
                <c:pt idx="15">
                  <c:v>9</c:v>
                </c:pt>
                <c:pt idx="17">
                  <c:v>60</c:v>
                </c:pt>
                <c:pt idx="20">
                  <c:v>15</c:v>
                </c:pt>
                <c:pt idx="21">
                  <c:v>27</c:v>
                </c:pt>
                <c:pt idx="22">
                  <c:v>1</c:v>
                </c:pt>
                <c:pt idx="23">
                  <c:v>6</c:v>
                </c:pt>
                <c:pt idx="24">
                  <c:v>5</c:v>
                </c:pt>
                <c:pt idx="25">
                  <c:v>9</c:v>
                </c:pt>
                <c:pt idx="26">
                  <c:v>75</c:v>
                </c:pt>
                <c:pt idx="27">
                  <c:v>83</c:v>
                </c:pt>
                <c:pt idx="28">
                  <c:v>71</c:v>
                </c:pt>
                <c:pt idx="29">
                  <c:v>15</c:v>
                </c:pt>
              </c:numCache>
            </c:numRef>
          </c:xVal>
          <c:yVal>
            <c:numRef>
              <c:f>Sheet1!$F$5:$F$36</c:f>
              <c:numCache>
                <c:formatCode>General</c:formatCode>
                <c:ptCount val="32"/>
                <c:pt idx="1">
                  <c:v>0.96982353202307803</c:v>
                </c:pt>
                <c:pt idx="2">
                  <c:v>0.17495064932895668</c:v>
                </c:pt>
                <c:pt idx="3">
                  <c:v>0.19494655487558002</c:v>
                </c:pt>
                <c:pt idx="4">
                  <c:v>0.31965424941917064</c:v>
                </c:pt>
                <c:pt idx="7">
                  <c:v>0.36757456697793595</c:v>
                </c:pt>
                <c:pt idx="8">
                  <c:v>0.41765263852236889</c:v>
                </c:pt>
                <c:pt idx="9">
                  <c:v>0.97592220006591768</c:v>
                </c:pt>
                <c:pt idx="11">
                  <c:v>0.4950813328835964</c:v>
                </c:pt>
                <c:pt idx="12">
                  <c:v>0.26381006100978716</c:v>
                </c:pt>
                <c:pt idx="13">
                  <c:v>0.28554321049306874</c:v>
                </c:pt>
                <c:pt idx="14">
                  <c:v>0.27457055691565019</c:v>
                </c:pt>
                <c:pt idx="15">
                  <c:v>0.25326882531390127</c:v>
                </c:pt>
                <c:pt idx="17">
                  <c:v>0.84089166827040518</c:v>
                </c:pt>
                <c:pt idx="20">
                  <c:v>0.31965424941917064</c:v>
                </c:pt>
                <c:pt idx="21">
                  <c:v>0.4691047505416967</c:v>
                </c:pt>
                <c:pt idx="22">
                  <c:v>0.17748240175367311</c:v>
                </c:pt>
                <c:pt idx="23">
                  <c:v>0.22302257661210551</c:v>
                </c:pt>
                <c:pt idx="24">
                  <c:v>0.21341719412763463</c:v>
                </c:pt>
                <c:pt idx="25">
                  <c:v>0.25326882531390127</c:v>
                </c:pt>
                <c:pt idx="26">
                  <c:v>0.93150065209612265</c:v>
                </c:pt>
                <c:pt idx="27">
                  <c:v>0.95975279802329105</c:v>
                </c:pt>
                <c:pt idx="28">
                  <c:v>0.91255842218510164</c:v>
                </c:pt>
                <c:pt idx="29">
                  <c:v>0.31965424941917064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5CA-4B47-AB17-4C34A6673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0028200"/>
        <c:axId val="350028584"/>
      </c:scatterChart>
      <c:valAx>
        <c:axId val="350028200"/>
        <c:scaling>
          <c:orientation val="minMax"/>
          <c:max val="90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Event</a:t>
                </a:r>
                <a:r>
                  <a:rPr lang="en-US" b="1" baseline="0"/>
                  <a:t> Maximum Duration (min)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028584"/>
        <c:crosses val="autoZero"/>
        <c:crossBetween val="midCat"/>
      </c:valAx>
      <c:valAx>
        <c:axId val="35002858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Probability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0282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0.76852</cdr:x>
      <cdr:y>0.82143</cdr:y>
    </cdr:from>
    <cdr:to>
      <cdr:x>0.97508</cdr:x>
      <cdr:y>0.9012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2454AB11-06CF-4FBC-B1E6-118475DBE655}"/>
            </a:ext>
          </a:extLst>
        </cdr:cNvPr>
        <cdr:cNvSpPr txBox="1"/>
      </cdr:nvSpPr>
      <cdr:spPr>
        <a:xfrm xmlns:a="http://schemas.openxmlformats.org/drawingml/2006/main">
          <a:off x="6324600" y="5257800"/>
          <a:ext cx="1699918" cy="51062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One measurement</a:t>
          </a:r>
        </a:p>
        <a:p xmlns:a="http://schemas.openxmlformats.org/drawingml/2006/main">
          <a:pPr algn="ctr"/>
          <a:r>
            <a:rPr lang="en-US" sz="1100" baseline="0" dirty="0">
              <a:latin typeface="Arial" panose="020B0604020202020204" pitchFamily="34" charset="0"/>
              <a:cs typeface="Arial" panose="020B0604020202020204" pitchFamily="34" charset="0"/>
            </a:rPr>
            <a:t>at 10.82 mg/L not shown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0.78704</cdr:x>
      <cdr:y>0.82143</cdr:y>
    </cdr:from>
    <cdr:to>
      <cdr:x>0.9708</cdr:x>
      <cdr:y>0.89899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2454AB11-06CF-4FBC-B1E6-118475DBE655}"/>
            </a:ext>
          </a:extLst>
        </cdr:cNvPr>
        <cdr:cNvSpPr txBox="1"/>
      </cdr:nvSpPr>
      <cdr:spPr>
        <a:xfrm xmlns:a="http://schemas.openxmlformats.org/drawingml/2006/main">
          <a:off x="6477000" y="5257800"/>
          <a:ext cx="1512271" cy="49648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Duration</a:t>
          </a:r>
          <a:r>
            <a:rPr lang="en-US" sz="1100" baseline="0" dirty="0">
              <a:latin typeface="Arial" panose="020B0604020202020204" pitchFamily="34" charset="0"/>
              <a:cs typeface="Arial" panose="020B0604020202020204" pitchFamily="34" charset="0"/>
            </a:rPr>
            <a:t> for 9 events</a:t>
          </a:r>
        </a:p>
        <a:p xmlns:a="http://schemas.openxmlformats.org/drawingml/2006/main">
          <a:pPr algn="ctr"/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u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navailable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9B5C451-53CD-427E-887A-61CB561CE76D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E899B3E-8793-417B-8077-F1107DEBB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5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99D0C3-DE4B-4768-AF5F-28BB70DF3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211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2A8BF5-E0EF-416A-A50A-63EFD0A5F31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85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9D0C3-DE4B-4768-AF5F-28BB70DF3694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568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9D0C3-DE4B-4768-AF5F-28BB70DF3694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0895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9D0C3-DE4B-4768-AF5F-28BB70DF3694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58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Rectangle 13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1207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BC099B9-13B8-4A05-AF13-E87793163E8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224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6184900"/>
            <a:ext cx="9144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Line 10"/>
          <p:cNvSpPr>
            <a:spLocks noChangeShapeType="1"/>
          </p:cNvSpPr>
          <p:nvPr userDrawn="1"/>
        </p:nvSpPr>
        <p:spPr bwMode="auto">
          <a:xfrm>
            <a:off x="457200" y="60960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3811D-7369-4837-921D-F826160B3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61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A6C33-DA3E-4AE8-92D5-08C71CC031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54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9C8D3-A90E-4250-97D9-096A7A883F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25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43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07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2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0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2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381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0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20BE3-38CB-48CC-8FD5-90CD063F6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3232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9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19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37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E333-CE54-4062-9071-83F6C28988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32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27441-B6D4-49F6-957B-40A9363559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02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4A7DE-5A82-45E1-B814-B9D61F640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61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B0AE-BA0B-49D8-BE6E-B972A52B9B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49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D7F04-529E-41A8-938B-7B68E3BC54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68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9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067CF-A999-4551-BA06-B62B0DFF1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2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058BF9-D458-4AFE-849D-A4297B38244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6184900"/>
            <a:ext cx="9144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0" name="Line 16"/>
          <p:cNvSpPr>
            <a:spLocks noChangeShapeType="1"/>
          </p:cNvSpPr>
          <p:nvPr userDrawn="1"/>
        </p:nvSpPr>
        <p:spPr bwMode="auto">
          <a:xfrm>
            <a:off x="457200" y="13716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 userDrawn="1"/>
        </p:nvSpPr>
        <p:spPr bwMode="auto">
          <a:xfrm>
            <a:off x="457200" y="60960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ð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0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120775"/>
            <a:ext cx="7772400" cy="1470025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Chlorine Residual </a:t>
            </a: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Basin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Plan Amendment </a:t>
            </a: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Status and Issue</a:t>
            </a: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505200"/>
            <a:ext cx="6705600" cy="2133600"/>
          </a:xfrm>
        </p:spPr>
        <p:txBody>
          <a:bodyPr/>
          <a:lstStyle/>
          <a:p>
            <a:r>
              <a:rPr lang="en-US" altLang="en-US" dirty="0" smtClean="0"/>
              <a:t>Pardee Technical Seminar</a:t>
            </a:r>
            <a:endParaRPr lang="en-US" altLang="en-US" dirty="0"/>
          </a:p>
          <a:p>
            <a:r>
              <a:rPr lang="en-US" altLang="en-US" dirty="0" smtClean="0"/>
              <a:t>10/26/2018</a:t>
            </a:r>
          </a:p>
          <a:p>
            <a:r>
              <a:rPr lang="en-US" altLang="en-US" dirty="0" smtClean="0"/>
              <a:t>Tom Hall, EOA</a:t>
            </a:r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Implementation Plan Modification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 the underlined sentence below to </a:t>
            </a:r>
            <a:r>
              <a:rPr lang="en-US" sz="2400" dirty="0" smtClean="0"/>
              <a:t>BP Chapter 4 Section </a:t>
            </a:r>
            <a:r>
              <a:rPr lang="en-US" sz="2400" dirty="0" smtClean="0"/>
              <a:t>4.5.5.1 </a:t>
            </a:r>
            <a:r>
              <a:rPr lang="en-US" sz="2400" dirty="0"/>
              <a:t>Limitations for Conventional </a:t>
            </a:r>
            <a:r>
              <a:rPr lang="en-US" sz="2400" dirty="0" smtClean="0"/>
              <a:t>Pollutants: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</a:p>
          <a:p>
            <a:pPr lvl="1"/>
            <a:r>
              <a:rPr lang="en-US" sz="1600" u="sng" dirty="0" smtClean="0"/>
              <a:t>“Table </a:t>
            </a:r>
            <a:r>
              <a:rPr lang="en-US" sz="1600" u="sng" dirty="0"/>
              <a:t>4-2a also contains 1-hour average effluent limitations for total residual chlorine applicable to all treatment facilities that use chlorine for effluent disinfection</a:t>
            </a:r>
            <a:r>
              <a:rPr lang="en-US" sz="1600" dirty="0" smtClean="0"/>
              <a:t>.” </a:t>
            </a:r>
            <a:r>
              <a:rPr lang="en-US" sz="1600" dirty="0"/>
              <a:t>The water quality-based effluent limitations in Table 4-2a may be adjusted to account for dilution in a manner consistent with procedures in the </a:t>
            </a:r>
            <a:r>
              <a:rPr lang="en-US" sz="1600" i="1" dirty="0"/>
              <a:t>Policy for Implementation of Toxics Standards for Inland Surface Waters, Enclosed Bays, and Estuaries of California </a:t>
            </a:r>
            <a:r>
              <a:rPr lang="en-US" sz="1600" dirty="0"/>
              <a:t>(see footnotes ‘a’ and ‘e’ in Table 4-2a.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62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Deepwater POTW </a:t>
            </a:r>
            <a:r>
              <a:rPr lang="en-US" sz="3600" dirty="0" smtClean="0"/>
              <a:t>Initial Dilution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Actual dilution only used for deepwater discharger ammonia WQBELs </a:t>
            </a:r>
          </a:p>
          <a:p>
            <a:pPr lvl="0"/>
            <a:r>
              <a:rPr lang="en-US" sz="2400" dirty="0" smtClean="0"/>
              <a:t>Current ammonia dilution values compiled by RWB </a:t>
            </a:r>
          </a:p>
          <a:p>
            <a:pPr lvl="1"/>
            <a:r>
              <a:rPr lang="en-US" sz="2000" dirty="0" smtClean="0"/>
              <a:t>Generally different dilutions used for acute and chronic </a:t>
            </a:r>
            <a:r>
              <a:rPr lang="en-US" sz="2000" dirty="0" err="1" smtClean="0"/>
              <a:t>calcs</a:t>
            </a:r>
            <a:endParaRPr lang="en-US" sz="2000" dirty="0" smtClean="0"/>
          </a:p>
          <a:p>
            <a:pPr lvl="1"/>
            <a:r>
              <a:rPr lang="en-US" sz="2000" dirty="0" smtClean="0"/>
              <a:t>Acute values range from 3:1 (Calistoga) to 117:1 (WCA) </a:t>
            </a:r>
          </a:p>
          <a:p>
            <a:r>
              <a:rPr lang="en-US" sz="2400" dirty="0" smtClean="0"/>
              <a:t>TRC non-conservative like ammonia and cyanide</a:t>
            </a:r>
          </a:p>
          <a:p>
            <a:pPr lvl="1"/>
            <a:r>
              <a:rPr lang="en-US" sz="2000" dirty="0" smtClean="0"/>
              <a:t>Dilution only WQBELs don’t account for decay, adsorption, etc.</a:t>
            </a:r>
          </a:p>
          <a:p>
            <a:r>
              <a:rPr lang="en-US" sz="2400" dirty="0"/>
              <a:t>Various models and assumptions used in dilution </a:t>
            </a:r>
            <a:r>
              <a:rPr lang="en-US" sz="2400" dirty="0" smtClean="0"/>
              <a:t>studies</a:t>
            </a:r>
          </a:p>
          <a:p>
            <a:pPr lvl="1"/>
            <a:r>
              <a:rPr lang="en-US" sz="2000" dirty="0" smtClean="0"/>
              <a:t>Simplest to use existing ammonia acute dilutions for TRC </a:t>
            </a:r>
            <a:r>
              <a:rPr lang="en-US" sz="2000" dirty="0" err="1" smtClean="0"/>
              <a:t>calcs</a:t>
            </a:r>
            <a:endParaRPr lang="en-US" sz="2000" dirty="0" smtClean="0"/>
          </a:p>
          <a:p>
            <a:pPr lvl="1"/>
            <a:r>
              <a:rPr lang="en-US" sz="2000" dirty="0" smtClean="0"/>
              <a:t>POTWs may want to update old dilution studies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5830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TRC WQBEL Calculation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TRC </a:t>
            </a:r>
            <a:r>
              <a:rPr lang="en-US" sz="2400" dirty="0" smtClean="0"/>
              <a:t>not priority pollutant so not required to use SIP</a:t>
            </a:r>
          </a:p>
          <a:p>
            <a:r>
              <a:rPr lang="en-US" sz="2400" dirty="0" smtClean="0"/>
              <a:t>SIP based priority pollutants limits expressed as	</a:t>
            </a:r>
          </a:p>
          <a:p>
            <a:pPr lvl="1"/>
            <a:r>
              <a:rPr lang="en-US" sz="2000" dirty="0" smtClean="0"/>
              <a:t>Average monthly effluent limit (AMEL)</a:t>
            </a:r>
          </a:p>
          <a:p>
            <a:pPr lvl="1"/>
            <a:r>
              <a:rPr lang="en-US" sz="2000" dirty="0" smtClean="0"/>
              <a:t>Monthly average effluent limit (MDEL)</a:t>
            </a:r>
          </a:p>
          <a:p>
            <a:pPr lvl="1"/>
            <a:r>
              <a:rPr lang="en-US" sz="2000" dirty="0" smtClean="0"/>
              <a:t>No parameters now with 1-hour </a:t>
            </a:r>
            <a:r>
              <a:rPr lang="en-US" sz="2000" dirty="0" smtClean="0"/>
              <a:t>average </a:t>
            </a:r>
            <a:r>
              <a:rPr lang="en-US" sz="2000" dirty="0" smtClean="0"/>
              <a:t>limits</a:t>
            </a:r>
            <a:endParaRPr lang="en-US" sz="2000" dirty="0" smtClean="0"/>
          </a:p>
          <a:p>
            <a:r>
              <a:rPr lang="en-US" sz="2400" dirty="0" smtClean="0"/>
              <a:t>SIP section 1.4 effluent limit formula</a:t>
            </a:r>
          </a:p>
          <a:p>
            <a:pPr lvl="1"/>
            <a:r>
              <a:rPr lang="en-US" sz="2000" dirty="0" smtClean="0"/>
              <a:t>Ce </a:t>
            </a:r>
            <a:r>
              <a:rPr lang="en-US" sz="2000" dirty="0" smtClean="0"/>
              <a:t>= Co + </a:t>
            </a:r>
            <a:r>
              <a:rPr lang="en-US" sz="2000" dirty="0" err="1" smtClean="0"/>
              <a:t>Dm</a:t>
            </a:r>
            <a:r>
              <a:rPr lang="en-US" sz="2000" dirty="0" smtClean="0"/>
              <a:t>(</a:t>
            </a:r>
            <a:r>
              <a:rPr lang="en-US" sz="2000" dirty="0"/>
              <a:t>C</a:t>
            </a:r>
            <a:r>
              <a:rPr lang="en-US" sz="2000" dirty="0" smtClean="0"/>
              <a:t>o – </a:t>
            </a:r>
            <a:r>
              <a:rPr lang="en-US" sz="2000" dirty="0" smtClean="0"/>
              <a:t>Cs)</a:t>
            </a:r>
          </a:p>
          <a:p>
            <a:pPr lvl="1"/>
            <a:r>
              <a:rPr lang="en-US" sz="2000" dirty="0" smtClean="0"/>
              <a:t>Ce=effluent limit, </a:t>
            </a:r>
            <a:r>
              <a:rPr lang="en-US" sz="2000" dirty="0" smtClean="0"/>
              <a:t>Co=WQO, </a:t>
            </a:r>
            <a:r>
              <a:rPr lang="en-US" sz="2000" dirty="0" err="1" smtClean="0"/>
              <a:t>Dm</a:t>
            </a:r>
            <a:r>
              <a:rPr lang="en-US" sz="2000" dirty="0" smtClean="0"/>
              <a:t>=dilution, </a:t>
            </a:r>
            <a:r>
              <a:rPr lang="en-US" sz="2000" dirty="0" smtClean="0"/>
              <a:t>Cs=background </a:t>
            </a:r>
            <a:endParaRPr lang="en-US" sz="2000" dirty="0"/>
          </a:p>
          <a:p>
            <a:r>
              <a:rPr lang="en-US" sz="2400" dirty="0"/>
              <a:t>Ocean Plan </a:t>
            </a:r>
            <a:r>
              <a:rPr lang="en-US" sz="2400" dirty="0" smtClean="0"/>
              <a:t>same </a:t>
            </a:r>
            <a:r>
              <a:rPr lang="en-US" sz="2400" dirty="0" err="1" smtClean="0"/>
              <a:t>same</a:t>
            </a:r>
            <a:r>
              <a:rPr lang="en-US" sz="2400" dirty="0" smtClean="0"/>
              <a:t> formula for </a:t>
            </a:r>
            <a:r>
              <a:rPr lang="en-US" sz="2400" dirty="0"/>
              <a:t>TRC and </a:t>
            </a:r>
            <a:r>
              <a:rPr lang="en-US" sz="2400" dirty="0" smtClean="0"/>
              <a:t>bacteria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4207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Flows, Dilution, 1-hr </a:t>
            </a:r>
            <a:r>
              <a:rPr lang="en-US" dirty="0" err="1"/>
              <a:t>A</a:t>
            </a:r>
            <a:r>
              <a:rPr lang="en-US" dirty="0" err="1" smtClean="0"/>
              <a:t>vg</a:t>
            </a:r>
            <a:r>
              <a:rPr lang="en-US" dirty="0" smtClean="0"/>
              <a:t> Limit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026450"/>
              </p:ext>
            </p:extLst>
          </p:nvPr>
        </p:nvGraphicFramePr>
        <p:xfrm>
          <a:off x="457200" y="1600200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Discharger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Design Flow (mgd)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17/18 Flow</a:t>
                      </a:r>
                      <a:r>
                        <a:rPr lang="en-US" baseline="0" dirty="0" smtClean="0"/>
                        <a:t> (mgd)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Acute Initial</a:t>
                      </a:r>
                      <a:r>
                        <a:rPr lang="en-US" baseline="0" dirty="0" smtClean="0"/>
                        <a:t> Dilution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TRC Limit (mg/L)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EBDA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1.04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EBMUD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0.34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SFPUC 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0.68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West County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9.8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117:1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1.50</a:t>
                      </a:r>
                      <a:endParaRPr lang="en-US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San Jose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167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87.0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0.013</a:t>
                      </a:r>
                      <a:endParaRPr lang="en-US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Sunnyvale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0.013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095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Averaging Period </a:t>
            </a:r>
            <a:r>
              <a:rPr lang="en-US" sz="3600" dirty="0"/>
              <a:t>and </a:t>
            </a:r>
            <a:r>
              <a:rPr lang="en-US" sz="3600" dirty="0" smtClean="0"/>
              <a:t>Calculation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Need 24-times/day to </a:t>
            </a:r>
            <a:r>
              <a:rPr lang="en-US" sz="2400" dirty="0"/>
              <a:t>derive </a:t>
            </a:r>
            <a:r>
              <a:rPr lang="en-US" sz="2400" dirty="0" smtClean="0"/>
              <a:t>1-hour </a:t>
            </a:r>
            <a:r>
              <a:rPr lang="en-US" sz="2400" dirty="0" smtClean="0"/>
              <a:t>average values from continuous monitoring data recorded in SCADA system</a:t>
            </a:r>
          </a:p>
          <a:p>
            <a:r>
              <a:rPr lang="en-US" sz="2400" dirty="0" smtClean="0"/>
              <a:t>SCADA polls and records TRC analyzer readings at intervals ranging from seconds to minutes</a:t>
            </a:r>
          </a:p>
          <a:p>
            <a:r>
              <a:rPr lang="en-US" sz="2400" dirty="0" smtClean="0"/>
              <a:t>Multiple calculation options (no specified approach)</a:t>
            </a:r>
            <a:endParaRPr lang="en-US" sz="2400" dirty="0" smtClean="0"/>
          </a:p>
          <a:p>
            <a:pPr lvl="1"/>
            <a:r>
              <a:rPr lang="en-US" sz="2000" dirty="0" smtClean="0"/>
              <a:t>Simple single every </a:t>
            </a:r>
            <a:r>
              <a:rPr lang="en-US" sz="2000" dirty="0" smtClean="0"/>
              <a:t>hour on hour </a:t>
            </a:r>
            <a:r>
              <a:rPr lang="en-US" sz="2000" dirty="0" smtClean="0"/>
              <a:t>reading?</a:t>
            </a:r>
            <a:endParaRPr lang="en-US" sz="2000" dirty="0" smtClean="0"/>
          </a:p>
          <a:p>
            <a:pPr lvl="1"/>
            <a:r>
              <a:rPr lang="en-US" sz="2000" dirty="0" smtClean="0"/>
              <a:t>Arithmetic average (AA) </a:t>
            </a:r>
            <a:r>
              <a:rPr lang="en-US" sz="2000" dirty="0" smtClean="0"/>
              <a:t>calculations at </a:t>
            </a:r>
            <a:r>
              <a:rPr lang="en-US" sz="2000" dirty="0" smtClean="0"/>
              <a:t>least every 15 minutes </a:t>
            </a:r>
          </a:p>
          <a:p>
            <a:pPr lvl="1"/>
            <a:r>
              <a:rPr lang="en-US" sz="2000" dirty="0" smtClean="0"/>
              <a:t>AA  </a:t>
            </a:r>
            <a:r>
              <a:rPr lang="en-US" sz="2000" dirty="0" smtClean="0"/>
              <a:t>calculations at </a:t>
            </a:r>
            <a:r>
              <a:rPr lang="en-US" sz="2000" dirty="0" smtClean="0"/>
              <a:t>least every </a:t>
            </a:r>
            <a:r>
              <a:rPr lang="en-US" sz="2000" b="1" dirty="0" smtClean="0"/>
              <a:t>5 minutes</a:t>
            </a:r>
            <a:r>
              <a:rPr lang="en-US" sz="2000" dirty="0" smtClean="0"/>
              <a:t> (SWB 2008 </a:t>
            </a:r>
            <a:r>
              <a:rPr lang="en-US" sz="2000" dirty="0" err="1" smtClean="0"/>
              <a:t>recc</a:t>
            </a:r>
            <a:r>
              <a:rPr lang="en-US" sz="2000" dirty="0" smtClean="0"/>
              <a:t>.)</a:t>
            </a:r>
            <a:endParaRPr lang="en-US" sz="2000" dirty="0"/>
          </a:p>
          <a:p>
            <a:pPr lvl="1"/>
            <a:r>
              <a:rPr lang="en-US" sz="2000" dirty="0" smtClean="0"/>
              <a:t>AA based on </a:t>
            </a:r>
            <a:r>
              <a:rPr lang="en-US" sz="2000" dirty="0" smtClean="0"/>
              <a:t>total </a:t>
            </a:r>
            <a:r>
              <a:rPr lang="en-US" sz="2000" dirty="0" smtClean="0"/>
              <a:t>number of SCADA system readings per hour</a:t>
            </a:r>
          </a:p>
          <a:p>
            <a:r>
              <a:rPr lang="en-US" sz="2400" dirty="0" smtClean="0"/>
              <a:t>Compare each hourly value to 1-hour average WQBEL</a:t>
            </a:r>
          </a:p>
        </p:txBody>
      </p:sp>
    </p:spTree>
    <p:extLst>
      <p:ext uri="{BB962C8B-B14F-4D97-AF65-F5344CB8AC3E}">
        <p14:creationId xmlns:p14="http://schemas.microsoft.com/office/powerpoint/2010/main" val="4098383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 smtClean="0"/>
              <a:t>Magnitude/Duration Criteria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Santa </a:t>
            </a:r>
            <a:r>
              <a:rPr lang="en-US" sz="2400" dirty="0" smtClean="0"/>
              <a:t>Ana RWB TRC compliance determination </a:t>
            </a:r>
          </a:p>
          <a:p>
            <a:pPr lvl="1"/>
            <a:r>
              <a:rPr lang="en-US" sz="2000" dirty="0" smtClean="0"/>
              <a:t>TRC </a:t>
            </a:r>
            <a:r>
              <a:rPr lang="en-US" sz="2000" b="1" dirty="0" smtClean="0"/>
              <a:t>WQO</a:t>
            </a:r>
            <a:r>
              <a:rPr lang="en-US" sz="2000" dirty="0" smtClean="0"/>
              <a:t> and </a:t>
            </a:r>
            <a:r>
              <a:rPr lang="en-US" sz="2000" dirty="0" smtClean="0"/>
              <a:t>effluent </a:t>
            </a:r>
            <a:r>
              <a:rPr lang="en-US" sz="2000" dirty="0" smtClean="0"/>
              <a:t>limit = 0.1 mg/L (inst. </a:t>
            </a:r>
            <a:r>
              <a:rPr lang="en-US" sz="2000" dirty="0"/>
              <a:t>m</a:t>
            </a:r>
            <a:r>
              <a:rPr lang="en-US" sz="2000" dirty="0" smtClean="0"/>
              <a:t>ax)</a:t>
            </a:r>
          </a:p>
          <a:p>
            <a:pPr lvl="1"/>
            <a:r>
              <a:rPr lang="en-US" sz="2000" dirty="0" smtClean="0"/>
              <a:t>No individual excursion from 0.1 mg/L shall exceed </a:t>
            </a:r>
            <a:r>
              <a:rPr lang="en-US" sz="2000" b="1" dirty="0" smtClean="0"/>
              <a:t>5 minutes</a:t>
            </a:r>
          </a:p>
          <a:p>
            <a:pPr lvl="1"/>
            <a:r>
              <a:rPr lang="en-US" sz="2000" dirty="0" smtClean="0"/>
              <a:t>No individual excursion shall exceed </a:t>
            </a:r>
            <a:r>
              <a:rPr lang="en-US" sz="2000" b="1" dirty="0" smtClean="0"/>
              <a:t>5.0 mg/L</a:t>
            </a:r>
          </a:p>
          <a:p>
            <a:pPr lvl="1"/>
            <a:r>
              <a:rPr lang="en-US" sz="2000" dirty="0"/>
              <a:t>Total excursions </a:t>
            </a:r>
            <a:r>
              <a:rPr lang="en-US" sz="2000" dirty="0" smtClean="0"/>
              <a:t>shall </a:t>
            </a:r>
            <a:r>
              <a:rPr lang="en-US" sz="2000" dirty="0"/>
              <a:t>not exceed 7 </a:t>
            </a:r>
            <a:r>
              <a:rPr lang="en-US" sz="2000" dirty="0" err="1"/>
              <a:t>hrs</a:t>
            </a:r>
            <a:r>
              <a:rPr lang="en-US" sz="2000" dirty="0"/>
              <a:t> and 26 min per month (99% compliance)</a:t>
            </a:r>
          </a:p>
          <a:p>
            <a:r>
              <a:rPr lang="en-US" sz="2400" dirty="0" smtClean="0"/>
              <a:t>Based on current pH approach per 40 CFR 404.17</a:t>
            </a:r>
          </a:p>
          <a:p>
            <a:pPr lvl="1"/>
            <a:r>
              <a:rPr lang="en-US" sz="2000" dirty="0" smtClean="0"/>
              <a:t>99% compliance per month</a:t>
            </a:r>
          </a:p>
          <a:p>
            <a:pPr lvl="1"/>
            <a:r>
              <a:rPr lang="en-US" sz="2000" dirty="0" smtClean="0"/>
              <a:t>No individual excursion shall exceed 60 minutes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74305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 smtClean="0"/>
              <a:t>TRC Compliance Determination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Potential </a:t>
            </a:r>
            <a:r>
              <a:rPr lang="en-US" sz="2400" dirty="0" smtClean="0"/>
              <a:t>magnitude/duration criteria – </a:t>
            </a:r>
            <a:r>
              <a:rPr lang="en-US" sz="2400" dirty="0" smtClean="0"/>
              <a:t>examples </a:t>
            </a:r>
            <a:endParaRPr lang="en-US" sz="2400" dirty="0" smtClean="0"/>
          </a:p>
          <a:p>
            <a:pPr lvl="1"/>
            <a:r>
              <a:rPr lang="en-US" sz="2000" dirty="0"/>
              <a:t>C</a:t>
            </a:r>
            <a:r>
              <a:rPr lang="en-US" sz="2000" dirty="0" smtClean="0"/>
              <a:t>riteria </a:t>
            </a:r>
            <a:r>
              <a:rPr lang="en-US" sz="2000" dirty="0" smtClean="0"/>
              <a:t>apply to </a:t>
            </a:r>
            <a:r>
              <a:rPr lang="en-US" sz="2000" dirty="0" smtClean="0"/>
              <a:t>readings (e.g., 5-min x 12) in </a:t>
            </a:r>
            <a:r>
              <a:rPr lang="en-US" sz="2000" dirty="0" smtClean="0"/>
              <a:t>1-hour </a:t>
            </a:r>
            <a:r>
              <a:rPr lang="en-US" sz="2000" dirty="0" err="1" smtClean="0"/>
              <a:t>avg</a:t>
            </a:r>
            <a:r>
              <a:rPr lang="en-US" sz="2000" dirty="0" smtClean="0"/>
              <a:t> </a:t>
            </a:r>
            <a:r>
              <a:rPr lang="en-US" sz="2000" dirty="0" err="1" smtClean="0"/>
              <a:t>calcs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lvl="1"/>
            <a:r>
              <a:rPr lang="en-US" sz="2000" dirty="0" smtClean="0"/>
              <a:t>No </a:t>
            </a:r>
            <a:r>
              <a:rPr lang="en-US" sz="2000" dirty="0"/>
              <a:t>individual excursion </a:t>
            </a:r>
            <a:r>
              <a:rPr lang="en-US" sz="2000" dirty="0" smtClean="0"/>
              <a:t>above WQBEL shall </a:t>
            </a:r>
            <a:r>
              <a:rPr lang="en-US" sz="2000" dirty="0"/>
              <a:t>exceed </a:t>
            </a:r>
            <a:r>
              <a:rPr lang="en-US" sz="2000" dirty="0" smtClean="0"/>
              <a:t>XX </a:t>
            </a:r>
            <a:r>
              <a:rPr lang="en-US" sz="2000" dirty="0"/>
              <a:t>minutes</a:t>
            </a:r>
          </a:p>
          <a:p>
            <a:pPr lvl="1"/>
            <a:r>
              <a:rPr lang="en-US" sz="2000" dirty="0"/>
              <a:t>No individual excursion </a:t>
            </a:r>
            <a:r>
              <a:rPr lang="en-US" sz="2000" dirty="0" smtClean="0"/>
              <a:t>above WQBEL shall </a:t>
            </a:r>
            <a:r>
              <a:rPr lang="en-US" sz="2000" dirty="0"/>
              <a:t>exceed </a:t>
            </a:r>
            <a:r>
              <a:rPr lang="en-US" sz="2000" dirty="0" smtClean="0"/>
              <a:t>YY </a:t>
            </a:r>
            <a:r>
              <a:rPr lang="en-US" sz="2000" dirty="0"/>
              <a:t>mg/L</a:t>
            </a:r>
          </a:p>
          <a:p>
            <a:pPr lvl="1"/>
            <a:r>
              <a:rPr lang="en-US" sz="2000" dirty="0" smtClean="0"/>
              <a:t>Total excursions shall not exceed ZZ minutes per month</a:t>
            </a:r>
          </a:p>
          <a:p>
            <a:r>
              <a:rPr lang="en-US" sz="2400" dirty="0" smtClean="0"/>
              <a:t>Complicated </a:t>
            </a:r>
            <a:r>
              <a:rPr lang="en-US" sz="2400" dirty="0" smtClean="0"/>
              <a:t>to calculate and </a:t>
            </a:r>
            <a:r>
              <a:rPr lang="en-US" sz="2400" dirty="0" smtClean="0"/>
              <a:t>report (program SCADA?)</a:t>
            </a:r>
          </a:p>
          <a:p>
            <a:r>
              <a:rPr lang="en-US" sz="2400" dirty="0" smtClean="0"/>
              <a:t>May not be easily CIWQS compatible</a:t>
            </a:r>
            <a:endParaRPr lang="en-US" sz="2400" dirty="0" smtClean="0"/>
          </a:p>
          <a:p>
            <a:r>
              <a:rPr lang="en-US" sz="2400" dirty="0" smtClean="0"/>
              <a:t>Possibly at counter purposes to reducing bisulfite use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3587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Bacterial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Basin Plan </a:t>
            </a:r>
            <a:r>
              <a:rPr lang="en-US" sz="2400" dirty="0" smtClean="0"/>
              <a:t>Implementation Plans </a:t>
            </a:r>
            <a:r>
              <a:rPr lang="en-US" sz="2400" dirty="0" smtClean="0"/>
              <a:t>Section </a:t>
            </a:r>
            <a:r>
              <a:rPr lang="en-US" sz="2400" dirty="0" smtClean="0"/>
              <a:t>4.5.5.1</a:t>
            </a:r>
            <a:endParaRPr lang="en-US" sz="2400" dirty="0"/>
          </a:p>
          <a:p>
            <a:pPr lvl="1"/>
            <a:r>
              <a:rPr lang="en-US" sz="2000" dirty="0" smtClean="0"/>
              <a:t>References bacterial </a:t>
            </a:r>
            <a:r>
              <a:rPr lang="en-US" sz="2000" dirty="0" smtClean="0"/>
              <a:t>WQBELs </a:t>
            </a:r>
            <a:r>
              <a:rPr lang="en-US" sz="2000" dirty="0" smtClean="0"/>
              <a:t>in Table </a:t>
            </a:r>
            <a:r>
              <a:rPr lang="en-US" sz="2000" dirty="0" smtClean="0"/>
              <a:t>4-2A </a:t>
            </a:r>
          </a:p>
          <a:p>
            <a:pPr lvl="1"/>
            <a:r>
              <a:rPr lang="en-US" sz="2000" dirty="0" smtClean="0"/>
              <a:t>Enterococcus WQO 35 MPN/100 mL (geometric mean)</a:t>
            </a:r>
            <a:endParaRPr lang="en-US" sz="2000" dirty="0"/>
          </a:p>
          <a:p>
            <a:pPr lvl="1"/>
            <a:r>
              <a:rPr lang="en-US" sz="2000" dirty="0" smtClean="0"/>
              <a:t>WQBELs </a:t>
            </a:r>
            <a:r>
              <a:rPr lang="en-US" sz="2000" dirty="0" smtClean="0"/>
              <a:t>in Table 4-2A may be adjusted for dilution</a:t>
            </a:r>
          </a:p>
          <a:p>
            <a:r>
              <a:rPr lang="en-US" sz="2400" dirty="0" smtClean="0"/>
              <a:t>Most NPDES permit </a:t>
            </a:r>
            <a:r>
              <a:rPr lang="en-US" sz="2400" dirty="0" smtClean="0"/>
              <a:t>bacterial </a:t>
            </a:r>
            <a:r>
              <a:rPr lang="en-US" sz="2400" dirty="0" smtClean="0"/>
              <a:t>limits </a:t>
            </a:r>
            <a:endParaRPr lang="en-US" sz="2400" dirty="0" smtClean="0"/>
          </a:p>
          <a:p>
            <a:pPr lvl="1"/>
            <a:r>
              <a:rPr lang="en-US" sz="2000" dirty="0" smtClean="0"/>
              <a:t>Set equal to </a:t>
            </a:r>
            <a:r>
              <a:rPr lang="en-US" sz="2000" dirty="0" smtClean="0"/>
              <a:t>WQOs </a:t>
            </a:r>
            <a:r>
              <a:rPr lang="en-US" sz="2000" dirty="0" smtClean="0"/>
              <a:t>(no dilution</a:t>
            </a:r>
            <a:r>
              <a:rPr lang="en-US" sz="2000" dirty="0" smtClean="0"/>
              <a:t>) </a:t>
            </a:r>
          </a:p>
          <a:p>
            <a:pPr lvl="1"/>
            <a:r>
              <a:rPr lang="en-US" sz="2000" dirty="0"/>
              <a:t>Enterococcus WQBEL = </a:t>
            </a:r>
            <a:r>
              <a:rPr lang="en-US" sz="2000" b="1" dirty="0" smtClean="0"/>
              <a:t>35 </a:t>
            </a:r>
            <a:r>
              <a:rPr lang="en-US" sz="2000" b="1" dirty="0"/>
              <a:t>MPN/100 mL </a:t>
            </a:r>
            <a:endParaRPr lang="en-US" sz="2000" b="1" dirty="0" smtClean="0"/>
          </a:p>
          <a:p>
            <a:r>
              <a:rPr lang="en-US" sz="2400" dirty="0" smtClean="0"/>
              <a:t>EBDA permit one of few with WQBELs</a:t>
            </a:r>
          </a:p>
          <a:p>
            <a:pPr lvl="1"/>
            <a:r>
              <a:rPr lang="en-US" sz="2000" dirty="0" smtClean="0"/>
              <a:t>Actual dilution 79:1 but only 10:1 used </a:t>
            </a:r>
          </a:p>
          <a:p>
            <a:pPr lvl="1"/>
            <a:r>
              <a:rPr lang="en-US" sz="2000" dirty="0" smtClean="0"/>
              <a:t>Enterococcus WQBEL = </a:t>
            </a:r>
            <a:r>
              <a:rPr lang="en-US" sz="2000" b="1" dirty="0" smtClean="0"/>
              <a:t>240 MPN/100 mL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1314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</a:t>
            </a:r>
            <a:r>
              <a:rPr lang="en-US" dirty="0" smtClean="0"/>
              <a:t>Bacterial WQBELs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Current limits extremely conservative</a:t>
            </a:r>
          </a:p>
          <a:p>
            <a:pPr lvl="1"/>
            <a:r>
              <a:rPr lang="en-US" sz="2000" dirty="0" smtClean="0"/>
              <a:t>Bacteria </a:t>
            </a:r>
            <a:r>
              <a:rPr lang="en-US" sz="2000" dirty="0" smtClean="0"/>
              <a:t>subject to inactivation, die-off, etc. in </a:t>
            </a:r>
            <a:r>
              <a:rPr lang="en-US" sz="2000" dirty="0" smtClean="0"/>
              <a:t>RW</a:t>
            </a:r>
          </a:p>
          <a:p>
            <a:pPr lvl="1"/>
            <a:r>
              <a:rPr lang="en-US" sz="2000" dirty="0" smtClean="0"/>
              <a:t>Limited fully body immersion contact recreation near outfalls</a:t>
            </a:r>
            <a:endParaRPr lang="en-US" sz="2000" dirty="0" smtClean="0"/>
          </a:p>
          <a:p>
            <a:r>
              <a:rPr lang="en-US" sz="2400" dirty="0" smtClean="0"/>
              <a:t>Dilution based bacterial WQBELs </a:t>
            </a:r>
          </a:p>
          <a:p>
            <a:pPr lvl="1"/>
            <a:r>
              <a:rPr lang="en-US" sz="2000" dirty="0" smtClean="0"/>
              <a:t>Allows </a:t>
            </a:r>
            <a:r>
              <a:rPr lang="en-US" sz="2000" dirty="0" smtClean="0"/>
              <a:t>for </a:t>
            </a:r>
            <a:r>
              <a:rPr lang="en-US" sz="2000" dirty="0" smtClean="0"/>
              <a:t>reduced chlorine </a:t>
            </a:r>
            <a:r>
              <a:rPr lang="en-US" sz="2000" dirty="0" smtClean="0"/>
              <a:t>and bisulfite </a:t>
            </a:r>
            <a:r>
              <a:rPr lang="en-US" sz="2000" dirty="0" smtClean="0"/>
              <a:t>dosages </a:t>
            </a:r>
          </a:p>
          <a:p>
            <a:pPr lvl="1"/>
            <a:r>
              <a:rPr lang="en-US" sz="2000" dirty="0" smtClean="0"/>
              <a:t>Still fully protective of REC-1 beneficial uses </a:t>
            </a:r>
          </a:p>
          <a:p>
            <a:pPr lvl="1"/>
            <a:r>
              <a:rPr lang="en-US" sz="2000" dirty="0" smtClean="0"/>
              <a:t>Need rationale for backsliding exception(s)</a:t>
            </a:r>
            <a:endParaRPr lang="en-US" sz="2000" dirty="0" smtClean="0"/>
          </a:p>
          <a:p>
            <a:r>
              <a:rPr lang="en-US" sz="2400" dirty="0" smtClean="0"/>
              <a:t>SWB adopted new bacterial WQOs (08/07/2018)</a:t>
            </a:r>
            <a:endParaRPr lang="en-US" sz="2400" dirty="0"/>
          </a:p>
          <a:p>
            <a:pPr lvl="1"/>
            <a:r>
              <a:rPr lang="en-US" sz="2000" dirty="0" smtClean="0"/>
              <a:t>Enterococcus lowered from 35 to 30 MPN/100 mL </a:t>
            </a:r>
          </a:p>
          <a:p>
            <a:pPr lvl="1"/>
            <a:r>
              <a:rPr lang="en-US" sz="2000" dirty="0"/>
              <a:t>N</a:t>
            </a:r>
            <a:r>
              <a:rPr lang="en-US" sz="2000" dirty="0" smtClean="0"/>
              <a:t>ew 100 MPN/100 mL E. coli (freshwater only)</a:t>
            </a:r>
          </a:p>
          <a:p>
            <a:pPr lvl="1"/>
            <a:r>
              <a:rPr lang="en-US" sz="2000" dirty="0" smtClean="0"/>
              <a:t>Need Table </a:t>
            </a:r>
            <a:r>
              <a:rPr lang="en-US" sz="2000" dirty="0" smtClean="0"/>
              <a:t>4-2A </a:t>
            </a:r>
            <a:r>
              <a:rPr lang="en-US" sz="2000" dirty="0" smtClean="0"/>
              <a:t>and implementation updates for conformity</a:t>
            </a: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55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Shallow Water Dischargers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Shallow </a:t>
            </a:r>
            <a:r>
              <a:rPr lang="en-US" sz="2400" dirty="0"/>
              <a:t>water </a:t>
            </a:r>
            <a:r>
              <a:rPr lang="en-US" sz="2400" dirty="0" smtClean="0"/>
              <a:t>discharger effluent limits</a:t>
            </a:r>
            <a:endParaRPr lang="en-US" sz="2400" dirty="0"/>
          </a:p>
          <a:p>
            <a:pPr lvl="1"/>
            <a:r>
              <a:rPr lang="en-US" sz="2000" dirty="0" smtClean="0"/>
              <a:t>Zero dilution credit allowed except for cyanide WQBELs</a:t>
            </a:r>
          </a:p>
          <a:p>
            <a:pPr lvl="1"/>
            <a:r>
              <a:rPr lang="en-US" sz="2000" dirty="0" smtClean="0"/>
              <a:t>Basin Plan Table 4-6 allows 3.0:1 to 4.0:1 cyanide dilution credits </a:t>
            </a:r>
          </a:p>
          <a:p>
            <a:pPr lvl="1"/>
            <a:r>
              <a:rPr lang="en-US" sz="2000" dirty="0" smtClean="0"/>
              <a:t>If assume </a:t>
            </a:r>
            <a:r>
              <a:rPr lang="en-US" sz="2000" dirty="0" smtClean="0"/>
              <a:t>3.0:1 dilution for TRC; WQBEL = </a:t>
            </a:r>
            <a:r>
              <a:rPr lang="en-US" sz="2000" b="1" dirty="0"/>
              <a:t>~0.04 mg/L 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Limited benefits over current 0.0 mg/L limit (1-hour averaging)</a:t>
            </a:r>
            <a:endParaRPr lang="en-US" sz="2000" dirty="0"/>
          </a:p>
          <a:p>
            <a:r>
              <a:rPr lang="en-US" sz="2400" dirty="0" smtClean="0"/>
              <a:t>Alternative compliance approaches under investigation </a:t>
            </a:r>
          </a:p>
          <a:p>
            <a:pPr lvl="1"/>
            <a:r>
              <a:rPr lang="en-US" sz="2000" dirty="0" smtClean="0"/>
              <a:t>TRC reporting limits (RL) possible to include in NPDES permits</a:t>
            </a:r>
          </a:p>
          <a:p>
            <a:pPr lvl="1"/>
            <a:r>
              <a:rPr lang="en-US" sz="2000" dirty="0" smtClean="0"/>
              <a:t>Most </a:t>
            </a:r>
            <a:r>
              <a:rPr lang="en-US" sz="2000" dirty="0"/>
              <a:t>TRC RLs in CA for handheld field instruments </a:t>
            </a:r>
            <a:r>
              <a:rPr lang="en-US" sz="2000" dirty="0" smtClean="0"/>
              <a:t>(0.1 mg/L)</a:t>
            </a:r>
          </a:p>
          <a:p>
            <a:pPr lvl="1"/>
            <a:r>
              <a:rPr lang="en-US" sz="2000" dirty="0" smtClean="0"/>
              <a:t>Most RLs for drinking water (SWB Order WQ 2014-0194-DWQ)</a:t>
            </a:r>
            <a:endParaRPr lang="en-US" sz="2000" dirty="0"/>
          </a:p>
          <a:p>
            <a:pPr lvl="1"/>
            <a:r>
              <a:rPr lang="en-US" sz="2000" dirty="0" smtClean="0"/>
              <a:t>RL use uncertain for </a:t>
            </a:r>
            <a:r>
              <a:rPr lang="en-US" sz="2000" dirty="0"/>
              <a:t>continuous </a:t>
            </a:r>
            <a:r>
              <a:rPr lang="en-US" sz="2000" dirty="0" smtClean="0"/>
              <a:t>vs grab sample TRC monitoring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43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BPA Project </a:t>
            </a:r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Delete </a:t>
            </a:r>
            <a:r>
              <a:rPr lang="en-US" sz="2400" dirty="0" smtClean="0"/>
              <a:t>0.0 </a:t>
            </a:r>
            <a:r>
              <a:rPr lang="en-US" sz="2400" dirty="0"/>
              <a:t>mg/L </a:t>
            </a:r>
            <a:r>
              <a:rPr lang="en-US" sz="2400" dirty="0" smtClean="0"/>
              <a:t>TRC instantaneous </a:t>
            </a:r>
            <a:r>
              <a:rPr lang="en-US" sz="2400" dirty="0"/>
              <a:t>maximum limit </a:t>
            </a:r>
            <a:endParaRPr lang="en-US" sz="2400" dirty="0" smtClean="0"/>
          </a:p>
          <a:p>
            <a:r>
              <a:rPr lang="en-US" sz="2400" dirty="0" smtClean="0"/>
              <a:t>Add 1984 EPA chlorine AWQC to Basin Plan </a:t>
            </a:r>
          </a:p>
          <a:p>
            <a:r>
              <a:rPr lang="en-US" sz="2400" dirty="0" smtClean="0"/>
              <a:t>Select </a:t>
            </a:r>
            <a:r>
              <a:rPr lang="en-US" sz="2400" dirty="0" smtClean="0"/>
              <a:t>WQBEL averaging </a:t>
            </a:r>
            <a:r>
              <a:rPr lang="en-US" sz="2400" dirty="0" smtClean="0"/>
              <a:t>period and calculation method </a:t>
            </a:r>
          </a:p>
          <a:p>
            <a:r>
              <a:rPr lang="en-US" sz="2400" dirty="0" smtClean="0"/>
              <a:t>Select initial dilution for deepwater dischargers </a:t>
            </a:r>
          </a:p>
          <a:p>
            <a:r>
              <a:rPr lang="en-US" sz="2400" dirty="0" smtClean="0"/>
              <a:t>Select calculation </a:t>
            </a:r>
            <a:r>
              <a:rPr lang="en-US" sz="2400" dirty="0" smtClean="0"/>
              <a:t>formula for </a:t>
            </a:r>
            <a:r>
              <a:rPr lang="en-US" sz="2400" dirty="0" smtClean="0"/>
              <a:t>TRC WQBELs </a:t>
            </a:r>
          </a:p>
          <a:p>
            <a:r>
              <a:rPr lang="en-US" sz="2400" dirty="0" smtClean="0"/>
              <a:t>Evaluate magnitude </a:t>
            </a:r>
            <a:r>
              <a:rPr lang="en-US" sz="2400" dirty="0" smtClean="0"/>
              <a:t>and duration criteria for excursions </a:t>
            </a:r>
          </a:p>
          <a:p>
            <a:r>
              <a:rPr lang="en-US" sz="2400" dirty="0" smtClean="0"/>
              <a:t>Evaluate use and derivation of </a:t>
            </a:r>
            <a:r>
              <a:rPr lang="en-US" sz="2400" dirty="0" smtClean="0"/>
              <a:t>RL(s) </a:t>
            </a:r>
            <a:endParaRPr lang="en-US" sz="2400" dirty="0" smtClean="0"/>
          </a:p>
          <a:p>
            <a:r>
              <a:rPr lang="en-US" sz="2400" dirty="0" smtClean="0"/>
              <a:t>Consider </a:t>
            </a:r>
            <a:r>
              <a:rPr lang="en-US" sz="2400" dirty="0" smtClean="0"/>
              <a:t>if/when/how to address </a:t>
            </a:r>
            <a:r>
              <a:rPr lang="en-US" sz="2400" dirty="0" smtClean="0"/>
              <a:t>bacterial </a:t>
            </a:r>
            <a:r>
              <a:rPr lang="en-US" sz="2400" dirty="0" smtClean="0"/>
              <a:t>WQBELs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618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General approach reasonable? </a:t>
            </a:r>
            <a:endParaRPr lang="en-US" sz="2400" dirty="0" smtClean="0"/>
          </a:p>
          <a:p>
            <a:r>
              <a:rPr lang="en-US" sz="2400" dirty="0" smtClean="0"/>
              <a:t>1-hour averaging period calculation preferences? </a:t>
            </a:r>
          </a:p>
          <a:p>
            <a:r>
              <a:rPr lang="en-US" sz="2400" dirty="0" smtClean="0"/>
              <a:t>Are RLs needed for deepwater compliance evaluations? </a:t>
            </a:r>
          </a:p>
          <a:p>
            <a:pPr lvl="1"/>
            <a:r>
              <a:rPr lang="en-US" sz="2000" dirty="0" smtClean="0"/>
              <a:t>SCADA system directly reads/records/averages all values</a:t>
            </a:r>
            <a:endParaRPr lang="en-US" sz="2000" dirty="0" smtClean="0"/>
          </a:p>
          <a:p>
            <a:pPr lvl="1"/>
            <a:r>
              <a:rPr lang="en-US" sz="2000" dirty="0" smtClean="0"/>
              <a:t>Most TRC WQBELs in ~0.3 – 1.0 mg/L range</a:t>
            </a:r>
          </a:p>
          <a:p>
            <a:r>
              <a:rPr lang="en-US" sz="2400" smtClean="0"/>
              <a:t>Level of </a:t>
            </a:r>
            <a:r>
              <a:rPr lang="en-US" sz="2400" smtClean="0"/>
              <a:t>investigation </a:t>
            </a:r>
            <a:r>
              <a:rPr lang="en-US" sz="2400" dirty="0" smtClean="0"/>
              <a:t>needed on shallow </a:t>
            </a:r>
            <a:r>
              <a:rPr lang="en-US" sz="2400" smtClean="0"/>
              <a:t>water RLs?</a:t>
            </a:r>
            <a:endParaRPr lang="en-US" sz="2400" dirty="0" smtClean="0"/>
          </a:p>
          <a:p>
            <a:r>
              <a:rPr lang="en-US" sz="2400" dirty="0" smtClean="0"/>
              <a:t>Include part or all of SWB Bacterial WQOs in this BPA?</a:t>
            </a:r>
          </a:p>
          <a:p>
            <a:r>
              <a:rPr lang="en-US" sz="2400" dirty="0" smtClean="0"/>
              <a:t>Availability of RWB staff to work on BPA?</a:t>
            </a:r>
            <a:endParaRPr lang="en-US" sz="2400" dirty="0" smtClean="0"/>
          </a:p>
          <a:p>
            <a:r>
              <a:rPr lang="en-US" sz="2400" dirty="0" smtClean="0"/>
              <a:t>Other </a:t>
            </a:r>
            <a:r>
              <a:rPr lang="en-US" sz="2400" dirty="0" smtClean="0"/>
              <a:t>items</a:t>
            </a:r>
          </a:p>
        </p:txBody>
      </p:sp>
    </p:spTree>
    <p:extLst>
      <p:ext uri="{BB962C8B-B14F-4D97-AF65-F5344CB8AC3E}">
        <p14:creationId xmlns:p14="http://schemas.microsoft.com/office/powerpoint/2010/main" val="83397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POTW TRC Excursions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Total Residual Chlorine (TRC) continuous </a:t>
            </a:r>
            <a:r>
              <a:rPr lang="en-US" sz="2400" dirty="0" smtClean="0"/>
              <a:t>monitoring </a:t>
            </a:r>
            <a:endParaRPr lang="en-US" sz="2400" dirty="0" smtClean="0"/>
          </a:p>
          <a:p>
            <a:r>
              <a:rPr lang="en-US" sz="2400" dirty="0" smtClean="0"/>
              <a:t>POTW current 0.0 mg/L inst. </a:t>
            </a:r>
            <a:r>
              <a:rPr lang="en-US" sz="2400" dirty="0"/>
              <a:t>m</a:t>
            </a:r>
            <a:r>
              <a:rPr lang="en-US" sz="2400" dirty="0" smtClean="0"/>
              <a:t>ax. compliance </a:t>
            </a:r>
            <a:r>
              <a:rPr lang="en-US" sz="2400" dirty="0" smtClean="0"/>
              <a:t>approach</a:t>
            </a:r>
            <a:endParaRPr lang="en-US" sz="2000" dirty="0" smtClean="0"/>
          </a:p>
          <a:p>
            <a:pPr lvl="1"/>
            <a:r>
              <a:rPr lang="en-US" sz="2000" dirty="0" smtClean="0"/>
              <a:t>POTWs report 24 every-hour-on-the-hour readings daily (MMPs)</a:t>
            </a:r>
          </a:p>
          <a:p>
            <a:pPr lvl="1"/>
            <a:r>
              <a:rPr lang="en-US" sz="2000" dirty="0"/>
              <a:t>Per RWB/BACWA 2004 letter </a:t>
            </a:r>
            <a:r>
              <a:rPr lang="en-US" sz="2000" dirty="0" smtClean="0"/>
              <a:t>agreement</a:t>
            </a:r>
            <a:endParaRPr lang="en-US" sz="2400" dirty="0" smtClean="0"/>
          </a:p>
          <a:p>
            <a:pPr lvl="0"/>
            <a:r>
              <a:rPr lang="en-US" sz="2400" dirty="0" smtClean="0"/>
              <a:t>CIWQS query: </a:t>
            </a:r>
            <a:r>
              <a:rPr lang="en-US" sz="2400" dirty="0"/>
              <a:t>01/01/2010 – </a:t>
            </a:r>
            <a:r>
              <a:rPr lang="en-US" sz="2400" dirty="0" smtClean="0"/>
              <a:t>12/31/2017 (8 </a:t>
            </a:r>
            <a:r>
              <a:rPr lang="en-US" sz="2400" dirty="0"/>
              <a:t>years)</a:t>
            </a:r>
            <a:endParaRPr lang="en-US" sz="1600" dirty="0"/>
          </a:p>
          <a:p>
            <a:pPr lvl="1"/>
            <a:r>
              <a:rPr lang="en-US" sz="2000" b="1" dirty="0" smtClean="0"/>
              <a:t>32 reported Cl2 excursions </a:t>
            </a:r>
          </a:p>
          <a:p>
            <a:pPr lvl="1"/>
            <a:r>
              <a:rPr lang="en-US" sz="2000" dirty="0"/>
              <a:t>2 POTWs w/6 excursions; 3 w/3; 2 w/2; 7 </a:t>
            </a:r>
            <a:r>
              <a:rPr lang="en-US" sz="2000" dirty="0" smtClean="0"/>
              <a:t>w/1</a:t>
            </a:r>
          </a:p>
          <a:p>
            <a:pPr lvl="1"/>
            <a:r>
              <a:rPr lang="en-US" sz="2000" dirty="0" smtClean="0"/>
              <a:t>Max concentration during each excursion event in CIWQS</a:t>
            </a:r>
            <a:endParaRPr lang="en-US" sz="2000" dirty="0" smtClean="0"/>
          </a:p>
          <a:p>
            <a:r>
              <a:rPr lang="en-US" sz="2400" dirty="0"/>
              <a:t>Average concentration = </a:t>
            </a:r>
            <a:r>
              <a:rPr lang="en-US" sz="2400" b="1" dirty="0"/>
              <a:t>1.66 mg/L</a:t>
            </a:r>
          </a:p>
          <a:p>
            <a:r>
              <a:rPr lang="en-US" sz="2400" dirty="0"/>
              <a:t>Average duration = </a:t>
            </a:r>
            <a:r>
              <a:rPr lang="en-US" sz="2400" b="1" dirty="0"/>
              <a:t>29.4 </a:t>
            </a:r>
            <a:r>
              <a:rPr lang="en-US" sz="2400" b="1" dirty="0" smtClean="0"/>
              <a:t>minutes</a:t>
            </a:r>
          </a:p>
          <a:p>
            <a:pPr lvl="1"/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243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C02F41F1-4321-4948-A7F4-22EE3E2805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6515498"/>
              </p:ext>
            </p:extLst>
          </p:nvPr>
        </p:nvGraphicFramePr>
        <p:xfrm>
          <a:off x="609600" y="228600"/>
          <a:ext cx="8229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222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CBB66CE8-2CC7-4067-A085-F35C65B24B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434045"/>
              </p:ext>
            </p:extLst>
          </p:nvPr>
        </p:nvGraphicFramePr>
        <p:xfrm>
          <a:off x="609600" y="228600"/>
          <a:ext cx="8229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034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Bisulfite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="1" dirty="0" smtClean="0"/>
              <a:t>Over-dosing required for consistent compliance</a:t>
            </a:r>
            <a:endParaRPr lang="en-US" sz="1600" b="1" dirty="0"/>
          </a:p>
          <a:p>
            <a:pPr lvl="1"/>
            <a:r>
              <a:rPr lang="en-US" sz="2000" dirty="0" smtClean="0"/>
              <a:t>Operators extremely conservative </a:t>
            </a:r>
          </a:p>
          <a:p>
            <a:pPr lvl="1"/>
            <a:r>
              <a:rPr lang="en-US" sz="2000" dirty="0" smtClean="0"/>
              <a:t>Greater </a:t>
            </a:r>
            <a:r>
              <a:rPr lang="en-US" sz="2000" dirty="0" smtClean="0"/>
              <a:t>concern for violations </a:t>
            </a:r>
            <a:r>
              <a:rPr lang="en-US" sz="2000" dirty="0" smtClean="0"/>
              <a:t>than chemical costs</a:t>
            </a:r>
          </a:p>
          <a:p>
            <a:pPr lvl="1"/>
            <a:r>
              <a:rPr lang="en-US" sz="2000" dirty="0" smtClean="0"/>
              <a:t>Amount </a:t>
            </a:r>
            <a:r>
              <a:rPr lang="en-US" sz="2000" dirty="0"/>
              <a:t>of over-dosing unknown </a:t>
            </a:r>
            <a:r>
              <a:rPr lang="en-US" sz="2000" dirty="0" smtClean="0"/>
              <a:t>(20-30</a:t>
            </a:r>
            <a:r>
              <a:rPr lang="en-US" sz="2000" dirty="0"/>
              <a:t>%?; </a:t>
            </a:r>
            <a:r>
              <a:rPr lang="en-US" sz="2000" dirty="0" smtClean="0"/>
              <a:t>3-5 </a:t>
            </a:r>
            <a:r>
              <a:rPr lang="en-US" sz="2000" dirty="0"/>
              <a:t>mg/L?)</a:t>
            </a:r>
          </a:p>
          <a:p>
            <a:pPr lvl="1"/>
            <a:r>
              <a:rPr lang="en-US" sz="2000" dirty="0"/>
              <a:t>20% over-dosing reduction = ~$0.7 M/</a:t>
            </a:r>
            <a:r>
              <a:rPr lang="en-US" sz="2000" dirty="0" err="1"/>
              <a:t>yr</a:t>
            </a:r>
            <a:r>
              <a:rPr lang="en-US" sz="2000" dirty="0"/>
              <a:t> cost saving</a:t>
            </a:r>
          </a:p>
          <a:p>
            <a:pPr lvl="0"/>
            <a:r>
              <a:rPr lang="en-US" sz="2400" dirty="0" smtClean="0"/>
              <a:t>Bay-wide </a:t>
            </a:r>
            <a:r>
              <a:rPr lang="en-US" sz="2400" dirty="0"/>
              <a:t>about </a:t>
            </a:r>
            <a:r>
              <a:rPr lang="en-US" sz="2400" dirty="0" smtClean="0"/>
              <a:t>3+ </a:t>
            </a:r>
            <a:r>
              <a:rPr lang="en-US" sz="2400" dirty="0"/>
              <a:t>MG of sodium bisulfite used annually</a:t>
            </a:r>
          </a:p>
          <a:p>
            <a:pPr lvl="0"/>
            <a:r>
              <a:rPr lang="en-US" sz="2400" dirty="0"/>
              <a:t>Bay-wide annual (2017) </a:t>
            </a:r>
            <a:r>
              <a:rPr lang="en-US" sz="2400" dirty="0" smtClean="0"/>
              <a:t>total bisulfite </a:t>
            </a:r>
            <a:r>
              <a:rPr lang="en-US" sz="2400" dirty="0"/>
              <a:t>costs about $3.5 </a:t>
            </a:r>
            <a:r>
              <a:rPr lang="en-US" sz="2400" dirty="0" smtClean="0"/>
              <a:t>M</a:t>
            </a:r>
          </a:p>
          <a:p>
            <a:r>
              <a:rPr lang="en-US" sz="2400" dirty="0"/>
              <a:t>BACWA to </a:t>
            </a:r>
            <a:r>
              <a:rPr lang="en-US" sz="2400" dirty="0" smtClean="0"/>
              <a:t>interview POTWs on </a:t>
            </a:r>
            <a:r>
              <a:rPr lang="en-US" sz="2400" dirty="0" smtClean="0"/>
              <a:t>excess-dosing </a:t>
            </a:r>
            <a:r>
              <a:rPr lang="en-US" sz="2400" dirty="0"/>
              <a:t>protocols </a:t>
            </a:r>
            <a:endParaRPr lang="en-US" sz="2400" dirty="0" smtClean="0"/>
          </a:p>
          <a:p>
            <a:r>
              <a:rPr lang="en-US" sz="2400" dirty="0" smtClean="0"/>
              <a:t>Excess </a:t>
            </a:r>
            <a:r>
              <a:rPr lang="en-US" sz="2400" dirty="0"/>
              <a:t>bisulfite creates oxygen demand in </a:t>
            </a:r>
            <a:r>
              <a:rPr lang="en-US" sz="2400" dirty="0" smtClean="0"/>
              <a:t>RW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5158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Proposed Chlorine WQOs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Reference EPA Ambient Water Quality Criteria (AWQC) for Chlorine - 1984 (</a:t>
            </a:r>
            <a:r>
              <a:rPr lang="en-US" sz="2400" dirty="0" smtClean="0"/>
              <a:t>EPA 440/5-84-030) </a:t>
            </a:r>
          </a:p>
          <a:p>
            <a:pPr lvl="1"/>
            <a:r>
              <a:rPr lang="en-US" sz="2000" dirty="0" smtClean="0"/>
              <a:t>“</a:t>
            </a:r>
            <a:r>
              <a:rPr lang="en-US" sz="2000" dirty="0"/>
              <a:t>These criteria are intended to apply to situations of continuous exposure, whether or not concentrations are fluctuating or constant, …” (p. 2) </a:t>
            </a:r>
            <a:endParaRPr lang="en-US" sz="2000" dirty="0" smtClean="0"/>
          </a:p>
          <a:p>
            <a:pPr lvl="1"/>
            <a:r>
              <a:rPr lang="en-US" sz="2000" dirty="0" smtClean="0"/>
              <a:t>“… </a:t>
            </a:r>
            <a:r>
              <a:rPr lang="en-US" sz="2000" u="sng" dirty="0" smtClean="0"/>
              <a:t>saltwater aquatic organisms and their uses should not be affected unacceptably</a:t>
            </a:r>
            <a:r>
              <a:rPr lang="en-US" sz="2000" dirty="0" smtClean="0"/>
              <a:t> if the four-day average concentration does not exceed 7.5 ug/L more than once every 3 years on </a:t>
            </a:r>
            <a:r>
              <a:rPr lang="en-US" sz="2000" dirty="0"/>
              <a:t>the average and </a:t>
            </a:r>
            <a:r>
              <a:rPr lang="en-US" sz="2000" u="sng" dirty="0"/>
              <a:t>if the </a:t>
            </a:r>
            <a:r>
              <a:rPr lang="en-US" sz="2000" u="sng" dirty="0" smtClean="0"/>
              <a:t>one-hour </a:t>
            </a:r>
            <a:r>
              <a:rPr lang="en-US" sz="2000" u="sng" dirty="0"/>
              <a:t>average concentration does not exceed </a:t>
            </a:r>
            <a:r>
              <a:rPr lang="en-US" sz="2000" u="sng" dirty="0" smtClean="0"/>
              <a:t>13 </a:t>
            </a:r>
            <a:r>
              <a:rPr lang="en-US" sz="2000" u="sng" dirty="0"/>
              <a:t>ug/L</a:t>
            </a:r>
            <a:r>
              <a:rPr lang="en-US" sz="2000" dirty="0"/>
              <a:t> more than once every 3 years on the </a:t>
            </a:r>
            <a:r>
              <a:rPr lang="en-US" sz="2000" dirty="0" smtClean="0"/>
              <a:t>average.” (p. 18)</a:t>
            </a:r>
          </a:p>
          <a:p>
            <a:r>
              <a:rPr lang="en-US" sz="2400" dirty="0"/>
              <a:t>Adopt same EPA AWQC as WQOs in BP</a:t>
            </a:r>
            <a:endParaRPr lang="en-US" sz="22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3052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BPA Approach for </a:t>
            </a:r>
            <a:r>
              <a:rPr lang="en-US" dirty="0" smtClean="0"/>
              <a:t>TRC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Similar to April 2010 BPA adopting </a:t>
            </a:r>
            <a:r>
              <a:rPr lang="en-US" sz="2400" dirty="0" smtClean="0"/>
              <a:t>WQO </a:t>
            </a:r>
            <a:r>
              <a:rPr lang="en-US" sz="2400" dirty="0" smtClean="0"/>
              <a:t>for </a:t>
            </a:r>
            <a:r>
              <a:rPr lang="en-US" sz="2400" dirty="0" smtClean="0"/>
              <a:t>Bacteria</a:t>
            </a:r>
            <a:endParaRPr lang="en-US" sz="2400" dirty="0" smtClean="0"/>
          </a:p>
          <a:p>
            <a:r>
              <a:rPr lang="en-US" sz="2400" dirty="0" smtClean="0"/>
              <a:t>Minor BP modifications to </a:t>
            </a:r>
            <a:r>
              <a:rPr lang="en-US" sz="2400" dirty="0" smtClean="0"/>
              <a:t>add EPA </a:t>
            </a:r>
            <a:r>
              <a:rPr lang="en-US" sz="2400" dirty="0" smtClean="0"/>
              <a:t>Enterococcus WQO</a:t>
            </a:r>
            <a:endParaRPr lang="en-US" sz="2400" dirty="0" smtClean="0"/>
          </a:p>
          <a:p>
            <a:pPr lvl="1"/>
            <a:r>
              <a:rPr lang="en-US" sz="2000" dirty="0" smtClean="0"/>
              <a:t>Modified Tables 3-1 and 4-2; added new Table 4-2A </a:t>
            </a:r>
          </a:p>
          <a:p>
            <a:pPr lvl="1"/>
            <a:r>
              <a:rPr lang="en-US" sz="2000" dirty="0" smtClean="0"/>
              <a:t>Modified language in Section 4.5.5.1 </a:t>
            </a:r>
          </a:p>
          <a:p>
            <a:pPr lvl="1"/>
            <a:r>
              <a:rPr lang="en-US" sz="2000" dirty="0" smtClean="0"/>
              <a:t>Extensive </a:t>
            </a:r>
            <a:r>
              <a:rPr lang="en-US" sz="2000" dirty="0" smtClean="0"/>
              <a:t>data </a:t>
            </a:r>
            <a:r>
              <a:rPr lang="en-US" sz="2000" dirty="0" smtClean="0"/>
              <a:t>analysis </a:t>
            </a:r>
            <a:r>
              <a:rPr lang="en-US" sz="2000" dirty="0" smtClean="0"/>
              <a:t>not </a:t>
            </a:r>
            <a:r>
              <a:rPr lang="en-US" sz="2000" dirty="0" smtClean="0"/>
              <a:t>needed for TRC </a:t>
            </a:r>
          </a:p>
          <a:p>
            <a:pPr lvl="1"/>
            <a:r>
              <a:rPr lang="en-US" sz="2000" dirty="0" smtClean="0"/>
              <a:t>Can follow same basic staff </a:t>
            </a:r>
            <a:r>
              <a:rPr lang="en-US" sz="2000" dirty="0" smtClean="0"/>
              <a:t>report </a:t>
            </a:r>
            <a:r>
              <a:rPr lang="en-US" sz="2000" dirty="0" smtClean="0"/>
              <a:t>organization</a:t>
            </a:r>
            <a:endParaRPr lang="en-US" sz="2000" dirty="0" smtClean="0"/>
          </a:p>
          <a:p>
            <a:r>
              <a:rPr lang="en-US" sz="2400" dirty="0" smtClean="0"/>
              <a:t>Follow </a:t>
            </a:r>
            <a:r>
              <a:rPr lang="en-US" sz="2400" dirty="0" smtClean="0"/>
              <a:t>Supplemental Environmental Document </a:t>
            </a:r>
            <a:r>
              <a:rPr lang="en-US" sz="2400" dirty="0" smtClean="0"/>
              <a:t>(SED) </a:t>
            </a:r>
            <a:r>
              <a:rPr lang="en-US" sz="2400" dirty="0" smtClean="0"/>
              <a:t>and CEQA checklist formats</a:t>
            </a:r>
            <a:endParaRPr lang="en-US" sz="2400" dirty="0" smtClean="0"/>
          </a:p>
          <a:p>
            <a:r>
              <a:rPr lang="en-US" sz="2400" dirty="0" smtClean="0"/>
              <a:t>RWB staff to provide annotated version of staff report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684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Proposed Basin </a:t>
            </a:r>
            <a:r>
              <a:rPr lang="en-US" sz="3600" dirty="0" smtClean="0"/>
              <a:t>Plan </a:t>
            </a:r>
            <a:r>
              <a:rPr lang="en-US" sz="3600" dirty="0" smtClean="0"/>
              <a:t>Modifications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Add 1984 </a:t>
            </a:r>
            <a:r>
              <a:rPr lang="en-US" sz="2400" dirty="0"/>
              <a:t>EPA </a:t>
            </a:r>
            <a:r>
              <a:rPr lang="en-US" sz="2400" dirty="0" smtClean="0"/>
              <a:t>Chlorine AWQC to Tables 3-3 and 3-4</a:t>
            </a:r>
            <a:endParaRPr lang="en-US" sz="2400" dirty="0"/>
          </a:p>
          <a:p>
            <a:pPr lvl="1"/>
            <a:r>
              <a:rPr lang="en-US" sz="2000" dirty="0"/>
              <a:t>Saltwater: </a:t>
            </a:r>
            <a:r>
              <a:rPr lang="en-US" sz="2000" b="1" dirty="0"/>
              <a:t>13 ug/L 1-hour average</a:t>
            </a:r>
            <a:r>
              <a:rPr lang="en-US" sz="2000" dirty="0"/>
              <a:t>; 7.5 ug/L 4-day average </a:t>
            </a:r>
            <a:endParaRPr lang="en-US" sz="1400" dirty="0"/>
          </a:p>
          <a:p>
            <a:pPr lvl="1"/>
            <a:r>
              <a:rPr lang="en-US" sz="2000" dirty="0"/>
              <a:t>Freshwater: </a:t>
            </a:r>
            <a:r>
              <a:rPr lang="en-US" sz="2000" b="1" dirty="0"/>
              <a:t>19 ug/L 1-hour average</a:t>
            </a:r>
            <a:r>
              <a:rPr lang="en-US" sz="2000" dirty="0"/>
              <a:t>; 11 ug/L 4-day average</a:t>
            </a:r>
            <a:endParaRPr lang="en-US" sz="1400" dirty="0"/>
          </a:p>
          <a:p>
            <a:pPr lvl="1"/>
            <a:r>
              <a:rPr lang="en-US" sz="2000" dirty="0" smtClean="0"/>
              <a:t>Add footnote to each table with reference to EPA 1984 AWQC</a:t>
            </a:r>
            <a:endParaRPr lang="en-US" sz="2400" dirty="0" smtClean="0"/>
          </a:p>
          <a:p>
            <a:r>
              <a:rPr lang="en-US" sz="2400" dirty="0"/>
              <a:t>Delete 0.0 mg/L limit </a:t>
            </a:r>
            <a:r>
              <a:rPr lang="en-US" sz="2400" dirty="0" smtClean="0"/>
              <a:t>from Basin </a:t>
            </a:r>
            <a:r>
              <a:rPr lang="en-US" sz="2400" dirty="0"/>
              <a:t>Plan Table 4-2 </a:t>
            </a:r>
          </a:p>
          <a:p>
            <a:r>
              <a:rPr lang="en-US" sz="2400" dirty="0" smtClean="0"/>
              <a:t>Modify Table 4-2A</a:t>
            </a:r>
          </a:p>
          <a:p>
            <a:pPr lvl="1"/>
            <a:r>
              <a:rPr lang="en-US" sz="2000" dirty="0" smtClean="0"/>
              <a:t>Change title to read “Effluent Limitations for Bacteriological Indicators </a:t>
            </a:r>
            <a:r>
              <a:rPr lang="en-US" sz="2000" u="sng" dirty="0" smtClean="0"/>
              <a:t>and Total Residual Chlorine” </a:t>
            </a:r>
          </a:p>
          <a:p>
            <a:pPr lvl="1"/>
            <a:r>
              <a:rPr lang="en-US" sz="2000" dirty="0" smtClean="0"/>
              <a:t>Add new column for “1-Hour Average (ug/L)”</a:t>
            </a:r>
          </a:p>
          <a:p>
            <a:pPr lvl="1"/>
            <a:r>
              <a:rPr lang="en-US" sz="2000" dirty="0" smtClean="0"/>
              <a:t>Under Parameters column add “Total Residual Chlorine” with subheadings Marine 13 and Freshwater 19 in 1-hour </a:t>
            </a:r>
            <a:r>
              <a:rPr lang="en-US" sz="2000" dirty="0" err="1" smtClean="0"/>
              <a:t>avg</a:t>
            </a:r>
            <a:r>
              <a:rPr lang="en-US" sz="2000" dirty="0" smtClean="0"/>
              <a:t> column</a:t>
            </a:r>
            <a:endParaRPr lang="en-US" sz="2000" dirty="0"/>
          </a:p>
          <a:p>
            <a:pPr lvl="1"/>
            <a:endParaRPr lang="en-US" sz="20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4989459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3576</TotalTime>
  <Words>1399</Words>
  <Application>Microsoft Office PowerPoint</Application>
  <PresentationFormat>On-screen Show (4:3)</PresentationFormat>
  <Paragraphs>205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Default Design</vt:lpstr>
      <vt:lpstr>Custom Design</vt:lpstr>
      <vt:lpstr>Chlorine Residual  Basin Plan Amendment  Status and Issues</vt:lpstr>
      <vt:lpstr>BPA Project Components</vt:lpstr>
      <vt:lpstr>POTW TRC Excursions</vt:lpstr>
      <vt:lpstr>PowerPoint Presentation</vt:lpstr>
      <vt:lpstr>PowerPoint Presentation</vt:lpstr>
      <vt:lpstr>Bisulfite Issues</vt:lpstr>
      <vt:lpstr>Proposed Chlorine WQOs</vt:lpstr>
      <vt:lpstr>BPA Approach for TRC</vt:lpstr>
      <vt:lpstr>Proposed Basin Plan Modifications</vt:lpstr>
      <vt:lpstr>Implementation Plan Modification</vt:lpstr>
      <vt:lpstr>Deepwater POTW Initial Dilution</vt:lpstr>
      <vt:lpstr>TRC WQBEL Calculation</vt:lpstr>
      <vt:lpstr>Flows, Dilution, 1-hr Avg Limit</vt:lpstr>
      <vt:lpstr>Averaging Period and Calculation</vt:lpstr>
      <vt:lpstr>Magnitude/Duration Criteria</vt:lpstr>
      <vt:lpstr>TRC Compliance Determination</vt:lpstr>
      <vt:lpstr>Current Bacterial Limits</vt:lpstr>
      <vt:lpstr>Benefits of Bacterial WQBELs</vt:lpstr>
      <vt:lpstr>Shallow Water Dischargers</vt:lpstr>
      <vt:lpstr>Discussion Items</vt:lpstr>
    </vt:vector>
  </TitlesOfParts>
  <Company>EOA, 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Quan Lu</dc:creator>
  <cp:lastModifiedBy>Tom Hall</cp:lastModifiedBy>
  <cp:revision>157</cp:revision>
  <cp:lastPrinted>2018-10-25T22:43:12Z</cp:lastPrinted>
  <dcterms:created xsi:type="dcterms:W3CDTF">2007-08-14T16:01:14Z</dcterms:created>
  <dcterms:modified xsi:type="dcterms:W3CDTF">2018-10-25T23:22:51Z</dcterms:modified>
</cp:coreProperties>
</file>