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80" r:id="rId3"/>
    <p:sldId id="265" r:id="rId4"/>
    <p:sldId id="266" r:id="rId5"/>
    <p:sldId id="267" r:id="rId6"/>
    <p:sldId id="268" r:id="rId7"/>
    <p:sldId id="269" r:id="rId8"/>
    <p:sldId id="271" r:id="rId9"/>
    <p:sldId id="272" r:id="rId10"/>
    <p:sldId id="273" r:id="rId11"/>
    <p:sldId id="274" r:id="rId12"/>
    <p:sldId id="281" r:id="rId13"/>
    <p:sldId id="282" r:id="rId14"/>
    <p:sldId id="275" r:id="rId15"/>
    <p:sldId id="284" r:id="rId16"/>
    <p:sldId id="276" r:id="rId17"/>
    <p:sldId id="278" r:id="rId18"/>
    <p:sldId id="277" r:id="rId19"/>
    <p:sldId id="279" r:id="rId20"/>
    <p:sldId id="28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9" d="100"/>
          <a:sy n="109" d="100"/>
        </p:scale>
        <p:origin x="58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Lorien\Box%20Sync\BACWA%20Regulatory%20Program%20Manager\Toxicity%20Policy\Sample%20dose%20response.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0"/>
          <c:order val="0"/>
          <c:tx>
            <c:strRef>
              <c:f>Sheet1!$B$1</c:f>
              <c:strCache>
                <c:ptCount val="1"/>
                <c:pt idx="0">
                  <c:v>low variability</c:v>
                </c:pt>
              </c:strCache>
            </c:strRef>
          </c:tx>
          <c:spPr>
            <a:ln w="19050" cap="rnd">
              <a:solidFill>
                <a:schemeClr val="accent1"/>
              </a:solidFill>
              <a:round/>
            </a:ln>
            <a:effectLst/>
          </c:spPr>
          <c:marker>
            <c:symbol val="none"/>
          </c:marker>
          <c:xVal>
            <c:numRef>
              <c:f>Sheet1!$A$2:$A$21</c:f>
              <c:numCache>
                <c:formatCode>General</c:formatCode>
                <c:ptCount val="20"/>
                <c:pt idx="0">
                  <c:v>5</c:v>
                </c:pt>
                <c:pt idx="1">
                  <c:v>10</c:v>
                </c:pt>
                <c:pt idx="2">
                  <c:v>15</c:v>
                </c:pt>
                <c:pt idx="3">
                  <c:v>20</c:v>
                </c:pt>
                <c:pt idx="4">
                  <c:v>25</c:v>
                </c:pt>
                <c:pt idx="5">
                  <c:v>30</c:v>
                </c:pt>
                <c:pt idx="6">
                  <c:v>35</c:v>
                </c:pt>
                <c:pt idx="7">
                  <c:v>40</c:v>
                </c:pt>
                <c:pt idx="8">
                  <c:v>45</c:v>
                </c:pt>
                <c:pt idx="9">
                  <c:v>50</c:v>
                </c:pt>
                <c:pt idx="10">
                  <c:v>55</c:v>
                </c:pt>
                <c:pt idx="11">
                  <c:v>60</c:v>
                </c:pt>
                <c:pt idx="12">
                  <c:v>65</c:v>
                </c:pt>
                <c:pt idx="13">
                  <c:v>70</c:v>
                </c:pt>
                <c:pt idx="14">
                  <c:v>75</c:v>
                </c:pt>
                <c:pt idx="15">
                  <c:v>80</c:v>
                </c:pt>
                <c:pt idx="16">
                  <c:v>85</c:v>
                </c:pt>
                <c:pt idx="17">
                  <c:v>90</c:v>
                </c:pt>
                <c:pt idx="18">
                  <c:v>95</c:v>
                </c:pt>
                <c:pt idx="19">
                  <c:v>100</c:v>
                </c:pt>
              </c:numCache>
            </c:numRef>
          </c:xVal>
          <c:yVal>
            <c:numRef>
              <c:f>Sheet1!$B$2:$B$21</c:f>
              <c:numCache>
                <c:formatCode>General</c:formatCode>
                <c:ptCount val="20"/>
                <c:pt idx="0">
                  <c:v>0</c:v>
                </c:pt>
                <c:pt idx="1">
                  <c:v>0</c:v>
                </c:pt>
                <c:pt idx="2">
                  <c:v>0</c:v>
                </c:pt>
                <c:pt idx="3">
                  <c:v>0</c:v>
                </c:pt>
                <c:pt idx="4">
                  <c:v>0</c:v>
                </c:pt>
                <c:pt idx="5">
                  <c:v>0</c:v>
                </c:pt>
                <c:pt idx="6">
                  <c:v>0</c:v>
                </c:pt>
                <c:pt idx="7">
                  <c:v>3.5</c:v>
                </c:pt>
                <c:pt idx="8">
                  <c:v>8</c:v>
                </c:pt>
                <c:pt idx="9">
                  <c:v>16</c:v>
                </c:pt>
                <c:pt idx="10">
                  <c:v>25</c:v>
                </c:pt>
                <c:pt idx="11">
                  <c:v>16</c:v>
                </c:pt>
                <c:pt idx="12">
                  <c:v>8</c:v>
                </c:pt>
                <c:pt idx="13">
                  <c:v>3.5</c:v>
                </c:pt>
                <c:pt idx="14">
                  <c:v>0</c:v>
                </c:pt>
                <c:pt idx="15">
                  <c:v>0</c:v>
                </c:pt>
                <c:pt idx="16">
                  <c:v>0</c:v>
                </c:pt>
                <c:pt idx="17">
                  <c:v>0</c:v>
                </c:pt>
                <c:pt idx="18">
                  <c:v>0</c:v>
                </c:pt>
                <c:pt idx="19">
                  <c:v>0</c:v>
                </c:pt>
              </c:numCache>
            </c:numRef>
          </c:yVal>
          <c:smooth val="1"/>
        </c:ser>
        <c:ser>
          <c:idx val="1"/>
          <c:order val="1"/>
          <c:tx>
            <c:strRef>
              <c:f>Sheet1!$C$1</c:f>
              <c:strCache>
                <c:ptCount val="1"/>
                <c:pt idx="0">
                  <c:v>medium variability</c:v>
                </c:pt>
              </c:strCache>
            </c:strRef>
          </c:tx>
          <c:spPr>
            <a:ln w="19050" cap="rnd">
              <a:solidFill>
                <a:schemeClr val="accent2"/>
              </a:solidFill>
              <a:round/>
            </a:ln>
            <a:effectLst/>
          </c:spPr>
          <c:marker>
            <c:symbol val="none"/>
          </c:marker>
          <c:xVal>
            <c:numRef>
              <c:f>Sheet1!$A$2:$A$21</c:f>
              <c:numCache>
                <c:formatCode>General</c:formatCode>
                <c:ptCount val="20"/>
                <c:pt idx="0">
                  <c:v>5</c:v>
                </c:pt>
                <c:pt idx="1">
                  <c:v>10</c:v>
                </c:pt>
                <c:pt idx="2">
                  <c:v>15</c:v>
                </c:pt>
                <c:pt idx="3">
                  <c:v>20</c:v>
                </c:pt>
                <c:pt idx="4">
                  <c:v>25</c:v>
                </c:pt>
                <c:pt idx="5">
                  <c:v>30</c:v>
                </c:pt>
                <c:pt idx="6">
                  <c:v>35</c:v>
                </c:pt>
                <c:pt idx="7">
                  <c:v>40</c:v>
                </c:pt>
                <c:pt idx="8">
                  <c:v>45</c:v>
                </c:pt>
                <c:pt idx="9">
                  <c:v>50</c:v>
                </c:pt>
                <c:pt idx="10">
                  <c:v>55</c:v>
                </c:pt>
                <c:pt idx="11">
                  <c:v>60</c:v>
                </c:pt>
                <c:pt idx="12">
                  <c:v>65</c:v>
                </c:pt>
                <c:pt idx="13">
                  <c:v>70</c:v>
                </c:pt>
                <c:pt idx="14">
                  <c:v>75</c:v>
                </c:pt>
                <c:pt idx="15">
                  <c:v>80</c:v>
                </c:pt>
                <c:pt idx="16">
                  <c:v>85</c:v>
                </c:pt>
                <c:pt idx="17">
                  <c:v>90</c:v>
                </c:pt>
                <c:pt idx="18">
                  <c:v>95</c:v>
                </c:pt>
                <c:pt idx="19">
                  <c:v>100</c:v>
                </c:pt>
              </c:numCache>
            </c:numRef>
          </c:xVal>
          <c:yVal>
            <c:numRef>
              <c:f>Sheet1!$C$2:$C$21</c:f>
              <c:numCache>
                <c:formatCode>General</c:formatCode>
                <c:ptCount val="20"/>
                <c:pt idx="0">
                  <c:v>0</c:v>
                </c:pt>
                <c:pt idx="1">
                  <c:v>0</c:v>
                </c:pt>
                <c:pt idx="2">
                  <c:v>0</c:v>
                </c:pt>
                <c:pt idx="3">
                  <c:v>0</c:v>
                </c:pt>
                <c:pt idx="4">
                  <c:v>0</c:v>
                </c:pt>
                <c:pt idx="5">
                  <c:v>1.5</c:v>
                </c:pt>
                <c:pt idx="6">
                  <c:v>3.5</c:v>
                </c:pt>
                <c:pt idx="7">
                  <c:v>7</c:v>
                </c:pt>
                <c:pt idx="8">
                  <c:v>11</c:v>
                </c:pt>
                <c:pt idx="9">
                  <c:v>18</c:v>
                </c:pt>
                <c:pt idx="10">
                  <c:v>20</c:v>
                </c:pt>
                <c:pt idx="11">
                  <c:v>18</c:v>
                </c:pt>
                <c:pt idx="12">
                  <c:v>11</c:v>
                </c:pt>
                <c:pt idx="13">
                  <c:v>7</c:v>
                </c:pt>
                <c:pt idx="14">
                  <c:v>3.5</c:v>
                </c:pt>
                <c:pt idx="15">
                  <c:v>1.5</c:v>
                </c:pt>
                <c:pt idx="16">
                  <c:v>0</c:v>
                </c:pt>
                <c:pt idx="17">
                  <c:v>0</c:v>
                </c:pt>
                <c:pt idx="18">
                  <c:v>0</c:v>
                </c:pt>
                <c:pt idx="19">
                  <c:v>0</c:v>
                </c:pt>
              </c:numCache>
            </c:numRef>
          </c:yVal>
          <c:smooth val="1"/>
        </c:ser>
        <c:ser>
          <c:idx val="2"/>
          <c:order val="2"/>
          <c:tx>
            <c:strRef>
              <c:f>Sheet1!$D$1</c:f>
              <c:strCache>
                <c:ptCount val="1"/>
                <c:pt idx="0">
                  <c:v>high variability</c:v>
                </c:pt>
              </c:strCache>
            </c:strRef>
          </c:tx>
          <c:spPr>
            <a:ln w="19050" cap="rnd">
              <a:solidFill>
                <a:srgbClr val="00B050"/>
              </a:solidFill>
              <a:round/>
            </a:ln>
            <a:effectLst/>
          </c:spPr>
          <c:marker>
            <c:symbol val="none"/>
          </c:marker>
          <c:xVal>
            <c:numRef>
              <c:f>Sheet1!$A$2:$A$21</c:f>
              <c:numCache>
                <c:formatCode>General</c:formatCode>
                <c:ptCount val="20"/>
                <c:pt idx="0">
                  <c:v>5</c:v>
                </c:pt>
                <c:pt idx="1">
                  <c:v>10</c:v>
                </c:pt>
                <c:pt idx="2">
                  <c:v>15</c:v>
                </c:pt>
                <c:pt idx="3">
                  <c:v>20</c:v>
                </c:pt>
                <c:pt idx="4">
                  <c:v>25</c:v>
                </c:pt>
                <c:pt idx="5">
                  <c:v>30</c:v>
                </c:pt>
                <c:pt idx="6">
                  <c:v>35</c:v>
                </c:pt>
                <c:pt idx="7">
                  <c:v>40</c:v>
                </c:pt>
                <c:pt idx="8">
                  <c:v>45</c:v>
                </c:pt>
                <c:pt idx="9">
                  <c:v>50</c:v>
                </c:pt>
                <c:pt idx="10">
                  <c:v>55</c:v>
                </c:pt>
                <c:pt idx="11">
                  <c:v>60</c:v>
                </c:pt>
                <c:pt idx="12">
                  <c:v>65</c:v>
                </c:pt>
                <c:pt idx="13">
                  <c:v>70</c:v>
                </c:pt>
                <c:pt idx="14">
                  <c:v>75</c:v>
                </c:pt>
                <c:pt idx="15">
                  <c:v>80</c:v>
                </c:pt>
                <c:pt idx="16">
                  <c:v>85</c:v>
                </c:pt>
                <c:pt idx="17">
                  <c:v>90</c:v>
                </c:pt>
                <c:pt idx="18">
                  <c:v>95</c:v>
                </c:pt>
                <c:pt idx="19">
                  <c:v>100</c:v>
                </c:pt>
              </c:numCache>
            </c:numRef>
          </c:xVal>
          <c:yVal>
            <c:numRef>
              <c:f>Sheet1!$D$2:$D$21</c:f>
              <c:numCache>
                <c:formatCode>General</c:formatCode>
                <c:ptCount val="20"/>
                <c:pt idx="0">
                  <c:v>0</c:v>
                </c:pt>
                <c:pt idx="1">
                  <c:v>0</c:v>
                </c:pt>
                <c:pt idx="2">
                  <c:v>0.5</c:v>
                </c:pt>
                <c:pt idx="3">
                  <c:v>1</c:v>
                </c:pt>
                <c:pt idx="4">
                  <c:v>2</c:v>
                </c:pt>
                <c:pt idx="5">
                  <c:v>3.5</c:v>
                </c:pt>
                <c:pt idx="6">
                  <c:v>5</c:v>
                </c:pt>
                <c:pt idx="7">
                  <c:v>7</c:v>
                </c:pt>
                <c:pt idx="8">
                  <c:v>9</c:v>
                </c:pt>
                <c:pt idx="9">
                  <c:v>11</c:v>
                </c:pt>
                <c:pt idx="10">
                  <c:v>12</c:v>
                </c:pt>
                <c:pt idx="11">
                  <c:v>11</c:v>
                </c:pt>
                <c:pt idx="12">
                  <c:v>9</c:v>
                </c:pt>
                <c:pt idx="13">
                  <c:v>7</c:v>
                </c:pt>
                <c:pt idx="14">
                  <c:v>5</c:v>
                </c:pt>
                <c:pt idx="15">
                  <c:v>3.5</c:v>
                </c:pt>
                <c:pt idx="16">
                  <c:v>2</c:v>
                </c:pt>
                <c:pt idx="17">
                  <c:v>1</c:v>
                </c:pt>
                <c:pt idx="18">
                  <c:v>0.5</c:v>
                </c:pt>
                <c:pt idx="19">
                  <c:v>0</c:v>
                </c:pt>
              </c:numCache>
            </c:numRef>
          </c:yVal>
          <c:smooth val="1"/>
        </c:ser>
        <c:dLbls>
          <c:showLegendKey val="0"/>
          <c:showVal val="0"/>
          <c:showCatName val="0"/>
          <c:showSerName val="0"/>
          <c:showPercent val="0"/>
          <c:showBubbleSize val="0"/>
        </c:dLbls>
        <c:axId val="703987416"/>
        <c:axId val="703982320"/>
      </c:scatterChart>
      <c:valAx>
        <c:axId val="703987416"/>
        <c:scaling>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3982320"/>
        <c:crosses val="autoZero"/>
        <c:crossBetween val="midCat"/>
      </c:valAx>
      <c:valAx>
        <c:axId val="703982320"/>
        <c:scaling>
          <c:orientation val="minMax"/>
          <c:min val="0"/>
        </c:scaling>
        <c:delete val="0"/>
        <c:axPos val="l"/>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noFill/>
                <a:latin typeface="+mn-lt"/>
                <a:ea typeface="+mn-ea"/>
                <a:cs typeface="+mn-cs"/>
              </a:defRPr>
            </a:pPr>
            <a:endParaRPr lang="en-US"/>
          </a:p>
        </c:txPr>
        <c:crossAx val="703987416"/>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Anomalous</a:t>
            </a:r>
            <a:r>
              <a:rPr lang="en-US" sz="1600" baseline="0"/>
              <a:t> dose-response curve</a:t>
            </a:r>
            <a:endParaRPr lang="en-US" sz="1600"/>
          </a:p>
        </c:rich>
      </c:tx>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303796042901365"/>
          <c:y val="0.16157396992042658"/>
          <c:w val="0.86218209053573192"/>
          <c:h val="0.73375244761071534"/>
        </c:manualLayout>
      </c:layout>
      <c:lineChart>
        <c:grouping val="standard"/>
        <c:varyColors val="0"/>
        <c:ser>
          <c:idx val="1"/>
          <c:order val="1"/>
          <c:tx>
            <c:strRef>
              <c:f>Sheet1!$B$37</c:f>
              <c:strCache>
                <c:ptCount val="1"/>
                <c:pt idx="0">
                  <c:v>% effect</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Sheet1!$A$19:$A$25</c:f>
              <c:numCache>
                <c:formatCode>General</c:formatCode>
                <c:ptCount val="7"/>
                <c:pt idx="0">
                  <c:v>0</c:v>
                </c:pt>
                <c:pt idx="1">
                  <c:v>10</c:v>
                </c:pt>
                <c:pt idx="2">
                  <c:v>20</c:v>
                </c:pt>
                <c:pt idx="3">
                  <c:v>40</c:v>
                </c:pt>
                <c:pt idx="4">
                  <c:v>60</c:v>
                </c:pt>
                <c:pt idx="5">
                  <c:v>80</c:v>
                </c:pt>
                <c:pt idx="6">
                  <c:v>100</c:v>
                </c:pt>
              </c:numCache>
            </c:numRef>
          </c:cat>
          <c:val>
            <c:numRef>
              <c:f>Sheet1!$B$38:$B$44</c:f>
              <c:numCache>
                <c:formatCode>General</c:formatCode>
                <c:ptCount val="7"/>
                <c:pt idx="0">
                  <c:v>0</c:v>
                </c:pt>
                <c:pt idx="1">
                  <c:v>5</c:v>
                </c:pt>
                <c:pt idx="2">
                  <c:v>10</c:v>
                </c:pt>
                <c:pt idx="3">
                  <c:v>30</c:v>
                </c:pt>
                <c:pt idx="4">
                  <c:v>15</c:v>
                </c:pt>
                <c:pt idx="5">
                  <c:v>4</c:v>
                </c:pt>
                <c:pt idx="6">
                  <c:v>12</c:v>
                </c:pt>
              </c:numCache>
            </c:numRef>
          </c:val>
          <c:smooth val="0"/>
        </c:ser>
        <c:dLbls>
          <c:showLegendKey val="0"/>
          <c:showVal val="0"/>
          <c:showCatName val="0"/>
          <c:showSerName val="0"/>
          <c:showPercent val="0"/>
          <c:showBubbleSize val="0"/>
        </c:dLbls>
        <c:marker val="1"/>
        <c:smooth val="0"/>
        <c:axId val="652947680"/>
        <c:axId val="652944152"/>
        <c:extLst>
          <c:ext xmlns:c15="http://schemas.microsoft.com/office/drawing/2012/chart" uri="{02D57815-91ED-43cb-92C2-25804820EDAC}">
            <c15:filteredLineSeries>
              <c15:ser>
                <c:idx val="0"/>
                <c:order val="0"/>
                <c:tx>
                  <c:strRef>
                    <c:extLst>
                      <c:ext uri="{02D57815-91ED-43cb-92C2-25804820EDAC}">
                        <c15:formulaRef>
                          <c15:sqref>Sheet1!$A$1</c15:sqref>
                        </c15:formulaRef>
                      </c:ext>
                    </c:extLst>
                    <c:strCache>
                      <c:ptCount val="1"/>
                      <c:pt idx="0">
                        <c:v>% effluent</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extLst>
                      <c:ext uri="{02D57815-91ED-43cb-92C2-25804820EDAC}">
                        <c15:formulaRef>
                          <c15:sqref>Sheet1!$A$19:$A$25</c15:sqref>
                        </c15:formulaRef>
                      </c:ext>
                    </c:extLst>
                    <c:numCache>
                      <c:formatCode>General</c:formatCode>
                      <c:ptCount val="7"/>
                      <c:pt idx="0">
                        <c:v>0</c:v>
                      </c:pt>
                      <c:pt idx="1">
                        <c:v>10</c:v>
                      </c:pt>
                      <c:pt idx="2">
                        <c:v>20</c:v>
                      </c:pt>
                      <c:pt idx="3">
                        <c:v>40</c:v>
                      </c:pt>
                      <c:pt idx="4">
                        <c:v>60</c:v>
                      </c:pt>
                      <c:pt idx="5">
                        <c:v>80</c:v>
                      </c:pt>
                      <c:pt idx="6">
                        <c:v>100</c:v>
                      </c:pt>
                    </c:numCache>
                  </c:numRef>
                </c:cat>
                <c:val>
                  <c:numRef>
                    <c:extLst>
                      <c:ext uri="{02D57815-91ED-43cb-92C2-25804820EDAC}">
                        <c15:formulaRef>
                          <c15:sqref>Sheet1!$A$2:$A$8</c15:sqref>
                        </c15:formulaRef>
                      </c:ext>
                    </c:extLst>
                    <c:numCache>
                      <c:formatCode>General</c:formatCode>
                      <c:ptCount val="7"/>
                      <c:pt idx="0">
                        <c:v>0</c:v>
                      </c:pt>
                      <c:pt idx="1">
                        <c:v>10</c:v>
                      </c:pt>
                      <c:pt idx="2">
                        <c:v>20</c:v>
                      </c:pt>
                      <c:pt idx="3">
                        <c:v>40</c:v>
                      </c:pt>
                      <c:pt idx="4">
                        <c:v>60</c:v>
                      </c:pt>
                      <c:pt idx="5">
                        <c:v>80</c:v>
                      </c:pt>
                      <c:pt idx="6">
                        <c:v>100</c:v>
                      </c:pt>
                    </c:numCache>
                  </c:numRef>
                </c:val>
                <c:smooth val="0"/>
              </c15:ser>
            </c15:filteredLineSeries>
          </c:ext>
        </c:extLst>
      </c:lineChart>
      <c:catAx>
        <c:axId val="652947680"/>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percent effluent</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52944152"/>
        <c:crosses val="autoZero"/>
        <c:auto val="1"/>
        <c:lblAlgn val="ctr"/>
        <c:lblOffset val="100"/>
        <c:noMultiLvlLbl val="0"/>
      </c:catAx>
      <c:valAx>
        <c:axId val="652944152"/>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percent effect</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52947680"/>
        <c:crossesAt val="1"/>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BF24F4-51E8-4FCA-A16D-F16EC3B2CBB7}" type="datetimeFigureOut">
              <a:rPr lang="en-US" smtClean="0"/>
              <a:t>11/12/2018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7C68B4-B85D-48FD-98C7-F787FCCF763F}" type="slidenum">
              <a:rPr lang="en-US" smtClean="0"/>
              <a:t>‹#›</a:t>
            </a:fld>
            <a:endParaRPr lang="en-US"/>
          </a:p>
        </p:txBody>
      </p:sp>
    </p:spTree>
    <p:extLst>
      <p:ext uri="{BB962C8B-B14F-4D97-AF65-F5344CB8AC3E}">
        <p14:creationId xmlns:p14="http://schemas.microsoft.com/office/powerpoint/2010/main" val="8809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ea typeface="ヒラギノ角ゴ Pro W3"/>
                <a:cs typeface="ヒラギノ角ゴ Pro W3"/>
              </a:defRPr>
            </a:lvl1pPr>
            <a:lvl2pPr marL="742950" indent="-285750" eaLnBrk="0" hangingPunct="0">
              <a:defRPr>
                <a:solidFill>
                  <a:schemeClr val="tx1"/>
                </a:solidFill>
                <a:latin typeface="Calibri" panose="020F0502020204030204" pitchFamily="34" charset="0"/>
                <a:ea typeface="ヒラギノ角ゴ Pro W3"/>
                <a:cs typeface="ヒラギノ角ゴ Pro W3"/>
              </a:defRPr>
            </a:lvl2pPr>
            <a:lvl3pPr marL="1143000" indent="-228600" eaLnBrk="0" hangingPunct="0">
              <a:defRPr>
                <a:solidFill>
                  <a:schemeClr val="tx1"/>
                </a:solidFill>
                <a:latin typeface="Calibri" panose="020F0502020204030204" pitchFamily="34" charset="0"/>
                <a:ea typeface="ヒラギノ角ゴ Pro W3"/>
                <a:cs typeface="ヒラギノ角ゴ Pro W3"/>
              </a:defRPr>
            </a:lvl3pPr>
            <a:lvl4pPr marL="1600200" indent="-228600" eaLnBrk="0" hangingPunct="0">
              <a:defRPr>
                <a:solidFill>
                  <a:schemeClr val="tx1"/>
                </a:solidFill>
                <a:latin typeface="Calibri" panose="020F0502020204030204" pitchFamily="34" charset="0"/>
                <a:ea typeface="ヒラギノ角ゴ Pro W3"/>
                <a:cs typeface="ヒラギノ角ゴ Pro W3"/>
              </a:defRPr>
            </a:lvl4pPr>
            <a:lvl5pPr marL="2057400" indent="-228600" eaLnBrk="0" hangingPunct="0">
              <a:defRPr>
                <a:solidFill>
                  <a:schemeClr val="tx1"/>
                </a:solidFill>
                <a:latin typeface="Calibri" panose="020F0502020204030204" pitchFamily="34" charset="0"/>
                <a:ea typeface="ヒラギノ角ゴ Pro W3"/>
                <a:cs typeface="ヒラギノ角ゴ Pro W3"/>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9pPr>
          </a:lstStyle>
          <a:p>
            <a:pPr eaLnBrk="1" hangingPunct="1"/>
            <a:fld id="{3046EE11-7EFA-4A3C-8154-D20A309E93FE}" type="slidenum">
              <a:rPr lang="en-US" altLang="en-US"/>
              <a:pPr eaLnBrk="1" hangingPunct="1"/>
              <a:t>8</a:t>
            </a:fld>
            <a:endParaRPr lang="en-US" altLang="en-US"/>
          </a:p>
        </p:txBody>
      </p:sp>
    </p:spTree>
    <p:extLst>
      <p:ext uri="{BB962C8B-B14F-4D97-AF65-F5344CB8AC3E}">
        <p14:creationId xmlns:p14="http://schemas.microsoft.com/office/powerpoint/2010/main" val="2466059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ea typeface="ヒラギノ角ゴ Pro W3"/>
                <a:cs typeface="ヒラギノ角ゴ Pro W3"/>
              </a:defRPr>
            </a:lvl1pPr>
            <a:lvl2pPr marL="742950" indent="-285750" eaLnBrk="0" hangingPunct="0">
              <a:defRPr>
                <a:solidFill>
                  <a:schemeClr val="tx1"/>
                </a:solidFill>
                <a:latin typeface="Calibri" panose="020F0502020204030204" pitchFamily="34" charset="0"/>
                <a:ea typeface="ヒラギノ角ゴ Pro W3"/>
                <a:cs typeface="ヒラギノ角ゴ Pro W3"/>
              </a:defRPr>
            </a:lvl2pPr>
            <a:lvl3pPr marL="1143000" indent="-228600" eaLnBrk="0" hangingPunct="0">
              <a:defRPr>
                <a:solidFill>
                  <a:schemeClr val="tx1"/>
                </a:solidFill>
                <a:latin typeface="Calibri" panose="020F0502020204030204" pitchFamily="34" charset="0"/>
                <a:ea typeface="ヒラギノ角ゴ Pro W3"/>
                <a:cs typeface="ヒラギノ角ゴ Pro W3"/>
              </a:defRPr>
            </a:lvl3pPr>
            <a:lvl4pPr marL="1600200" indent="-228600" eaLnBrk="0" hangingPunct="0">
              <a:defRPr>
                <a:solidFill>
                  <a:schemeClr val="tx1"/>
                </a:solidFill>
                <a:latin typeface="Calibri" panose="020F0502020204030204" pitchFamily="34" charset="0"/>
                <a:ea typeface="ヒラギノ角ゴ Pro W3"/>
                <a:cs typeface="ヒラギノ角ゴ Pro W3"/>
              </a:defRPr>
            </a:lvl4pPr>
            <a:lvl5pPr marL="2057400" indent="-228600" eaLnBrk="0" hangingPunct="0">
              <a:defRPr>
                <a:solidFill>
                  <a:schemeClr val="tx1"/>
                </a:solidFill>
                <a:latin typeface="Calibri" panose="020F0502020204030204" pitchFamily="34" charset="0"/>
                <a:ea typeface="ヒラギノ角ゴ Pro W3"/>
                <a:cs typeface="ヒラギノ角ゴ Pro W3"/>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9pPr>
          </a:lstStyle>
          <a:p>
            <a:pPr eaLnBrk="1" hangingPunct="1"/>
            <a:fld id="{54D63E1E-B854-43C9-875D-081423631372}" type="slidenum">
              <a:rPr lang="en-US" altLang="en-US"/>
              <a:pPr eaLnBrk="1" hangingPunct="1"/>
              <a:t>10</a:t>
            </a:fld>
            <a:endParaRPr lang="en-US" altLang="en-US"/>
          </a:p>
        </p:txBody>
      </p:sp>
    </p:spTree>
    <p:extLst>
      <p:ext uri="{BB962C8B-B14F-4D97-AF65-F5344CB8AC3E}">
        <p14:creationId xmlns:p14="http://schemas.microsoft.com/office/powerpoint/2010/main" val="1119822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ea typeface="ヒラギノ角ゴ Pro W3"/>
                <a:cs typeface="ヒラギノ角ゴ Pro W3"/>
              </a:defRPr>
            </a:lvl1pPr>
            <a:lvl2pPr marL="742950" indent="-285750" eaLnBrk="0" hangingPunct="0">
              <a:defRPr>
                <a:solidFill>
                  <a:schemeClr val="tx1"/>
                </a:solidFill>
                <a:latin typeface="Calibri" panose="020F0502020204030204" pitchFamily="34" charset="0"/>
                <a:ea typeface="ヒラギノ角ゴ Pro W3"/>
                <a:cs typeface="ヒラギノ角ゴ Pro W3"/>
              </a:defRPr>
            </a:lvl2pPr>
            <a:lvl3pPr marL="1143000" indent="-228600" eaLnBrk="0" hangingPunct="0">
              <a:defRPr>
                <a:solidFill>
                  <a:schemeClr val="tx1"/>
                </a:solidFill>
                <a:latin typeface="Calibri" panose="020F0502020204030204" pitchFamily="34" charset="0"/>
                <a:ea typeface="ヒラギノ角ゴ Pro W3"/>
                <a:cs typeface="ヒラギノ角ゴ Pro W3"/>
              </a:defRPr>
            </a:lvl3pPr>
            <a:lvl4pPr marL="1600200" indent="-228600" eaLnBrk="0" hangingPunct="0">
              <a:defRPr>
                <a:solidFill>
                  <a:schemeClr val="tx1"/>
                </a:solidFill>
                <a:latin typeface="Calibri" panose="020F0502020204030204" pitchFamily="34" charset="0"/>
                <a:ea typeface="ヒラギノ角ゴ Pro W3"/>
                <a:cs typeface="ヒラギノ角ゴ Pro W3"/>
              </a:defRPr>
            </a:lvl4pPr>
            <a:lvl5pPr marL="2057400" indent="-228600" eaLnBrk="0" hangingPunct="0">
              <a:defRPr>
                <a:solidFill>
                  <a:schemeClr val="tx1"/>
                </a:solidFill>
                <a:latin typeface="Calibri" panose="020F0502020204030204" pitchFamily="34" charset="0"/>
                <a:ea typeface="ヒラギノ角ゴ Pro W3"/>
                <a:cs typeface="ヒラギノ角ゴ Pro W3"/>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9pPr>
          </a:lstStyle>
          <a:p>
            <a:pPr eaLnBrk="1" hangingPunct="1"/>
            <a:fld id="{B5CA3E52-46EF-43A0-A864-6ECDD5F62763}" type="slidenum">
              <a:rPr lang="en-US" altLang="en-US"/>
              <a:pPr eaLnBrk="1" hangingPunct="1"/>
              <a:t>11</a:t>
            </a:fld>
            <a:endParaRPr lang="en-US" altLang="en-US"/>
          </a:p>
        </p:txBody>
      </p:sp>
    </p:spTree>
    <p:extLst>
      <p:ext uri="{BB962C8B-B14F-4D97-AF65-F5344CB8AC3E}">
        <p14:creationId xmlns:p14="http://schemas.microsoft.com/office/powerpoint/2010/main" val="1487386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ea typeface="ヒラギノ角ゴ Pro W3"/>
                <a:cs typeface="ヒラギノ角ゴ Pro W3"/>
              </a:defRPr>
            </a:lvl1pPr>
            <a:lvl2pPr marL="742950" indent="-285750" eaLnBrk="0" hangingPunct="0">
              <a:defRPr>
                <a:solidFill>
                  <a:schemeClr val="tx1"/>
                </a:solidFill>
                <a:latin typeface="Calibri" panose="020F0502020204030204" pitchFamily="34" charset="0"/>
                <a:ea typeface="ヒラギノ角ゴ Pro W3"/>
                <a:cs typeface="ヒラギノ角ゴ Pro W3"/>
              </a:defRPr>
            </a:lvl2pPr>
            <a:lvl3pPr marL="1143000" indent="-228600" eaLnBrk="0" hangingPunct="0">
              <a:defRPr>
                <a:solidFill>
                  <a:schemeClr val="tx1"/>
                </a:solidFill>
                <a:latin typeface="Calibri" panose="020F0502020204030204" pitchFamily="34" charset="0"/>
                <a:ea typeface="ヒラギノ角ゴ Pro W3"/>
                <a:cs typeface="ヒラギノ角ゴ Pro W3"/>
              </a:defRPr>
            </a:lvl3pPr>
            <a:lvl4pPr marL="1600200" indent="-228600" eaLnBrk="0" hangingPunct="0">
              <a:defRPr>
                <a:solidFill>
                  <a:schemeClr val="tx1"/>
                </a:solidFill>
                <a:latin typeface="Calibri" panose="020F0502020204030204" pitchFamily="34" charset="0"/>
                <a:ea typeface="ヒラギノ角ゴ Pro W3"/>
                <a:cs typeface="ヒラギノ角ゴ Pro W3"/>
              </a:defRPr>
            </a:lvl4pPr>
            <a:lvl5pPr marL="2057400" indent="-228600" eaLnBrk="0" hangingPunct="0">
              <a:defRPr>
                <a:solidFill>
                  <a:schemeClr val="tx1"/>
                </a:solidFill>
                <a:latin typeface="Calibri" panose="020F0502020204030204" pitchFamily="34" charset="0"/>
                <a:ea typeface="ヒラギノ角ゴ Pro W3"/>
                <a:cs typeface="ヒラギノ角ゴ Pro W3"/>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9pPr>
          </a:lstStyle>
          <a:p>
            <a:pPr eaLnBrk="1" hangingPunct="1"/>
            <a:fld id="{34CEB0A8-1868-4CBF-9BA8-639ACAC8D3A9}" type="slidenum">
              <a:rPr lang="en-US" altLang="en-US"/>
              <a:pPr eaLnBrk="1" hangingPunct="1"/>
              <a:t>14</a:t>
            </a:fld>
            <a:endParaRPr lang="en-US" altLang="en-US"/>
          </a:p>
        </p:txBody>
      </p:sp>
    </p:spTree>
    <p:extLst>
      <p:ext uri="{BB962C8B-B14F-4D97-AF65-F5344CB8AC3E}">
        <p14:creationId xmlns:p14="http://schemas.microsoft.com/office/powerpoint/2010/main" val="4261148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endParaRPr lang="en-US"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ea typeface="ヒラギノ角ゴ Pro W3"/>
                <a:cs typeface="ヒラギノ角ゴ Pro W3"/>
              </a:defRPr>
            </a:lvl1pPr>
            <a:lvl2pPr marL="742950" indent="-285750" eaLnBrk="0" hangingPunct="0">
              <a:defRPr>
                <a:solidFill>
                  <a:schemeClr val="tx1"/>
                </a:solidFill>
                <a:latin typeface="Calibri" panose="020F0502020204030204" pitchFamily="34" charset="0"/>
                <a:ea typeface="ヒラギノ角ゴ Pro W3"/>
                <a:cs typeface="ヒラギノ角ゴ Pro W3"/>
              </a:defRPr>
            </a:lvl2pPr>
            <a:lvl3pPr marL="1143000" indent="-228600" eaLnBrk="0" hangingPunct="0">
              <a:defRPr>
                <a:solidFill>
                  <a:schemeClr val="tx1"/>
                </a:solidFill>
                <a:latin typeface="Calibri" panose="020F0502020204030204" pitchFamily="34" charset="0"/>
                <a:ea typeface="ヒラギノ角ゴ Pro W3"/>
                <a:cs typeface="ヒラギノ角ゴ Pro W3"/>
              </a:defRPr>
            </a:lvl3pPr>
            <a:lvl4pPr marL="1600200" indent="-228600" eaLnBrk="0" hangingPunct="0">
              <a:defRPr>
                <a:solidFill>
                  <a:schemeClr val="tx1"/>
                </a:solidFill>
                <a:latin typeface="Calibri" panose="020F0502020204030204" pitchFamily="34" charset="0"/>
                <a:ea typeface="ヒラギノ角ゴ Pro W3"/>
                <a:cs typeface="ヒラギノ角ゴ Pro W3"/>
              </a:defRPr>
            </a:lvl4pPr>
            <a:lvl5pPr marL="2057400" indent="-228600" eaLnBrk="0" hangingPunct="0">
              <a:defRPr>
                <a:solidFill>
                  <a:schemeClr val="tx1"/>
                </a:solidFill>
                <a:latin typeface="Calibri" panose="020F0502020204030204" pitchFamily="34" charset="0"/>
                <a:ea typeface="ヒラギノ角ゴ Pro W3"/>
                <a:cs typeface="ヒラギノ角ゴ Pro W3"/>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ヒラギノ角ゴ Pro W3"/>
                <a:cs typeface="ヒラギノ角ゴ Pro W3"/>
              </a:defRPr>
            </a:lvl9pPr>
          </a:lstStyle>
          <a:p>
            <a:pPr eaLnBrk="1" hangingPunct="1"/>
            <a:fld id="{4D58B741-1068-40D6-88C8-FD83F81FA7C0}" type="slidenum">
              <a:rPr lang="en-US" altLang="en-US"/>
              <a:pPr eaLnBrk="1" hangingPunct="1"/>
              <a:t>16</a:t>
            </a:fld>
            <a:endParaRPr lang="en-US" altLang="en-US"/>
          </a:p>
        </p:txBody>
      </p:sp>
    </p:spTree>
    <p:extLst>
      <p:ext uri="{BB962C8B-B14F-4D97-AF65-F5344CB8AC3E}">
        <p14:creationId xmlns:p14="http://schemas.microsoft.com/office/powerpoint/2010/main" val="99091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4185F2E-914C-4778-8AB7-1009FABB64D0}"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4120782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4185F2E-914C-4778-8AB7-1009FABB64D0}" type="datetimeFigureOut">
              <a:rPr lang="en-US" smtClean="0"/>
              <a:t>11/12/2018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1843421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4185F2E-914C-4778-8AB7-1009FABB64D0}" type="datetimeFigureOut">
              <a:rPr lang="en-US" smtClean="0"/>
              <a:t>11/12/2018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170200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4185F2E-914C-4778-8AB7-1009FABB64D0}"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3610698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185F2E-914C-4778-8AB7-1009FABB64D0}" type="datetimeFigureOut">
              <a:rPr lang="en-US" smtClean="0"/>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321435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24185F2E-914C-4778-8AB7-1009FABB64D0}" type="datetimeFigureOut">
              <a:rPr lang="en-US" smtClean="0"/>
              <a:t>11/12/2018</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3656990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24185F2E-914C-4778-8AB7-1009FABB64D0}" type="datetimeFigureOut">
              <a:rPr lang="en-US" smtClean="0"/>
              <a:t>11/12/2018</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119095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24185F2E-914C-4778-8AB7-1009FABB64D0}" type="datetimeFigureOut">
              <a:rPr lang="en-US" smtClean="0"/>
              <a:t>11/12/2018</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1017301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4185F2E-914C-4778-8AB7-1009FABB64D0}" type="datetimeFigureOut">
              <a:rPr lang="en-US" smtClean="0"/>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1342817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4185F2E-914C-4778-8AB7-1009FABB64D0}" type="datetimeFigureOut">
              <a:rPr lang="en-US" smtClean="0"/>
              <a:t>11/12/2018</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1153554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4185F2E-914C-4778-8AB7-1009FABB64D0}" type="datetimeFigureOut">
              <a:rPr lang="en-US" smtClean="0"/>
              <a:t>11/12/2018</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22A29AAB-99F8-45A9-B68F-4AEDFC35F307}" type="slidenum">
              <a:rPr lang="en-US" smtClean="0"/>
              <a:t>‹#›</a:t>
            </a:fld>
            <a:endParaRPr lang="en-US"/>
          </a:p>
        </p:txBody>
      </p:sp>
    </p:spTree>
    <p:extLst>
      <p:ext uri="{BB962C8B-B14F-4D97-AF65-F5344CB8AC3E}">
        <p14:creationId xmlns:p14="http://schemas.microsoft.com/office/powerpoint/2010/main" val="2061104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24185F2E-914C-4778-8AB7-1009FABB64D0}" type="datetimeFigureOut">
              <a:rPr lang="en-US" smtClean="0"/>
              <a:t>11/12/2018</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22A29AAB-99F8-45A9-B68F-4AEDFC35F307}" type="slidenum">
              <a:rPr lang="en-US" smtClean="0"/>
              <a:t>‹#›</a:t>
            </a:fld>
            <a:endParaRPr lang="en-US"/>
          </a:p>
        </p:txBody>
      </p:sp>
    </p:spTree>
    <p:extLst>
      <p:ext uri="{BB962C8B-B14F-4D97-AF65-F5344CB8AC3E}">
        <p14:creationId xmlns:p14="http://schemas.microsoft.com/office/powerpoint/2010/main" val="25856436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emf"/><Relationship Id="rId2" Type="http://schemas.openxmlformats.org/officeDocument/2006/relationships/notesSlide" Target="../notesSlides/notesSlide1.xml"/><Relationship Id="rId16" Type="http://schemas.openxmlformats.org/officeDocument/2006/relationships/image" Target="../media/image14.emf"/><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October 19, 2018 </a:t>
            </a:r>
            <a:br>
              <a:rPr lang="en-US" dirty="0" smtClean="0"/>
            </a:br>
            <a:r>
              <a:rPr lang="en-US" dirty="0" smtClean="0"/>
              <a:t>Draft Toxicity Provisions</a:t>
            </a:r>
            <a:endParaRPr lang="en-US" dirty="0"/>
          </a:p>
        </p:txBody>
      </p:sp>
      <p:sp>
        <p:nvSpPr>
          <p:cNvPr id="3" name="Subtitle 2"/>
          <p:cNvSpPr>
            <a:spLocks noGrp="1"/>
          </p:cNvSpPr>
          <p:nvPr>
            <p:ph type="subTitle" idx="1"/>
          </p:nvPr>
        </p:nvSpPr>
        <p:spPr/>
        <p:txBody>
          <a:bodyPr/>
          <a:lstStyle/>
          <a:p>
            <a:r>
              <a:rPr lang="en-US" dirty="0" smtClean="0"/>
              <a:t>BACWA Permits Committee Meeting</a:t>
            </a:r>
          </a:p>
          <a:p>
            <a:r>
              <a:rPr lang="en-US" dirty="0" smtClean="0"/>
              <a:t>November 13, 2018</a:t>
            </a:r>
            <a:endParaRPr lang="en-US" dirty="0"/>
          </a:p>
        </p:txBody>
      </p:sp>
    </p:spTree>
    <p:extLst>
      <p:ext uri="{BB962C8B-B14F-4D97-AF65-F5344CB8AC3E}">
        <p14:creationId xmlns:p14="http://schemas.microsoft.com/office/powerpoint/2010/main" val="602674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787" y="1377554"/>
            <a:ext cx="2894313" cy="3061095"/>
          </a:xfrm>
        </p:spPr>
        <p:txBody>
          <a:bodyPr>
            <a:noAutofit/>
          </a:bodyPr>
          <a:lstStyle/>
          <a:p>
            <a:pPr eaLnBrk="1" hangingPunct="1">
              <a:defRPr/>
            </a:pPr>
            <a:r>
              <a:rPr lang="en-US" dirty="0"/>
              <a:t>Minimum Monitoring Frequencies</a:t>
            </a:r>
          </a:p>
        </p:txBody>
      </p:sp>
      <p:sp>
        <p:nvSpPr>
          <p:cNvPr id="3" name="Content Placeholder 2"/>
          <p:cNvSpPr>
            <a:spLocks noGrp="1"/>
          </p:cNvSpPr>
          <p:nvPr>
            <p:ph idx="1"/>
          </p:nvPr>
        </p:nvSpPr>
        <p:spPr>
          <a:xfrm>
            <a:off x="3457833" y="1377554"/>
            <a:ext cx="8089557" cy="4620221"/>
          </a:xfrm>
        </p:spPr>
        <p:txBody>
          <a:bodyPr>
            <a:noAutofit/>
          </a:bodyPr>
          <a:lstStyle/>
          <a:p>
            <a:pPr marL="0" indent="0" eaLnBrk="1" hangingPunct="1">
              <a:buNone/>
              <a:defRPr/>
            </a:pPr>
            <a:r>
              <a:rPr lang="en-US" sz="2400" b="1" dirty="0" smtClean="0"/>
              <a:t>Routine testing</a:t>
            </a:r>
          </a:p>
          <a:p>
            <a:pPr eaLnBrk="1" hangingPunct="1">
              <a:defRPr/>
            </a:pPr>
            <a:r>
              <a:rPr lang="en-US" sz="2400" dirty="0" smtClean="0"/>
              <a:t>For </a:t>
            </a:r>
            <a:r>
              <a:rPr lang="en-US" sz="2400" dirty="0"/>
              <a:t>POTWs ≥ 5 MGD – Chronic Testing Monthly</a:t>
            </a:r>
          </a:p>
          <a:p>
            <a:pPr eaLnBrk="1" hangingPunct="1">
              <a:defRPr/>
            </a:pPr>
            <a:r>
              <a:rPr lang="en-US" sz="2400" dirty="0"/>
              <a:t>For POTWs </a:t>
            </a:r>
            <a:r>
              <a:rPr lang="en-US" sz="2400" dirty="0"/>
              <a:t>&lt;</a:t>
            </a:r>
            <a:r>
              <a:rPr lang="en-US" sz="2400" dirty="0" smtClean="0"/>
              <a:t> </a:t>
            </a:r>
            <a:r>
              <a:rPr lang="en-US" sz="2400" dirty="0"/>
              <a:t>5 MGD – Chronic Testing Quarterly</a:t>
            </a:r>
          </a:p>
          <a:p>
            <a:pPr eaLnBrk="1" hangingPunct="1">
              <a:defRPr/>
            </a:pPr>
            <a:endParaRPr lang="en-US" sz="2400" dirty="0"/>
          </a:p>
          <a:p>
            <a:pPr marL="0" indent="0" eaLnBrk="1" hangingPunct="1">
              <a:buNone/>
              <a:defRPr/>
            </a:pPr>
            <a:r>
              <a:rPr lang="en-US" sz="2400" b="1" dirty="0"/>
              <a:t>Most Sensitive Species </a:t>
            </a:r>
            <a:r>
              <a:rPr lang="en-US" sz="2400" b="1" dirty="0" smtClean="0"/>
              <a:t>Screens</a:t>
            </a:r>
            <a:endParaRPr lang="en-US" sz="2400" b="1" dirty="0"/>
          </a:p>
          <a:p>
            <a:pPr lvl="1" eaLnBrk="1" hangingPunct="1">
              <a:buFont typeface="Arial" panose="020B0604020202020204" pitchFamily="34" charset="0"/>
              <a:buChar char="•"/>
              <a:defRPr/>
            </a:pPr>
            <a:r>
              <a:rPr lang="en-US" sz="2400" dirty="0"/>
              <a:t>Three toxicity tests conducted concurrently using three different species. </a:t>
            </a:r>
          </a:p>
          <a:p>
            <a:pPr lvl="1" eaLnBrk="1" hangingPunct="1">
              <a:buFont typeface="Arial" panose="020B0604020202020204" pitchFamily="34" charset="0"/>
              <a:buChar char="•"/>
              <a:defRPr/>
            </a:pPr>
            <a:r>
              <a:rPr lang="en-US" sz="2400" dirty="0"/>
              <a:t>Repeated four times.</a:t>
            </a:r>
          </a:p>
          <a:p>
            <a:pPr lvl="2">
              <a:defRPr/>
            </a:pPr>
            <a:r>
              <a:rPr lang="en-US" sz="2400" dirty="0"/>
              <a:t>Quarterly for one year for continuous dischargers</a:t>
            </a:r>
          </a:p>
          <a:p>
            <a:pPr lvl="2">
              <a:defRPr/>
            </a:pPr>
            <a:r>
              <a:rPr lang="en-US" sz="2400" dirty="0"/>
              <a:t>Evenly spaced through out a year for non-continuous dischargers</a:t>
            </a:r>
          </a:p>
          <a:p>
            <a:pPr lvl="1">
              <a:buFont typeface="Arial" panose="020B0604020202020204" pitchFamily="34" charset="0"/>
              <a:buChar char="•"/>
              <a:defRPr/>
            </a:pPr>
            <a:r>
              <a:rPr lang="en-US" sz="2400" dirty="0">
                <a:solidFill>
                  <a:schemeClr val="accent6"/>
                </a:solidFill>
              </a:rPr>
              <a:t>At least once </a:t>
            </a:r>
            <a:r>
              <a:rPr lang="en-US" sz="2400" dirty="0" smtClean="0">
                <a:solidFill>
                  <a:schemeClr val="accent6"/>
                </a:solidFill>
              </a:rPr>
              <a:t>in ten years, “unless </a:t>
            </a:r>
            <a:r>
              <a:rPr lang="en-US" sz="2400" dirty="0">
                <a:solidFill>
                  <a:schemeClr val="accent6"/>
                </a:solidFill>
              </a:rPr>
              <a:t>the discharger </a:t>
            </a:r>
            <a:r>
              <a:rPr lang="en-US" sz="2400" dirty="0" smtClean="0">
                <a:solidFill>
                  <a:schemeClr val="accent6"/>
                </a:solidFill>
              </a:rPr>
              <a:t>is participating </a:t>
            </a:r>
            <a:r>
              <a:rPr lang="en-US" sz="2400" dirty="0">
                <a:solidFill>
                  <a:schemeClr val="accent6"/>
                </a:solidFill>
              </a:rPr>
              <a:t>in a regional monitoring </a:t>
            </a:r>
            <a:r>
              <a:rPr lang="en-US" sz="2400" dirty="0" smtClean="0">
                <a:solidFill>
                  <a:schemeClr val="accent6"/>
                </a:solidFill>
              </a:rPr>
              <a:t>program”</a:t>
            </a:r>
          </a:p>
          <a:p>
            <a:pPr marL="502920" lvl="1" indent="0">
              <a:buNone/>
              <a:defRPr/>
            </a:pPr>
            <a:endParaRPr lang="en-US" sz="2400" dirty="0"/>
          </a:p>
        </p:txBody>
      </p:sp>
    </p:spTree>
    <p:extLst>
      <p:ext uri="{BB962C8B-B14F-4D97-AF65-F5344CB8AC3E}">
        <p14:creationId xmlns:p14="http://schemas.microsoft.com/office/powerpoint/2010/main" val="2843718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024" y="2078831"/>
            <a:ext cx="2899976" cy="3283744"/>
          </a:xfrm>
        </p:spPr>
        <p:txBody>
          <a:bodyPr>
            <a:noAutofit/>
          </a:bodyPr>
          <a:lstStyle/>
          <a:p>
            <a:pPr eaLnBrk="1" hangingPunct="1">
              <a:defRPr/>
            </a:pPr>
            <a:r>
              <a:rPr lang="en-US" dirty="0"/>
              <a:t>Reasonable Potential - Who Will Get Numeric Limits?</a:t>
            </a:r>
          </a:p>
        </p:txBody>
      </p:sp>
      <p:sp>
        <p:nvSpPr>
          <p:cNvPr id="3" name="Content Placeholder 2"/>
          <p:cNvSpPr>
            <a:spLocks noGrp="1"/>
          </p:cNvSpPr>
          <p:nvPr>
            <p:ph idx="1"/>
          </p:nvPr>
        </p:nvSpPr>
        <p:spPr>
          <a:xfrm>
            <a:off x="4093370" y="1735931"/>
            <a:ext cx="5906691" cy="3638550"/>
          </a:xfrm>
        </p:spPr>
        <p:txBody>
          <a:bodyPr>
            <a:noAutofit/>
          </a:bodyPr>
          <a:lstStyle/>
          <a:p>
            <a:pPr marL="0" indent="0" algn="ctr">
              <a:buNone/>
              <a:defRPr/>
            </a:pPr>
            <a:endParaRPr lang="en-US" sz="3200" dirty="0"/>
          </a:p>
          <a:p>
            <a:pPr eaLnBrk="1" hangingPunct="1">
              <a:buFont typeface="Arial" panose="020B0604020202020204" pitchFamily="34" charset="0"/>
              <a:buChar char="•"/>
              <a:defRPr/>
            </a:pPr>
            <a:r>
              <a:rPr lang="en-US" sz="3200" dirty="0"/>
              <a:t>For POTWs ≥ 5 MGD – You Have Assumed RP</a:t>
            </a:r>
          </a:p>
          <a:p>
            <a:pPr eaLnBrk="1" hangingPunct="1">
              <a:buFont typeface="Arial" panose="020B0604020202020204" pitchFamily="34" charset="0"/>
              <a:buChar char="•"/>
              <a:defRPr/>
            </a:pPr>
            <a:r>
              <a:rPr lang="en-US" sz="3200" dirty="0"/>
              <a:t>For POTWs </a:t>
            </a:r>
            <a:r>
              <a:rPr lang="en-US" sz="3200" dirty="0" smtClean="0"/>
              <a:t>&lt; </a:t>
            </a:r>
            <a:r>
              <a:rPr lang="en-US" sz="3200" dirty="0"/>
              <a:t>5 MGD – If any single test exhibits a 10% effect or greater, you will have </a:t>
            </a:r>
            <a:r>
              <a:rPr lang="en-US" sz="3200" dirty="0" smtClean="0"/>
              <a:t>RP</a:t>
            </a:r>
            <a:endParaRPr lang="en-US" sz="3200" dirty="0"/>
          </a:p>
          <a:p>
            <a:pPr eaLnBrk="1" hangingPunct="1">
              <a:defRPr/>
            </a:pPr>
            <a:endParaRPr lang="en-US" sz="3200" dirty="0"/>
          </a:p>
          <a:p>
            <a:pPr eaLnBrk="1" hangingPunct="1">
              <a:defRPr/>
            </a:pPr>
            <a:endParaRPr lang="en-US" sz="3200" dirty="0"/>
          </a:p>
        </p:txBody>
      </p:sp>
    </p:spTree>
    <p:extLst>
      <p:ext uri="{BB962C8B-B14F-4D97-AF65-F5344CB8AC3E}">
        <p14:creationId xmlns:p14="http://schemas.microsoft.com/office/powerpoint/2010/main" val="13438223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123327" cy="4601183"/>
          </a:xfrm>
        </p:spPr>
        <p:txBody>
          <a:bodyPr/>
          <a:lstStyle/>
          <a:p>
            <a:r>
              <a:rPr lang="en-US" dirty="0" smtClean="0"/>
              <a:t>Who is &lt;5 </a:t>
            </a:r>
            <a:r>
              <a:rPr lang="en-US" dirty="0" err="1" smtClean="0"/>
              <a:t>mgd</a:t>
            </a:r>
            <a:r>
              <a:rPr lang="en-US" dirty="0" smtClean="0"/>
              <a:t>?</a:t>
            </a:r>
            <a:endParaRPr lang="en-US" dirty="0"/>
          </a:p>
        </p:txBody>
      </p:sp>
      <p:sp>
        <p:nvSpPr>
          <p:cNvPr id="3" name="Content Placeholder 2"/>
          <p:cNvSpPr>
            <a:spLocks noGrp="1"/>
          </p:cNvSpPr>
          <p:nvPr>
            <p:ph idx="1"/>
          </p:nvPr>
        </p:nvSpPr>
        <p:spPr>
          <a:xfrm>
            <a:off x="3869268" y="342901"/>
            <a:ext cx="7315200" cy="6374422"/>
          </a:xfrm>
        </p:spPr>
        <p:txBody>
          <a:bodyPr>
            <a:normAutofit/>
          </a:bodyPr>
          <a:lstStyle/>
          <a:p>
            <a:r>
              <a:rPr lang="en-US" dirty="0"/>
              <a:t>Crockett</a:t>
            </a:r>
          </a:p>
          <a:p>
            <a:r>
              <a:rPr lang="en-US" dirty="0"/>
              <a:t>St. Helena</a:t>
            </a:r>
          </a:p>
          <a:p>
            <a:r>
              <a:rPr lang="en-US" dirty="0"/>
              <a:t>Yountville</a:t>
            </a:r>
          </a:p>
          <a:p>
            <a:r>
              <a:rPr lang="en-US" dirty="0"/>
              <a:t>Calistoga </a:t>
            </a:r>
          </a:p>
          <a:p>
            <a:r>
              <a:rPr lang="en-US" dirty="0" smtClean="0"/>
              <a:t>Rodeo</a:t>
            </a:r>
            <a:endParaRPr lang="en-US" dirty="0"/>
          </a:p>
          <a:p>
            <a:r>
              <a:rPr lang="en-US" dirty="0" smtClean="0"/>
              <a:t>SMCSD</a:t>
            </a:r>
            <a:endParaRPr lang="en-US" dirty="0"/>
          </a:p>
          <a:p>
            <a:r>
              <a:rPr lang="en-US" dirty="0"/>
              <a:t>Treasure Island </a:t>
            </a:r>
            <a:endParaRPr lang="en-US" dirty="0" smtClean="0"/>
          </a:p>
          <a:p>
            <a:r>
              <a:rPr lang="en-US" dirty="0" smtClean="0"/>
              <a:t>American Canyon</a:t>
            </a:r>
            <a:endParaRPr lang="en-US" dirty="0"/>
          </a:p>
          <a:p>
            <a:r>
              <a:rPr lang="en-US" dirty="0"/>
              <a:t>Las </a:t>
            </a:r>
            <a:r>
              <a:rPr lang="en-US" dirty="0" smtClean="0"/>
              <a:t>Gallinas</a:t>
            </a:r>
            <a:endParaRPr lang="en-US" dirty="0"/>
          </a:p>
          <a:p>
            <a:r>
              <a:rPr lang="en-US" dirty="0" smtClean="0"/>
              <a:t>Millbrae</a:t>
            </a:r>
            <a:endParaRPr lang="en-US" dirty="0"/>
          </a:p>
          <a:p>
            <a:r>
              <a:rPr lang="en-US" dirty="0"/>
              <a:t>Sonoma </a:t>
            </a:r>
            <a:endParaRPr lang="en-US" dirty="0" smtClean="0"/>
          </a:p>
          <a:p>
            <a:r>
              <a:rPr lang="en-US" dirty="0" smtClean="0"/>
              <a:t>Mt View</a:t>
            </a:r>
          </a:p>
          <a:p>
            <a:r>
              <a:rPr lang="en-US" dirty="0" smtClean="0"/>
              <a:t>SFO </a:t>
            </a:r>
            <a:r>
              <a:rPr lang="en-US" dirty="0"/>
              <a:t>Airport </a:t>
            </a:r>
            <a:r>
              <a:rPr lang="en-US" dirty="0" smtClean="0"/>
              <a:t>SASM Pacifica</a:t>
            </a:r>
            <a:endParaRPr lang="en-US" dirty="0"/>
          </a:p>
          <a:p>
            <a:r>
              <a:rPr lang="en-US" dirty="0"/>
              <a:t>Pinole </a:t>
            </a:r>
            <a:endParaRPr lang="en-US" dirty="0" smtClean="0"/>
          </a:p>
          <a:p>
            <a:r>
              <a:rPr lang="en-US" dirty="0" smtClean="0"/>
              <a:t>Benicia</a:t>
            </a:r>
            <a:endParaRPr lang="en-US" dirty="0"/>
          </a:p>
          <a:p>
            <a:endParaRPr lang="en-US" dirty="0"/>
          </a:p>
        </p:txBody>
      </p:sp>
    </p:spTree>
    <p:extLst>
      <p:ext uri="{BB962C8B-B14F-4D97-AF65-F5344CB8AC3E}">
        <p14:creationId xmlns:p14="http://schemas.microsoft.com/office/powerpoint/2010/main" val="4203099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the Limits look like?</a:t>
            </a:r>
            <a:br>
              <a:rPr lang="en-US" dirty="0" smtClean="0"/>
            </a:br>
            <a:r>
              <a:rPr lang="en-US" dirty="0"/>
              <a:t/>
            </a:r>
            <a:br>
              <a:rPr lang="en-US" dirty="0"/>
            </a:br>
            <a:r>
              <a:rPr lang="en-US" dirty="0" smtClean="0"/>
              <a:t>MDEL</a:t>
            </a:r>
            <a:endParaRPr lang="en-US" dirty="0"/>
          </a:p>
        </p:txBody>
      </p:sp>
      <p:sp>
        <p:nvSpPr>
          <p:cNvPr id="3" name="Content Placeholder 2"/>
          <p:cNvSpPr>
            <a:spLocks noGrp="1"/>
          </p:cNvSpPr>
          <p:nvPr>
            <p:ph idx="1"/>
          </p:nvPr>
        </p:nvSpPr>
        <p:spPr/>
        <p:txBody>
          <a:bodyPr/>
          <a:lstStyle/>
          <a:p>
            <a:r>
              <a:rPr lang="en-US" dirty="0" smtClean="0"/>
              <a:t>No chronic toxicity test shall result in a “fail” at the IWC for the sub-lethal endpoint measured in the test AND a Percent Effect for the survival endpoint greater than or equal to 50%</a:t>
            </a:r>
          </a:p>
          <a:p>
            <a:pPr marL="0" indent="0">
              <a:buNone/>
            </a:pPr>
            <a:r>
              <a:rPr lang="en-US" i="1" dirty="0" smtClean="0"/>
              <a:t>Or if no survival endpoint can be measured, then:</a:t>
            </a:r>
          </a:p>
          <a:p>
            <a:r>
              <a:rPr lang="en-US" dirty="0" smtClean="0"/>
              <a:t>No chronic toxicity test shall result in a “fail” at the IWC for the sub-lethal endpoint measured in the test and a Percent </a:t>
            </a:r>
            <a:r>
              <a:rPr lang="en-US" dirty="0"/>
              <a:t>E</a:t>
            </a:r>
            <a:r>
              <a:rPr lang="en-US" dirty="0" smtClean="0"/>
              <a:t>ffect for the </a:t>
            </a:r>
            <a:r>
              <a:rPr lang="en-US" dirty="0" err="1" smtClean="0"/>
              <a:t>sublethal</a:t>
            </a:r>
            <a:r>
              <a:rPr lang="en-US" dirty="0" smtClean="0"/>
              <a:t> endpoint greater than or equal to 50%</a:t>
            </a:r>
            <a:endParaRPr lang="en-US" dirty="0"/>
          </a:p>
        </p:txBody>
      </p:sp>
    </p:spTree>
    <p:extLst>
      <p:ext uri="{BB962C8B-B14F-4D97-AF65-F5344CB8AC3E}">
        <p14:creationId xmlns:p14="http://schemas.microsoft.com/office/powerpoint/2010/main" val="502267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6" y="1406128"/>
            <a:ext cx="2776150" cy="3146821"/>
          </a:xfrm>
        </p:spPr>
        <p:txBody>
          <a:bodyPr>
            <a:noAutofit/>
          </a:bodyPr>
          <a:lstStyle/>
          <a:p>
            <a:pPr eaLnBrk="1" hangingPunct="1">
              <a:defRPr/>
            </a:pPr>
            <a:r>
              <a:rPr lang="en-US" dirty="0"/>
              <a:t>What Will The Limits Look Like</a:t>
            </a:r>
            <a:r>
              <a:rPr lang="en-US" dirty="0" smtClean="0"/>
              <a:t>?</a:t>
            </a:r>
            <a:br>
              <a:rPr lang="en-US" dirty="0" smtClean="0"/>
            </a:br>
            <a:r>
              <a:rPr lang="en-US" dirty="0"/>
              <a:t/>
            </a:r>
            <a:br>
              <a:rPr lang="en-US" dirty="0"/>
            </a:br>
            <a:r>
              <a:rPr lang="en-US" dirty="0" smtClean="0"/>
              <a:t>MMEL</a:t>
            </a:r>
            <a:endParaRPr lang="en-US" dirty="0"/>
          </a:p>
        </p:txBody>
      </p:sp>
      <p:sp>
        <p:nvSpPr>
          <p:cNvPr id="3" name="Content Placeholder 2"/>
          <p:cNvSpPr>
            <a:spLocks noGrp="1"/>
          </p:cNvSpPr>
          <p:nvPr>
            <p:ph idx="1"/>
          </p:nvPr>
        </p:nvSpPr>
        <p:spPr>
          <a:xfrm>
            <a:off x="3551796" y="2076451"/>
            <a:ext cx="7463479" cy="3394472"/>
          </a:xfrm>
        </p:spPr>
        <p:txBody>
          <a:bodyPr>
            <a:noAutofit/>
          </a:bodyPr>
          <a:lstStyle/>
          <a:p>
            <a:pPr lvl="1" eaLnBrk="1" hangingPunct="1">
              <a:defRPr/>
            </a:pPr>
            <a:endParaRPr lang="en-US" sz="2800" dirty="0"/>
          </a:p>
          <a:p>
            <a:pPr marL="342900" lvl="1" indent="0">
              <a:buNone/>
              <a:defRPr/>
            </a:pP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1378041222"/>
              </p:ext>
            </p:extLst>
          </p:nvPr>
        </p:nvGraphicFramePr>
        <p:xfrm>
          <a:off x="3649785" y="2846587"/>
          <a:ext cx="8128000" cy="2123440"/>
        </p:xfrm>
        <a:graphic>
          <a:graphicData uri="http://schemas.openxmlformats.org/drawingml/2006/table">
            <a:tbl>
              <a:tblPr firstRow="1" bandRow="1">
                <a:tableStyleId>{5C22544A-7EE6-4342-B048-85BDC9FD1C3A}</a:tableStyleId>
              </a:tblPr>
              <a:tblGrid>
                <a:gridCol w="2032000"/>
                <a:gridCol w="2032000"/>
                <a:gridCol w="2032000"/>
                <a:gridCol w="2032000"/>
              </a:tblGrid>
              <a:tr h="370840">
                <a:tc>
                  <a:txBody>
                    <a:bodyPr/>
                    <a:lstStyle/>
                    <a:p>
                      <a:r>
                        <a:rPr lang="en-US" dirty="0" smtClean="0"/>
                        <a:t>Routine Monitoring Test</a:t>
                      </a:r>
                      <a:endParaRPr lang="en-US" dirty="0"/>
                    </a:p>
                  </a:txBody>
                  <a:tcPr/>
                </a:tc>
                <a:tc>
                  <a:txBody>
                    <a:bodyPr/>
                    <a:lstStyle/>
                    <a:p>
                      <a:r>
                        <a:rPr lang="en-US" dirty="0" smtClean="0"/>
                        <a:t>Compliance Test 1</a:t>
                      </a:r>
                      <a:endParaRPr lang="en-US" dirty="0"/>
                    </a:p>
                  </a:txBody>
                  <a:tcPr/>
                </a:tc>
                <a:tc>
                  <a:txBody>
                    <a:bodyPr/>
                    <a:lstStyle/>
                    <a:p>
                      <a:r>
                        <a:rPr lang="en-US" dirty="0" smtClean="0"/>
                        <a:t>Compliance Test 2</a:t>
                      </a:r>
                      <a:endParaRPr lang="en-US" dirty="0"/>
                    </a:p>
                  </a:txBody>
                  <a:tcPr/>
                </a:tc>
                <a:tc>
                  <a:txBody>
                    <a:bodyPr/>
                    <a:lstStyle/>
                    <a:p>
                      <a:r>
                        <a:rPr lang="en-US" dirty="0" smtClean="0"/>
                        <a:t>MME</a:t>
                      </a:r>
                      <a:r>
                        <a:rPr lang="en-US" baseline="0" dirty="0" smtClean="0"/>
                        <a:t> Violation?</a:t>
                      </a:r>
                      <a:endParaRPr lang="en-US" dirty="0"/>
                    </a:p>
                  </a:txBody>
                  <a:tcPr/>
                </a:tc>
              </a:tr>
              <a:tr h="370840">
                <a:tc>
                  <a:txBody>
                    <a:bodyPr/>
                    <a:lstStyle/>
                    <a:p>
                      <a:r>
                        <a:rPr lang="en-US" dirty="0" smtClean="0"/>
                        <a:t>Pass</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No</a:t>
                      </a:r>
                      <a:endParaRPr lang="en-US" dirty="0"/>
                    </a:p>
                  </a:txBody>
                  <a:tcPr/>
                </a:tc>
              </a:tr>
              <a:tr h="370840">
                <a:tc>
                  <a:txBody>
                    <a:bodyPr/>
                    <a:lstStyle/>
                    <a:p>
                      <a:r>
                        <a:rPr lang="en-US" dirty="0" smtClean="0"/>
                        <a:t>Fail</a:t>
                      </a:r>
                      <a:endParaRPr lang="en-US" dirty="0"/>
                    </a:p>
                  </a:txBody>
                  <a:tcPr/>
                </a:tc>
                <a:tc>
                  <a:txBody>
                    <a:bodyPr/>
                    <a:lstStyle/>
                    <a:p>
                      <a:r>
                        <a:rPr lang="en-US" dirty="0" smtClean="0"/>
                        <a:t>Pass</a:t>
                      </a:r>
                      <a:endParaRPr lang="en-US" dirty="0"/>
                    </a:p>
                  </a:txBody>
                  <a:tcPr/>
                </a:tc>
                <a:tc>
                  <a:txBody>
                    <a:bodyPr/>
                    <a:lstStyle/>
                    <a:p>
                      <a:r>
                        <a:rPr lang="en-US" dirty="0" smtClean="0"/>
                        <a:t>Pass</a:t>
                      </a:r>
                      <a:endParaRPr lang="en-US" dirty="0"/>
                    </a:p>
                  </a:txBody>
                  <a:tcPr/>
                </a:tc>
                <a:tc>
                  <a:txBody>
                    <a:bodyPr/>
                    <a:lstStyle/>
                    <a:p>
                      <a:r>
                        <a:rPr lang="en-US" dirty="0" smtClean="0"/>
                        <a:t>No</a:t>
                      </a:r>
                      <a:endParaRPr lang="en-US" dirty="0"/>
                    </a:p>
                  </a:txBody>
                  <a:tcPr/>
                </a:tc>
              </a:tr>
              <a:tr h="370840">
                <a:tc>
                  <a:txBody>
                    <a:bodyPr/>
                    <a:lstStyle/>
                    <a:p>
                      <a:r>
                        <a:rPr lang="en-US" dirty="0" smtClean="0"/>
                        <a:t>Fail</a:t>
                      </a:r>
                      <a:endParaRPr lang="en-US" dirty="0"/>
                    </a:p>
                  </a:txBody>
                  <a:tcPr/>
                </a:tc>
                <a:tc>
                  <a:txBody>
                    <a:bodyPr/>
                    <a:lstStyle/>
                    <a:p>
                      <a:r>
                        <a:rPr lang="en-US" dirty="0" smtClean="0"/>
                        <a:t>Pass</a:t>
                      </a:r>
                      <a:endParaRPr lang="en-US" dirty="0"/>
                    </a:p>
                  </a:txBody>
                  <a:tcPr/>
                </a:tc>
                <a:tc>
                  <a:txBody>
                    <a:bodyPr/>
                    <a:lstStyle/>
                    <a:p>
                      <a:r>
                        <a:rPr lang="en-US" dirty="0" smtClean="0"/>
                        <a:t>Fail</a:t>
                      </a:r>
                      <a:endParaRPr lang="en-US" dirty="0"/>
                    </a:p>
                  </a:txBody>
                  <a:tcPr/>
                </a:tc>
                <a:tc>
                  <a:txBody>
                    <a:bodyPr/>
                    <a:lstStyle/>
                    <a:p>
                      <a:r>
                        <a:rPr lang="en-US" dirty="0" smtClean="0"/>
                        <a:t>Yes</a:t>
                      </a:r>
                      <a:endParaRPr lang="en-US" dirty="0"/>
                    </a:p>
                  </a:txBody>
                  <a:tcPr/>
                </a:tc>
              </a:tr>
              <a:tr h="370840">
                <a:tc>
                  <a:txBody>
                    <a:bodyPr/>
                    <a:lstStyle/>
                    <a:p>
                      <a:r>
                        <a:rPr lang="en-US" dirty="0" smtClean="0"/>
                        <a:t>Fail</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Fail</a:t>
                      </a:r>
                    </a:p>
                  </a:txBody>
                  <a:tcPr/>
                </a:tc>
                <a:tc>
                  <a:txBody>
                    <a:bodyPr/>
                    <a:lstStyle/>
                    <a:p>
                      <a:r>
                        <a:rPr lang="en-US" dirty="0" smtClean="0"/>
                        <a:t>NA</a:t>
                      </a:r>
                      <a:endParaRPr lang="en-US" dirty="0"/>
                    </a:p>
                  </a:txBody>
                  <a:tcPr/>
                </a:tc>
                <a:tc>
                  <a:txBody>
                    <a:bodyPr/>
                    <a:lstStyle/>
                    <a:p>
                      <a:r>
                        <a:rPr lang="en-US" dirty="0" smtClean="0"/>
                        <a:t>Yes</a:t>
                      </a:r>
                      <a:endParaRPr lang="en-US" dirty="0"/>
                    </a:p>
                  </a:txBody>
                  <a:tcPr/>
                </a:tc>
              </a:tr>
            </a:tbl>
          </a:graphicData>
        </a:graphic>
      </p:graphicFrame>
    </p:spTree>
    <p:extLst>
      <p:ext uri="{BB962C8B-B14F-4D97-AF65-F5344CB8AC3E}">
        <p14:creationId xmlns:p14="http://schemas.microsoft.com/office/powerpoint/2010/main" val="30603042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we really do three tests in one calendar month?</a:t>
            </a:r>
            <a:endParaRPr lang="en-US" dirty="0"/>
          </a:p>
        </p:txBody>
      </p:sp>
      <p:sp>
        <p:nvSpPr>
          <p:cNvPr id="3" name="Content Placeholder 2"/>
          <p:cNvSpPr>
            <a:spLocks noGrp="1"/>
          </p:cNvSpPr>
          <p:nvPr>
            <p:ph idx="1"/>
          </p:nvPr>
        </p:nvSpPr>
        <p:spPr/>
        <p:txBody>
          <a:bodyPr/>
          <a:lstStyle/>
          <a:p>
            <a:r>
              <a:rPr lang="en-US" dirty="0"/>
              <a:t>The PERMITTING AUTHORITY shall specify the day of the month that corresponds to the start of a CALENDAR </a:t>
            </a:r>
            <a:r>
              <a:rPr lang="en-US" dirty="0" smtClean="0"/>
              <a:t>MONTH... </a:t>
            </a:r>
          </a:p>
          <a:p>
            <a:r>
              <a:rPr lang="en-US" dirty="0"/>
              <a:t>If an acute or chronic toxicity ROUTINE MONITORING test results in a “fail” at the IWC, then NON-STORM WATER NPDES DISCHARGERS shall conduct a maximum of two MMEL COMPLIANCE TESTS. The MMEL COMPLIANCE TESTS shall be initiated within the same CALENDAR MONTH that the first ROUTINE MONITORING test was initiated that resulted in the “fail” at the IWC. </a:t>
            </a:r>
          </a:p>
        </p:txBody>
      </p:sp>
    </p:spTree>
    <p:extLst>
      <p:ext uri="{BB962C8B-B14F-4D97-AF65-F5344CB8AC3E}">
        <p14:creationId xmlns:p14="http://schemas.microsoft.com/office/powerpoint/2010/main" val="3698148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550" y="1097982"/>
            <a:ext cx="2372500" cy="4102668"/>
          </a:xfrm>
        </p:spPr>
        <p:txBody>
          <a:bodyPr>
            <a:noAutofit/>
          </a:bodyPr>
          <a:lstStyle/>
          <a:p>
            <a:pPr eaLnBrk="1" hangingPunct="1">
              <a:defRPr/>
            </a:pPr>
            <a:r>
              <a:rPr lang="en-US" dirty="0"/>
              <a:t>Reduced Compliance Monitoring Frequency</a:t>
            </a:r>
          </a:p>
        </p:txBody>
      </p:sp>
      <p:sp>
        <p:nvSpPr>
          <p:cNvPr id="3" name="Content Placeholder 2"/>
          <p:cNvSpPr>
            <a:spLocks noGrp="1"/>
          </p:cNvSpPr>
          <p:nvPr>
            <p:ph idx="1"/>
          </p:nvPr>
        </p:nvSpPr>
        <p:spPr>
          <a:xfrm>
            <a:off x="3624648" y="3983318"/>
            <a:ext cx="8567352" cy="3394472"/>
          </a:xfrm>
        </p:spPr>
        <p:txBody>
          <a:bodyPr>
            <a:noAutofit/>
          </a:bodyPr>
          <a:lstStyle/>
          <a:p>
            <a:pPr>
              <a:defRPr/>
            </a:pPr>
            <a:r>
              <a:rPr lang="en-US" sz="2400" b="1" dirty="0"/>
              <a:t>Temporary reduction in routine monitoring allowed during a TRE</a:t>
            </a:r>
          </a:p>
          <a:p>
            <a:pPr marL="800100" lvl="2" indent="-342900">
              <a:defRPr/>
            </a:pPr>
            <a:r>
              <a:rPr lang="en-US" sz="2200" dirty="0"/>
              <a:t>Twice per year (every 6 months) </a:t>
            </a:r>
          </a:p>
          <a:p>
            <a:pPr>
              <a:defRPr/>
            </a:pPr>
            <a:r>
              <a:rPr lang="en-US" sz="2400" b="1" dirty="0"/>
              <a:t>Reduction in Routine Monitoring </a:t>
            </a:r>
            <a:r>
              <a:rPr lang="en-US" sz="2400" b="1" dirty="0" smtClean="0"/>
              <a:t>if</a:t>
            </a:r>
            <a:r>
              <a:rPr lang="en-US" sz="2400" b="1" dirty="0"/>
              <a:t>:</a:t>
            </a:r>
          </a:p>
          <a:p>
            <a:pPr marL="800100" lvl="2" indent="-342900">
              <a:defRPr/>
            </a:pPr>
            <a:r>
              <a:rPr lang="en-US" sz="2200" dirty="0">
                <a:solidFill>
                  <a:schemeClr val="accent6">
                    <a:lumMod val="75000"/>
                  </a:schemeClr>
                </a:solidFill>
              </a:rPr>
              <a:t>MDEL and MMEL has not been exceeded for five years.</a:t>
            </a:r>
          </a:p>
          <a:p>
            <a:pPr marL="800100" lvl="2" indent="-342900">
              <a:defRPr/>
            </a:pPr>
            <a:r>
              <a:rPr lang="en-US" sz="2200" dirty="0"/>
              <a:t>Toxicity provisions in the NPDES Permit have been followed.</a:t>
            </a:r>
          </a:p>
          <a:p>
            <a:pPr marL="0" lvl="1" indent="0">
              <a:buNone/>
              <a:defRPr/>
            </a:pPr>
            <a:r>
              <a:rPr lang="en-US" sz="2800" dirty="0" smtClean="0"/>
              <a:t>	</a:t>
            </a:r>
            <a:endParaRPr lang="en-US" sz="2800" dirty="0"/>
          </a:p>
          <a:p>
            <a:pPr lvl="1" eaLnBrk="1" hangingPunct="1">
              <a:defRPr/>
            </a:pPr>
            <a:endParaRPr lang="en-US" sz="2800" dirty="0"/>
          </a:p>
          <a:p>
            <a:pPr marL="0" indent="0">
              <a:buNone/>
              <a:defRPr/>
            </a:pPr>
            <a:endParaRPr lang="en-US" sz="2800" dirty="0"/>
          </a:p>
          <a:p>
            <a:pPr marL="0" indent="0">
              <a:buNone/>
              <a:defRPr/>
            </a:pPr>
            <a:endParaRPr lang="en-US" sz="2800" dirty="0"/>
          </a:p>
          <a:p>
            <a:pPr marL="0" indent="0">
              <a:buNone/>
              <a:defRPr/>
            </a:pPr>
            <a:endParaRPr lang="en-US" sz="2800" dirty="0"/>
          </a:p>
          <a:p>
            <a:pPr marL="0" indent="0">
              <a:buNone/>
              <a:defRPr/>
            </a:pPr>
            <a:endParaRPr lang="en-US" sz="2800" dirty="0"/>
          </a:p>
          <a:p>
            <a:pPr marL="0" indent="0">
              <a:buNone/>
              <a:defRPr/>
            </a:pPr>
            <a:endParaRPr lang="en-US" sz="2800" dirty="0"/>
          </a:p>
          <a:p>
            <a:pPr eaLnBrk="1" hangingPunct="1">
              <a:defRPr/>
            </a:pPr>
            <a:endParaRPr lang="en-US" sz="2800" dirty="0"/>
          </a:p>
        </p:txBody>
      </p:sp>
    </p:spTree>
    <p:extLst>
      <p:ext uri="{BB962C8B-B14F-4D97-AF65-F5344CB8AC3E}">
        <p14:creationId xmlns:p14="http://schemas.microsoft.com/office/powerpoint/2010/main" val="32501578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Areas for Regional Water Board discretion</a:t>
            </a:r>
            <a:endParaRPr lang="en-US" dirty="0"/>
          </a:p>
        </p:txBody>
      </p:sp>
      <p:sp>
        <p:nvSpPr>
          <p:cNvPr id="3" name="Content Placeholder 2"/>
          <p:cNvSpPr>
            <a:spLocks noGrp="1"/>
          </p:cNvSpPr>
          <p:nvPr>
            <p:ph idx="1"/>
          </p:nvPr>
        </p:nvSpPr>
        <p:spPr>
          <a:xfrm>
            <a:off x="3517106" y="1202819"/>
            <a:ext cx="8065294" cy="4695731"/>
          </a:xfrm>
        </p:spPr>
        <p:txBody>
          <a:bodyPr>
            <a:normAutofit/>
          </a:bodyPr>
          <a:lstStyle/>
          <a:p>
            <a:pPr>
              <a:buFont typeface="Arial" panose="020B0604020202020204" pitchFamily="34" charset="0"/>
              <a:buChar char="•"/>
            </a:pPr>
            <a:r>
              <a:rPr lang="en-US" sz="3600" dirty="0" smtClean="0"/>
              <a:t>Acute toxicity RPA</a:t>
            </a:r>
          </a:p>
          <a:p>
            <a:pPr>
              <a:buFont typeface="Arial" panose="020B0604020202020204" pitchFamily="34" charset="0"/>
              <a:buChar char="•"/>
            </a:pPr>
            <a:r>
              <a:rPr lang="en-US" sz="3600" dirty="0" smtClean="0"/>
              <a:t>IWC</a:t>
            </a:r>
          </a:p>
          <a:p>
            <a:pPr>
              <a:buFont typeface="Arial" panose="020B0604020202020204" pitchFamily="34" charset="0"/>
              <a:buChar char="•"/>
            </a:pPr>
            <a:r>
              <a:rPr lang="en-US" sz="3600" dirty="0" smtClean="0"/>
              <a:t>Reduced compliance monitoring during TRE/TIE</a:t>
            </a:r>
            <a:endParaRPr lang="en-US" sz="2400" dirty="0"/>
          </a:p>
        </p:txBody>
      </p:sp>
    </p:spTree>
    <p:extLst>
      <p:ext uri="{BB962C8B-B14F-4D97-AF65-F5344CB8AC3E}">
        <p14:creationId xmlns:p14="http://schemas.microsoft.com/office/powerpoint/2010/main" val="13001714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 Challenge!</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dirty="0" smtClean="0"/>
              <a:t>Because toxicity limits are NEW, and because the TST has a higher rate of false determinations of toxicity, many agencies will violate their toxicity limits</a:t>
            </a:r>
          </a:p>
          <a:p>
            <a:pPr>
              <a:buFont typeface="Arial" panose="020B0604020202020204" pitchFamily="34" charset="0"/>
              <a:buChar char="•"/>
            </a:pPr>
            <a:r>
              <a:rPr lang="en-US" sz="2400" dirty="0" smtClean="0"/>
              <a:t>This threatens clean compliance records</a:t>
            </a:r>
          </a:p>
          <a:p>
            <a:pPr>
              <a:buFont typeface="Arial" panose="020B0604020202020204" pitchFamily="34" charset="0"/>
              <a:buChar char="•"/>
            </a:pPr>
            <a:r>
              <a:rPr lang="en-US" sz="2400" dirty="0" smtClean="0"/>
              <a:t>Agencies producing recycled water don’t want their effluent labeled as “toxic”</a:t>
            </a:r>
            <a:endParaRPr lang="en-US" sz="2400" dirty="0"/>
          </a:p>
        </p:txBody>
      </p:sp>
    </p:spTree>
    <p:extLst>
      <p:ext uri="{BB962C8B-B14F-4D97-AF65-F5344CB8AC3E}">
        <p14:creationId xmlns:p14="http://schemas.microsoft.com/office/powerpoint/2010/main" val="13450046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a:xfrm>
            <a:off x="3759382" y="1857103"/>
            <a:ext cx="7715154" cy="4261294"/>
          </a:xfrm>
        </p:spPr>
        <p:txBody>
          <a:bodyPr>
            <a:noAutofit/>
          </a:bodyPr>
          <a:lstStyle/>
          <a:p>
            <a:pPr>
              <a:buFont typeface="Arial" panose="020B0604020202020204" pitchFamily="34" charset="0"/>
              <a:buChar char="•"/>
            </a:pPr>
            <a:r>
              <a:rPr lang="en-US" sz="2800" dirty="0" smtClean="0"/>
              <a:t>Public workshop October 31</a:t>
            </a:r>
          </a:p>
          <a:p>
            <a:r>
              <a:rPr lang="en-US" sz="2800" dirty="0" smtClean="0"/>
              <a:t>State Water Board hearing November 28</a:t>
            </a:r>
          </a:p>
          <a:p>
            <a:r>
              <a:rPr lang="en-US" sz="2800" dirty="0" smtClean="0"/>
              <a:t>Written comments due December </a:t>
            </a:r>
            <a:r>
              <a:rPr lang="en-US" sz="2800" dirty="0" smtClean="0"/>
              <a:t>7</a:t>
            </a:r>
          </a:p>
          <a:p>
            <a:r>
              <a:rPr lang="en-US" sz="2800" dirty="0" smtClean="0"/>
              <a:t>Adoption April 2019</a:t>
            </a:r>
            <a:endParaRPr lang="en-US" sz="2800" dirty="0" smtClean="0"/>
          </a:p>
          <a:p>
            <a:endParaRPr lang="en-US" sz="2800" dirty="0"/>
          </a:p>
          <a:p>
            <a:endParaRPr lang="en-US" sz="2800" dirty="0" smtClean="0"/>
          </a:p>
          <a:p>
            <a:r>
              <a:rPr lang="en-US" sz="2800" dirty="0" smtClean="0"/>
              <a:t>Discussion of BACWA Comment Strategy at November Board Meeting – What can we change at this point?</a:t>
            </a:r>
            <a:endParaRPr lang="en-US" sz="2800" dirty="0"/>
          </a:p>
          <a:p>
            <a:endParaRPr lang="en-US" sz="2800" dirty="0" smtClean="0"/>
          </a:p>
        </p:txBody>
      </p:sp>
    </p:spTree>
    <p:extLst>
      <p:ext uri="{BB962C8B-B14F-4D97-AF65-F5344CB8AC3E}">
        <p14:creationId xmlns:p14="http://schemas.microsoft.com/office/powerpoint/2010/main" val="3680123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going to change?</a:t>
            </a:r>
            <a:endParaRPr lang="en-US" dirty="0"/>
          </a:p>
        </p:txBody>
      </p:sp>
      <p:sp>
        <p:nvSpPr>
          <p:cNvPr id="3" name="Content Placeholder 2"/>
          <p:cNvSpPr>
            <a:spLocks noGrp="1"/>
          </p:cNvSpPr>
          <p:nvPr>
            <p:ph idx="1"/>
          </p:nvPr>
        </p:nvSpPr>
        <p:spPr/>
        <p:txBody>
          <a:bodyPr/>
          <a:lstStyle/>
          <a:p>
            <a:r>
              <a:rPr lang="en-US" b="1" dirty="0" smtClean="0">
                <a:solidFill>
                  <a:srgbClr val="FF0000"/>
                </a:solidFill>
              </a:rPr>
              <a:t>NEW! </a:t>
            </a:r>
            <a:r>
              <a:rPr lang="en-US" dirty="0" smtClean="0"/>
              <a:t>Chronic toxicity limits</a:t>
            </a:r>
          </a:p>
          <a:p>
            <a:r>
              <a:rPr lang="en-US" b="1" dirty="0" smtClean="0">
                <a:solidFill>
                  <a:srgbClr val="FF0000"/>
                </a:solidFill>
              </a:rPr>
              <a:t>NEW! </a:t>
            </a:r>
            <a:r>
              <a:rPr lang="en-US" dirty="0" smtClean="0"/>
              <a:t>Tests analyzed by Test of Significant Toxicity (TST)</a:t>
            </a:r>
          </a:p>
          <a:p>
            <a:r>
              <a:rPr lang="en-US" b="1" dirty="0" smtClean="0">
                <a:solidFill>
                  <a:srgbClr val="FF0000"/>
                </a:solidFill>
              </a:rPr>
              <a:t>NEW! </a:t>
            </a:r>
            <a:r>
              <a:rPr lang="en-US" dirty="0" smtClean="0"/>
              <a:t>Implementation plan that supersedes Basin Plan</a:t>
            </a:r>
          </a:p>
          <a:p>
            <a:endParaRPr lang="en-US" dirty="0"/>
          </a:p>
          <a:p>
            <a:r>
              <a:rPr lang="en-US" dirty="0" smtClean="0"/>
              <a:t>No change to EPA WET Test Methods</a:t>
            </a:r>
          </a:p>
        </p:txBody>
      </p:sp>
    </p:spTree>
    <p:extLst>
      <p:ext uri="{BB962C8B-B14F-4D97-AF65-F5344CB8AC3E}">
        <p14:creationId xmlns:p14="http://schemas.microsoft.com/office/powerpoint/2010/main" val="20318559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comments</a:t>
            </a:r>
            <a:endParaRPr lang="en-US" dirty="0"/>
          </a:p>
        </p:txBody>
      </p:sp>
      <p:sp>
        <p:nvSpPr>
          <p:cNvPr id="3" name="Content Placeholder 2"/>
          <p:cNvSpPr>
            <a:spLocks noGrp="1"/>
          </p:cNvSpPr>
          <p:nvPr>
            <p:ph idx="1"/>
          </p:nvPr>
        </p:nvSpPr>
        <p:spPr/>
        <p:txBody>
          <a:bodyPr>
            <a:normAutofit/>
          </a:bodyPr>
          <a:lstStyle/>
          <a:p>
            <a:r>
              <a:rPr lang="en-US" sz="2400" dirty="0" smtClean="0"/>
              <a:t>Big Picture:</a:t>
            </a:r>
          </a:p>
          <a:p>
            <a:pPr lvl="1"/>
            <a:r>
              <a:rPr lang="en-US" sz="2000" dirty="0" smtClean="0"/>
              <a:t>NO TST!</a:t>
            </a:r>
          </a:p>
          <a:p>
            <a:pPr lvl="1"/>
            <a:r>
              <a:rPr lang="en-US" sz="2000" dirty="0" smtClean="0"/>
              <a:t>NO numeric limits!</a:t>
            </a:r>
          </a:p>
          <a:p>
            <a:pPr lvl="1"/>
            <a:r>
              <a:rPr lang="en-US" sz="2000" dirty="0" smtClean="0"/>
              <a:t>We should be allowed to use dose response curves to invalidate tests</a:t>
            </a:r>
          </a:p>
          <a:p>
            <a:pPr lvl="1"/>
            <a:r>
              <a:rPr lang="en-US" sz="2000" dirty="0" smtClean="0"/>
              <a:t>No MDEL</a:t>
            </a:r>
          </a:p>
          <a:p>
            <a:r>
              <a:rPr lang="en-US" sz="2400" dirty="0" smtClean="0"/>
              <a:t>Implementation details </a:t>
            </a:r>
          </a:p>
          <a:p>
            <a:pPr lvl="1"/>
            <a:r>
              <a:rPr lang="en-US" sz="2000" dirty="0" smtClean="0"/>
              <a:t>10% threshold for RPA is too low</a:t>
            </a:r>
          </a:p>
          <a:p>
            <a:pPr lvl="1"/>
            <a:r>
              <a:rPr lang="en-US" sz="2000" dirty="0" smtClean="0"/>
              <a:t>Historic data should be allowable for monitoring </a:t>
            </a:r>
            <a:r>
              <a:rPr lang="en-US" sz="2000" dirty="0" err="1" smtClean="0"/>
              <a:t>offramp</a:t>
            </a:r>
            <a:endParaRPr lang="en-US" sz="2000" dirty="0" smtClean="0"/>
          </a:p>
          <a:p>
            <a:pPr lvl="1"/>
            <a:r>
              <a:rPr lang="en-US" sz="2000" dirty="0" smtClean="0"/>
              <a:t>Limit Regional Water Board discretion</a:t>
            </a:r>
          </a:p>
          <a:p>
            <a:pPr lvl="1"/>
            <a:r>
              <a:rPr lang="en-US" sz="2000" dirty="0" smtClean="0"/>
              <a:t>Increase time for MMEL testing</a:t>
            </a:r>
          </a:p>
          <a:p>
            <a:pPr lvl="1"/>
            <a:endParaRPr lang="en-US" sz="2000" dirty="0"/>
          </a:p>
        </p:txBody>
      </p:sp>
    </p:spTree>
    <p:extLst>
      <p:ext uri="{BB962C8B-B14F-4D97-AF65-F5344CB8AC3E}">
        <p14:creationId xmlns:p14="http://schemas.microsoft.com/office/powerpoint/2010/main" val="658941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different about the TST?</a:t>
            </a:r>
            <a:endParaRPr lang="en-US" dirty="0"/>
          </a:p>
        </p:txBody>
      </p:sp>
      <p:sp>
        <p:nvSpPr>
          <p:cNvPr id="3" name="Content Placeholder 2"/>
          <p:cNvSpPr>
            <a:spLocks noGrp="1"/>
          </p:cNvSpPr>
          <p:nvPr>
            <p:ph idx="1"/>
          </p:nvPr>
        </p:nvSpPr>
        <p:spPr>
          <a:xfrm>
            <a:off x="3698081" y="1541335"/>
            <a:ext cx="8266091" cy="3766185"/>
          </a:xfrm>
        </p:spPr>
        <p:txBody>
          <a:bodyPr>
            <a:normAutofit/>
          </a:bodyPr>
          <a:lstStyle/>
          <a:p>
            <a:pPr>
              <a:buFont typeface="Arial" panose="020B0604020202020204" pitchFamily="34" charset="0"/>
              <a:buChar char="•"/>
            </a:pPr>
            <a:r>
              <a:rPr lang="en-US" sz="2800" dirty="0"/>
              <a:t>SAME toxicity test method, DIFFERENT statistical evaluation</a:t>
            </a:r>
          </a:p>
          <a:p>
            <a:pPr>
              <a:buFont typeface="Arial" panose="020B0604020202020204" pitchFamily="34" charset="0"/>
              <a:buChar char="•"/>
            </a:pPr>
            <a:r>
              <a:rPr lang="en-US" sz="2800" dirty="0"/>
              <a:t>TST is performed only at Instream Waste Concentration (IWC), not using dose-response curve</a:t>
            </a:r>
          </a:p>
          <a:p>
            <a:pPr>
              <a:buFont typeface="Arial" panose="020B0604020202020204" pitchFamily="34" charset="0"/>
              <a:buChar char="•"/>
            </a:pPr>
            <a:r>
              <a:rPr lang="en-US" sz="2800" dirty="0"/>
              <a:t>TST give a “pass” or “fail”, rather than a measure of toxicity like TUc</a:t>
            </a:r>
          </a:p>
          <a:p>
            <a:pPr>
              <a:buFont typeface="Arial" panose="020B0604020202020204" pitchFamily="34" charset="0"/>
              <a:buChar char="•"/>
            </a:pPr>
            <a:r>
              <a:rPr lang="en-US" sz="2800" dirty="0"/>
              <a:t>Agencies can input historic toxicity data at IWC into TST calculator to see if they would have passed</a:t>
            </a:r>
          </a:p>
        </p:txBody>
      </p:sp>
    </p:spTree>
    <p:extLst>
      <p:ext uri="{BB962C8B-B14F-4D97-AF65-F5344CB8AC3E}">
        <p14:creationId xmlns:p14="http://schemas.microsoft.com/office/powerpoint/2010/main" val="4058139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bad is the TST?</a:t>
            </a:r>
            <a:endParaRPr lang="en-US" dirty="0"/>
          </a:p>
        </p:txBody>
      </p:sp>
      <p:sp>
        <p:nvSpPr>
          <p:cNvPr id="3" name="Content Placeholder 2"/>
          <p:cNvSpPr>
            <a:spLocks noGrp="1"/>
          </p:cNvSpPr>
          <p:nvPr>
            <p:ph idx="1"/>
          </p:nvPr>
        </p:nvSpPr>
        <p:spPr/>
        <p:txBody>
          <a:bodyPr>
            <a:normAutofit/>
          </a:bodyPr>
          <a:lstStyle/>
          <a:p>
            <a:r>
              <a:rPr lang="en-US" sz="2800" dirty="0" smtClean="0"/>
              <a:t>Different opinions, but two major concerns:</a:t>
            </a:r>
          </a:p>
          <a:p>
            <a:pPr marL="457200" indent="-457200">
              <a:buFont typeface="+mj-lt"/>
              <a:buAutoNum type="arabicPeriod"/>
            </a:pPr>
            <a:r>
              <a:rPr lang="en-US" sz="2800" dirty="0" smtClean="0"/>
              <a:t>Increase rate of false determinations of toxicity compared to EC25, punishes high variability</a:t>
            </a:r>
          </a:p>
          <a:p>
            <a:pPr lvl="1"/>
            <a:r>
              <a:rPr lang="en-US" sz="2000" dirty="0" smtClean="0"/>
              <a:t>Some species (</a:t>
            </a:r>
            <a:r>
              <a:rPr lang="en-US" sz="2000" i="1" dirty="0" err="1" smtClean="0"/>
              <a:t>Ceriodaphnia</a:t>
            </a:r>
            <a:r>
              <a:rPr lang="en-US" sz="2000" i="1" dirty="0" smtClean="0"/>
              <a:t> </a:t>
            </a:r>
            <a:r>
              <a:rPr lang="en-US" sz="2000" i="1" dirty="0" err="1" smtClean="0"/>
              <a:t>dubia</a:t>
            </a:r>
            <a:r>
              <a:rPr lang="en-US" sz="2000" dirty="0" smtClean="0"/>
              <a:t>) have inherently high variability. BACWA is partially funding a White Paper to look more closely at this issue.</a:t>
            </a:r>
          </a:p>
          <a:p>
            <a:pPr marL="457200" indent="-457200">
              <a:buFont typeface="+mj-lt"/>
              <a:buAutoNum type="arabicPeriod"/>
            </a:pPr>
            <a:r>
              <a:rPr lang="en-US" sz="2800" dirty="0" smtClean="0"/>
              <a:t>No recourse for anomalous dose-response curves</a:t>
            </a:r>
            <a:endParaRPr lang="en-US" sz="2800" dirty="0"/>
          </a:p>
        </p:txBody>
      </p:sp>
    </p:spTree>
    <p:extLst>
      <p:ext uri="{BB962C8B-B14F-4D97-AF65-F5344CB8AC3E}">
        <p14:creationId xmlns:p14="http://schemas.microsoft.com/office/powerpoint/2010/main" val="3341145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TST punishes variability</a:t>
            </a:r>
            <a:endParaRPr lang="en-US" b="1" dirty="0"/>
          </a:p>
        </p:txBody>
      </p:sp>
      <p:graphicFrame>
        <p:nvGraphicFramePr>
          <p:cNvPr id="5" name="Chart 4"/>
          <p:cNvGraphicFramePr>
            <a:graphicFrameLocks/>
          </p:cNvGraphicFramePr>
          <p:nvPr>
            <p:extLst>
              <p:ext uri="{D42A27DB-BD31-4B8C-83A1-F6EECF244321}">
                <p14:modId xmlns:p14="http://schemas.microsoft.com/office/powerpoint/2010/main" val="651377446"/>
              </p:ext>
            </p:extLst>
          </p:nvPr>
        </p:nvGraphicFramePr>
        <p:xfrm>
          <a:off x="3810000" y="738554"/>
          <a:ext cx="5404338" cy="4952633"/>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a:off x="7112977" y="1925511"/>
            <a:ext cx="8793" cy="3130061"/>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814041" y="1600168"/>
            <a:ext cx="614271" cy="369332"/>
          </a:xfrm>
          <a:prstGeom prst="rect">
            <a:avLst/>
          </a:prstGeom>
          <a:noFill/>
        </p:spPr>
        <p:txBody>
          <a:bodyPr wrap="none" rtlCol="0">
            <a:spAutoFit/>
          </a:bodyPr>
          <a:lstStyle/>
          <a:p>
            <a:r>
              <a:rPr lang="en-US" dirty="0" smtClean="0"/>
              <a:t>limit</a:t>
            </a:r>
            <a:endParaRPr lang="en-US" dirty="0"/>
          </a:p>
        </p:txBody>
      </p:sp>
    </p:spTree>
    <p:extLst>
      <p:ext uri="{BB962C8B-B14F-4D97-AF65-F5344CB8AC3E}">
        <p14:creationId xmlns:p14="http://schemas.microsoft.com/office/powerpoint/2010/main" val="3347330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nvPr>
        </p:nvGraphicFramePr>
        <p:xfrm>
          <a:off x="4040756" y="1315445"/>
          <a:ext cx="7175156"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359570" y="927655"/>
            <a:ext cx="2431256" cy="3577669"/>
          </a:xfrm>
        </p:spPr>
        <p:txBody>
          <a:bodyPr/>
          <a:lstStyle/>
          <a:p>
            <a:r>
              <a:rPr lang="en-US" dirty="0" smtClean="0"/>
              <a:t>TST only looks at the IWC</a:t>
            </a:r>
            <a:endParaRPr lang="en-US" dirty="0"/>
          </a:p>
        </p:txBody>
      </p:sp>
      <p:sp>
        <p:nvSpPr>
          <p:cNvPr id="6" name="Down Arrow 5"/>
          <p:cNvSpPr/>
          <p:nvPr/>
        </p:nvSpPr>
        <p:spPr>
          <a:xfrm>
            <a:off x="7805609" y="3839314"/>
            <a:ext cx="267568" cy="675503"/>
          </a:xfrm>
          <a:prstGeom prst="downArrow">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flipV="1">
            <a:off x="4850285" y="4733410"/>
            <a:ext cx="6178379" cy="8238"/>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1847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TST Litigation</a:t>
            </a:r>
            <a:endParaRPr lang="en-US" dirty="0"/>
          </a:p>
        </p:txBody>
      </p:sp>
      <p:sp>
        <p:nvSpPr>
          <p:cNvPr id="3" name="Content Placeholder 2"/>
          <p:cNvSpPr>
            <a:spLocks noGrp="1"/>
          </p:cNvSpPr>
          <p:nvPr>
            <p:ph idx="1"/>
          </p:nvPr>
        </p:nvSpPr>
        <p:spPr/>
        <p:txBody>
          <a:bodyPr>
            <a:normAutofit/>
          </a:bodyPr>
          <a:lstStyle/>
          <a:p>
            <a:r>
              <a:rPr lang="en-US" sz="2800" dirty="0" smtClean="0"/>
              <a:t>BACWA joined SCAP and CVCWA in ongoing lawsuit alleging EPA is improperly requiring use of </a:t>
            </a:r>
            <a:r>
              <a:rPr lang="en-US" sz="2800" dirty="0" err="1" smtClean="0"/>
              <a:t>unpromulgated</a:t>
            </a:r>
            <a:r>
              <a:rPr lang="en-US" sz="2800" dirty="0" smtClean="0"/>
              <a:t> method</a:t>
            </a:r>
          </a:p>
          <a:p>
            <a:r>
              <a:rPr lang="en-US" sz="2800" dirty="0" smtClean="0"/>
              <a:t>EPA objects on basis of statute of limitations</a:t>
            </a:r>
            <a:endParaRPr lang="en-US" sz="2800" dirty="0"/>
          </a:p>
        </p:txBody>
      </p:sp>
    </p:spTree>
    <p:extLst>
      <p:ext uri="{BB962C8B-B14F-4D97-AF65-F5344CB8AC3E}">
        <p14:creationId xmlns:p14="http://schemas.microsoft.com/office/powerpoint/2010/main" val="3608059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851" y="2047261"/>
            <a:ext cx="2056049" cy="2362813"/>
          </a:xfrm>
        </p:spPr>
        <p:txBody>
          <a:bodyPr>
            <a:normAutofit/>
          </a:bodyPr>
          <a:lstStyle/>
          <a:p>
            <a:pPr eaLnBrk="1" hangingPunct="1">
              <a:defRPr/>
            </a:pPr>
            <a:r>
              <a:rPr lang="en-US" dirty="0"/>
              <a:t>Current </a:t>
            </a:r>
            <a:r>
              <a:rPr lang="en-US" dirty="0" smtClean="0"/>
              <a:t>Toxicity </a:t>
            </a:r>
            <a:r>
              <a:rPr lang="en-US" dirty="0" err="1" smtClean="0"/>
              <a:t>ProvisionsStatus</a:t>
            </a:r>
            <a:endParaRPr lang="en-US" dirty="0"/>
          </a:p>
        </p:txBody>
      </p:sp>
      <p:sp>
        <p:nvSpPr>
          <p:cNvPr id="3" name="Content Placeholder 2"/>
          <p:cNvSpPr>
            <a:spLocks noGrp="1"/>
          </p:cNvSpPr>
          <p:nvPr>
            <p:ph idx="1"/>
          </p:nvPr>
        </p:nvSpPr>
        <p:spPr>
          <a:xfrm>
            <a:off x="3710707" y="2931352"/>
            <a:ext cx="5789871" cy="3935015"/>
          </a:xfrm>
        </p:spPr>
        <p:txBody>
          <a:bodyPr>
            <a:noAutofit/>
          </a:bodyPr>
          <a:lstStyle/>
          <a:p>
            <a:pPr eaLnBrk="1" hangingPunct="1">
              <a:defRPr/>
            </a:pPr>
            <a:r>
              <a:rPr lang="en-US" sz="2800" b="1" dirty="0" smtClean="0"/>
              <a:t>New </a:t>
            </a:r>
            <a:r>
              <a:rPr lang="en-US" sz="2800" b="1" dirty="0"/>
              <a:t>Draft Toxicity </a:t>
            </a:r>
            <a:r>
              <a:rPr lang="en-US" sz="2800" b="1" dirty="0" smtClean="0"/>
              <a:t>Provisions Released </a:t>
            </a:r>
            <a:r>
              <a:rPr lang="en-US" sz="2800" b="1" dirty="0"/>
              <a:t>– </a:t>
            </a:r>
            <a:r>
              <a:rPr lang="en-US" sz="2800" b="1" dirty="0" smtClean="0"/>
              <a:t>October 19, 2018</a:t>
            </a:r>
            <a:endParaRPr lang="en-US" sz="2800" b="1" dirty="0"/>
          </a:p>
          <a:p>
            <a:pPr eaLnBrk="1" hangingPunct="1">
              <a:defRPr/>
            </a:pPr>
            <a:r>
              <a:rPr lang="en-US" sz="2800" dirty="0"/>
              <a:t>Now proposed as a component of the State’s Inland Surface Waters, Enclosed Bays, and Estuaries </a:t>
            </a:r>
            <a:r>
              <a:rPr lang="en-US" sz="2800" dirty="0" smtClean="0"/>
              <a:t>Plan</a:t>
            </a:r>
            <a:endParaRPr lang="en-US" sz="2800" dirty="0"/>
          </a:p>
          <a:p>
            <a:pPr marL="600075" lvl="1">
              <a:buFont typeface="Arial" panose="020B0604020202020204" pitchFamily="34" charset="0"/>
              <a:buChar char="•"/>
              <a:defRPr/>
            </a:pPr>
            <a:r>
              <a:rPr lang="en-US" sz="2800" dirty="0"/>
              <a:t>It is to be “Provisions” in the SIP, not a “Policy”</a:t>
            </a:r>
          </a:p>
          <a:p>
            <a:pPr marL="600075" lvl="1">
              <a:buFont typeface="Arial" panose="020B0604020202020204" pitchFamily="34" charset="0"/>
              <a:buChar char="•"/>
              <a:defRPr/>
            </a:pPr>
            <a:r>
              <a:rPr lang="en-US" sz="2800" dirty="0"/>
              <a:t>Will not require amending the Basin Plan </a:t>
            </a:r>
            <a:endParaRPr lang="en-US" sz="2800" dirty="0" smtClean="0"/>
          </a:p>
          <a:p>
            <a:pPr marL="97155">
              <a:buFont typeface="Arial" panose="020B0604020202020204" pitchFamily="34" charset="0"/>
              <a:buChar char="•"/>
              <a:defRPr/>
            </a:pPr>
            <a:r>
              <a:rPr lang="en-US" sz="3000" dirty="0" smtClean="0">
                <a:solidFill>
                  <a:srgbClr val="C00000"/>
                </a:solidFill>
              </a:rPr>
              <a:t>They did make some changes in response to comments!</a:t>
            </a:r>
            <a:endParaRPr lang="en-US" sz="3000" dirty="0">
              <a:solidFill>
                <a:srgbClr val="C00000"/>
              </a:solidFill>
            </a:endParaRPr>
          </a:p>
          <a:p>
            <a:pPr eaLnBrk="1" hangingPunct="1">
              <a:defRPr/>
            </a:pPr>
            <a:endParaRPr lang="en-US" sz="2800" dirty="0"/>
          </a:p>
          <a:p>
            <a:pPr eaLnBrk="1" hangingPunct="1">
              <a:defRPr/>
            </a:pPr>
            <a:endParaRPr lang="en-US" sz="2800" dirty="0"/>
          </a:p>
          <a:p>
            <a:pPr eaLnBrk="1" hangingPunct="1">
              <a:defRPr/>
            </a:pPr>
            <a:endParaRPr lang="en-US" sz="2800" dirty="0"/>
          </a:p>
          <a:p>
            <a:pPr eaLnBrk="1" hangingPunct="1">
              <a:defRPr/>
            </a:pPr>
            <a:endParaRPr lang="en-US" sz="2800" dirty="0"/>
          </a:p>
          <a:p>
            <a:pPr eaLnBrk="1" hangingPunct="1">
              <a:defRPr/>
            </a:pPr>
            <a:endParaRPr lang="en-US" sz="2800" dirty="0"/>
          </a:p>
          <a:p>
            <a:pPr marL="0" indent="0">
              <a:buNone/>
              <a:defRPr/>
            </a:pPr>
            <a:endParaRPr lang="en-US" sz="2800" dirty="0"/>
          </a:p>
        </p:txBody>
      </p:sp>
      <p:grpSp>
        <p:nvGrpSpPr>
          <p:cNvPr id="18436" name="Group 5"/>
          <p:cNvGrpSpPr>
            <a:grpSpLocks/>
          </p:cNvGrpSpPr>
          <p:nvPr/>
        </p:nvGrpSpPr>
        <p:grpSpPr bwMode="auto">
          <a:xfrm>
            <a:off x="9766697" y="1970486"/>
            <a:ext cx="1551384" cy="2303859"/>
            <a:chOff x="0" y="0"/>
            <a:chExt cx="8523" cy="9550"/>
          </a:xfrm>
        </p:grpSpPr>
        <p:grpSp>
          <p:nvGrpSpPr>
            <p:cNvPr id="18440" name="Group 6"/>
            <p:cNvGrpSpPr>
              <a:grpSpLocks/>
            </p:cNvGrpSpPr>
            <p:nvPr/>
          </p:nvGrpSpPr>
          <p:grpSpPr bwMode="auto">
            <a:xfrm>
              <a:off x="0" y="0"/>
              <a:ext cx="8523" cy="9550"/>
              <a:chOff x="0" y="0"/>
              <a:chExt cx="8523" cy="9550"/>
            </a:xfrm>
          </p:grpSpPr>
          <p:sp>
            <p:nvSpPr>
              <p:cNvPr id="18441" name="Freeform 7"/>
              <p:cNvSpPr>
                <a:spLocks/>
              </p:cNvSpPr>
              <p:nvPr/>
            </p:nvSpPr>
            <p:spPr bwMode="auto">
              <a:xfrm>
                <a:off x="0" y="8158"/>
                <a:ext cx="138" cy="593"/>
              </a:xfrm>
              <a:custGeom>
                <a:avLst/>
                <a:gdLst>
                  <a:gd name="T0" fmla="*/ 138 w 138"/>
                  <a:gd name="T1" fmla="*/ 8158 h 593"/>
                  <a:gd name="T2" fmla="*/ 90 w 138"/>
                  <a:gd name="T3" fmla="*/ 8212 h 593"/>
                  <a:gd name="T4" fmla="*/ 56 w 138"/>
                  <a:gd name="T5" fmla="*/ 8261 h 593"/>
                  <a:gd name="T6" fmla="*/ 23 w 138"/>
                  <a:gd name="T7" fmla="*/ 8333 h 593"/>
                  <a:gd name="T8" fmla="*/ 3 w 138"/>
                  <a:gd name="T9" fmla="*/ 8408 h 593"/>
                  <a:gd name="T10" fmla="*/ 0 w 138"/>
                  <a:gd name="T11" fmla="*/ 8446 h 593"/>
                  <a:gd name="T12" fmla="*/ 0 w 138"/>
                  <a:gd name="T13" fmla="*/ 8465 h 593"/>
                  <a:gd name="T14" fmla="*/ 8 w 138"/>
                  <a:gd name="T15" fmla="*/ 8525 h 593"/>
                  <a:gd name="T16" fmla="*/ 26 w 138"/>
                  <a:gd name="T17" fmla="*/ 8585 h 593"/>
                  <a:gd name="T18" fmla="*/ 52 w 138"/>
                  <a:gd name="T19" fmla="*/ 8640 h 593"/>
                  <a:gd name="T20" fmla="*/ 85 w 138"/>
                  <a:gd name="T21" fmla="*/ 8690 h 593"/>
                  <a:gd name="T22" fmla="*/ 126 w 138"/>
                  <a:gd name="T23" fmla="*/ 8736 h 593"/>
                  <a:gd name="T24" fmla="*/ 128 w 138"/>
                  <a:gd name="T25" fmla="*/ 8741 h 593"/>
                  <a:gd name="T26" fmla="*/ 138 w 138"/>
                  <a:gd name="T27" fmla="*/ 8750 h 593"/>
                  <a:gd name="T28" fmla="*/ 138 w 138"/>
                  <a:gd name="T29" fmla="*/ 8158 h 59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38" h="593">
                    <a:moveTo>
                      <a:pt x="138" y="0"/>
                    </a:moveTo>
                    <a:lnTo>
                      <a:pt x="90" y="54"/>
                    </a:lnTo>
                    <a:lnTo>
                      <a:pt x="56" y="103"/>
                    </a:lnTo>
                    <a:lnTo>
                      <a:pt x="23" y="175"/>
                    </a:lnTo>
                    <a:lnTo>
                      <a:pt x="3" y="250"/>
                    </a:lnTo>
                    <a:lnTo>
                      <a:pt x="0" y="288"/>
                    </a:lnTo>
                    <a:lnTo>
                      <a:pt x="0" y="307"/>
                    </a:lnTo>
                    <a:lnTo>
                      <a:pt x="8" y="367"/>
                    </a:lnTo>
                    <a:lnTo>
                      <a:pt x="26" y="427"/>
                    </a:lnTo>
                    <a:lnTo>
                      <a:pt x="52" y="482"/>
                    </a:lnTo>
                    <a:lnTo>
                      <a:pt x="85" y="532"/>
                    </a:lnTo>
                    <a:lnTo>
                      <a:pt x="126" y="578"/>
                    </a:lnTo>
                    <a:lnTo>
                      <a:pt x="128" y="583"/>
                    </a:lnTo>
                    <a:lnTo>
                      <a:pt x="138" y="592"/>
                    </a:lnTo>
                    <a:lnTo>
                      <a:pt x="138"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pic>
            <p:nvPicPr>
              <p:cNvPr id="18442"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8" y="0"/>
                <a:ext cx="6301" cy="5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3"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22" y="13"/>
                <a:ext cx="2101" cy="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4" name="Picture 1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8" y="5454"/>
                <a:ext cx="6301" cy="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5" name="Picture 1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8" y="8020"/>
                <a:ext cx="1226" cy="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6" name="Picture 1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9" y="7092"/>
                <a:ext cx="1414" cy="1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7" name="Picture 1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583" y="6631"/>
                <a:ext cx="1487" cy="1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8" name="Picture 1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137" y="5633"/>
                <a:ext cx="1138" cy="1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9"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847" y="4922"/>
                <a:ext cx="1138" cy="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0" name="Picture 1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877" y="3983"/>
                <a:ext cx="1495" cy="1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1" name="Picture 17"/>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722" y="3087"/>
                <a:ext cx="1760" cy="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2" name="Picture 18"/>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90" y="2424"/>
                <a:ext cx="1488" cy="1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3" name="Picture 19"/>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344" y="1426"/>
                <a:ext cx="1136" cy="1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4" name="Picture 20"/>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987" y="684"/>
                <a:ext cx="1411" cy="1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18437" name="Picture 6"/>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9179720" y="4274345"/>
            <a:ext cx="2809875"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8" name="Picture 7"/>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16653" y="1669258"/>
            <a:ext cx="2281238" cy="283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9416653" y="1669257"/>
            <a:ext cx="2308622" cy="3076575"/>
          </a:xfrm>
          <a:prstGeom prst="rect">
            <a:avLst/>
          </a:prstGeom>
          <a:noFill/>
          <a:ln w="12700">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a:p>
        </p:txBody>
      </p:sp>
    </p:spTree>
    <p:extLst>
      <p:ext uri="{BB962C8B-B14F-4D97-AF65-F5344CB8AC3E}">
        <p14:creationId xmlns:p14="http://schemas.microsoft.com/office/powerpoint/2010/main" val="1170666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3318956" cy="4601183"/>
          </a:xfrm>
        </p:spPr>
        <p:txBody>
          <a:bodyPr/>
          <a:lstStyle/>
          <a:p>
            <a:r>
              <a:rPr lang="en-US" dirty="0" smtClean="0"/>
              <a:t>What will go in your permit?</a:t>
            </a:r>
            <a:endParaRPr lang="en-US" dirty="0"/>
          </a:p>
        </p:txBody>
      </p:sp>
      <p:pic>
        <p:nvPicPr>
          <p:cNvPr id="5" name="Content Placeholder 4"/>
          <p:cNvPicPr>
            <a:picLocks noGrp="1" noChangeAspect="1"/>
          </p:cNvPicPr>
          <p:nvPr>
            <p:ph idx="1"/>
          </p:nvPr>
        </p:nvPicPr>
        <p:blipFill>
          <a:blip r:embed="rId2"/>
          <a:stretch>
            <a:fillRect/>
          </a:stretch>
        </p:blipFill>
        <p:spPr>
          <a:xfrm>
            <a:off x="4525962" y="1795653"/>
            <a:ext cx="5980845" cy="3478655"/>
          </a:xfrm>
          <a:prstGeom prst="rect">
            <a:avLst/>
          </a:prstGeom>
        </p:spPr>
      </p:pic>
    </p:spTree>
    <p:extLst>
      <p:ext uri="{BB962C8B-B14F-4D97-AF65-F5344CB8AC3E}">
        <p14:creationId xmlns:p14="http://schemas.microsoft.com/office/powerpoint/2010/main" val="2117195709"/>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1029</TotalTime>
  <Words>868</Words>
  <Application>Microsoft Office PowerPoint</Application>
  <PresentationFormat>Widescreen</PresentationFormat>
  <Paragraphs>142</Paragraphs>
  <Slides>20</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Corbel</vt:lpstr>
      <vt:lpstr>Wingdings 2</vt:lpstr>
      <vt:lpstr>ヒラギノ角ゴ Pro W3</vt:lpstr>
      <vt:lpstr>Frame</vt:lpstr>
      <vt:lpstr>October 19, 2018  Draft Toxicity Provisions</vt:lpstr>
      <vt:lpstr>What’s going to change?</vt:lpstr>
      <vt:lpstr>What’s different about the TST?</vt:lpstr>
      <vt:lpstr>How bad is the TST?</vt:lpstr>
      <vt:lpstr>The TST punishes variability</vt:lpstr>
      <vt:lpstr>TST only looks at the IWC</vt:lpstr>
      <vt:lpstr>TST Litigation</vt:lpstr>
      <vt:lpstr>Current Toxicity ProvisionsStatus</vt:lpstr>
      <vt:lpstr>What will go in your permit?</vt:lpstr>
      <vt:lpstr>Minimum Monitoring Frequencies</vt:lpstr>
      <vt:lpstr>Reasonable Potential - Who Will Get Numeric Limits?</vt:lpstr>
      <vt:lpstr>Who is &lt;5 mgd?</vt:lpstr>
      <vt:lpstr>What will the Limits look like?  MDEL</vt:lpstr>
      <vt:lpstr>What Will The Limits Look Like?  MMEL</vt:lpstr>
      <vt:lpstr>Can we really do three tests in one calendar month?</vt:lpstr>
      <vt:lpstr>Reduced Compliance Monitoring Frequency</vt:lpstr>
      <vt:lpstr>Areas for Regional Water Board discretion</vt:lpstr>
      <vt:lpstr>Compliance Challenge!</vt:lpstr>
      <vt:lpstr>Next steps</vt:lpstr>
      <vt:lpstr>Potential comments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October 19, 2018  Draft Toxicity Provisions</dc:title>
  <dc:creator>Lorien Fono</dc:creator>
  <cp:lastModifiedBy>Lorien Fono</cp:lastModifiedBy>
  <cp:revision>8</cp:revision>
  <dcterms:created xsi:type="dcterms:W3CDTF">2018-11-13T01:20:31Z</dcterms:created>
  <dcterms:modified xsi:type="dcterms:W3CDTF">2018-11-13T18:29:59Z</dcterms:modified>
</cp:coreProperties>
</file>