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8" r:id="rId3"/>
    <p:sldId id="257" r:id="rId4"/>
    <p:sldId id="262" r:id="rId5"/>
    <p:sldId id="264" r:id="rId6"/>
    <p:sldId id="263" r:id="rId7"/>
    <p:sldId id="279" r:id="rId8"/>
    <p:sldId id="267" r:id="rId9"/>
    <p:sldId id="271" r:id="rId10"/>
    <p:sldId id="272" r:id="rId11"/>
    <p:sldId id="274" r:id="rId12"/>
    <p:sldId id="27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745" autoAdjust="0"/>
  </p:normalViewPr>
  <p:slideViewPr>
    <p:cSldViewPr snapToGrid="0">
      <p:cViewPr varScale="1">
        <p:scale>
          <a:sx n="93" d="100"/>
          <a:sy n="93" d="100"/>
        </p:scale>
        <p:origin x="1220" y="64"/>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93858425457292"/>
          <c:y val="3.8672573081047122E-2"/>
          <c:w val="0.74714619448906083"/>
          <c:h val="0.80958528739615943"/>
        </c:manualLayout>
      </c:layout>
      <c:scatterChart>
        <c:scatterStyle val="lineMarker"/>
        <c:varyColors val="0"/>
        <c:ser>
          <c:idx val="0"/>
          <c:order val="0"/>
          <c:tx>
            <c:v>Dry Season Ave Daily Load</c:v>
          </c:tx>
          <c:spPr>
            <a:ln w="38100" cap="rnd">
              <a:solidFill>
                <a:srgbClr val="C00000"/>
              </a:solidFill>
              <a:prstDash val="solid"/>
              <a:round/>
            </a:ln>
            <a:effectLst/>
          </c:spPr>
          <c:marker>
            <c:symbol val="square"/>
            <c:size val="10"/>
            <c:spPr>
              <a:solidFill>
                <a:srgbClr val="C00000"/>
              </a:solidFill>
              <a:ln w="25400">
                <a:solidFill>
                  <a:srgbClr val="C00000"/>
                </a:solidFill>
                <a:prstDash val="solid"/>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0000"/>
                    </a:solidFill>
                    <a:latin typeface="Arial Narrow"/>
                    <a:ea typeface="Arial Narrow"/>
                    <a:cs typeface="Arial Narrow"/>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Subembayment!$O$25:$O$31</c:f>
              <c:strCache>
                <c:ptCount val="7"/>
                <c:pt idx="0">
                  <c:v>2012/2013</c:v>
                </c:pt>
                <c:pt idx="1">
                  <c:v>2013/2014</c:v>
                </c:pt>
                <c:pt idx="2">
                  <c:v>2014/2015</c:v>
                </c:pt>
                <c:pt idx="3">
                  <c:v>2015/2016</c:v>
                </c:pt>
                <c:pt idx="4">
                  <c:v>2016/2017</c:v>
                </c:pt>
                <c:pt idx="5">
                  <c:v>2017/2018</c:v>
                </c:pt>
                <c:pt idx="6">
                  <c:v>Average</c:v>
                </c:pt>
              </c:strCache>
            </c:strRef>
          </c:xVal>
          <c:yVal>
            <c:numRef>
              <c:f>Subembayment!$R$25:$R$31</c:f>
              <c:numCache>
                <c:formatCode>_(* #,##0_);_(* \(#,##0\);_(* "-"??_);_(@_)</c:formatCode>
                <c:ptCount val="7"/>
                <c:pt idx="0">
                  <c:v>49900</c:v>
                </c:pt>
                <c:pt idx="1">
                  <c:v>51500</c:v>
                </c:pt>
                <c:pt idx="2">
                  <c:v>52500</c:v>
                </c:pt>
                <c:pt idx="3">
                  <c:v>52200</c:v>
                </c:pt>
                <c:pt idx="4">
                  <c:v>53700</c:v>
                </c:pt>
                <c:pt idx="5">
                  <c:v>53500</c:v>
                </c:pt>
                <c:pt idx="6">
                  <c:v>52200</c:v>
                </c:pt>
              </c:numCache>
            </c:numRef>
          </c:yVal>
          <c:smooth val="0"/>
        </c:ser>
        <c:ser>
          <c:idx val="1"/>
          <c:order val="1"/>
          <c:tx>
            <c:v>Ave Annual Ave Daily Load</c:v>
          </c:tx>
          <c:spPr>
            <a:ln w="38100" cap="rnd">
              <a:solidFill>
                <a:srgbClr val="0070C0"/>
              </a:solidFill>
              <a:round/>
            </a:ln>
            <a:effectLst/>
          </c:spPr>
          <c:marker>
            <c:symbol val="circle"/>
            <c:size val="12"/>
            <c:spPr>
              <a:solidFill>
                <a:srgbClr val="0070C0"/>
              </a:solidFill>
              <a:ln w="38100">
                <a:solidFill>
                  <a:srgbClr val="0070C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0000"/>
                    </a:solidFill>
                    <a:latin typeface="Arial Narrow"/>
                    <a:ea typeface="Arial Narrow"/>
                    <a:cs typeface="Arial Narrow"/>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Subembayment!$O$25:$O$31</c:f>
              <c:strCache>
                <c:ptCount val="7"/>
                <c:pt idx="0">
                  <c:v>2012/2013</c:v>
                </c:pt>
                <c:pt idx="1">
                  <c:v>2013/2014</c:v>
                </c:pt>
                <c:pt idx="2">
                  <c:v>2014/2015</c:v>
                </c:pt>
                <c:pt idx="3">
                  <c:v>2015/2016</c:v>
                </c:pt>
                <c:pt idx="4">
                  <c:v>2016/2017</c:v>
                </c:pt>
                <c:pt idx="5">
                  <c:v>2017/2018</c:v>
                </c:pt>
                <c:pt idx="6">
                  <c:v>Average</c:v>
                </c:pt>
              </c:strCache>
            </c:strRef>
          </c:xVal>
          <c:yVal>
            <c:numRef>
              <c:f>Subembayment!$S$25:$S$31</c:f>
              <c:numCache>
                <c:formatCode>_(* #,##0_);_(* \(#,##0\);_(* "-"??_);_(@_)</c:formatCode>
                <c:ptCount val="7"/>
                <c:pt idx="0">
                  <c:v>53100</c:v>
                </c:pt>
                <c:pt idx="1">
                  <c:v>55000</c:v>
                </c:pt>
                <c:pt idx="2">
                  <c:v>55800</c:v>
                </c:pt>
                <c:pt idx="3">
                  <c:v>55500</c:v>
                </c:pt>
                <c:pt idx="4">
                  <c:v>58900</c:v>
                </c:pt>
                <c:pt idx="5">
                  <c:v>57100</c:v>
                </c:pt>
                <c:pt idx="6">
                  <c:v>55900</c:v>
                </c:pt>
              </c:numCache>
            </c:numRef>
          </c:yVal>
          <c:smooth val="0"/>
        </c:ser>
        <c:dLbls>
          <c:showLegendKey val="0"/>
          <c:showVal val="0"/>
          <c:showCatName val="0"/>
          <c:showSerName val="0"/>
          <c:showPercent val="0"/>
          <c:showBubbleSize val="0"/>
        </c:dLbls>
        <c:axId val="672042640"/>
        <c:axId val="672039504"/>
      </c:scatterChart>
      <c:scatterChart>
        <c:scatterStyle val="lineMarker"/>
        <c:varyColors val="0"/>
        <c:ser>
          <c:idx val="2"/>
          <c:order val="2"/>
          <c:tx>
            <c:v>Dry Season:Ave Annual</c:v>
          </c:tx>
          <c:spPr>
            <a:ln w="38100" cap="rnd">
              <a:solidFill>
                <a:schemeClr val="bg1">
                  <a:alpha val="93000"/>
                </a:schemeClr>
              </a:solidFill>
              <a:round/>
            </a:ln>
            <a:effectLst/>
          </c:spPr>
          <c:marker>
            <c:symbol val="diamond"/>
            <c:size val="12"/>
            <c:spPr>
              <a:solidFill>
                <a:schemeClr val="bg1"/>
              </a:solidFill>
              <a:ln w="9525">
                <a:solidFill>
                  <a:schemeClr val="bg1">
                    <a:alpha val="93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0000"/>
                    </a:solidFill>
                    <a:latin typeface="Arial Narrow"/>
                    <a:ea typeface="Arial Narrow"/>
                    <a:cs typeface="Arial Narrow"/>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Subembayment!$O$25:$O$31</c:f>
              <c:strCache>
                <c:ptCount val="7"/>
                <c:pt idx="0">
                  <c:v>2012/2013</c:v>
                </c:pt>
                <c:pt idx="1">
                  <c:v>2013/2014</c:v>
                </c:pt>
                <c:pt idx="2">
                  <c:v>2014/2015</c:v>
                </c:pt>
                <c:pt idx="3">
                  <c:v>2015/2016</c:v>
                </c:pt>
                <c:pt idx="4">
                  <c:v>2016/2017</c:v>
                </c:pt>
                <c:pt idx="5">
                  <c:v>2017/2018</c:v>
                </c:pt>
                <c:pt idx="6">
                  <c:v>Average</c:v>
                </c:pt>
              </c:strCache>
            </c:strRef>
          </c:xVal>
          <c:yVal>
            <c:numRef>
              <c:f>Subembayment!$T$25:$T$31</c:f>
              <c:numCache>
                <c:formatCode>0%</c:formatCode>
                <c:ptCount val="7"/>
                <c:pt idx="0">
                  <c:v>0.93902427540121558</c:v>
                </c:pt>
                <c:pt idx="1">
                  <c:v>0.9361224348787397</c:v>
                </c:pt>
                <c:pt idx="2">
                  <c:v>0.94112384770113899</c:v>
                </c:pt>
                <c:pt idx="3">
                  <c:v>0.94155486985642989</c:v>
                </c:pt>
                <c:pt idx="4">
                  <c:v>0.91155287052141454</c:v>
                </c:pt>
                <c:pt idx="5">
                  <c:v>0.93642078807629425</c:v>
                </c:pt>
                <c:pt idx="6">
                  <c:v>0.93404685393650411</c:v>
                </c:pt>
              </c:numCache>
            </c:numRef>
          </c:yVal>
          <c:smooth val="0"/>
        </c:ser>
        <c:dLbls>
          <c:showLegendKey val="0"/>
          <c:showVal val="0"/>
          <c:showCatName val="0"/>
          <c:showSerName val="0"/>
          <c:showPercent val="0"/>
          <c:showBubbleSize val="0"/>
        </c:dLbls>
        <c:axId val="672040680"/>
        <c:axId val="672039112"/>
      </c:scatterChart>
      <c:valAx>
        <c:axId val="672042640"/>
        <c:scaling>
          <c:orientation val="minMax"/>
          <c:max val="8"/>
          <c:min val="0"/>
        </c:scaling>
        <c:delete val="0"/>
        <c:axPos val="b"/>
        <c:majorGridlines>
          <c:spPr>
            <a:ln w="12700" cap="flat" cmpd="sng" algn="ctr">
              <a:solidFill>
                <a:srgbClr val="808080"/>
              </a:solidFill>
              <a:prstDash val="sysDash"/>
              <a:round/>
            </a:ln>
            <a:effectLst/>
          </c:spPr>
        </c:majorGridlines>
        <c:numFmt formatCode="@" sourceLinked="0"/>
        <c:majorTickMark val="out"/>
        <c:minorTickMark val="in"/>
        <c:tickLblPos val="nextTo"/>
        <c:spPr>
          <a:noFill/>
          <a:ln w="12700" cap="flat" cmpd="sng" algn="ctr">
            <a:solidFill>
              <a:srgbClr val="000000"/>
            </a:solidFill>
            <a:prstDash val="solid"/>
            <a:round/>
          </a:ln>
          <a:effectLst/>
        </c:spPr>
        <c:txPr>
          <a:bodyPr rot="-60000000" spcFirstLastPara="1" vertOverflow="ellipsis" vert="horz" wrap="square" anchor="ctr" anchorCtr="1"/>
          <a:lstStyle/>
          <a:p>
            <a:pPr>
              <a:defRPr sz="1200" b="0" i="0" u="none" strike="noStrike" kern="1200" baseline="0">
                <a:solidFill>
                  <a:srgbClr val="000000"/>
                </a:solidFill>
                <a:latin typeface="Arial Narrow"/>
                <a:ea typeface="Arial Narrow"/>
                <a:cs typeface="Arial Narrow"/>
              </a:defRPr>
            </a:pPr>
            <a:endParaRPr lang="en-US"/>
          </a:p>
        </c:txPr>
        <c:crossAx val="672039504"/>
        <c:crosses val="autoZero"/>
        <c:crossBetween val="midCat"/>
      </c:valAx>
      <c:valAx>
        <c:axId val="672039504"/>
        <c:scaling>
          <c:orientation val="minMax"/>
          <c:max val="100000"/>
        </c:scaling>
        <c:delete val="0"/>
        <c:axPos val="l"/>
        <c:majorGridlines>
          <c:spPr>
            <a:ln w="12700" cap="flat" cmpd="sng" algn="ctr">
              <a:solidFill>
                <a:srgbClr val="808080"/>
              </a:solidFill>
              <a:prstDash val="sysDash"/>
              <a:round/>
            </a:ln>
            <a:effectLst/>
          </c:spPr>
        </c:majorGridlines>
        <c:title>
          <c:tx>
            <c:rich>
              <a:bodyPr rot="-5400000" spcFirstLastPara="1" vertOverflow="ellipsis" vert="horz" wrap="square" anchor="ctr" anchorCtr="1"/>
              <a:lstStyle/>
              <a:p>
                <a:pPr>
                  <a:defRPr sz="1800" b="1" i="0" u="none" strike="noStrike" kern="1200" baseline="0">
                    <a:solidFill>
                      <a:srgbClr val="000000"/>
                    </a:solidFill>
                    <a:latin typeface="Arial Narrow"/>
                    <a:ea typeface="Arial Narrow"/>
                    <a:cs typeface="Arial Narrow"/>
                  </a:defRPr>
                </a:pPr>
                <a:r>
                  <a:rPr lang="en-US" sz="1800" b="1"/>
                  <a:t>Daily Average TN</a:t>
                </a:r>
                <a:r>
                  <a:rPr lang="en-US" sz="1800" b="1" baseline="0"/>
                  <a:t> Load (kg N/d)</a:t>
                </a:r>
                <a:endParaRPr lang="en-US" sz="1800" b="1"/>
              </a:p>
            </c:rich>
          </c:tx>
          <c:layout>
            <c:manualLayout>
              <c:xMode val="edge"/>
              <c:yMode val="edge"/>
              <c:x val="1.647040589552879E-2"/>
              <c:y val="0.12184194564367708"/>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0000"/>
                  </a:solidFill>
                  <a:latin typeface="Arial Narrow"/>
                  <a:ea typeface="Arial Narrow"/>
                  <a:cs typeface="Arial Narrow"/>
                </a:defRPr>
              </a:pPr>
              <a:endParaRPr lang="en-US"/>
            </a:p>
          </c:txPr>
        </c:title>
        <c:numFmt formatCode="_(* #,##0_);_(* \(#,##0\);_(* &quot;-&quot;??_);_(@_)" sourceLinked="1"/>
        <c:majorTickMark val="out"/>
        <c:minorTickMark val="in"/>
        <c:tickLblPos val="nextTo"/>
        <c:spPr>
          <a:noFill/>
          <a:ln w="12700" cap="flat" cmpd="sng" algn="ctr">
            <a:solidFill>
              <a:srgbClr val="000000"/>
            </a:solidFill>
            <a:prstDash val="solid"/>
            <a:round/>
          </a:ln>
          <a:effectLst/>
        </c:spPr>
        <c:txPr>
          <a:bodyPr rot="-60000000" spcFirstLastPara="1" vertOverflow="ellipsis" vert="horz" wrap="square" anchor="ctr" anchorCtr="1"/>
          <a:lstStyle/>
          <a:p>
            <a:pPr>
              <a:defRPr sz="1600" b="1" i="0" u="none" strike="noStrike" kern="1200" baseline="0">
                <a:solidFill>
                  <a:srgbClr val="000000"/>
                </a:solidFill>
                <a:latin typeface="Arial Narrow"/>
                <a:ea typeface="Arial Narrow"/>
                <a:cs typeface="Arial Narrow"/>
              </a:defRPr>
            </a:pPr>
            <a:endParaRPr lang="en-US"/>
          </a:p>
        </c:txPr>
        <c:crossAx val="672042640"/>
        <c:crosses val="autoZero"/>
        <c:crossBetween val="midCat"/>
      </c:valAx>
      <c:valAx>
        <c:axId val="672039112"/>
        <c:scaling>
          <c:orientation val="minMax"/>
          <c:min val="0"/>
        </c:scaling>
        <c:delete val="0"/>
        <c:axPos val="r"/>
        <c:title>
          <c:tx>
            <c:rich>
              <a:bodyPr rot="-5400000" spcFirstLastPara="1" vertOverflow="ellipsis" vert="horz" wrap="square" anchor="ctr" anchorCtr="1"/>
              <a:lstStyle/>
              <a:p>
                <a:pPr>
                  <a:defRPr sz="1800" b="1" i="0" u="none" strike="noStrike" kern="1200" baseline="0">
                    <a:solidFill>
                      <a:srgbClr val="000000"/>
                    </a:solidFill>
                    <a:latin typeface="Arial Narrow"/>
                    <a:ea typeface="Arial Narrow"/>
                    <a:cs typeface="Arial Narrow"/>
                  </a:defRPr>
                </a:pPr>
                <a:r>
                  <a:rPr lang="en-US" sz="1800" b="1"/>
                  <a:t>Dry Season:</a:t>
                </a:r>
                <a:r>
                  <a:rPr lang="en-US" sz="1800" b="1" baseline="0"/>
                  <a:t>Ave Annual Ratio</a:t>
                </a:r>
                <a:endParaRPr lang="en-US" sz="1800" b="1"/>
              </a:p>
            </c:rich>
          </c:tx>
          <c:layout>
            <c:manualLayout>
              <c:xMode val="edge"/>
              <c:yMode val="edge"/>
              <c:x val="0.9580844610155006"/>
              <c:y val="0.12637326102257876"/>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0000"/>
                  </a:solidFill>
                  <a:latin typeface="Arial Narrow"/>
                  <a:ea typeface="Arial Narrow"/>
                  <a:cs typeface="Arial Narrow"/>
                </a:defRPr>
              </a:pPr>
              <a:endParaRPr lang="en-US"/>
            </a:p>
          </c:txPr>
        </c:title>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Arial Narrow"/>
                <a:ea typeface="Arial Narrow"/>
                <a:cs typeface="Arial Narrow"/>
              </a:defRPr>
            </a:pPr>
            <a:endParaRPr lang="en-US"/>
          </a:p>
        </c:txPr>
        <c:crossAx val="672040680"/>
        <c:crosses val="max"/>
        <c:crossBetween val="midCat"/>
      </c:valAx>
      <c:valAx>
        <c:axId val="672040680"/>
        <c:scaling>
          <c:orientation val="minMax"/>
        </c:scaling>
        <c:delete val="1"/>
        <c:axPos val="b"/>
        <c:majorTickMark val="out"/>
        <c:minorTickMark val="none"/>
        <c:tickLblPos val="nextTo"/>
        <c:crossAx val="672039112"/>
        <c:crosses val="autoZero"/>
        <c:crossBetween val="midCat"/>
      </c:valAx>
      <c:spPr>
        <a:solidFill>
          <a:srgbClr val="FFFFFF"/>
        </a:solidFill>
        <a:ln w="19050">
          <a:solidFill>
            <a:schemeClr val="bg1"/>
          </a:solidFill>
          <a:prstDash val="solid"/>
        </a:ln>
        <a:effectLst/>
      </c:spPr>
    </c:plotArea>
    <c:legend>
      <c:legendPos val="b"/>
      <c:layout>
        <c:manualLayout>
          <c:xMode val="edge"/>
          <c:yMode val="edge"/>
          <c:x val="7.3576861310417171E-2"/>
          <c:y val="0.92293216163529557"/>
          <c:w val="0.82393254747298206"/>
          <c:h val="6.1620172300266951E-2"/>
        </c:manualLayout>
      </c:layout>
      <c:overlay val="0"/>
      <c:spPr>
        <a:noFill/>
        <a:ln w="25400">
          <a:noFill/>
        </a:ln>
        <a:effectLst/>
      </c:spPr>
      <c:txPr>
        <a:bodyPr rot="0" spcFirstLastPara="1" vertOverflow="ellipsis" vert="horz" wrap="square" anchor="ctr" anchorCtr="1"/>
        <a:lstStyle/>
        <a:p>
          <a:pPr>
            <a:defRPr sz="1800" b="1" i="0" u="none" strike="noStrike" kern="1200" baseline="0">
              <a:solidFill>
                <a:srgbClr val="000000"/>
              </a:solidFill>
              <a:latin typeface="Arial Narrow"/>
              <a:ea typeface="Arial Narrow"/>
              <a:cs typeface="Arial Narrow"/>
            </a:defRPr>
          </a:pPr>
          <a:endParaRPr lang="en-US"/>
        </a:p>
      </c:txPr>
    </c:legend>
    <c:plotVisOnly val="1"/>
    <c:dispBlanksAs val="gap"/>
    <c:showDLblsOverMax val="0"/>
  </c:chart>
  <c:spPr>
    <a:solidFill>
      <a:srgbClr val="FFFFFF"/>
    </a:solidFill>
    <a:ln w="25400" cap="flat" cmpd="sng" algn="ctr">
      <a:noFill/>
      <a:round/>
    </a:ln>
    <a:effectLst/>
  </c:spPr>
  <c:txPr>
    <a:bodyPr/>
    <a:lstStyle/>
    <a:p>
      <a:pPr>
        <a:defRPr sz="1200" b="0" i="0">
          <a:solidFill>
            <a:srgbClr val="000000"/>
          </a:solidFill>
          <a:latin typeface="Arial Narrow"/>
          <a:ea typeface="Arial Narrow"/>
          <a:cs typeface="Arial Narrow"/>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0.18483</cdr:x>
      <cdr:y>0.84982</cdr:y>
    </cdr:from>
    <cdr:to>
      <cdr:x>0.85407</cdr:x>
      <cdr:y>0.93507</cdr:y>
    </cdr:to>
    <cdr:grpSp>
      <cdr:nvGrpSpPr>
        <cdr:cNvPr id="11" name="Group 10"/>
        <cdr:cNvGrpSpPr/>
      </cdr:nvGrpSpPr>
      <cdr:grpSpPr>
        <a:xfrm xmlns:a="http://schemas.openxmlformats.org/drawingml/2006/main">
          <a:off x="2110792" y="4191978"/>
          <a:ext cx="7642841" cy="420520"/>
          <a:chOff x="2110741" y="4180408"/>
          <a:chExt cx="7642925" cy="420506"/>
        </a:xfrm>
      </cdr:grpSpPr>
      <cdr:sp macro="" textlink="">
        <cdr:nvSpPr>
          <cdr:cNvPr id="2" name="TextBox 1"/>
          <cdr:cNvSpPr txBox="1"/>
        </cdr:nvSpPr>
        <cdr:spPr>
          <a:xfrm xmlns:a="http://schemas.openxmlformats.org/drawingml/2006/main">
            <a:off x="2110741" y="4180408"/>
            <a:ext cx="1187751" cy="420505"/>
          </a:xfrm>
          <a:prstGeom xmlns:a="http://schemas.openxmlformats.org/drawingml/2006/main" prst="rect">
            <a:avLst/>
          </a:prstGeom>
          <a:solidFill xmlns:a="http://schemas.openxmlformats.org/drawingml/2006/main">
            <a:schemeClr val="tx1"/>
          </a:solidFill>
        </cdr:spPr>
        <cdr:txBody>
          <a:bodyPr xmlns:a="http://schemas.openxmlformats.org/drawingml/2006/main" vertOverflow="clip" wrap="square" rtlCol="0"/>
          <a:lstStyle xmlns:a="http://schemas.openxmlformats.org/drawingml/2006/main"/>
          <a:p xmlns:a="http://schemas.openxmlformats.org/drawingml/2006/main">
            <a:r>
              <a:rPr lang="en-US" sz="1400" b="1" dirty="0" smtClean="0"/>
              <a:t>2012/2013</a:t>
            </a:r>
            <a:endParaRPr lang="en-US" sz="1400" b="1" dirty="0"/>
          </a:p>
        </cdr:txBody>
      </cdr:sp>
      <cdr:sp macro="" textlink="">
        <cdr:nvSpPr>
          <cdr:cNvPr id="3" name="TextBox 1"/>
          <cdr:cNvSpPr txBox="1"/>
        </cdr:nvSpPr>
        <cdr:spPr>
          <a:xfrm xmlns:a="http://schemas.openxmlformats.org/drawingml/2006/main">
            <a:off x="3158325" y="4180408"/>
            <a:ext cx="1187751" cy="420506"/>
          </a:xfrm>
          <a:prstGeom xmlns:a="http://schemas.openxmlformats.org/drawingml/2006/main" prst="rect">
            <a:avLst/>
          </a:prstGeom>
          <a:solidFill xmlns:a="http://schemas.openxmlformats.org/drawingml/2006/main">
            <a:schemeClr val="tx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2013/2014</a:t>
            </a:r>
            <a:endParaRPr lang="en-US" sz="1400" b="1" dirty="0"/>
          </a:p>
        </cdr:txBody>
      </cdr:sp>
      <cdr:sp macro="" textlink="">
        <cdr:nvSpPr>
          <cdr:cNvPr id="4" name="TextBox 1"/>
          <cdr:cNvSpPr txBox="1"/>
        </cdr:nvSpPr>
        <cdr:spPr>
          <a:xfrm xmlns:a="http://schemas.openxmlformats.org/drawingml/2006/main">
            <a:off x="4232534" y="4180408"/>
            <a:ext cx="1187751" cy="420506"/>
          </a:xfrm>
          <a:prstGeom xmlns:a="http://schemas.openxmlformats.org/drawingml/2006/main" prst="rect">
            <a:avLst/>
          </a:prstGeom>
          <a:solidFill xmlns:a="http://schemas.openxmlformats.org/drawingml/2006/main">
            <a:schemeClr val="tx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2014/2015</a:t>
            </a:r>
            <a:endParaRPr lang="en-US" sz="1400" b="1" dirty="0"/>
          </a:p>
        </cdr:txBody>
      </cdr:sp>
      <cdr:sp macro="" textlink="">
        <cdr:nvSpPr>
          <cdr:cNvPr id="5" name="TextBox 1"/>
          <cdr:cNvSpPr txBox="1"/>
        </cdr:nvSpPr>
        <cdr:spPr>
          <a:xfrm xmlns:a="http://schemas.openxmlformats.org/drawingml/2006/main">
            <a:off x="5314117" y="4180408"/>
            <a:ext cx="1187751" cy="420505"/>
          </a:xfrm>
          <a:prstGeom xmlns:a="http://schemas.openxmlformats.org/drawingml/2006/main" prst="rect">
            <a:avLst/>
          </a:prstGeom>
          <a:solidFill xmlns:a="http://schemas.openxmlformats.org/drawingml/2006/main">
            <a:schemeClr val="tx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2015/2016</a:t>
            </a:r>
            <a:endParaRPr lang="en-US" sz="1400" b="1" dirty="0"/>
          </a:p>
        </cdr:txBody>
      </cdr:sp>
      <cdr:sp macro="" textlink="">
        <cdr:nvSpPr>
          <cdr:cNvPr id="6" name="TextBox 1"/>
          <cdr:cNvSpPr txBox="1"/>
        </cdr:nvSpPr>
        <cdr:spPr>
          <a:xfrm xmlns:a="http://schemas.openxmlformats.org/drawingml/2006/main">
            <a:off x="6379124" y="4180408"/>
            <a:ext cx="1187752" cy="420506"/>
          </a:xfrm>
          <a:prstGeom xmlns:a="http://schemas.openxmlformats.org/drawingml/2006/main" prst="rect">
            <a:avLst/>
          </a:prstGeom>
          <a:solidFill xmlns:a="http://schemas.openxmlformats.org/drawingml/2006/main">
            <a:schemeClr val="tx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2016/2017</a:t>
            </a:r>
            <a:endParaRPr lang="en-US" sz="1400" b="1" dirty="0"/>
          </a:p>
        </cdr:txBody>
      </cdr:sp>
      <cdr:sp macro="" textlink="">
        <cdr:nvSpPr>
          <cdr:cNvPr id="7" name="TextBox 1"/>
          <cdr:cNvSpPr txBox="1"/>
        </cdr:nvSpPr>
        <cdr:spPr>
          <a:xfrm xmlns:a="http://schemas.openxmlformats.org/drawingml/2006/main">
            <a:off x="7421653" y="4180408"/>
            <a:ext cx="1187752" cy="420506"/>
          </a:xfrm>
          <a:prstGeom xmlns:a="http://schemas.openxmlformats.org/drawingml/2006/main" prst="rect">
            <a:avLst/>
          </a:prstGeom>
          <a:solidFill xmlns:a="http://schemas.openxmlformats.org/drawingml/2006/main">
            <a:schemeClr val="tx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2017/2018</a:t>
            </a:r>
            <a:endParaRPr lang="en-US" sz="1400" b="1" dirty="0"/>
          </a:p>
        </cdr:txBody>
      </cdr:sp>
      <cdr:sp macro="" textlink="">
        <cdr:nvSpPr>
          <cdr:cNvPr id="8" name="TextBox 1"/>
          <cdr:cNvSpPr txBox="1"/>
        </cdr:nvSpPr>
        <cdr:spPr>
          <a:xfrm xmlns:a="http://schemas.openxmlformats.org/drawingml/2006/main">
            <a:off x="8565915" y="4180408"/>
            <a:ext cx="1187751" cy="420506"/>
          </a:xfrm>
          <a:prstGeom xmlns:a="http://schemas.openxmlformats.org/drawingml/2006/main" prst="rect">
            <a:avLst/>
          </a:prstGeom>
          <a:solidFill xmlns:a="http://schemas.openxmlformats.org/drawingml/2006/main">
            <a:schemeClr val="tx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Average</a:t>
            </a:r>
            <a:endParaRPr lang="en-US" sz="1400" b="1" dirty="0"/>
          </a:p>
        </cdr:txBody>
      </cdr:sp>
    </cdr:grpSp>
  </cdr:relSizeAnchor>
  <cdr:relSizeAnchor xmlns:cdr="http://schemas.openxmlformats.org/drawingml/2006/chartDrawing">
    <cdr:from>
      <cdr:x>0.07831</cdr:x>
      <cdr:y>0.86139</cdr:y>
    </cdr:from>
    <cdr:to>
      <cdr:x>0.18232</cdr:x>
      <cdr:y>0.91271</cdr:y>
    </cdr:to>
    <cdr:sp macro="" textlink="">
      <cdr:nvSpPr>
        <cdr:cNvPr id="9" name="TextBox 1"/>
        <cdr:cNvSpPr txBox="1"/>
      </cdr:nvSpPr>
      <cdr:spPr>
        <a:xfrm xmlns:a="http://schemas.openxmlformats.org/drawingml/2006/main">
          <a:off x="894368" y="4249074"/>
          <a:ext cx="1187752" cy="253105"/>
        </a:xfrm>
        <a:prstGeom xmlns:a="http://schemas.openxmlformats.org/drawingml/2006/main" prst="rect">
          <a:avLst/>
        </a:prstGeom>
        <a:solidFill xmlns:a="http://schemas.openxmlformats.org/drawingml/2006/main">
          <a:schemeClr val="tx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    </a:t>
          </a:r>
          <a:endParaRPr lang="en-US" sz="1400" dirty="0"/>
        </a:p>
      </cdr:txBody>
    </cdr:sp>
  </cdr:relSizeAnchor>
  <cdr:relSizeAnchor xmlns:cdr="http://schemas.openxmlformats.org/drawingml/2006/chartDrawing">
    <cdr:from>
      <cdr:x>0.83053</cdr:x>
      <cdr:y>0.86404</cdr:y>
    </cdr:from>
    <cdr:to>
      <cdr:x>0.93454</cdr:x>
      <cdr:y>0.92374</cdr:y>
    </cdr:to>
    <cdr:sp macro="" textlink="">
      <cdr:nvSpPr>
        <cdr:cNvPr id="10" name="TextBox 1"/>
        <cdr:cNvSpPr txBox="1"/>
      </cdr:nvSpPr>
      <cdr:spPr>
        <a:xfrm xmlns:a="http://schemas.openxmlformats.org/drawingml/2006/main">
          <a:off x="9484816" y="4262137"/>
          <a:ext cx="1187751" cy="294471"/>
        </a:xfrm>
        <a:prstGeom xmlns:a="http://schemas.openxmlformats.org/drawingml/2006/main" prst="rect">
          <a:avLst/>
        </a:prstGeom>
        <a:solidFill xmlns:a="http://schemas.openxmlformats.org/drawingml/2006/main">
          <a:schemeClr val="tx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    </a:t>
          </a:r>
          <a:endParaRPr lang="en-US" sz="1400" dirty="0"/>
        </a:p>
      </cdr:txBody>
    </cdr:sp>
  </cdr:relSizeAnchor>
  <cdr:relSizeAnchor xmlns:cdr="http://schemas.openxmlformats.org/drawingml/2006/chartDrawing">
    <cdr:from>
      <cdr:x>0.7446</cdr:x>
      <cdr:y>0.03219</cdr:y>
    </cdr:from>
    <cdr:to>
      <cdr:x>0.7446</cdr:x>
      <cdr:y>0.86195</cdr:y>
    </cdr:to>
    <cdr:cxnSp macro="">
      <cdr:nvCxnSpPr>
        <cdr:cNvPr id="13" name="Straight Connector 12"/>
        <cdr:cNvCxnSpPr/>
      </cdr:nvCxnSpPr>
      <cdr:spPr>
        <a:xfrm xmlns:a="http://schemas.openxmlformats.org/drawingml/2006/main">
          <a:off x="8503499" y="158779"/>
          <a:ext cx="0" cy="4093029"/>
        </a:xfrm>
        <a:prstGeom xmlns:a="http://schemas.openxmlformats.org/drawingml/2006/main" prst="line">
          <a:avLst/>
        </a:prstGeom>
        <a:ln xmlns:a="http://schemas.openxmlformats.org/drawingml/2006/main" w="47625">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0.78446</cdr:x>
      <cdr:y>0.20347</cdr:y>
    </cdr:from>
    <cdr:to>
      <cdr:x>0.88846</cdr:x>
      <cdr:y>0.26317</cdr:y>
    </cdr:to>
    <cdr:sp macro="" textlink="">
      <cdr:nvSpPr>
        <cdr:cNvPr id="14" name="TextBox 1"/>
        <cdr:cNvSpPr txBox="1"/>
      </cdr:nvSpPr>
      <cdr:spPr>
        <a:xfrm xmlns:a="http://schemas.openxmlformats.org/drawingml/2006/main">
          <a:off x="8958673" y="1003679"/>
          <a:ext cx="1187751" cy="294471"/>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t>Average</a:t>
          </a:r>
          <a:endParaRPr lang="en-US" sz="1800" b="1" dirty="0"/>
        </a:p>
      </cdr:txBody>
    </cdr:sp>
  </cdr:relSizeAnchor>
  <cdr:relSizeAnchor xmlns:cdr="http://schemas.openxmlformats.org/drawingml/2006/chartDrawing">
    <cdr:from>
      <cdr:x>0.74651</cdr:x>
      <cdr:y>0.24184</cdr:y>
    </cdr:from>
    <cdr:to>
      <cdr:x>0.78654</cdr:x>
      <cdr:y>0.24184</cdr:y>
    </cdr:to>
    <cdr:cxnSp macro="">
      <cdr:nvCxnSpPr>
        <cdr:cNvPr id="16" name="Straight Arrow Connector 15"/>
        <cdr:cNvCxnSpPr/>
      </cdr:nvCxnSpPr>
      <cdr:spPr>
        <a:xfrm xmlns:a="http://schemas.openxmlformats.org/drawingml/2006/main">
          <a:off x="8525268" y="1192922"/>
          <a:ext cx="457200" cy="0"/>
        </a:xfrm>
        <a:prstGeom xmlns:a="http://schemas.openxmlformats.org/drawingml/2006/main" prst="straightConnector1">
          <a:avLst/>
        </a:prstGeom>
        <a:ln xmlns:a="http://schemas.openxmlformats.org/drawingml/2006/main" w="47625">
          <a:solidFill>
            <a:schemeClr val="bg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56ED0-9D10-4688-87D8-3175C2D94552}" type="datetimeFigureOut">
              <a:rPr lang="en-US" smtClean="0"/>
              <a:t>12/6/2018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91F79-23BC-48FB-A19F-4FF65BE16F83}" type="slidenum">
              <a:rPr lang="en-US" smtClean="0"/>
              <a:t>‹#›</a:t>
            </a:fld>
            <a:endParaRPr lang="en-US"/>
          </a:p>
        </p:txBody>
      </p:sp>
    </p:spTree>
    <p:extLst>
      <p:ext uri="{BB962C8B-B14F-4D97-AF65-F5344CB8AC3E}">
        <p14:creationId xmlns:p14="http://schemas.microsoft.com/office/powerpoint/2010/main" val="1198306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status update to get everyone on the same page as we dive into the averaging periods</a:t>
            </a:r>
            <a:r>
              <a:rPr lang="en-US" baseline="0" dirty="0" smtClean="0"/>
              <a:t> discussion</a:t>
            </a:r>
            <a:endParaRPr lang="en-US" dirty="0"/>
          </a:p>
        </p:txBody>
      </p:sp>
      <p:sp>
        <p:nvSpPr>
          <p:cNvPr id="4" name="Slide Number Placeholder 3"/>
          <p:cNvSpPr>
            <a:spLocks noGrp="1"/>
          </p:cNvSpPr>
          <p:nvPr>
            <p:ph type="sldNum" sz="quarter" idx="10"/>
          </p:nvPr>
        </p:nvSpPr>
        <p:spPr/>
        <p:txBody>
          <a:bodyPr/>
          <a:lstStyle/>
          <a:p>
            <a:fld id="{DF491F79-23BC-48FB-A19F-4FF65BE16F83}" type="slidenum">
              <a:rPr lang="en-US" smtClean="0"/>
              <a:t>2</a:t>
            </a:fld>
            <a:endParaRPr lang="en-US"/>
          </a:p>
        </p:txBody>
      </p:sp>
    </p:spTree>
    <p:extLst>
      <p:ext uri="{BB962C8B-B14F-4D97-AF65-F5344CB8AC3E}">
        <p14:creationId xmlns:p14="http://schemas.microsoft.com/office/powerpoint/2010/main" val="1318438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dry season vs ave</a:t>
            </a:r>
            <a:r>
              <a:rPr lang="en-US" baseline="0" dirty="0" smtClean="0"/>
              <a:t> annual data is within 10% of each other on average each year. A similar exercise was done with ammonia and the results were similar (albeit a bit tighter)</a:t>
            </a:r>
            <a:endParaRPr lang="en-US" dirty="0"/>
          </a:p>
        </p:txBody>
      </p:sp>
      <p:sp>
        <p:nvSpPr>
          <p:cNvPr id="4" name="Slide Number Placeholder 3"/>
          <p:cNvSpPr>
            <a:spLocks noGrp="1"/>
          </p:cNvSpPr>
          <p:nvPr>
            <p:ph type="sldNum" sz="quarter" idx="10"/>
          </p:nvPr>
        </p:nvSpPr>
        <p:spPr/>
        <p:txBody>
          <a:bodyPr/>
          <a:lstStyle/>
          <a:p>
            <a:fld id="{DF491F79-23BC-48FB-A19F-4FF65BE16F83}" type="slidenum">
              <a:rPr lang="en-US" smtClean="0"/>
              <a:t>11</a:t>
            </a:fld>
            <a:endParaRPr lang="en-US"/>
          </a:p>
        </p:txBody>
      </p:sp>
    </p:spTree>
    <p:extLst>
      <p:ext uri="{BB962C8B-B14F-4D97-AF65-F5344CB8AC3E}">
        <p14:creationId xmlns:p14="http://schemas.microsoft.com/office/powerpoint/2010/main" val="3271843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treatment plant piece, I plan</a:t>
            </a:r>
            <a:r>
              <a:rPr lang="en-US" baseline="0" dirty="0" smtClean="0"/>
              <a:t> to walk them through each bullet and verbalize case studies for each, as follows:</a:t>
            </a:r>
          </a:p>
          <a:p>
            <a:pPr marL="228600" indent="-228600">
              <a:buAutoNum type="arabicParenR"/>
            </a:pPr>
            <a:r>
              <a:rPr lang="en-US" baseline="0" dirty="0" smtClean="0"/>
              <a:t>Plants have the potential to over-design as they will be worried about having a wet year and violating an annual limit. For example, plants that have the ability to perform seasonal nit/denite but not year round nit/denite would need to construct new facilities. Also, plants would be less prone to move towards technologies that might suffer during wet weather events at meeting nutrient load targets (e.g., contact stabilization process as they might bleed more ammonia/TN which can result in additional tankage and additional secondaries).</a:t>
            </a:r>
          </a:p>
          <a:p>
            <a:pPr marL="228600" indent="-228600">
              <a:buAutoNum type="arabicParenR"/>
            </a:pPr>
            <a:r>
              <a:rPr lang="en-US" baseline="0" dirty="0" smtClean="0"/>
              <a:t>Biological processes work best with steady loading and warmer temperatures. </a:t>
            </a:r>
          </a:p>
          <a:p>
            <a:pPr marL="228600" indent="-228600">
              <a:buAutoNum type="arabicParenR"/>
            </a:pPr>
            <a:r>
              <a:rPr lang="en-US" baseline="0" dirty="0" smtClean="0"/>
              <a:t>The poster child for this is OCSD where HDR was able to convert one of their plants from secondary treatment to nit/denite as there were no limits per se so the criteria was aggressive PLUS they have warm water)</a:t>
            </a:r>
          </a:p>
        </p:txBody>
      </p:sp>
      <p:sp>
        <p:nvSpPr>
          <p:cNvPr id="4" name="Slide Number Placeholder 3"/>
          <p:cNvSpPr>
            <a:spLocks noGrp="1"/>
          </p:cNvSpPr>
          <p:nvPr>
            <p:ph type="sldNum" sz="quarter" idx="10"/>
          </p:nvPr>
        </p:nvSpPr>
        <p:spPr/>
        <p:txBody>
          <a:bodyPr/>
          <a:lstStyle/>
          <a:p>
            <a:fld id="{DF491F79-23BC-48FB-A19F-4FF65BE16F83}" type="slidenum">
              <a:rPr lang="en-US" smtClean="0"/>
              <a:t>12</a:t>
            </a:fld>
            <a:endParaRPr lang="en-US"/>
          </a:p>
        </p:txBody>
      </p:sp>
    </p:spTree>
    <p:extLst>
      <p:ext uri="{BB962C8B-B14F-4D97-AF65-F5344CB8AC3E}">
        <p14:creationId xmlns:p14="http://schemas.microsoft.com/office/powerpoint/2010/main" val="76010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issue lays out how utilities/designers use the permit information and translate it into a design. BACWA considered the issue into it’s position as it prefers longer averaging periods with a preference for the dry season over average annual</a:t>
            </a:r>
            <a:endParaRPr lang="en-US" dirty="0"/>
          </a:p>
        </p:txBody>
      </p:sp>
      <p:sp>
        <p:nvSpPr>
          <p:cNvPr id="4" name="Slide Number Placeholder 3"/>
          <p:cNvSpPr>
            <a:spLocks noGrp="1"/>
          </p:cNvSpPr>
          <p:nvPr>
            <p:ph type="sldNum" sz="quarter" idx="10"/>
          </p:nvPr>
        </p:nvSpPr>
        <p:spPr/>
        <p:txBody>
          <a:bodyPr/>
          <a:lstStyle/>
          <a:p>
            <a:fld id="{DF491F79-23BC-48FB-A19F-4FF65BE16F83}" type="slidenum">
              <a:rPr lang="en-US" smtClean="0"/>
              <a:t>3</a:t>
            </a:fld>
            <a:endParaRPr lang="en-US"/>
          </a:p>
        </p:txBody>
      </p:sp>
    </p:spTree>
    <p:extLst>
      <p:ext uri="{BB962C8B-B14F-4D97-AF65-F5344CB8AC3E}">
        <p14:creationId xmlns:p14="http://schemas.microsoft.com/office/powerpoint/2010/main" val="13288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91F79-23BC-48FB-A19F-4FF65BE16F83}" type="slidenum">
              <a:rPr lang="en-US" smtClean="0"/>
              <a:t>4</a:t>
            </a:fld>
            <a:endParaRPr lang="en-US"/>
          </a:p>
        </p:txBody>
      </p:sp>
    </p:spTree>
    <p:extLst>
      <p:ext uri="{BB962C8B-B14F-4D97-AF65-F5344CB8AC3E}">
        <p14:creationId xmlns:p14="http://schemas.microsoft.com/office/powerpoint/2010/main" val="423944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2004 memo from Jim Hanlon essentially says that average weekly and monthly limits are required unless “impracticable”. So what is “impracticable”. My understanding is that if a case can be made that such short averaging periods are NOT required and supported by science, the EPA will support as long as there is supporting science/documentation. </a:t>
            </a:r>
          </a:p>
          <a:p>
            <a:endParaRPr lang="en-US" baseline="0" dirty="0" smtClean="0"/>
          </a:p>
          <a:p>
            <a:r>
              <a:rPr lang="en-US" baseline="0" dirty="0" smtClean="0"/>
              <a:t>This memo by Hanlon is focused on the Chesapeake and it supports an annual average averaging period</a:t>
            </a:r>
            <a:endParaRPr lang="en-US" dirty="0"/>
          </a:p>
        </p:txBody>
      </p:sp>
      <p:sp>
        <p:nvSpPr>
          <p:cNvPr id="4" name="Slide Number Placeholder 3"/>
          <p:cNvSpPr>
            <a:spLocks noGrp="1"/>
          </p:cNvSpPr>
          <p:nvPr>
            <p:ph type="sldNum" sz="quarter" idx="10"/>
          </p:nvPr>
        </p:nvSpPr>
        <p:spPr/>
        <p:txBody>
          <a:bodyPr/>
          <a:lstStyle/>
          <a:p>
            <a:fld id="{DF491F79-23BC-48FB-A19F-4FF65BE16F83}" type="slidenum">
              <a:rPr lang="en-US" smtClean="0"/>
              <a:t>5</a:t>
            </a:fld>
            <a:endParaRPr lang="en-US"/>
          </a:p>
        </p:txBody>
      </p:sp>
    </p:spTree>
    <p:extLst>
      <p:ext uri="{BB962C8B-B14F-4D97-AF65-F5344CB8AC3E}">
        <p14:creationId xmlns:p14="http://schemas.microsoft.com/office/powerpoint/2010/main" val="160998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this slide to merely showcase that making the case for a year round or seasonal</a:t>
            </a:r>
            <a:r>
              <a:rPr lang="en-US" baseline="0" dirty="0" smtClean="0"/>
              <a:t> averaging permit is not new and that as long as the science supports it the EPA is typically on board as they realize that nutrients are not priority pollutants and that longer averaging periods might be sufficient to protect water quality.</a:t>
            </a:r>
          </a:p>
          <a:p>
            <a:endParaRPr lang="en-US" baseline="0" dirty="0" smtClean="0"/>
          </a:p>
          <a:p>
            <a:r>
              <a:rPr lang="en-US" baseline="0" dirty="0" smtClean="0"/>
              <a:t>This permit listed on the right is from the Spokane River and each major discharger has seasonal limits (not necessarily the same periods) for ammonia, TP, and cBOD5. This was supported by extensive modeling. The next case study is from Newport Bay where temperature was the fundamental driver that supported a seasonal averaging period.</a:t>
            </a:r>
            <a:endParaRPr lang="en-US" dirty="0"/>
          </a:p>
        </p:txBody>
      </p:sp>
      <p:sp>
        <p:nvSpPr>
          <p:cNvPr id="4" name="Slide Number Placeholder 3"/>
          <p:cNvSpPr>
            <a:spLocks noGrp="1"/>
          </p:cNvSpPr>
          <p:nvPr>
            <p:ph type="sldNum" sz="quarter" idx="10"/>
          </p:nvPr>
        </p:nvSpPr>
        <p:spPr/>
        <p:txBody>
          <a:bodyPr/>
          <a:lstStyle/>
          <a:p>
            <a:fld id="{DF491F79-23BC-48FB-A19F-4FF65BE16F83}" type="slidenum">
              <a:rPr lang="en-US" smtClean="0"/>
              <a:t>6</a:t>
            </a:fld>
            <a:endParaRPr lang="en-US"/>
          </a:p>
        </p:txBody>
      </p:sp>
    </p:spTree>
    <p:extLst>
      <p:ext uri="{BB962C8B-B14F-4D97-AF65-F5344CB8AC3E}">
        <p14:creationId xmlns:p14="http://schemas.microsoft.com/office/powerpoint/2010/main" val="165233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Permit is determined from the sum of the monthly average and 12-month moving total loadings discharged by the MCES WWTPs included in this Permit. </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If the </a:t>
            </a:r>
            <a:r>
              <a:rPr lang="en-US" sz="1200" i="1" kern="1200" dirty="0" err="1" smtClean="0">
                <a:solidFill>
                  <a:schemeClr val="tx1"/>
                </a:solidFill>
                <a:effectLst/>
                <a:latin typeface="+mn-lt"/>
                <a:ea typeface="+mn-ea"/>
                <a:cs typeface="+mn-cs"/>
              </a:rPr>
              <a:t>Permittee</a:t>
            </a:r>
            <a:r>
              <a:rPr lang="en-US" sz="1200" i="1" kern="1200" dirty="0" smtClean="0">
                <a:solidFill>
                  <a:schemeClr val="tx1"/>
                </a:solidFill>
                <a:effectLst/>
                <a:latin typeface="+mn-lt"/>
                <a:ea typeface="+mn-ea"/>
                <a:cs typeface="+mn-cs"/>
              </a:rPr>
              <a:t> does not exceed the monthly and annual TP limits as outlined in the limits and monitoring section of the Permit, the MCES WWTPs are in compliance with the TP limits. If the TP limits are exceeded in any month, the </a:t>
            </a:r>
            <a:r>
              <a:rPr lang="en-US" sz="1200" i="1" kern="1200" dirty="0" err="1" smtClean="0">
                <a:solidFill>
                  <a:schemeClr val="tx1"/>
                </a:solidFill>
                <a:effectLst/>
                <a:latin typeface="+mn-lt"/>
                <a:ea typeface="+mn-ea"/>
                <a:cs typeface="+mn-cs"/>
              </a:rPr>
              <a:t>Permittee</a:t>
            </a:r>
            <a:r>
              <a:rPr lang="en-US" sz="1200" i="1" kern="1200" dirty="0" smtClean="0">
                <a:solidFill>
                  <a:schemeClr val="tx1"/>
                </a:solidFill>
                <a:effectLst/>
                <a:latin typeface="+mn-lt"/>
                <a:ea typeface="+mn-ea"/>
                <a:cs typeface="+mn-cs"/>
              </a:rPr>
              <a:t> is out of compliance and shall follow the additional reporting requirements as outlined in Chapter 2, Section 1.1 of this Permit</a:t>
            </a:r>
            <a:r>
              <a:rPr lang="en-US" sz="1200" kern="1200" dirty="0" smtClean="0">
                <a:solidFill>
                  <a:schemeClr val="tx1"/>
                </a:solidFill>
                <a:effectLst/>
                <a:latin typeface="+mn-lt"/>
                <a:ea typeface="+mn-ea"/>
                <a:cs typeface="+mn-cs"/>
              </a:rPr>
              <a:t>.</a:t>
            </a:r>
            <a:endParaRPr lang="en-US" sz="1200" i="1"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r>
              <a:rPr lang="en-US" dirty="0" smtClean="0"/>
              <a:t>MPCA) prepared Lake Pepin Site Specific Eutrophication Criteria</a:t>
            </a:r>
          </a:p>
          <a:p>
            <a:r>
              <a:rPr lang="en-US" dirty="0" smtClean="0"/>
              <a:t>Total Phosphorus 100 </a:t>
            </a:r>
            <a:r>
              <a:rPr lang="en-US" dirty="0" err="1" smtClean="0"/>
              <a:t>ug</a:t>
            </a:r>
            <a:r>
              <a:rPr lang="en-US" dirty="0" smtClean="0"/>
              <a:t>/L</a:t>
            </a:r>
          </a:p>
          <a:p>
            <a:r>
              <a:rPr lang="en-US" dirty="0" smtClean="0"/>
              <a:t>Chlorophyll-a 28 </a:t>
            </a:r>
            <a:r>
              <a:rPr lang="en-US" dirty="0" err="1" smtClean="0"/>
              <a:t>ug</a:t>
            </a:r>
            <a:r>
              <a:rPr lang="en-US" dirty="0" smtClean="0"/>
              <a:t>/L</a:t>
            </a:r>
          </a:p>
          <a:p>
            <a:endParaRPr lang="en-US" dirty="0"/>
          </a:p>
        </p:txBody>
      </p:sp>
      <p:sp>
        <p:nvSpPr>
          <p:cNvPr id="4" name="Slide Number Placeholder 3"/>
          <p:cNvSpPr>
            <a:spLocks noGrp="1"/>
          </p:cNvSpPr>
          <p:nvPr>
            <p:ph type="sldNum" sz="quarter" idx="10"/>
          </p:nvPr>
        </p:nvSpPr>
        <p:spPr/>
        <p:txBody>
          <a:bodyPr/>
          <a:lstStyle/>
          <a:p>
            <a:fld id="{BB2D16A2-37D7-450A-B3F1-A2636DA037E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86779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 is</a:t>
            </a:r>
            <a:r>
              <a:rPr lang="en-US" baseline="0" dirty="0" smtClean="0"/>
              <a:t> to make sure that the science will inform the eventual results, followed by walking them through a section on water quality/regulatory, followed by treatment plant impacts (2 slides ahead)</a:t>
            </a:r>
            <a:endParaRPr lang="en-US" dirty="0"/>
          </a:p>
        </p:txBody>
      </p:sp>
      <p:sp>
        <p:nvSpPr>
          <p:cNvPr id="4" name="Slide Number Placeholder 3"/>
          <p:cNvSpPr>
            <a:spLocks noGrp="1"/>
          </p:cNvSpPr>
          <p:nvPr>
            <p:ph type="sldNum" sz="quarter" idx="10"/>
          </p:nvPr>
        </p:nvSpPr>
        <p:spPr/>
        <p:txBody>
          <a:bodyPr/>
          <a:lstStyle/>
          <a:p>
            <a:fld id="{DF491F79-23BC-48FB-A19F-4FF65BE16F83}" type="slidenum">
              <a:rPr lang="en-US" smtClean="0"/>
              <a:t>8</a:t>
            </a:fld>
            <a:endParaRPr lang="en-US"/>
          </a:p>
        </p:txBody>
      </p:sp>
    </p:spTree>
    <p:extLst>
      <p:ext uri="{BB962C8B-B14F-4D97-AF65-F5344CB8AC3E}">
        <p14:creationId xmlns:p14="http://schemas.microsoft.com/office/powerpoint/2010/main" val="3089817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The Newport Bay example is a recent one where the science found that algal</a:t>
            </a:r>
            <a:r>
              <a:rPr lang="en-US" baseline="0" dirty="0" smtClean="0"/>
              <a:t> growth potential was limited during winter storm events when the water was relatively cold. A relatively simple model was constructed that considered salinity, algal growth, turbidity, temperature, etc.. The results supported a seasonal averaging period.</a:t>
            </a:r>
            <a:endParaRPr lang="en-US" dirty="0"/>
          </a:p>
        </p:txBody>
      </p:sp>
      <p:sp>
        <p:nvSpPr>
          <p:cNvPr id="4" name="Slide Number Placeholder 3"/>
          <p:cNvSpPr>
            <a:spLocks noGrp="1"/>
          </p:cNvSpPr>
          <p:nvPr>
            <p:ph type="sldNum" sz="quarter" idx="10"/>
          </p:nvPr>
        </p:nvSpPr>
        <p:spPr/>
        <p:txBody>
          <a:bodyPr/>
          <a:lstStyle/>
          <a:p>
            <a:fld id="{86C6210F-4FD6-4CC1-BBDE-C70F7D80B413}" type="slidenum">
              <a:rPr lang="en-US" smtClean="0"/>
              <a:t>9</a:t>
            </a:fld>
            <a:endParaRPr lang="en-US"/>
          </a:p>
        </p:txBody>
      </p:sp>
    </p:spTree>
    <p:extLst>
      <p:ext uri="{BB962C8B-B14F-4D97-AF65-F5344CB8AC3E}">
        <p14:creationId xmlns:p14="http://schemas.microsoft.com/office/powerpoint/2010/main" val="1910107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1006475"/>
            <a:ext cx="4267200" cy="2401888"/>
          </a:xfrm>
        </p:spPr>
      </p:sp>
      <p:sp>
        <p:nvSpPr>
          <p:cNvPr id="3" name="Notes Placeholder 2"/>
          <p:cNvSpPr>
            <a:spLocks noGrp="1"/>
          </p:cNvSpPr>
          <p:nvPr>
            <p:ph type="body" idx="1"/>
          </p:nvPr>
        </p:nvSpPr>
        <p:spPr/>
        <p:txBody>
          <a:bodyPr/>
          <a:lstStyle/>
          <a:p>
            <a:r>
              <a:rPr lang="en-US" dirty="0" smtClean="0"/>
              <a:t>This is some</a:t>
            </a:r>
            <a:r>
              <a:rPr lang="en-US" baseline="0" dirty="0" smtClean="0"/>
              <a:t> follow-up data from Newport Bay that showcases the importance of temperature on algal production for 3 different locations. In all 3 instances, algal production was minimal during the colder wet season and supported a seasonal averaging period.</a:t>
            </a:r>
            <a:endParaRPr lang="en-US" dirty="0"/>
          </a:p>
        </p:txBody>
      </p:sp>
      <p:sp>
        <p:nvSpPr>
          <p:cNvPr id="4" name="Slide Number Placeholder 3"/>
          <p:cNvSpPr>
            <a:spLocks noGrp="1"/>
          </p:cNvSpPr>
          <p:nvPr>
            <p:ph type="sldNum" sz="quarter" idx="10"/>
          </p:nvPr>
        </p:nvSpPr>
        <p:spPr/>
        <p:txBody>
          <a:bodyPr/>
          <a:lstStyle/>
          <a:p>
            <a:fld id="{86C6210F-4FD6-4CC1-BBDE-C70F7D80B413}" type="slidenum">
              <a:rPr lang="en-US" smtClean="0"/>
              <a:t>10</a:t>
            </a:fld>
            <a:endParaRPr lang="en-US"/>
          </a:p>
        </p:txBody>
      </p:sp>
    </p:spTree>
    <p:extLst>
      <p:ext uri="{BB962C8B-B14F-4D97-AF65-F5344CB8AC3E}">
        <p14:creationId xmlns:p14="http://schemas.microsoft.com/office/powerpoint/2010/main" val="1383112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12/6/2018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12/6/2018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5673" y="1329530"/>
            <a:ext cx="11488007"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3"/>
          <p:cNvSpPr>
            <a:spLocks noGrp="1"/>
          </p:cNvSpPr>
          <p:nvPr>
            <p:ph type="title" hasCustomPrompt="1"/>
          </p:nvPr>
        </p:nvSpPr>
        <p:spPr>
          <a:xfrm>
            <a:off x="0" y="186270"/>
            <a:ext cx="11472333"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76479633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 Headers Content A">
    <p:spTree>
      <p:nvGrpSpPr>
        <p:cNvPr id="1" name=""/>
        <p:cNvGrpSpPr/>
        <p:nvPr/>
      </p:nvGrpSpPr>
      <p:grpSpPr>
        <a:xfrm>
          <a:off x="0" y="0"/>
          <a:ext cx="0" cy="0"/>
          <a:chOff x="0" y="0"/>
          <a:chExt cx="0" cy="0"/>
        </a:xfrm>
      </p:grpSpPr>
      <p:sp>
        <p:nvSpPr>
          <p:cNvPr id="14" name="Text Placeholder 4"/>
          <p:cNvSpPr>
            <a:spLocks noGrp="1"/>
          </p:cNvSpPr>
          <p:nvPr>
            <p:ph type="body" sz="quarter" idx="15" hasCustomPrompt="1"/>
          </p:nvPr>
        </p:nvSpPr>
        <p:spPr>
          <a:xfrm>
            <a:off x="2" y="1278321"/>
            <a:ext cx="5738284"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3" name="Text Placeholder 2"/>
          <p:cNvSpPr>
            <a:spLocks noGrp="1"/>
          </p:cNvSpPr>
          <p:nvPr>
            <p:ph type="body" sz="quarter" idx="16"/>
          </p:nvPr>
        </p:nvSpPr>
        <p:spPr>
          <a:xfrm>
            <a:off x="-15673" y="2085381"/>
            <a:ext cx="5753957"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hasCustomPrompt="1"/>
          </p:nvPr>
        </p:nvSpPr>
        <p:spPr>
          <a:xfrm>
            <a:off x="2" y="186268"/>
            <a:ext cx="5738284" cy="1164167"/>
          </a:xfrm>
        </p:spPr>
        <p:txBody>
          <a:bodyPr/>
          <a:lstStyle>
            <a:lvl1pPr>
              <a:defRPr/>
            </a:lvl1pPr>
          </a:lstStyle>
          <a:p>
            <a:r>
              <a:rPr lang="en-US" dirty="0" smtClean="0"/>
              <a:t>Header</a:t>
            </a:r>
            <a:endParaRPr lang="en-US" dirty="0"/>
          </a:p>
        </p:txBody>
      </p:sp>
      <p:sp>
        <p:nvSpPr>
          <p:cNvPr id="6" name="Picture Placeholder 53"/>
          <p:cNvSpPr>
            <a:spLocks noGrp="1"/>
          </p:cNvSpPr>
          <p:nvPr>
            <p:ph type="pic" sz="quarter" idx="12" hasCustomPrompt="1"/>
          </p:nvPr>
        </p:nvSpPr>
        <p:spPr>
          <a:xfrm>
            <a:off x="5738286" y="-1"/>
            <a:ext cx="6453716" cy="68580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106235506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12/6/2018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12/6/2018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12/6/2018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12/6/2018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 id="2147483672"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Averaging Period for Setting Planning Level Targets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804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Model Calculated </a:t>
            </a:r>
            <a:r>
              <a:rPr lang="en-US" dirty="0"/>
              <a:t>T</a:t>
            </a:r>
            <a:r>
              <a:rPr lang="en-US" dirty="0" smtClean="0"/>
              <a:t>emperature</a:t>
            </a:r>
            <a:br>
              <a:rPr lang="en-US" dirty="0" smtClean="0"/>
            </a:br>
            <a:endParaRPr lang="en-US" dirty="0"/>
          </a:p>
        </p:txBody>
      </p:sp>
      <p:pic>
        <p:nvPicPr>
          <p:cNvPr id="5" name="Picture 4"/>
          <p:cNvPicPr>
            <a:picLocks noChangeAspect="1"/>
          </p:cNvPicPr>
          <p:nvPr/>
        </p:nvPicPr>
        <p:blipFill>
          <a:blip r:embed="rId3"/>
          <a:stretch>
            <a:fillRect/>
          </a:stretch>
        </p:blipFill>
        <p:spPr>
          <a:xfrm>
            <a:off x="736928" y="1069363"/>
            <a:ext cx="5998193" cy="1828800"/>
          </a:xfrm>
          <a:prstGeom prst="rect">
            <a:avLst/>
          </a:prstGeom>
        </p:spPr>
      </p:pic>
      <p:grpSp>
        <p:nvGrpSpPr>
          <p:cNvPr id="11" name="Group 10"/>
          <p:cNvGrpSpPr>
            <a:grpSpLocks noChangeAspect="1"/>
          </p:cNvGrpSpPr>
          <p:nvPr/>
        </p:nvGrpSpPr>
        <p:grpSpPr>
          <a:xfrm>
            <a:off x="7058844" y="1011488"/>
            <a:ext cx="4712605" cy="5701983"/>
            <a:chOff x="7507767" y="1517148"/>
            <a:chExt cx="3160235" cy="3823704"/>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0878" b="18133"/>
            <a:stretch/>
          </p:blipFill>
          <p:spPr>
            <a:xfrm>
              <a:off x="7507767" y="1517148"/>
              <a:ext cx="3160235" cy="3823704"/>
            </a:xfrm>
            <a:prstGeom prst="rect">
              <a:avLst/>
            </a:prstGeom>
          </p:spPr>
        </p:pic>
        <p:sp>
          <p:nvSpPr>
            <p:cNvPr id="9" name="Rounded Rectangle 8"/>
            <p:cNvSpPr/>
            <p:nvPr/>
          </p:nvSpPr>
          <p:spPr>
            <a:xfrm>
              <a:off x="10128250" y="1655203"/>
              <a:ext cx="406526" cy="243840"/>
            </a:xfrm>
            <a:prstGeom prst="round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8839411" y="1995616"/>
              <a:ext cx="406526" cy="243840"/>
            </a:xfrm>
            <a:prstGeom prst="round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8543274" y="3910588"/>
              <a:ext cx="406526" cy="243840"/>
            </a:xfrm>
            <a:prstGeom prst="round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Line Callout 1 15"/>
            <p:cNvSpPr/>
            <p:nvPr/>
          </p:nvSpPr>
          <p:spPr>
            <a:xfrm>
              <a:off x="9341819" y="2483271"/>
              <a:ext cx="908345" cy="365760"/>
            </a:xfrm>
            <a:prstGeom prst="borderCallout1">
              <a:avLst>
                <a:gd name="adj1" fmla="val -15973"/>
                <a:gd name="adj2" fmla="val 87455"/>
                <a:gd name="adj3" fmla="val -139945"/>
                <a:gd name="adj4" fmla="val 104849"/>
              </a:avLst>
            </a:prstGeom>
            <a:solidFill>
              <a:schemeClr val="bg2"/>
            </a:solidFill>
            <a:ln w="412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Jamboree Rd.</a:t>
              </a:r>
            </a:p>
          </p:txBody>
        </p:sp>
        <p:sp>
          <p:nvSpPr>
            <p:cNvPr id="17" name="Line Callout 1 16"/>
            <p:cNvSpPr/>
            <p:nvPr/>
          </p:nvSpPr>
          <p:spPr>
            <a:xfrm>
              <a:off x="7634931" y="2514881"/>
              <a:ext cx="968101" cy="487680"/>
            </a:xfrm>
            <a:prstGeom prst="borderCallout1">
              <a:avLst>
                <a:gd name="adj1" fmla="val -541"/>
                <a:gd name="adj2" fmla="val 104789"/>
                <a:gd name="adj3" fmla="val -55326"/>
                <a:gd name="adj4" fmla="val 125261"/>
              </a:avLst>
            </a:prstGeom>
            <a:solidFill>
              <a:schemeClr val="bg2"/>
            </a:solidFill>
            <a:ln w="412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Santa Ana Delhi Channel</a:t>
              </a:r>
            </a:p>
          </p:txBody>
        </p:sp>
        <p:sp>
          <p:nvSpPr>
            <p:cNvPr id="18" name="Line Callout 1 17"/>
            <p:cNvSpPr/>
            <p:nvPr/>
          </p:nvSpPr>
          <p:spPr>
            <a:xfrm>
              <a:off x="9341818" y="4154427"/>
              <a:ext cx="908345" cy="487680"/>
            </a:xfrm>
            <a:prstGeom prst="borderCallout1">
              <a:avLst>
                <a:gd name="adj1" fmla="val 53472"/>
                <a:gd name="adj2" fmla="val -5878"/>
                <a:gd name="adj3" fmla="val 6692"/>
                <a:gd name="adj4" fmla="val -39151"/>
              </a:avLst>
            </a:prstGeom>
            <a:solidFill>
              <a:schemeClr val="bg2"/>
            </a:solidFill>
            <a:ln w="412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Northstar Beach</a:t>
              </a:r>
            </a:p>
          </p:txBody>
        </p:sp>
      </p:grpSp>
      <p:pic>
        <p:nvPicPr>
          <p:cNvPr id="7" name="Picture 6"/>
          <p:cNvPicPr>
            <a:picLocks noChangeAspect="1"/>
          </p:cNvPicPr>
          <p:nvPr/>
        </p:nvPicPr>
        <p:blipFill>
          <a:blip r:embed="rId5"/>
          <a:stretch>
            <a:fillRect/>
          </a:stretch>
        </p:blipFill>
        <p:spPr>
          <a:xfrm>
            <a:off x="736927" y="4817123"/>
            <a:ext cx="6016752" cy="1864601"/>
          </a:xfrm>
          <a:prstGeom prst="rect">
            <a:avLst/>
          </a:prstGeom>
        </p:spPr>
      </p:pic>
      <p:pic>
        <p:nvPicPr>
          <p:cNvPr id="6" name="Picture 5"/>
          <p:cNvPicPr>
            <a:picLocks noChangeAspect="1"/>
          </p:cNvPicPr>
          <p:nvPr/>
        </p:nvPicPr>
        <p:blipFill>
          <a:blip r:embed="rId6"/>
          <a:stretch>
            <a:fillRect/>
          </a:stretch>
        </p:blipFill>
        <p:spPr>
          <a:xfrm>
            <a:off x="736927" y="2954871"/>
            <a:ext cx="6011840" cy="1828800"/>
          </a:xfrm>
          <a:prstGeom prst="rect">
            <a:avLst/>
          </a:prstGeom>
        </p:spPr>
      </p:pic>
      <p:sp>
        <p:nvSpPr>
          <p:cNvPr id="19" name="TextBox 18"/>
          <p:cNvSpPr txBox="1"/>
          <p:nvPr/>
        </p:nvSpPr>
        <p:spPr>
          <a:xfrm>
            <a:off x="1887497" y="960701"/>
            <a:ext cx="1668830" cy="307777"/>
          </a:xfrm>
          <a:prstGeom prst="rect">
            <a:avLst/>
          </a:prstGeom>
          <a:noFill/>
        </p:spPr>
        <p:txBody>
          <a:bodyPr wrap="square" rtlCol="0">
            <a:spAutoFit/>
          </a:bodyPr>
          <a:lstStyle/>
          <a:p>
            <a:r>
              <a:rPr lang="en-US" sz="1400" b="1" dirty="0">
                <a:solidFill>
                  <a:srgbClr val="002060"/>
                </a:solidFill>
              </a:rPr>
              <a:t>Jamboree Rd.</a:t>
            </a:r>
          </a:p>
        </p:txBody>
      </p:sp>
      <p:sp>
        <p:nvSpPr>
          <p:cNvPr id="20" name="TextBox 19"/>
          <p:cNvSpPr txBox="1"/>
          <p:nvPr/>
        </p:nvSpPr>
        <p:spPr>
          <a:xfrm>
            <a:off x="1887497" y="2862724"/>
            <a:ext cx="2573642" cy="307777"/>
          </a:xfrm>
          <a:prstGeom prst="rect">
            <a:avLst/>
          </a:prstGeom>
          <a:noFill/>
        </p:spPr>
        <p:txBody>
          <a:bodyPr wrap="square" rtlCol="0">
            <a:spAutoFit/>
          </a:bodyPr>
          <a:lstStyle/>
          <a:p>
            <a:r>
              <a:rPr lang="en-US" sz="1400" b="1" dirty="0">
                <a:solidFill>
                  <a:srgbClr val="002060"/>
                </a:solidFill>
              </a:rPr>
              <a:t>Santa Ana-Delhi Channel</a:t>
            </a:r>
          </a:p>
        </p:txBody>
      </p:sp>
      <p:sp>
        <p:nvSpPr>
          <p:cNvPr id="21" name="TextBox 20"/>
          <p:cNvSpPr txBox="1"/>
          <p:nvPr/>
        </p:nvSpPr>
        <p:spPr>
          <a:xfrm>
            <a:off x="1887497" y="4767724"/>
            <a:ext cx="2573642" cy="307777"/>
          </a:xfrm>
          <a:prstGeom prst="rect">
            <a:avLst/>
          </a:prstGeom>
          <a:noFill/>
        </p:spPr>
        <p:txBody>
          <a:bodyPr wrap="square" rtlCol="0">
            <a:spAutoFit/>
          </a:bodyPr>
          <a:lstStyle/>
          <a:p>
            <a:r>
              <a:rPr lang="en-US" sz="1400" b="1" dirty="0">
                <a:solidFill>
                  <a:srgbClr val="002060"/>
                </a:solidFill>
              </a:rPr>
              <a:t>Northstar Beach</a:t>
            </a:r>
          </a:p>
        </p:txBody>
      </p:sp>
      <p:sp>
        <p:nvSpPr>
          <p:cNvPr id="8" name="Rounded Rectangle 7"/>
          <p:cNvSpPr/>
          <p:nvPr/>
        </p:nvSpPr>
        <p:spPr>
          <a:xfrm>
            <a:off x="3861629" y="1426981"/>
            <a:ext cx="987068" cy="5584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252662" y="2084377"/>
            <a:ext cx="1097280" cy="55841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001100" y="2086979"/>
            <a:ext cx="640080" cy="55841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683197" y="1113100"/>
            <a:ext cx="1397130" cy="261610"/>
          </a:xfrm>
          <a:prstGeom prst="rect">
            <a:avLst/>
          </a:prstGeom>
          <a:solidFill>
            <a:schemeClr val="bg2"/>
          </a:solidFill>
        </p:spPr>
        <p:txBody>
          <a:bodyPr wrap="square" rtlCol="0">
            <a:spAutoFit/>
          </a:bodyPr>
          <a:lstStyle/>
          <a:p>
            <a:pPr algn="ctr"/>
            <a:r>
              <a:rPr lang="en-US" sz="1100" b="1" dirty="0"/>
              <a:t>Peak Algal Period</a:t>
            </a:r>
          </a:p>
        </p:txBody>
      </p:sp>
      <p:sp>
        <p:nvSpPr>
          <p:cNvPr id="24" name="TextBox 23"/>
          <p:cNvSpPr txBox="1"/>
          <p:nvPr/>
        </p:nvSpPr>
        <p:spPr>
          <a:xfrm>
            <a:off x="3764737" y="2245092"/>
            <a:ext cx="1188720" cy="430887"/>
          </a:xfrm>
          <a:prstGeom prst="rect">
            <a:avLst/>
          </a:prstGeom>
          <a:noFill/>
        </p:spPr>
        <p:txBody>
          <a:bodyPr wrap="square" rtlCol="0">
            <a:spAutoFit/>
          </a:bodyPr>
          <a:lstStyle/>
          <a:p>
            <a:pPr algn="ctr"/>
            <a:r>
              <a:rPr lang="en-US" sz="1100" b="1" dirty="0"/>
              <a:t>Diversion Periods</a:t>
            </a:r>
          </a:p>
        </p:txBody>
      </p:sp>
      <p:cxnSp>
        <p:nvCxnSpPr>
          <p:cNvPr id="14" name="Straight Arrow Connector 13"/>
          <p:cNvCxnSpPr/>
          <p:nvPr/>
        </p:nvCxnSpPr>
        <p:spPr>
          <a:xfrm>
            <a:off x="4917121" y="2433703"/>
            <a:ext cx="1028448" cy="0"/>
          </a:xfrm>
          <a:prstGeom prst="straightConnector1">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427449" y="2433703"/>
            <a:ext cx="1371600" cy="0"/>
          </a:xfrm>
          <a:prstGeom prst="straightConnector1">
            <a:avLst/>
          </a:prstGeom>
          <a:ln w="19050">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88763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807146" cy="1400530"/>
          </a:xfrm>
        </p:spPr>
        <p:txBody>
          <a:bodyPr/>
          <a:lstStyle/>
          <a:p>
            <a:r>
              <a:rPr lang="en-US" dirty="0" smtClean="0"/>
              <a:t>Group Annual Report: Daily Ave. Loading</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219894373"/>
              </p:ext>
            </p:extLst>
          </p:nvPr>
        </p:nvGraphicFramePr>
        <p:xfrm>
          <a:off x="455445" y="1386992"/>
          <a:ext cx="11420180" cy="4932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7216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BACWA: Dry Season over Average Annual (Continued)</a:t>
            </a:r>
            <a:endParaRPr lang="en-US" dirty="0"/>
          </a:p>
        </p:txBody>
      </p:sp>
      <p:sp>
        <p:nvSpPr>
          <p:cNvPr id="3" name="Content Placeholder 2"/>
          <p:cNvSpPr>
            <a:spLocks noGrp="1"/>
          </p:cNvSpPr>
          <p:nvPr>
            <p:ph idx="1"/>
          </p:nvPr>
        </p:nvSpPr>
        <p:spPr>
          <a:xfrm>
            <a:off x="1103311" y="1920566"/>
            <a:ext cx="10940300" cy="5378029"/>
          </a:xfrm>
        </p:spPr>
        <p:txBody>
          <a:bodyPr>
            <a:normAutofit/>
          </a:bodyPr>
          <a:lstStyle/>
          <a:p>
            <a:r>
              <a:rPr lang="en-US" dirty="0" smtClean="0"/>
              <a:t>What averaging period should be used for setting </a:t>
            </a:r>
            <a:r>
              <a:rPr lang="en-US" dirty="0"/>
              <a:t>p</a:t>
            </a:r>
            <a:r>
              <a:rPr lang="en-US" dirty="0" smtClean="0"/>
              <a:t>lanning level targets?</a:t>
            </a:r>
            <a:endParaRPr lang="en-US" dirty="0"/>
          </a:p>
          <a:p>
            <a:pPr lvl="1"/>
            <a:r>
              <a:rPr lang="en-US" sz="2000" dirty="0"/>
              <a:t>Treatment Plants:</a:t>
            </a:r>
          </a:p>
          <a:p>
            <a:pPr lvl="2"/>
            <a:r>
              <a:rPr lang="en-US" sz="2000" dirty="0" smtClean="0"/>
              <a:t>Designed </a:t>
            </a:r>
            <a:r>
              <a:rPr lang="en-US" sz="2000" dirty="0"/>
              <a:t>to meet “critical permit condition</a:t>
            </a:r>
            <a:r>
              <a:rPr lang="en-US" sz="2000" dirty="0" smtClean="0"/>
              <a:t>” (Pinole example; </a:t>
            </a:r>
            <a:br>
              <a:rPr lang="en-US" sz="2000" dirty="0" smtClean="0"/>
            </a:br>
            <a:r>
              <a:rPr lang="en-US" sz="2000" dirty="0" smtClean="0"/>
              <a:t>potential for plants to over-design now based on an uncertain future)</a:t>
            </a:r>
            <a:endParaRPr lang="en-US" sz="2000" dirty="0"/>
          </a:p>
          <a:p>
            <a:pPr lvl="2"/>
            <a:r>
              <a:rPr lang="en-US" sz="2000" dirty="0"/>
              <a:t>Biological treatment works best during consistent loadings at warm </a:t>
            </a:r>
            <a:r>
              <a:rPr lang="en-US" sz="2000" dirty="0" smtClean="0"/>
              <a:t>temperatures (more aggressive design criteria)</a:t>
            </a:r>
            <a:endParaRPr lang="en-US" sz="2000" dirty="0"/>
          </a:p>
          <a:p>
            <a:pPr lvl="2"/>
            <a:r>
              <a:rPr lang="en-US" sz="2000" dirty="0"/>
              <a:t>Agencies can maximize use of existing assets for transitioning from secondary to nitrogen </a:t>
            </a:r>
            <a:r>
              <a:rPr lang="en-US" sz="2000" dirty="0" smtClean="0"/>
              <a:t>removal (more </a:t>
            </a:r>
            <a:r>
              <a:rPr lang="en-US" sz="2000" dirty="0"/>
              <a:t>aggressive design </a:t>
            </a:r>
            <a:r>
              <a:rPr lang="en-US" sz="2000" dirty="0" smtClean="0"/>
              <a:t>criteria; </a:t>
            </a:r>
            <a:r>
              <a:rPr lang="en-US" sz="2000" dirty="0"/>
              <a:t>OCSD example)</a:t>
            </a:r>
          </a:p>
          <a:p>
            <a:pPr lvl="2"/>
            <a:r>
              <a:rPr lang="en-US" sz="2000" dirty="0"/>
              <a:t>Opportunity to implement newer innovative technologies (e.g., nitrite shunt) that might </a:t>
            </a:r>
            <a:r>
              <a:rPr lang="en-US" sz="2000" dirty="0" smtClean="0"/>
              <a:t>struggle </a:t>
            </a:r>
            <a:r>
              <a:rPr lang="en-US" sz="2000" dirty="0"/>
              <a:t>initially </a:t>
            </a:r>
            <a:r>
              <a:rPr lang="en-US" sz="2000" dirty="0" smtClean="0"/>
              <a:t>during </a:t>
            </a:r>
            <a:r>
              <a:rPr lang="en-US" sz="2000" dirty="0"/>
              <a:t>the wet </a:t>
            </a:r>
            <a:r>
              <a:rPr lang="en-US" sz="2000" dirty="0" smtClean="0"/>
              <a:t>season until technology advances</a:t>
            </a:r>
            <a:endParaRPr lang="en-US" sz="2000" dirty="0"/>
          </a:p>
        </p:txBody>
      </p:sp>
      <p:sp>
        <p:nvSpPr>
          <p:cNvPr id="4" name="TextBox 3"/>
          <p:cNvSpPr txBox="1"/>
          <p:nvPr/>
        </p:nvSpPr>
        <p:spPr>
          <a:xfrm>
            <a:off x="1" y="6162146"/>
            <a:ext cx="12192000" cy="707886"/>
          </a:xfrm>
          <a:prstGeom prst="rect">
            <a:avLst/>
          </a:prstGeom>
          <a:solidFill>
            <a:srgbClr val="C00000"/>
          </a:solidFill>
        </p:spPr>
        <p:txBody>
          <a:bodyPr wrap="square" rtlCol="0">
            <a:spAutoFit/>
          </a:bodyPr>
          <a:lstStyle/>
          <a:p>
            <a:pPr algn="ctr"/>
            <a:r>
              <a:rPr lang="en-US" sz="2000" dirty="0" smtClean="0"/>
              <a:t>When </a:t>
            </a:r>
            <a:r>
              <a:rPr lang="en-US" sz="2000" dirty="0"/>
              <a:t>the </a:t>
            </a:r>
            <a:r>
              <a:rPr lang="en-US" sz="2000" dirty="0" smtClean="0"/>
              <a:t>nutrient </a:t>
            </a:r>
            <a:r>
              <a:rPr lang="en-US" sz="2000" dirty="0"/>
              <a:t>loadings and water quality responses </a:t>
            </a:r>
            <a:r>
              <a:rPr lang="en-US" sz="2000" dirty="0" smtClean="0"/>
              <a:t>relationship is </a:t>
            </a:r>
            <a:r>
              <a:rPr lang="en-US" sz="2000" dirty="0"/>
              <a:t>not well defined, it is advisable to </a:t>
            </a:r>
            <a:r>
              <a:rPr lang="en-US" sz="2000" dirty="0" smtClean="0"/>
              <a:t>not overly specify effluent </a:t>
            </a:r>
            <a:r>
              <a:rPr lang="en-US" sz="2000" dirty="0"/>
              <a:t>limits at the </a:t>
            </a:r>
            <a:r>
              <a:rPr lang="en-US" sz="2000" dirty="0" smtClean="0"/>
              <a:t>outset as this may result </a:t>
            </a:r>
            <a:r>
              <a:rPr lang="en-US" sz="2000" dirty="0"/>
              <a:t>in over </a:t>
            </a:r>
            <a:r>
              <a:rPr lang="en-US" sz="2000" dirty="0" smtClean="0"/>
              <a:t>investment.</a:t>
            </a:r>
            <a:endParaRPr lang="en-US" sz="2000" dirty="0"/>
          </a:p>
        </p:txBody>
      </p:sp>
    </p:spTree>
    <p:extLst>
      <p:ext uri="{BB962C8B-B14F-4D97-AF65-F5344CB8AC3E}">
        <p14:creationId xmlns:p14="http://schemas.microsoft.com/office/powerpoint/2010/main" val="1757994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Status</a:t>
            </a:r>
            <a:endParaRPr lang="en-US" b="1" dirty="0"/>
          </a:p>
        </p:txBody>
      </p:sp>
      <p:sp>
        <p:nvSpPr>
          <p:cNvPr id="3" name="Content Placeholder 2"/>
          <p:cNvSpPr>
            <a:spLocks noGrp="1"/>
          </p:cNvSpPr>
          <p:nvPr>
            <p:ph idx="1"/>
          </p:nvPr>
        </p:nvSpPr>
        <p:spPr>
          <a:xfrm>
            <a:off x="1103311" y="1537252"/>
            <a:ext cx="9811616" cy="4711147"/>
          </a:xfrm>
        </p:spPr>
        <p:txBody>
          <a:bodyPr>
            <a:noAutofit/>
          </a:bodyPr>
          <a:lstStyle/>
          <a:p>
            <a:r>
              <a:rPr lang="en-US" sz="3200" dirty="0" smtClean="0"/>
              <a:t>The impact of nutrients on the Bay is unclear and being investigated by SFEI. </a:t>
            </a:r>
          </a:p>
          <a:p>
            <a:r>
              <a:rPr lang="en-US" sz="3200" dirty="0" smtClean="0"/>
              <a:t>Nitrogen load caps are anticipated under the 3</a:t>
            </a:r>
            <a:r>
              <a:rPr lang="en-US" sz="3200" baseline="30000" dirty="0" smtClean="0"/>
              <a:t>rd</a:t>
            </a:r>
            <a:r>
              <a:rPr lang="en-US" sz="3200" dirty="0" smtClean="0"/>
              <a:t> Watershed Permit. The averaging period is undecided.</a:t>
            </a:r>
          </a:p>
        </p:txBody>
      </p:sp>
    </p:spTree>
    <p:extLst>
      <p:ext uri="{BB962C8B-B14F-4D97-AF65-F5344CB8AC3E}">
        <p14:creationId xmlns:p14="http://schemas.microsoft.com/office/powerpoint/2010/main" val="3851040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801251" cy="792986"/>
          </a:xfrm>
        </p:spPr>
        <p:txBody>
          <a:bodyPr/>
          <a:lstStyle/>
          <a:p>
            <a:r>
              <a:rPr lang="en-US" sz="4400" b="1" dirty="0"/>
              <a:t>Impact </a:t>
            </a:r>
            <a:r>
              <a:rPr lang="en-US" sz="4400" b="1" dirty="0" smtClean="0"/>
              <a:t>of Nutrient Limit Averaging Periods on </a:t>
            </a:r>
            <a:r>
              <a:rPr lang="en-US" sz="4400" b="1" dirty="0"/>
              <a:t>Design</a:t>
            </a:r>
          </a:p>
        </p:txBody>
      </p:sp>
      <p:sp>
        <p:nvSpPr>
          <p:cNvPr id="3" name="Content Placeholder 2"/>
          <p:cNvSpPr>
            <a:spLocks noGrp="1"/>
          </p:cNvSpPr>
          <p:nvPr>
            <p:ph idx="1"/>
          </p:nvPr>
        </p:nvSpPr>
        <p:spPr>
          <a:xfrm>
            <a:off x="1103310" y="1987130"/>
            <a:ext cx="10344052" cy="4790660"/>
          </a:xfrm>
        </p:spPr>
        <p:txBody>
          <a:bodyPr>
            <a:normAutofit/>
          </a:bodyPr>
          <a:lstStyle/>
          <a:p>
            <a:r>
              <a:rPr lang="en-US" sz="3200" b="1" dirty="0"/>
              <a:t>The Issue: </a:t>
            </a:r>
            <a:r>
              <a:rPr lang="en-US" sz="3200" dirty="0"/>
              <a:t>The basis for setting nutrient limits (e.g. </a:t>
            </a:r>
            <a:r>
              <a:rPr lang="en-US" sz="3200" dirty="0" smtClean="0"/>
              <a:t>max month) </a:t>
            </a:r>
            <a:r>
              <a:rPr lang="en-US" sz="3200" dirty="0"/>
              <a:t>can have a profound impact on the </a:t>
            </a:r>
            <a:r>
              <a:rPr lang="en-US" sz="3200" dirty="0" smtClean="0"/>
              <a:t>facilities/costs at treatment plants. Plants design facilities to </a:t>
            </a:r>
            <a:r>
              <a:rPr lang="en-US" sz="3200" dirty="0"/>
              <a:t>the “critical permit </a:t>
            </a:r>
            <a:r>
              <a:rPr lang="en-US" sz="3200" dirty="0" smtClean="0"/>
              <a:t>condition”</a:t>
            </a:r>
            <a:endParaRPr lang="en-US" sz="3200" dirty="0"/>
          </a:p>
          <a:p>
            <a:r>
              <a:rPr lang="en-US" sz="3200" b="1" dirty="0" err="1"/>
              <a:t>BACWA’s</a:t>
            </a:r>
            <a:r>
              <a:rPr lang="en-US" sz="3200" b="1" dirty="0"/>
              <a:t> Position</a:t>
            </a:r>
            <a:r>
              <a:rPr lang="en-US" sz="3200" dirty="0"/>
              <a:t>:  Any nutrient limit (i.e. planning level target, load caps) should be based on annual </a:t>
            </a:r>
            <a:r>
              <a:rPr lang="en-US" sz="3200" dirty="0" smtClean="0"/>
              <a:t>or dry season loadings (</a:t>
            </a:r>
            <a:r>
              <a:rPr lang="en-US" sz="3200" dirty="0"/>
              <a:t>preferred</a:t>
            </a:r>
            <a:r>
              <a:rPr lang="en-US" sz="3200" dirty="0" smtClean="0"/>
              <a:t>)</a:t>
            </a:r>
            <a:endParaRPr lang="en-US" dirty="0"/>
          </a:p>
        </p:txBody>
      </p:sp>
    </p:spTree>
    <p:extLst>
      <p:ext uri="{BB962C8B-B14F-4D97-AF65-F5344CB8AC3E}">
        <p14:creationId xmlns:p14="http://schemas.microsoft.com/office/powerpoint/2010/main" val="3634904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Basis for Averaging Period</a:t>
            </a:r>
            <a:endParaRPr lang="en-US" b="1" dirty="0"/>
          </a:p>
        </p:txBody>
      </p:sp>
      <p:sp>
        <p:nvSpPr>
          <p:cNvPr id="3" name="Content Placeholder 2"/>
          <p:cNvSpPr>
            <a:spLocks noGrp="1"/>
          </p:cNvSpPr>
          <p:nvPr>
            <p:ph idx="1"/>
          </p:nvPr>
        </p:nvSpPr>
        <p:spPr>
          <a:xfrm>
            <a:off x="1103312" y="1537252"/>
            <a:ext cx="9140618" cy="4711147"/>
          </a:xfrm>
        </p:spPr>
        <p:txBody>
          <a:bodyPr>
            <a:noAutofit/>
          </a:bodyPr>
          <a:lstStyle/>
          <a:p>
            <a:r>
              <a:rPr lang="en-US" sz="3200" dirty="0"/>
              <a:t>Unlike priority </a:t>
            </a:r>
            <a:r>
              <a:rPr lang="en-US" sz="3200" dirty="0" smtClean="0"/>
              <a:t>pollutants, that often have an acute effect on the aquatic environment resulting in max day limits, nutrients </a:t>
            </a:r>
            <a:r>
              <a:rPr lang="en-US" sz="3200" dirty="0"/>
              <a:t>are very complex and the result of having too much or too little is observed over seasons or even years (i.e. eutrophication or lack of primary production) and thus limits recognizing their chronic impact are appropriate. </a:t>
            </a:r>
          </a:p>
        </p:txBody>
      </p:sp>
    </p:spTree>
    <p:extLst>
      <p:ext uri="{BB962C8B-B14F-4D97-AF65-F5344CB8AC3E}">
        <p14:creationId xmlns:p14="http://schemas.microsoft.com/office/powerpoint/2010/main" val="2319659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5319" y="452718"/>
            <a:ext cx="9404723" cy="2061882"/>
          </a:xfrm>
        </p:spPr>
        <p:txBody>
          <a:bodyPr/>
          <a:lstStyle/>
          <a:p>
            <a:r>
              <a:rPr lang="en-US" sz="3600" dirty="0" smtClean="0"/>
              <a:t>Deviation from </a:t>
            </a:r>
            <a:br>
              <a:rPr lang="en-US" sz="3600" dirty="0" smtClean="0"/>
            </a:br>
            <a:r>
              <a:rPr lang="en-US" sz="3600" dirty="0" smtClean="0"/>
              <a:t>Federal Regulations </a:t>
            </a:r>
            <a:br>
              <a:rPr lang="en-US" sz="3600" dirty="0" smtClean="0"/>
            </a:br>
            <a:r>
              <a:rPr lang="en-US" sz="3600" dirty="0" smtClean="0"/>
              <a:t>(Chesapeake Bay)</a:t>
            </a:r>
            <a:endParaRPr lang="en-US" sz="3600" dirty="0"/>
          </a:p>
        </p:txBody>
      </p:sp>
      <p:sp>
        <p:nvSpPr>
          <p:cNvPr id="6" name="Content Placeholder 5"/>
          <p:cNvSpPr>
            <a:spLocks noGrp="1"/>
          </p:cNvSpPr>
          <p:nvPr>
            <p:ph sz="half" idx="1"/>
          </p:nvPr>
        </p:nvSpPr>
        <p:spPr>
          <a:xfrm>
            <a:off x="345319" y="2553872"/>
            <a:ext cx="3827918" cy="4195763"/>
          </a:xfrm>
        </p:spPr>
        <p:txBody>
          <a:bodyPr/>
          <a:lstStyle/>
          <a:p>
            <a:r>
              <a:rPr lang="en-US" dirty="0"/>
              <a:t>Average weekly and monthly effluent limits are required for POTWs (40 CFR 122.45(d)), unless “impracticable”. </a:t>
            </a:r>
            <a:endParaRPr lang="en-US" dirty="0" smtClean="0"/>
          </a:p>
          <a:p>
            <a:r>
              <a:rPr lang="en-US" dirty="0" smtClean="0"/>
              <a:t>Chesapeake Bay: EPA </a:t>
            </a:r>
            <a:r>
              <a:rPr lang="en-US" dirty="0"/>
              <a:t>found that annual nutrient permit limits were appropriate because is impracticable to express limits on a shorter time scale (Hanlon, 2004).</a:t>
            </a:r>
          </a:p>
        </p:txBody>
      </p:sp>
      <p:sp>
        <p:nvSpPr>
          <p:cNvPr id="7" name="Content Placeholder 6"/>
          <p:cNvSpPr>
            <a:spLocks noGrp="1"/>
          </p:cNvSpPr>
          <p:nvPr>
            <p:ph sz="half" idx="2"/>
          </p:nvPr>
        </p:nvSpPr>
        <p:spPr/>
        <p:txBody>
          <a:bodyPr/>
          <a:lstStyle/>
          <a:p>
            <a:endParaRPr lang="en-US"/>
          </a:p>
        </p:txBody>
      </p:sp>
      <p:pic>
        <p:nvPicPr>
          <p:cNvPr id="4" name="Picture 3"/>
          <p:cNvPicPr>
            <a:picLocks noChangeAspect="1"/>
          </p:cNvPicPr>
          <p:nvPr/>
        </p:nvPicPr>
        <p:blipFill rotWithShape="1">
          <a:blip r:embed="rId3"/>
          <a:srcRect l="22924" t="27341" r="40304" b="14937"/>
          <a:stretch/>
        </p:blipFill>
        <p:spPr>
          <a:xfrm>
            <a:off x="4915317" y="273138"/>
            <a:ext cx="7214993" cy="6370730"/>
          </a:xfrm>
          <a:prstGeom prst="rect">
            <a:avLst/>
          </a:prstGeom>
        </p:spPr>
      </p:pic>
    </p:spTree>
    <p:extLst>
      <p:ext uri="{BB962C8B-B14F-4D97-AF65-F5344CB8AC3E}">
        <p14:creationId xmlns:p14="http://schemas.microsoft.com/office/powerpoint/2010/main" val="4204994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Permit Case Studies</a:t>
            </a:r>
            <a:endParaRPr lang="en-US" dirty="0"/>
          </a:p>
        </p:txBody>
      </p:sp>
      <p:pic>
        <p:nvPicPr>
          <p:cNvPr id="5" name="Picture 4"/>
          <p:cNvPicPr>
            <a:picLocks noChangeAspect="1"/>
          </p:cNvPicPr>
          <p:nvPr/>
        </p:nvPicPr>
        <p:blipFill rotWithShape="1">
          <a:blip r:embed="rId3"/>
          <a:srcRect l="29018" t="25079" r="30625" b="13855"/>
          <a:stretch/>
        </p:blipFill>
        <p:spPr>
          <a:xfrm>
            <a:off x="6653999" y="1503946"/>
            <a:ext cx="5451975" cy="464037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248235538"/>
              </p:ext>
            </p:extLst>
          </p:nvPr>
        </p:nvGraphicFramePr>
        <p:xfrm>
          <a:off x="227369" y="1503946"/>
          <a:ext cx="6228649" cy="2499360"/>
        </p:xfrm>
        <a:graphic>
          <a:graphicData uri="http://schemas.openxmlformats.org/drawingml/2006/table">
            <a:tbl>
              <a:tblPr firstRow="1" bandRow="1">
                <a:tableStyleId>{5C22544A-7EE6-4342-B048-85BDC9FD1C3A}</a:tableStyleId>
              </a:tblPr>
              <a:tblGrid>
                <a:gridCol w="2852716"/>
                <a:gridCol w="1661232"/>
                <a:gridCol w="1714701"/>
              </a:tblGrid>
              <a:tr h="370840">
                <a:tc>
                  <a:txBody>
                    <a:bodyPr/>
                    <a:lstStyle/>
                    <a:p>
                      <a:r>
                        <a:rPr lang="en-US" sz="2000" dirty="0" smtClean="0"/>
                        <a:t>Permit</a:t>
                      </a:r>
                      <a:endParaRPr lang="en-US" sz="2000" dirty="0"/>
                    </a:p>
                  </a:txBody>
                  <a:tcPr/>
                </a:tc>
                <a:tc>
                  <a:txBody>
                    <a:bodyPr/>
                    <a:lstStyle/>
                    <a:p>
                      <a:r>
                        <a:rPr lang="en-US" sz="2000" dirty="0" smtClean="0"/>
                        <a:t>Nutrient Target</a:t>
                      </a:r>
                      <a:endParaRPr lang="en-US" sz="2000" dirty="0"/>
                    </a:p>
                  </a:txBody>
                  <a:tcPr/>
                </a:tc>
                <a:tc>
                  <a:txBody>
                    <a:bodyPr/>
                    <a:lstStyle/>
                    <a:p>
                      <a:r>
                        <a:rPr lang="en-US" sz="2000" dirty="0" smtClean="0"/>
                        <a:t>Season</a:t>
                      </a:r>
                      <a:endParaRPr lang="en-US" sz="2000" dirty="0"/>
                    </a:p>
                  </a:txBody>
                  <a:tcPr/>
                </a:tc>
              </a:tr>
              <a:tr h="370840">
                <a:tc>
                  <a:txBody>
                    <a:bodyPr/>
                    <a:lstStyle/>
                    <a:p>
                      <a:r>
                        <a:rPr lang="en-US" sz="2000" dirty="0" smtClean="0"/>
                        <a:t>Spokane</a:t>
                      </a:r>
                      <a:r>
                        <a:rPr lang="en-US" sz="2000" baseline="0" dirty="0" smtClean="0"/>
                        <a:t> River*</a:t>
                      </a:r>
                      <a:endParaRPr lang="en-US" sz="2000" dirty="0"/>
                    </a:p>
                  </a:txBody>
                  <a:tcPr/>
                </a:tc>
                <a:tc>
                  <a:txBody>
                    <a:bodyPr/>
                    <a:lstStyle/>
                    <a:p>
                      <a:r>
                        <a:rPr lang="en-US" sz="2000" dirty="0" smtClean="0"/>
                        <a:t>Ammonia/ Phosphorus</a:t>
                      </a:r>
                      <a:endParaRPr lang="en-US" sz="2000" dirty="0"/>
                    </a:p>
                  </a:txBody>
                  <a:tcPr/>
                </a:tc>
                <a:tc>
                  <a:txBody>
                    <a:bodyPr/>
                    <a:lstStyle/>
                    <a:p>
                      <a:r>
                        <a:rPr lang="en-US" sz="2000" dirty="0" smtClean="0"/>
                        <a:t>Dry</a:t>
                      </a:r>
                      <a:endParaRPr lang="en-US" sz="2000" dirty="0"/>
                    </a:p>
                  </a:txBody>
                  <a:tcPr/>
                </a:tc>
              </a:tr>
              <a:tr h="370840">
                <a:tc>
                  <a:txBody>
                    <a:bodyPr/>
                    <a:lstStyle/>
                    <a:p>
                      <a:r>
                        <a:rPr lang="en-US" sz="2000" dirty="0" smtClean="0"/>
                        <a:t>Metropolitan Council Environ. Services**</a:t>
                      </a:r>
                      <a:endParaRPr lang="en-US" sz="2000" dirty="0"/>
                    </a:p>
                  </a:txBody>
                  <a:tcPr/>
                </a:tc>
                <a:tc>
                  <a:txBody>
                    <a:bodyPr/>
                    <a:lstStyle/>
                    <a:p>
                      <a:r>
                        <a:rPr lang="en-US" sz="2000" dirty="0" smtClean="0"/>
                        <a:t>Phosphorus</a:t>
                      </a:r>
                      <a:endParaRPr lang="en-US" sz="2000" dirty="0"/>
                    </a:p>
                  </a:txBody>
                  <a:tcPr/>
                </a:tc>
                <a:tc>
                  <a:txBody>
                    <a:bodyPr/>
                    <a:lstStyle/>
                    <a:p>
                      <a:r>
                        <a:rPr lang="en-US" sz="2000" smtClean="0"/>
                        <a:t>Year-Round</a:t>
                      </a:r>
                      <a:endParaRPr lang="en-US" sz="2000" dirty="0"/>
                    </a:p>
                  </a:txBody>
                  <a:tcPr/>
                </a:tc>
              </a:tr>
              <a:tr h="370840">
                <a:tc>
                  <a:txBody>
                    <a:bodyPr/>
                    <a:lstStyle/>
                    <a:p>
                      <a:r>
                        <a:rPr lang="en-US" sz="2000" dirty="0" smtClean="0"/>
                        <a:t>Chesapeake</a:t>
                      </a:r>
                      <a:r>
                        <a:rPr lang="en-US" sz="2000" baseline="0" dirty="0" smtClean="0"/>
                        <a:t> Bay*</a:t>
                      </a:r>
                      <a:endParaRPr lang="en-US" sz="2000" dirty="0"/>
                    </a:p>
                  </a:txBody>
                  <a:tcPr/>
                </a:tc>
                <a:tc>
                  <a:txBody>
                    <a:bodyPr/>
                    <a:lstStyle/>
                    <a:p>
                      <a:r>
                        <a:rPr lang="en-US" sz="2000" dirty="0" smtClean="0"/>
                        <a:t>Nitrogen</a:t>
                      </a:r>
                      <a:endParaRPr lang="en-US" sz="2000" dirty="0"/>
                    </a:p>
                  </a:txBody>
                  <a:tcPr/>
                </a:tc>
                <a:tc>
                  <a:txBody>
                    <a:bodyPr/>
                    <a:lstStyle/>
                    <a:p>
                      <a:r>
                        <a:rPr lang="en-US" sz="2000" dirty="0" smtClean="0"/>
                        <a:t>Year-Round</a:t>
                      </a:r>
                      <a:endParaRPr lang="en-US" sz="2000" dirty="0"/>
                    </a:p>
                  </a:txBody>
                  <a:tcPr marR="0"/>
                </a:tc>
              </a:tr>
            </a:tbl>
          </a:graphicData>
        </a:graphic>
      </p:graphicFrame>
      <p:sp>
        <p:nvSpPr>
          <p:cNvPr id="6" name="Rectangle 5"/>
          <p:cNvSpPr/>
          <p:nvPr/>
        </p:nvSpPr>
        <p:spPr>
          <a:xfrm>
            <a:off x="9986211" y="3290732"/>
            <a:ext cx="1744577" cy="643593"/>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23914" y="4752475"/>
            <a:ext cx="5280330" cy="987735"/>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2411" y="4106144"/>
            <a:ext cx="6298564" cy="646331"/>
          </a:xfrm>
          <a:prstGeom prst="rect">
            <a:avLst/>
          </a:prstGeom>
          <a:noFill/>
        </p:spPr>
        <p:txBody>
          <a:bodyPr wrap="square" rtlCol="0">
            <a:spAutoFit/>
          </a:bodyPr>
          <a:lstStyle/>
          <a:p>
            <a:r>
              <a:rPr lang="en-US" dirty="0" smtClean="0"/>
              <a:t>*   Deemed “impracticable” based on modeling results</a:t>
            </a:r>
          </a:p>
          <a:p>
            <a:r>
              <a:rPr lang="en-US" dirty="0" smtClean="0"/>
              <a:t>** TMDL to inform TP limits and averaging period</a:t>
            </a:r>
            <a:endParaRPr lang="en-US" dirty="0"/>
          </a:p>
        </p:txBody>
      </p:sp>
    </p:spTree>
    <p:extLst>
      <p:ext uri="{BB962C8B-B14F-4D97-AF65-F5344CB8AC3E}">
        <p14:creationId xmlns:p14="http://schemas.microsoft.com/office/powerpoint/2010/main" val="2154751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97834" y="2216782"/>
            <a:ext cx="5738284" cy="413340"/>
          </a:xfrm>
        </p:spPr>
        <p:txBody>
          <a:bodyPr/>
          <a:lstStyle/>
          <a:p>
            <a:r>
              <a:rPr lang="en-US" sz="2800" dirty="0">
                <a:solidFill>
                  <a:schemeClr val="tx1"/>
                </a:solidFill>
              </a:rPr>
              <a:t>Minneapolis Met Council (MCES)</a:t>
            </a:r>
          </a:p>
        </p:txBody>
      </p:sp>
      <p:sp>
        <p:nvSpPr>
          <p:cNvPr id="3" name="Text Placeholder 2"/>
          <p:cNvSpPr>
            <a:spLocks noGrp="1"/>
          </p:cNvSpPr>
          <p:nvPr>
            <p:ph type="body" sz="quarter" idx="16"/>
          </p:nvPr>
        </p:nvSpPr>
        <p:spPr>
          <a:xfrm>
            <a:off x="676975" y="2630121"/>
            <a:ext cx="5848570" cy="393720"/>
          </a:xfrm>
        </p:spPr>
        <p:txBody>
          <a:bodyPr/>
          <a:lstStyle/>
          <a:p>
            <a:r>
              <a:rPr lang="en-US" sz="2400" dirty="0"/>
              <a:t>Total Phosphorus Limit 5 Facilities </a:t>
            </a:r>
          </a:p>
        </p:txBody>
      </p:sp>
      <p:sp>
        <p:nvSpPr>
          <p:cNvPr id="4" name="Title 3"/>
          <p:cNvSpPr>
            <a:spLocks noGrp="1"/>
          </p:cNvSpPr>
          <p:nvPr>
            <p:ph type="title"/>
          </p:nvPr>
        </p:nvSpPr>
        <p:spPr>
          <a:xfrm>
            <a:off x="303995" y="150174"/>
            <a:ext cx="6256419" cy="2030512"/>
          </a:xfrm>
        </p:spPr>
        <p:txBody>
          <a:bodyPr/>
          <a:lstStyle/>
          <a:p>
            <a:r>
              <a:rPr lang="en-US" dirty="0"/>
              <a:t>Mississippi River “Umbrella” Discharge Permit for </a:t>
            </a:r>
            <a:r>
              <a:rPr lang="en-US" dirty="0" smtClean="0"/>
              <a:t>Phosphorus</a:t>
            </a:r>
            <a:endParaRPr lang="en-US" dirty="0"/>
          </a:p>
        </p:txBody>
      </p:sp>
      <p:pic>
        <p:nvPicPr>
          <p:cNvPr id="7171" name="Picture 3"/>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14576" b="14576"/>
          <a:stretch>
            <a:fillRect/>
          </a:stretch>
        </p:blipFill>
        <p:spPr bwMode="auto">
          <a:xfrm>
            <a:off x="7339956" y="0"/>
            <a:ext cx="4840287"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ontent Placeholder 8"/>
          <p:cNvGraphicFramePr>
            <a:graphicFrameLocks/>
          </p:cNvGraphicFramePr>
          <p:nvPr>
            <p:extLst>
              <p:ext uri="{D42A27DB-BD31-4B8C-83A1-F6EECF244321}">
                <p14:modId xmlns:p14="http://schemas.microsoft.com/office/powerpoint/2010/main" val="3603225175"/>
              </p:ext>
            </p:extLst>
          </p:nvPr>
        </p:nvGraphicFramePr>
        <p:xfrm>
          <a:off x="304062" y="3226675"/>
          <a:ext cx="6830664" cy="1962912"/>
        </p:xfrm>
        <a:graphic>
          <a:graphicData uri="http://schemas.openxmlformats.org/drawingml/2006/table">
            <a:tbl>
              <a:tblPr firstRow="1" firstCol="1" bandRow="1"/>
              <a:tblGrid>
                <a:gridCol w="1296799"/>
                <a:gridCol w="1743756"/>
                <a:gridCol w="3790109"/>
              </a:tblGrid>
              <a:tr h="630936">
                <a:tc>
                  <a:txBody>
                    <a:bodyPr/>
                    <a:lstStyle/>
                    <a:p>
                      <a:pPr marL="0" marR="0" algn="ctr">
                        <a:lnSpc>
                          <a:spcPct val="115000"/>
                        </a:lnSpc>
                        <a:spcBef>
                          <a:spcPts val="0"/>
                        </a:spcBef>
                        <a:spcAft>
                          <a:spcPts val="0"/>
                        </a:spcAft>
                      </a:pPr>
                      <a:r>
                        <a:rPr lang="en-US" sz="1400" b="1" dirty="0">
                          <a:effectLst/>
                          <a:latin typeface="Arial"/>
                          <a:ea typeface="Arial"/>
                          <a:cs typeface="Times New Roman"/>
                        </a:rPr>
                        <a:t>Facility Name</a:t>
                      </a: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schemeClr>
                    </a:solidFill>
                  </a:tcPr>
                </a:tc>
                <a:tc>
                  <a:txBody>
                    <a:bodyPr/>
                    <a:lstStyle/>
                    <a:p>
                      <a:pPr marL="0" marR="0" algn="ctr">
                        <a:lnSpc>
                          <a:spcPct val="115000"/>
                        </a:lnSpc>
                        <a:spcBef>
                          <a:spcPts val="0"/>
                        </a:spcBef>
                        <a:spcAft>
                          <a:spcPts val="0"/>
                        </a:spcAft>
                      </a:pPr>
                      <a:r>
                        <a:rPr lang="en-US" sz="1400" b="1" dirty="0">
                          <a:effectLst/>
                          <a:latin typeface="Arial"/>
                          <a:ea typeface="Arial"/>
                          <a:cs typeface="Times New Roman"/>
                        </a:rPr>
                        <a:t>Average Wet Weather Design Flow, </a:t>
                      </a:r>
                      <a:r>
                        <a:rPr lang="en-US" sz="1400" b="1" dirty="0" err="1">
                          <a:effectLst/>
                          <a:latin typeface="Arial"/>
                          <a:ea typeface="Arial"/>
                          <a:cs typeface="Times New Roman"/>
                        </a:rPr>
                        <a:t>mgd</a:t>
                      </a:r>
                      <a:endParaRPr lang="en-US" sz="1400" b="1"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schemeClr>
                    </a:solidFill>
                  </a:tcPr>
                </a:tc>
                <a:tc>
                  <a:txBody>
                    <a:bodyPr/>
                    <a:lstStyle/>
                    <a:p>
                      <a:pPr marL="0" marR="0">
                        <a:lnSpc>
                          <a:spcPct val="115000"/>
                        </a:lnSpc>
                        <a:spcBef>
                          <a:spcPts val="0"/>
                        </a:spcBef>
                        <a:spcAft>
                          <a:spcPts val="0"/>
                        </a:spcAft>
                      </a:pPr>
                      <a:r>
                        <a:rPr lang="en-US" sz="1400" b="1" dirty="0">
                          <a:effectLst/>
                          <a:latin typeface="Arial"/>
                          <a:ea typeface="Arial"/>
                          <a:cs typeface="Times New Roman"/>
                        </a:rPr>
                        <a:t>Treatment Process Description</a:t>
                      </a: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schemeClr>
                    </a:solidFill>
                  </a:tcPr>
                </a:tc>
              </a:tr>
              <a:tr h="189865">
                <a:tc>
                  <a:txBody>
                    <a:bodyPr/>
                    <a:lstStyle/>
                    <a:p>
                      <a:pPr marL="0" marR="0">
                        <a:lnSpc>
                          <a:spcPct val="115000"/>
                        </a:lnSpc>
                        <a:spcBef>
                          <a:spcPts val="0"/>
                        </a:spcBef>
                        <a:spcAft>
                          <a:spcPts val="0"/>
                        </a:spcAft>
                      </a:pPr>
                      <a:r>
                        <a:rPr lang="en-US" sz="1400" b="1" dirty="0">
                          <a:effectLst/>
                          <a:latin typeface="Arial"/>
                          <a:ea typeface="Arial"/>
                          <a:cs typeface="Times New Roman"/>
                        </a:rPr>
                        <a:t>Eagles Point</a:t>
                      </a:r>
                      <a:endParaRPr lang="en-US" sz="1600" b="1"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schemeClr>
                    </a:solidFill>
                  </a:tcPr>
                </a:tc>
                <a:tc>
                  <a:txBody>
                    <a:bodyPr/>
                    <a:lstStyle/>
                    <a:p>
                      <a:pPr marL="0" marR="0" algn="ctr">
                        <a:lnSpc>
                          <a:spcPct val="115000"/>
                        </a:lnSpc>
                        <a:spcBef>
                          <a:spcPts val="0"/>
                        </a:spcBef>
                        <a:spcAft>
                          <a:spcPts val="0"/>
                        </a:spcAft>
                      </a:pPr>
                      <a:r>
                        <a:rPr lang="en-US" sz="1400" b="1" dirty="0">
                          <a:effectLst/>
                          <a:latin typeface="Arial"/>
                          <a:ea typeface="Arial"/>
                          <a:cs typeface="Times New Roman"/>
                        </a:rPr>
                        <a:t>11.9</a:t>
                      </a:r>
                      <a:endParaRPr lang="en-US" sz="1600" b="1"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schemeClr>
                    </a:solidFill>
                  </a:tcPr>
                </a:tc>
                <a:tc>
                  <a:txBody>
                    <a:bodyPr/>
                    <a:lstStyle/>
                    <a:p>
                      <a:pPr marL="0" marR="0">
                        <a:lnSpc>
                          <a:spcPct val="115000"/>
                        </a:lnSpc>
                        <a:spcBef>
                          <a:spcPts val="0"/>
                        </a:spcBef>
                        <a:spcAft>
                          <a:spcPts val="0"/>
                        </a:spcAft>
                      </a:pPr>
                      <a:r>
                        <a:rPr lang="en-US" sz="1400" b="1" dirty="0">
                          <a:effectLst/>
                          <a:latin typeface="Arial"/>
                          <a:ea typeface="Arial"/>
                          <a:cs typeface="Times New Roman"/>
                        </a:rPr>
                        <a:t>Biological Phosphorus Removal</a:t>
                      </a:r>
                      <a:endParaRPr lang="en-US" sz="1600" b="1"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schemeClr>
                    </a:solidFill>
                  </a:tcPr>
                </a:tc>
              </a:tr>
              <a:tr h="189865">
                <a:tc>
                  <a:txBody>
                    <a:bodyPr/>
                    <a:lstStyle/>
                    <a:p>
                      <a:pPr marL="0" marR="0">
                        <a:lnSpc>
                          <a:spcPct val="115000"/>
                        </a:lnSpc>
                        <a:spcBef>
                          <a:spcPts val="0"/>
                        </a:spcBef>
                        <a:spcAft>
                          <a:spcPts val="0"/>
                        </a:spcAft>
                      </a:pPr>
                      <a:r>
                        <a:rPr lang="en-US" sz="1400" b="1" dirty="0">
                          <a:effectLst/>
                          <a:latin typeface="Arial"/>
                          <a:ea typeface="Arial"/>
                          <a:cs typeface="Times New Roman"/>
                        </a:rPr>
                        <a:t>Empire</a:t>
                      </a:r>
                      <a:endParaRPr lang="en-US" sz="1600" b="1"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schemeClr>
                    </a:solidFill>
                  </a:tcPr>
                </a:tc>
                <a:tc>
                  <a:txBody>
                    <a:bodyPr/>
                    <a:lstStyle/>
                    <a:p>
                      <a:pPr marL="0" marR="0" algn="ctr">
                        <a:lnSpc>
                          <a:spcPct val="115000"/>
                        </a:lnSpc>
                        <a:spcBef>
                          <a:spcPts val="0"/>
                        </a:spcBef>
                        <a:spcAft>
                          <a:spcPts val="0"/>
                        </a:spcAft>
                      </a:pPr>
                      <a:r>
                        <a:rPr lang="en-US" sz="1400" b="1" dirty="0">
                          <a:effectLst/>
                          <a:latin typeface="Arial"/>
                          <a:ea typeface="Arial"/>
                          <a:cs typeface="Times New Roman"/>
                        </a:rPr>
                        <a:t>28.6</a:t>
                      </a:r>
                      <a:endParaRPr lang="en-US" sz="1600" b="1"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schemeClr>
                    </a:solidFill>
                  </a:tcPr>
                </a:tc>
                <a:tc>
                  <a:txBody>
                    <a:bodyPr/>
                    <a:lstStyle/>
                    <a:p>
                      <a:pPr marL="0" marR="0">
                        <a:lnSpc>
                          <a:spcPct val="115000"/>
                        </a:lnSpc>
                        <a:spcBef>
                          <a:spcPts val="0"/>
                        </a:spcBef>
                        <a:spcAft>
                          <a:spcPts val="0"/>
                        </a:spcAft>
                      </a:pPr>
                      <a:r>
                        <a:rPr lang="en-US" sz="1400" b="1" dirty="0">
                          <a:effectLst/>
                          <a:latin typeface="Arial"/>
                          <a:ea typeface="Arial"/>
                          <a:cs typeface="Times New Roman"/>
                        </a:rPr>
                        <a:t>Biological Phosphorus Removal</a:t>
                      </a:r>
                      <a:endParaRPr lang="en-US" sz="1600" b="1"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schemeClr>
                    </a:solidFill>
                  </a:tcPr>
                </a:tc>
              </a:tr>
              <a:tr h="189865">
                <a:tc>
                  <a:txBody>
                    <a:bodyPr/>
                    <a:lstStyle/>
                    <a:p>
                      <a:pPr marL="0" marR="0">
                        <a:lnSpc>
                          <a:spcPct val="115000"/>
                        </a:lnSpc>
                        <a:spcBef>
                          <a:spcPts val="0"/>
                        </a:spcBef>
                        <a:spcAft>
                          <a:spcPts val="0"/>
                        </a:spcAft>
                      </a:pPr>
                      <a:r>
                        <a:rPr lang="en-US" sz="1400" b="1" dirty="0">
                          <a:effectLst/>
                          <a:latin typeface="Arial"/>
                          <a:ea typeface="Arial"/>
                          <a:cs typeface="Times New Roman"/>
                        </a:rPr>
                        <a:t>Hastings</a:t>
                      </a:r>
                      <a:endParaRPr lang="en-US" sz="1600" b="1"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schemeClr>
                    </a:solidFill>
                  </a:tcPr>
                </a:tc>
                <a:tc>
                  <a:txBody>
                    <a:bodyPr/>
                    <a:lstStyle/>
                    <a:p>
                      <a:pPr marL="0" marR="0" algn="ctr">
                        <a:lnSpc>
                          <a:spcPct val="115000"/>
                        </a:lnSpc>
                        <a:spcBef>
                          <a:spcPts val="0"/>
                        </a:spcBef>
                        <a:spcAft>
                          <a:spcPts val="0"/>
                        </a:spcAft>
                      </a:pPr>
                      <a:r>
                        <a:rPr lang="en-US" sz="1400" b="1" dirty="0">
                          <a:effectLst/>
                          <a:latin typeface="Arial"/>
                          <a:ea typeface="Arial"/>
                          <a:cs typeface="Times New Roman"/>
                        </a:rPr>
                        <a:t>2.69</a:t>
                      </a:r>
                      <a:endParaRPr lang="en-US" sz="1600" b="1"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schemeClr>
                    </a:solidFill>
                  </a:tcPr>
                </a:tc>
                <a:tc>
                  <a:txBody>
                    <a:bodyPr/>
                    <a:lstStyle/>
                    <a:p>
                      <a:pPr marL="0" marR="0">
                        <a:lnSpc>
                          <a:spcPct val="115000"/>
                        </a:lnSpc>
                        <a:spcBef>
                          <a:spcPts val="0"/>
                        </a:spcBef>
                        <a:spcAft>
                          <a:spcPts val="0"/>
                        </a:spcAft>
                      </a:pPr>
                      <a:r>
                        <a:rPr lang="en-US" sz="1400" b="1" dirty="0">
                          <a:effectLst/>
                          <a:latin typeface="Arial"/>
                          <a:ea typeface="Arial"/>
                          <a:cs typeface="Times New Roman"/>
                        </a:rPr>
                        <a:t>Conventional Activated Sludge</a:t>
                      </a:r>
                      <a:endParaRPr lang="en-US" sz="1600" b="1"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schemeClr>
                    </a:solidFill>
                  </a:tcPr>
                </a:tc>
              </a:tr>
              <a:tr h="189865">
                <a:tc>
                  <a:txBody>
                    <a:bodyPr/>
                    <a:lstStyle/>
                    <a:p>
                      <a:pPr marL="0" marR="0">
                        <a:lnSpc>
                          <a:spcPct val="115000"/>
                        </a:lnSpc>
                        <a:spcBef>
                          <a:spcPts val="0"/>
                        </a:spcBef>
                        <a:spcAft>
                          <a:spcPts val="0"/>
                        </a:spcAft>
                      </a:pPr>
                      <a:r>
                        <a:rPr lang="en-US" sz="1400" b="1" i="0" dirty="0">
                          <a:effectLst/>
                          <a:latin typeface="Arial"/>
                          <a:ea typeface="Arial"/>
                          <a:cs typeface="Times New Roman"/>
                        </a:rPr>
                        <a:t>Metropolitan</a:t>
                      </a:r>
                      <a:endParaRPr lang="en-US" sz="1600" b="1" i="0"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schemeClr>
                    </a:solidFill>
                  </a:tcPr>
                </a:tc>
                <a:tc>
                  <a:txBody>
                    <a:bodyPr/>
                    <a:lstStyle/>
                    <a:p>
                      <a:pPr marL="0" marR="0" algn="ctr">
                        <a:lnSpc>
                          <a:spcPct val="115000"/>
                        </a:lnSpc>
                        <a:spcBef>
                          <a:spcPts val="0"/>
                        </a:spcBef>
                        <a:spcAft>
                          <a:spcPts val="0"/>
                        </a:spcAft>
                      </a:pPr>
                      <a:r>
                        <a:rPr lang="en-US" sz="1400" b="1" i="0" dirty="0">
                          <a:effectLst/>
                          <a:latin typeface="Arial"/>
                          <a:ea typeface="Arial"/>
                          <a:cs typeface="Times New Roman"/>
                        </a:rPr>
                        <a:t>314</a:t>
                      </a:r>
                      <a:endParaRPr lang="en-US" sz="1600" b="1" i="0"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schemeClr>
                    </a:solidFill>
                  </a:tcPr>
                </a:tc>
                <a:tc>
                  <a:txBody>
                    <a:bodyPr/>
                    <a:lstStyle/>
                    <a:p>
                      <a:pPr marL="0" marR="0">
                        <a:lnSpc>
                          <a:spcPct val="115000"/>
                        </a:lnSpc>
                        <a:spcBef>
                          <a:spcPts val="0"/>
                        </a:spcBef>
                        <a:spcAft>
                          <a:spcPts val="0"/>
                        </a:spcAft>
                      </a:pPr>
                      <a:r>
                        <a:rPr lang="en-US" sz="1400" b="1" i="0" dirty="0">
                          <a:effectLst/>
                          <a:latin typeface="Arial"/>
                          <a:ea typeface="Arial"/>
                          <a:cs typeface="Times New Roman"/>
                        </a:rPr>
                        <a:t>Biological Phosphorus Removal </a:t>
                      </a:r>
                      <a:endParaRPr lang="en-US" sz="1600" b="1" i="0"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schemeClr>
                    </a:solidFill>
                  </a:tcPr>
                </a:tc>
              </a:tr>
              <a:tr h="189865">
                <a:tc>
                  <a:txBody>
                    <a:bodyPr/>
                    <a:lstStyle/>
                    <a:p>
                      <a:pPr marL="0" marR="0">
                        <a:lnSpc>
                          <a:spcPct val="115000"/>
                        </a:lnSpc>
                        <a:spcBef>
                          <a:spcPts val="0"/>
                        </a:spcBef>
                        <a:spcAft>
                          <a:spcPts val="0"/>
                        </a:spcAft>
                      </a:pPr>
                      <a:r>
                        <a:rPr lang="en-US" sz="1400" b="1" dirty="0">
                          <a:effectLst/>
                          <a:latin typeface="Arial"/>
                          <a:ea typeface="Arial"/>
                          <a:cs typeface="Times New Roman"/>
                        </a:rPr>
                        <a:t>Hastings</a:t>
                      </a:r>
                      <a:endParaRPr lang="en-US" sz="1600" b="1"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schemeClr>
                    </a:solidFill>
                  </a:tcPr>
                </a:tc>
                <a:tc>
                  <a:txBody>
                    <a:bodyPr/>
                    <a:lstStyle/>
                    <a:p>
                      <a:pPr marL="0" marR="0" algn="ctr">
                        <a:lnSpc>
                          <a:spcPct val="115000"/>
                        </a:lnSpc>
                        <a:spcBef>
                          <a:spcPts val="0"/>
                        </a:spcBef>
                        <a:spcAft>
                          <a:spcPts val="0"/>
                        </a:spcAft>
                      </a:pPr>
                      <a:r>
                        <a:rPr lang="en-US" sz="1400" b="1" dirty="0">
                          <a:effectLst/>
                          <a:latin typeface="Arial"/>
                          <a:ea typeface="Arial"/>
                          <a:cs typeface="Times New Roman"/>
                        </a:rPr>
                        <a:t>38</a:t>
                      </a:r>
                      <a:endParaRPr lang="en-US" sz="1600" b="1"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schemeClr>
                    </a:solidFill>
                  </a:tcPr>
                </a:tc>
                <a:tc>
                  <a:txBody>
                    <a:bodyPr/>
                    <a:lstStyle/>
                    <a:p>
                      <a:pPr marL="0" marR="0">
                        <a:lnSpc>
                          <a:spcPct val="115000"/>
                        </a:lnSpc>
                        <a:spcBef>
                          <a:spcPts val="0"/>
                        </a:spcBef>
                        <a:spcAft>
                          <a:spcPts val="0"/>
                        </a:spcAft>
                      </a:pPr>
                      <a:r>
                        <a:rPr lang="en-US" sz="1400" b="1" dirty="0">
                          <a:effectLst/>
                          <a:latin typeface="Arial"/>
                          <a:ea typeface="Arial"/>
                          <a:cs typeface="Times New Roman"/>
                        </a:rPr>
                        <a:t>Biological Phosphorus Removal</a:t>
                      </a:r>
                      <a:endParaRPr lang="en-US" sz="1600" b="1"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51219468"/>
              </p:ext>
            </p:extLst>
          </p:nvPr>
        </p:nvGraphicFramePr>
        <p:xfrm>
          <a:off x="303995" y="5351299"/>
          <a:ext cx="6830747" cy="1388869"/>
        </p:xfrm>
        <a:graphic>
          <a:graphicData uri="http://schemas.openxmlformats.org/drawingml/2006/table">
            <a:tbl>
              <a:tblPr firstRow="1" firstCol="1" bandRow="1"/>
              <a:tblGrid>
                <a:gridCol w="1453350"/>
                <a:gridCol w="1162681"/>
                <a:gridCol w="1162681"/>
                <a:gridCol w="1453350"/>
                <a:gridCol w="1598685"/>
              </a:tblGrid>
              <a:tr h="467360">
                <a:tc>
                  <a:txBody>
                    <a:bodyPr/>
                    <a:lstStyle/>
                    <a:p>
                      <a:pPr marL="0" marR="0" algn="ctr">
                        <a:lnSpc>
                          <a:spcPct val="115000"/>
                        </a:lnSpc>
                        <a:spcBef>
                          <a:spcPts val="0"/>
                        </a:spcBef>
                        <a:spcAft>
                          <a:spcPts val="0"/>
                        </a:spcAft>
                      </a:pPr>
                      <a:r>
                        <a:rPr lang="en-US" sz="1400" b="1" dirty="0">
                          <a:effectLst/>
                          <a:latin typeface="Arial"/>
                          <a:ea typeface="Arial"/>
                          <a:cs typeface="Times New Roman"/>
                        </a:rPr>
                        <a:t>Parameter</a:t>
                      </a:r>
                    </a:p>
                  </a:txBody>
                  <a:tcPr marL="42863" marR="42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15000"/>
                        </a:lnSpc>
                        <a:spcBef>
                          <a:spcPts val="0"/>
                        </a:spcBef>
                        <a:spcAft>
                          <a:spcPts val="0"/>
                        </a:spcAft>
                      </a:pPr>
                      <a:r>
                        <a:rPr lang="en-US" sz="1400" b="1" dirty="0">
                          <a:effectLst/>
                          <a:latin typeface="Arial"/>
                          <a:ea typeface="Arial"/>
                          <a:cs typeface="Times New Roman"/>
                        </a:rPr>
                        <a:t>Limit</a:t>
                      </a:r>
                    </a:p>
                  </a:txBody>
                  <a:tcPr marL="42863" marR="42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15000"/>
                        </a:lnSpc>
                        <a:spcBef>
                          <a:spcPts val="0"/>
                        </a:spcBef>
                        <a:spcAft>
                          <a:spcPts val="0"/>
                        </a:spcAft>
                      </a:pPr>
                      <a:r>
                        <a:rPr lang="en-US" sz="1400" b="1">
                          <a:effectLst/>
                          <a:latin typeface="Arial"/>
                          <a:ea typeface="Arial"/>
                          <a:cs typeface="Times New Roman"/>
                        </a:rPr>
                        <a:t>Limit Type</a:t>
                      </a:r>
                    </a:p>
                  </a:txBody>
                  <a:tcPr marL="42863" marR="42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15000"/>
                        </a:lnSpc>
                        <a:spcBef>
                          <a:spcPts val="0"/>
                        </a:spcBef>
                        <a:spcAft>
                          <a:spcPts val="0"/>
                        </a:spcAft>
                      </a:pPr>
                      <a:r>
                        <a:rPr lang="en-US" sz="1400" b="1">
                          <a:effectLst/>
                          <a:latin typeface="Arial"/>
                          <a:ea typeface="Arial"/>
                          <a:cs typeface="Times New Roman"/>
                        </a:rPr>
                        <a:t>Effective Period</a:t>
                      </a:r>
                    </a:p>
                  </a:txBody>
                  <a:tcPr marL="42863" marR="42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15000"/>
                        </a:lnSpc>
                        <a:spcBef>
                          <a:spcPts val="0"/>
                        </a:spcBef>
                        <a:spcAft>
                          <a:spcPts val="0"/>
                        </a:spcAft>
                      </a:pPr>
                      <a:r>
                        <a:rPr lang="en-US" sz="1400" b="1" dirty="0">
                          <a:effectLst/>
                          <a:latin typeface="Arial"/>
                          <a:ea typeface="Arial"/>
                          <a:cs typeface="Times New Roman"/>
                        </a:rPr>
                        <a:t>Sample Frequency</a:t>
                      </a:r>
                    </a:p>
                  </a:txBody>
                  <a:tcPr marL="42863" marR="42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406112">
                <a:tc>
                  <a:txBody>
                    <a:bodyPr/>
                    <a:lstStyle/>
                    <a:p>
                      <a:pPr marL="0" marR="0" algn="ctr">
                        <a:lnSpc>
                          <a:spcPct val="115000"/>
                        </a:lnSpc>
                        <a:spcBef>
                          <a:spcPts val="0"/>
                        </a:spcBef>
                        <a:spcAft>
                          <a:spcPts val="0"/>
                        </a:spcAft>
                      </a:pPr>
                      <a:r>
                        <a:rPr lang="en-US" sz="1200" b="1" dirty="0" smtClean="0">
                          <a:effectLst/>
                          <a:latin typeface="Arial"/>
                          <a:ea typeface="Arial"/>
                          <a:cs typeface="Times New Roman"/>
                        </a:rPr>
                        <a:t>Total P</a:t>
                      </a:r>
                      <a:endParaRPr lang="en-US" sz="1400" b="1"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15000"/>
                        </a:lnSpc>
                        <a:spcBef>
                          <a:spcPts val="0"/>
                        </a:spcBef>
                        <a:spcAft>
                          <a:spcPts val="0"/>
                        </a:spcAft>
                      </a:pPr>
                      <a:r>
                        <a:rPr lang="en-US" sz="1200" b="1" dirty="0">
                          <a:effectLst/>
                          <a:latin typeface="Arial"/>
                          <a:ea typeface="Arial"/>
                          <a:cs typeface="Times New Roman"/>
                        </a:rPr>
                        <a:t>159,349 kg/yr</a:t>
                      </a:r>
                      <a:endParaRPr lang="en-US" sz="1400" b="1"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15000"/>
                        </a:lnSpc>
                        <a:spcBef>
                          <a:spcPts val="0"/>
                        </a:spcBef>
                        <a:spcAft>
                          <a:spcPts val="0"/>
                        </a:spcAft>
                      </a:pPr>
                      <a:r>
                        <a:rPr lang="en-US" sz="1200" b="1" dirty="0">
                          <a:effectLst/>
                          <a:latin typeface="Arial"/>
                          <a:ea typeface="Arial"/>
                          <a:cs typeface="Times New Roman"/>
                        </a:rPr>
                        <a:t>12 Month Moving Total</a:t>
                      </a:r>
                      <a:endParaRPr lang="en-US" sz="1400" b="1"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15000"/>
                        </a:lnSpc>
                        <a:spcBef>
                          <a:spcPts val="0"/>
                        </a:spcBef>
                        <a:spcAft>
                          <a:spcPts val="0"/>
                        </a:spcAft>
                      </a:pPr>
                      <a:r>
                        <a:rPr lang="en-US" sz="1200" b="1">
                          <a:effectLst/>
                          <a:latin typeface="Arial"/>
                          <a:ea typeface="Arial"/>
                          <a:cs typeface="Times New Roman"/>
                        </a:rPr>
                        <a:t>Jan - Dec</a:t>
                      </a:r>
                      <a:endParaRPr lang="en-US" sz="1400" b="1">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15000"/>
                        </a:lnSpc>
                        <a:spcBef>
                          <a:spcPts val="0"/>
                        </a:spcBef>
                        <a:spcAft>
                          <a:spcPts val="0"/>
                        </a:spcAft>
                      </a:pPr>
                      <a:r>
                        <a:rPr lang="en-US" sz="1200" b="1" dirty="0">
                          <a:effectLst/>
                          <a:latin typeface="Arial"/>
                          <a:ea typeface="Arial"/>
                          <a:cs typeface="Times New Roman"/>
                        </a:rPr>
                        <a:t>1X </a:t>
                      </a:r>
                      <a:r>
                        <a:rPr lang="en-US" sz="1200" b="1" dirty="0" smtClean="0">
                          <a:effectLst/>
                          <a:latin typeface="Arial"/>
                          <a:ea typeface="Arial"/>
                          <a:cs typeface="Times New Roman"/>
                        </a:rPr>
                        <a:t>per Month</a:t>
                      </a:r>
                      <a:endParaRPr lang="en-US" sz="1400" b="1"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477517">
                <a:tc>
                  <a:txBody>
                    <a:bodyPr/>
                    <a:lstStyle/>
                    <a:p>
                      <a:pPr marL="0" marR="0" algn="ctr">
                        <a:lnSpc>
                          <a:spcPct val="115000"/>
                        </a:lnSpc>
                        <a:spcBef>
                          <a:spcPts val="0"/>
                        </a:spcBef>
                        <a:spcAft>
                          <a:spcPts val="0"/>
                        </a:spcAft>
                      </a:pPr>
                      <a:r>
                        <a:rPr lang="en-US" sz="1200" b="1" dirty="0" smtClean="0">
                          <a:effectLst/>
                          <a:latin typeface="Arial"/>
                          <a:ea typeface="Arial"/>
                          <a:cs typeface="Times New Roman"/>
                        </a:rPr>
                        <a:t>Total P</a:t>
                      </a:r>
                      <a:endParaRPr lang="en-US" sz="1400" b="1"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15000"/>
                        </a:lnSpc>
                        <a:spcBef>
                          <a:spcPts val="0"/>
                        </a:spcBef>
                        <a:spcAft>
                          <a:spcPts val="0"/>
                        </a:spcAft>
                      </a:pPr>
                      <a:r>
                        <a:rPr lang="en-US" sz="1200" b="1" dirty="0">
                          <a:effectLst/>
                          <a:latin typeface="Arial"/>
                          <a:ea typeface="Arial"/>
                          <a:cs typeface="Times New Roman"/>
                        </a:rPr>
                        <a:t>916.8 kg/day</a:t>
                      </a:r>
                      <a:endParaRPr lang="en-US" sz="1400" b="1"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15000"/>
                        </a:lnSpc>
                        <a:spcBef>
                          <a:spcPts val="0"/>
                        </a:spcBef>
                        <a:spcAft>
                          <a:spcPts val="0"/>
                        </a:spcAft>
                      </a:pPr>
                      <a:r>
                        <a:rPr lang="en-US" sz="1200" b="1" dirty="0">
                          <a:effectLst/>
                          <a:latin typeface="Arial"/>
                          <a:ea typeface="Arial"/>
                          <a:cs typeface="Times New Roman"/>
                        </a:rPr>
                        <a:t>Calendar </a:t>
                      </a:r>
                      <a:r>
                        <a:rPr lang="en-US" sz="1200" b="1" dirty="0" smtClean="0">
                          <a:effectLst/>
                          <a:latin typeface="Arial"/>
                          <a:ea typeface="Arial"/>
                          <a:cs typeface="Times New Roman"/>
                        </a:rPr>
                        <a:t>Monthly Ave.</a:t>
                      </a:r>
                      <a:endParaRPr lang="en-US" sz="1400" b="1"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15000"/>
                        </a:lnSpc>
                        <a:spcBef>
                          <a:spcPts val="0"/>
                        </a:spcBef>
                        <a:spcAft>
                          <a:spcPts val="0"/>
                        </a:spcAft>
                      </a:pPr>
                      <a:r>
                        <a:rPr lang="en-US" sz="1200" b="1" dirty="0">
                          <a:effectLst/>
                          <a:latin typeface="Arial"/>
                          <a:ea typeface="Arial"/>
                          <a:cs typeface="Times New Roman"/>
                        </a:rPr>
                        <a:t>Jan - Dec</a:t>
                      </a:r>
                      <a:endParaRPr lang="en-US" sz="1400" b="1"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15000"/>
                        </a:lnSpc>
                        <a:spcBef>
                          <a:spcPts val="0"/>
                        </a:spcBef>
                        <a:spcAft>
                          <a:spcPts val="0"/>
                        </a:spcAft>
                      </a:pPr>
                      <a:r>
                        <a:rPr lang="en-US" sz="1200" b="1" dirty="0" smtClean="0">
                          <a:effectLst/>
                          <a:latin typeface="Arial"/>
                          <a:ea typeface="Arial"/>
                          <a:cs typeface="Times New Roman"/>
                        </a:rPr>
                        <a:t>1X per Month</a:t>
                      </a:r>
                      <a:endParaRPr lang="en-US" sz="1400" b="1" dirty="0">
                        <a:effectLst/>
                        <a:latin typeface="Arial"/>
                        <a:ea typeface="Arial"/>
                        <a:cs typeface="Times New Roman"/>
                      </a:endParaRPr>
                    </a:p>
                  </a:txBody>
                  <a:tcPr marL="42863" marR="4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bl>
          </a:graphicData>
        </a:graphic>
      </p:graphicFrame>
    </p:spTree>
    <p:extLst>
      <p:ext uri="{BB962C8B-B14F-4D97-AF65-F5344CB8AC3E}">
        <p14:creationId xmlns:p14="http://schemas.microsoft.com/office/powerpoint/2010/main" val="217819599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BACWA: Dry Season over Average Annual</a:t>
            </a:r>
            <a:endParaRPr lang="en-US" dirty="0"/>
          </a:p>
        </p:txBody>
      </p:sp>
      <p:sp>
        <p:nvSpPr>
          <p:cNvPr id="3" name="Content Placeholder 2"/>
          <p:cNvSpPr>
            <a:spLocks noGrp="1"/>
          </p:cNvSpPr>
          <p:nvPr>
            <p:ph idx="1"/>
          </p:nvPr>
        </p:nvSpPr>
        <p:spPr>
          <a:xfrm>
            <a:off x="1103311" y="2052918"/>
            <a:ext cx="10904205" cy="5378029"/>
          </a:xfrm>
        </p:spPr>
        <p:txBody>
          <a:bodyPr>
            <a:normAutofit/>
          </a:bodyPr>
          <a:lstStyle/>
          <a:p>
            <a:r>
              <a:rPr lang="en-US" dirty="0"/>
              <a:t>Science will inform </a:t>
            </a:r>
            <a:r>
              <a:rPr lang="en-US" dirty="0" smtClean="0"/>
              <a:t>the need for future nutrient limits and the corresponding averaging periods</a:t>
            </a:r>
            <a:r>
              <a:rPr lang="en-US" dirty="0"/>
              <a:t>. </a:t>
            </a:r>
            <a:endParaRPr lang="en-US" dirty="0" smtClean="0"/>
          </a:p>
          <a:p>
            <a:r>
              <a:rPr lang="en-US" dirty="0" smtClean="0"/>
              <a:t>What averaging period should be used for setting </a:t>
            </a:r>
            <a:r>
              <a:rPr lang="en-US" dirty="0"/>
              <a:t>p</a:t>
            </a:r>
            <a:r>
              <a:rPr lang="en-US" dirty="0" smtClean="0"/>
              <a:t>lanning level targets?</a:t>
            </a:r>
            <a:endParaRPr lang="en-US" dirty="0"/>
          </a:p>
          <a:p>
            <a:pPr lvl="1"/>
            <a:r>
              <a:rPr lang="en-US" sz="2000" dirty="0" smtClean="0"/>
              <a:t>Water Quality/Regulatory:</a:t>
            </a:r>
          </a:p>
          <a:p>
            <a:pPr lvl="2"/>
            <a:r>
              <a:rPr lang="en-US" sz="2000" dirty="0" smtClean="0"/>
              <a:t>Lack of modeling results to support average annual vs dry season </a:t>
            </a:r>
            <a:br>
              <a:rPr lang="en-US" sz="2000" dirty="0" smtClean="0"/>
            </a:br>
            <a:r>
              <a:rPr lang="en-US" sz="2000" dirty="0" smtClean="0"/>
              <a:t>(Newport Bay Example).</a:t>
            </a:r>
          </a:p>
          <a:p>
            <a:pPr lvl="2"/>
            <a:r>
              <a:rPr lang="en-US" sz="2000" dirty="0" smtClean="0"/>
              <a:t>Opinion: excess </a:t>
            </a:r>
            <a:r>
              <a:rPr lang="en-US" sz="2000" dirty="0"/>
              <a:t>phytoplankton growth </a:t>
            </a:r>
            <a:r>
              <a:rPr lang="en-US" sz="2000" dirty="0" smtClean="0"/>
              <a:t>has the greatest potential in the </a:t>
            </a:r>
            <a:r>
              <a:rPr lang="en-US" sz="2000" dirty="0"/>
              <a:t>dry </a:t>
            </a:r>
            <a:r>
              <a:rPr lang="en-US" sz="2000" dirty="0" smtClean="0"/>
              <a:t>season as there is more </a:t>
            </a:r>
            <a:r>
              <a:rPr lang="en-US" sz="2000" dirty="0"/>
              <a:t>sunlight and higher temperatures. </a:t>
            </a:r>
            <a:endParaRPr lang="en-US" sz="2000" dirty="0" smtClean="0"/>
          </a:p>
          <a:p>
            <a:pPr lvl="2"/>
            <a:r>
              <a:rPr lang="en-US" sz="2000" dirty="0" smtClean="0"/>
              <a:t>Dry </a:t>
            </a:r>
            <a:r>
              <a:rPr lang="en-US" sz="2000" dirty="0"/>
              <a:t>season targets </a:t>
            </a:r>
            <a:r>
              <a:rPr lang="en-US" sz="2000" dirty="0" smtClean="0"/>
              <a:t>have less variability since </a:t>
            </a:r>
            <a:r>
              <a:rPr lang="en-US" sz="2000" dirty="0"/>
              <a:t>they </a:t>
            </a:r>
            <a:r>
              <a:rPr lang="en-US" sz="2000" dirty="0" smtClean="0"/>
              <a:t>exclude wet weather flows.</a:t>
            </a:r>
          </a:p>
          <a:p>
            <a:pPr lvl="2"/>
            <a:r>
              <a:rPr lang="en-US" sz="2000" dirty="0" smtClean="0"/>
              <a:t>How different are discharge loads for dry and average annual </a:t>
            </a:r>
            <a:br>
              <a:rPr lang="en-US" sz="2000" dirty="0" smtClean="0"/>
            </a:br>
            <a:r>
              <a:rPr lang="en-US" sz="2000" dirty="0" smtClean="0"/>
              <a:t>(see Group Annual Report slide)?</a:t>
            </a:r>
            <a:endParaRPr lang="en-US" sz="2000" dirty="0"/>
          </a:p>
        </p:txBody>
      </p:sp>
    </p:spTree>
    <p:extLst>
      <p:ext uri="{BB962C8B-B14F-4D97-AF65-F5344CB8AC3E}">
        <p14:creationId xmlns:p14="http://schemas.microsoft.com/office/powerpoint/2010/main" val="160849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46111" y="452718"/>
            <a:ext cx="6909721" cy="1400530"/>
          </a:xfrm>
        </p:spPr>
        <p:txBody>
          <a:bodyPr>
            <a:normAutofit/>
          </a:bodyPr>
          <a:lstStyle/>
          <a:p>
            <a:r>
              <a:rPr lang="en-US" sz="2800" dirty="0"/>
              <a:t>Example: Newport Bay Winter </a:t>
            </a:r>
            <a:r>
              <a:rPr lang="en-US" sz="2800" dirty="0" err="1"/>
              <a:t>Macroalgal</a:t>
            </a:r>
            <a:r>
              <a:rPr lang="en-US" sz="2800" dirty="0"/>
              <a:t> Growth Potential is Limited Due to Factors Other Than Nutrients</a:t>
            </a:r>
          </a:p>
        </p:txBody>
      </p:sp>
      <p:sp>
        <p:nvSpPr>
          <p:cNvPr id="8" name="Text Placeholder 7"/>
          <p:cNvSpPr>
            <a:spLocks noGrp="1"/>
          </p:cNvSpPr>
          <p:nvPr>
            <p:ph idx="1"/>
          </p:nvPr>
        </p:nvSpPr>
        <p:spPr>
          <a:xfrm>
            <a:off x="622133" y="2034086"/>
            <a:ext cx="6027655" cy="5029200"/>
          </a:xfrm>
        </p:spPr>
        <p:txBody>
          <a:bodyPr>
            <a:normAutofit/>
          </a:bodyPr>
          <a:lstStyle/>
          <a:p>
            <a:r>
              <a:rPr lang="en-US" sz="1800" dirty="0" err="1"/>
              <a:t>Macroalgal</a:t>
            </a:r>
            <a:r>
              <a:rPr lang="en-US" sz="1800" dirty="0"/>
              <a:t> growth potential is limited during diversion (winter storm periods)</a:t>
            </a:r>
          </a:p>
          <a:p>
            <a:pPr lvl="1"/>
            <a:r>
              <a:rPr lang="en-US" sz="1600" dirty="0"/>
              <a:t>Low temperature, low salinity, high flushing</a:t>
            </a:r>
          </a:p>
          <a:p>
            <a:r>
              <a:rPr lang="en-US" sz="1800" dirty="0"/>
              <a:t>Salinity, water temperature and flushing time are unfavorable to algal growth during storm events when diversions may occur</a:t>
            </a:r>
          </a:p>
          <a:p>
            <a:pPr lvl="1"/>
            <a:r>
              <a:rPr lang="en-US" sz="1600" dirty="0"/>
              <a:t>Algal blooms typical in summer (Jul-Aug) not in colder water when diversions may occur</a:t>
            </a:r>
          </a:p>
          <a:p>
            <a:pPr lvl="1"/>
            <a:r>
              <a:rPr lang="en-US" sz="1600" dirty="0"/>
              <a:t>Lower salinity also not supportive of algal growth, which will be present during diversions</a:t>
            </a:r>
          </a:p>
          <a:p>
            <a:r>
              <a:rPr lang="en-US" sz="1800" dirty="0"/>
              <a:t>High creek flows during diversions (winter storms) result in shorter upper bay flushing times</a:t>
            </a:r>
          </a:p>
          <a:p>
            <a:pPr lvl="1"/>
            <a:r>
              <a:rPr lang="en-US" sz="1600" dirty="0"/>
              <a:t>Minimizes potential for nutrient processing &amp; algal growth</a:t>
            </a:r>
          </a:p>
          <a:p>
            <a:endParaRPr lang="en-US" sz="1800" dirty="0"/>
          </a:p>
        </p:txBody>
      </p:sp>
      <p:grpSp>
        <p:nvGrpSpPr>
          <p:cNvPr id="11" name="Group 10"/>
          <p:cNvGrpSpPr>
            <a:grpSpLocks noChangeAspect="1"/>
          </p:cNvGrpSpPr>
          <p:nvPr/>
        </p:nvGrpSpPr>
        <p:grpSpPr>
          <a:xfrm>
            <a:off x="7444082" y="628794"/>
            <a:ext cx="4606800" cy="5577197"/>
            <a:chOff x="3560283" y="2916741"/>
            <a:chExt cx="1828800" cy="2088371"/>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49399" b="24584"/>
            <a:stretch/>
          </p:blipFill>
          <p:spPr>
            <a:xfrm>
              <a:off x="3560283" y="2916741"/>
              <a:ext cx="1828800" cy="2088371"/>
            </a:xfrm>
            <a:prstGeom prst="rect">
              <a:avLst/>
            </a:prstGeom>
          </p:spPr>
        </p:pic>
        <p:sp>
          <p:nvSpPr>
            <p:cNvPr id="13" name="Rounded Rectangle 12"/>
            <p:cNvSpPr/>
            <p:nvPr/>
          </p:nvSpPr>
          <p:spPr>
            <a:xfrm>
              <a:off x="5074617" y="2955147"/>
              <a:ext cx="260392" cy="151391"/>
            </a:xfrm>
            <a:prstGeom prst="round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797067" y="2998540"/>
              <a:ext cx="260392" cy="151391"/>
            </a:xfrm>
            <a:prstGeom prst="round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171929" y="3171130"/>
              <a:ext cx="260392" cy="151391"/>
            </a:xfrm>
            <a:prstGeom prst="round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7471308" y="6346432"/>
            <a:ext cx="4579574" cy="307777"/>
          </a:xfrm>
          <a:prstGeom prst="rect">
            <a:avLst/>
          </a:prstGeom>
          <a:solidFill>
            <a:schemeClr val="accent5">
              <a:lumMod val="20000"/>
              <a:lumOff val="80000"/>
            </a:schemeClr>
          </a:solidFill>
        </p:spPr>
        <p:txBody>
          <a:bodyPr wrap="square">
            <a:spAutoFit/>
          </a:bodyPr>
          <a:lstStyle/>
          <a:p>
            <a:r>
              <a:rPr lang="en-US" sz="1400" b="1" dirty="0">
                <a:solidFill>
                  <a:schemeClr val="bg1"/>
                </a:solidFill>
              </a:rPr>
              <a:t>Data from 3 most upstream ALG stations in the Bay</a:t>
            </a:r>
          </a:p>
        </p:txBody>
      </p:sp>
      <p:pic>
        <p:nvPicPr>
          <p:cNvPr id="9" name="Picture 8"/>
          <p:cNvPicPr>
            <a:picLocks noChangeAspect="1"/>
          </p:cNvPicPr>
          <p:nvPr/>
        </p:nvPicPr>
        <p:blipFill rotWithShape="1">
          <a:blip r:embed="rId4"/>
          <a:srcRect t="64018"/>
          <a:stretch/>
        </p:blipFill>
        <p:spPr>
          <a:xfrm>
            <a:off x="6729012" y="2391838"/>
            <a:ext cx="5321870" cy="2957588"/>
          </a:xfrm>
          <a:prstGeom prst="rect">
            <a:avLst/>
          </a:prstGeom>
        </p:spPr>
      </p:pic>
    </p:spTree>
    <p:extLst>
      <p:ext uri="{BB962C8B-B14F-4D97-AF65-F5344CB8AC3E}">
        <p14:creationId xmlns:p14="http://schemas.microsoft.com/office/powerpoint/2010/main" val="3832060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1985</TotalTime>
  <Words>1376</Words>
  <Application>Microsoft Office PowerPoint</Application>
  <PresentationFormat>Widescreen</PresentationFormat>
  <Paragraphs>144</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Narrow</vt:lpstr>
      <vt:lpstr>Calibri</vt:lpstr>
      <vt:lpstr>Century Gothic</vt:lpstr>
      <vt:lpstr>Times New Roman</vt:lpstr>
      <vt:lpstr>Wingdings 3</vt:lpstr>
      <vt:lpstr>Ion</vt:lpstr>
      <vt:lpstr>Averaging Period for Setting Planning Level Targets</vt:lpstr>
      <vt:lpstr>Status</vt:lpstr>
      <vt:lpstr>Impact of Nutrient Limit Averaging Periods on Design</vt:lpstr>
      <vt:lpstr>Basis for Averaging Period</vt:lpstr>
      <vt:lpstr>Deviation from  Federal Regulations  (Chesapeake Bay)</vt:lpstr>
      <vt:lpstr>Permit Case Studies</vt:lpstr>
      <vt:lpstr>Mississippi River “Umbrella” Discharge Permit for Phosphorus</vt:lpstr>
      <vt:lpstr>BACWA: Dry Season over Average Annual</vt:lpstr>
      <vt:lpstr>Example: Newport Bay Winter Macroalgal Growth Potential is Limited Due to Factors Other Than Nutrients</vt:lpstr>
      <vt:lpstr>Model Calculated Temperature </vt:lpstr>
      <vt:lpstr>Group Annual Report: Daily Ave. Loading</vt:lpstr>
      <vt:lpstr>BACWA: Dry Season over Average Annual (Continued)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 for Setting Planning Level Targets</dc:title>
  <dc:creator>David Williams</dc:creator>
  <cp:lastModifiedBy>Lorien Fono</cp:lastModifiedBy>
  <cp:revision>53</cp:revision>
  <dcterms:created xsi:type="dcterms:W3CDTF">2018-10-24T04:04:39Z</dcterms:created>
  <dcterms:modified xsi:type="dcterms:W3CDTF">2018-12-06T20:26:15Z</dcterms:modified>
</cp:coreProperties>
</file>