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8" r:id="rId2"/>
    <p:sldId id="262" r:id="rId3"/>
    <p:sldId id="327" r:id="rId4"/>
    <p:sldId id="309" r:id="rId5"/>
    <p:sldId id="332" r:id="rId6"/>
    <p:sldId id="278" r:id="rId7"/>
    <p:sldId id="296" r:id="rId8"/>
    <p:sldId id="300" r:id="rId9"/>
    <p:sldId id="279" r:id="rId10"/>
    <p:sldId id="263" r:id="rId11"/>
    <p:sldId id="264" r:id="rId12"/>
    <p:sldId id="266" r:id="rId13"/>
    <p:sldId id="310" r:id="rId14"/>
    <p:sldId id="267" r:id="rId15"/>
    <p:sldId id="268" r:id="rId16"/>
    <p:sldId id="269" r:id="rId17"/>
    <p:sldId id="270" r:id="rId18"/>
    <p:sldId id="271" r:id="rId19"/>
    <p:sldId id="272" r:id="rId20"/>
    <p:sldId id="274" r:id="rId21"/>
    <p:sldId id="275"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06" r:id="rId36"/>
    <p:sldId id="324" r:id="rId37"/>
    <p:sldId id="280" r:id="rId38"/>
    <p:sldId id="331" r:id="rId39"/>
    <p:sldId id="328" r:id="rId40"/>
    <p:sldId id="285" r:id="rId41"/>
    <p:sldId id="281" r:id="rId42"/>
    <p:sldId id="282" r:id="rId43"/>
    <p:sldId id="283" r:id="rId44"/>
    <p:sldId id="284" r:id="rId45"/>
    <p:sldId id="301" r:id="rId46"/>
    <p:sldId id="307" r:id="rId47"/>
    <p:sldId id="286" r:id="rId48"/>
    <p:sldId id="326" r:id="rId49"/>
    <p:sldId id="288" r:id="rId50"/>
    <p:sldId id="289" r:id="rId51"/>
    <p:sldId id="305" r:id="rId52"/>
    <p:sldId id="325" r:id="rId53"/>
    <p:sldId id="30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varScale="1">
        <p:scale>
          <a:sx n="104" d="100"/>
          <a:sy n="104" d="100"/>
        </p:scale>
        <p:origin x="174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26CADC2D-CDCD-4B0B-9B69-B56A5CF267B8}"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26CADC2D-CDCD-4B0B-9B69-B56A5CF267B8}"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3A6286A-1EBE-41C0-834E-4FA5EE9756E8}" type="datetimeFigureOut">
              <a:rPr lang="en-US" smtClean="0"/>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CADC2D-CDCD-4B0B-9B69-B56A5CF267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3A6286A-1EBE-41C0-834E-4FA5EE9756E8}" type="datetimeFigureOut">
              <a:rPr lang="en-US" smtClean="0"/>
              <a:t>2/6/2019</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6CADC2D-CDCD-4B0B-9B69-B56A5CF267B8}"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Felix Titling" panose="04060505060202020A04" pitchFamily="82" charset="0"/>
              </a:rPr>
              <a:t>PETALUMA POLICE DEPARTMENT </a:t>
            </a:r>
          </a:p>
        </p:txBody>
      </p:sp>
      <p:sp>
        <p:nvSpPr>
          <p:cNvPr id="3" name="Subtitle 2"/>
          <p:cNvSpPr>
            <a:spLocks noGrp="1"/>
          </p:cNvSpPr>
          <p:nvPr>
            <p:ph type="body" sz="half" idx="2"/>
          </p:nvPr>
        </p:nvSpPr>
        <p:spPr>
          <a:solidFill>
            <a:schemeClr val="bg2">
              <a:lumMod val="75000"/>
            </a:schemeClr>
          </a:solidFill>
        </p:spPr>
        <p:style>
          <a:lnRef idx="1">
            <a:schemeClr val="dk1"/>
          </a:lnRef>
          <a:fillRef idx="2">
            <a:schemeClr val="dk1"/>
          </a:fillRef>
          <a:effectRef idx="1">
            <a:schemeClr val="dk1"/>
          </a:effectRef>
          <a:fontRef idx="minor">
            <a:schemeClr val="dk1"/>
          </a:fontRef>
        </p:style>
        <p:txBody>
          <a:bodyPr/>
          <a:lstStyle/>
          <a:p>
            <a:r>
              <a:rPr lang="en-US" sz="2400" b="1" dirty="0">
                <a:solidFill>
                  <a:schemeClr val="tx1">
                    <a:lumMod val="65000"/>
                    <a:lumOff val="35000"/>
                  </a:schemeClr>
                </a:solidFill>
                <a:effectLst>
                  <a:outerShdw blurRad="38100" dist="38100" dir="2700000" algn="tl">
                    <a:srgbClr val="000000">
                      <a:alpha val="43137"/>
                    </a:srgbClr>
                  </a:outerShdw>
                </a:effectLst>
              </a:rPr>
              <a:t>Homeless Outreach Services Team</a:t>
            </a:r>
          </a:p>
          <a:p>
            <a:endParaRPr lang="en-US" b="1" dirty="0">
              <a:solidFill>
                <a:schemeClr val="tx1">
                  <a:lumMod val="65000"/>
                  <a:lumOff val="35000"/>
                </a:schemeClr>
              </a:solidFill>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tretch>
            <a:fillRect/>
          </a:stretch>
        </p:blipFill>
        <p:spPr bwMode="auto">
          <a:xfrm>
            <a:off x="1828800" y="1828800"/>
            <a:ext cx="54610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052227"/>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PETALUMA?</a:t>
            </a:r>
          </a:p>
        </p:txBody>
      </p:sp>
      <p:sp>
        <p:nvSpPr>
          <p:cNvPr id="3" name="Content Placeholder 2"/>
          <p:cNvSpPr>
            <a:spLocks noGrp="1"/>
          </p:cNvSpPr>
          <p:nvPr>
            <p:ph idx="1"/>
          </p:nvPr>
        </p:nvSpPr>
        <p:spPr/>
        <p:txBody>
          <a:bodyPr>
            <a:normAutofit/>
          </a:bodyPr>
          <a:lstStyle/>
          <a:p>
            <a:pPr marL="137160" indent="0">
              <a:buNone/>
            </a:pPr>
            <a:r>
              <a:rPr lang="en-US" sz="2000" dirty="0"/>
              <a:t>The most common reasons homeless and travelers settle in Petaluma:</a:t>
            </a:r>
          </a:p>
          <a:p>
            <a:r>
              <a:rPr lang="en-US" sz="2000" dirty="0"/>
              <a:t>The person heard from a friend who has been here or is homeless here that Petaluma is the place to be.</a:t>
            </a:r>
          </a:p>
          <a:p>
            <a:r>
              <a:rPr lang="en-US" sz="2000" dirty="0"/>
              <a:t>Mild temperatures</a:t>
            </a:r>
          </a:p>
          <a:p>
            <a:r>
              <a:rPr lang="en-US" sz="2000" dirty="0"/>
              <a:t>The Cops are “Nice” (Meaning we leave homeless alone)</a:t>
            </a:r>
          </a:p>
          <a:p>
            <a:r>
              <a:rPr lang="en-US" sz="2000" dirty="0"/>
              <a:t>Our resources-</a:t>
            </a:r>
          </a:p>
          <a:p>
            <a:pPr lvl="1"/>
            <a:r>
              <a:rPr lang="en-US" sz="2000" dirty="0"/>
              <a:t>The Petaluma Health Center</a:t>
            </a:r>
          </a:p>
          <a:p>
            <a:pPr lvl="1"/>
            <a:r>
              <a:rPr lang="en-US" sz="2000" dirty="0"/>
              <a:t>The Mary Isaak Center (MIC)</a:t>
            </a:r>
          </a:p>
          <a:p>
            <a:pPr lvl="1"/>
            <a:endParaRPr lang="en-US" sz="2000" dirty="0"/>
          </a:p>
          <a:p>
            <a:pPr marL="585216" lvl="1" indent="0">
              <a:buNone/>
            </a:pPr>
            <a:r>
              <a:rPr lang="en-US" sz="2000" dirty="0"/>
              <a:t>Rural land within the city of Petaluma along the Petaluma River and the SMART railroad tracks is also a draw to transients as it allows the opportunity to create homeless camps out of site but  inside the city near these resources.</a:t>
            </a:r>
          </a:p>
        </p:txBody>
      </p:sp>
    </p:spTree>
    <p:extLst>
      <p:ext uri="{BB962C8B-B14F-4D97-AF65-F5344CB8AC3E}">
        <p14:creationId xmlns:p14="http://schemas.microsoft.com/office/powerpoint/2010/main" val="11638603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1000"/>
                                        <p:tgtEl>
                                          <p:spTgt spid="3">
                                            <p:txEl>
                                              <p:pRg st="8" end="8"/>
                                            </p:txEl>
                                          </p:spTgt>
                                        </p:tgtEl>
                                      </p:cBhvr>
                                    </p:animEffect>
                                    <p:anim calcmode="lin" valueType="num">
                                      <p:cBhvr>
                                        <p:cTn id="4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THE</a:t>
            </a:r>
            <a:r>
              <a:rPr lang="en-US" dirty="0"/>
              <a:t> </a:t>
            </a:r>
            <a:r>
              <a:rPr lang="en-US" sz="4400" dirty="0"/>
              <a:t>MARY ISAAC CENTER</a:t>
            </a:r>
          </a:p>
        </p:txBody>
      </p:sp>
      <p:sp>
        <p:nvSpPr>
          <p:cNvPr id="5" name="Text Placeholder 4"/>
          <p:cNvSpPr>
            <a:spLocks noGrp="1"/>
          </p:cNvSpPr>
          <p:nvPr>
            <p:ph type="body" sz="half" idx="2"/>
          </p:nvPr>
        </p:nvSpPr>
        <p:spPr/>
        <p:txBody>
          <a:bodyPr>
            <a:noAutofit/>
          </a:bodyPr>
          <a:lstStyle/>
          <a:p>
            <a:r>
              <a:rPr lang="en-US" sz="1800" dirty="0"/>
              <a:t>Located at 900 Hopper St Between the Petaluma River and Lakeville </a:t>
            </a:r>
          </a:p>
        </p:txBody>
      </p:sp>
      <p:pic>
        <p:nvPicPr>
          <p:cNvPr id="3074" name="Picture 2" descr="http://www.midstateconstruction.com/emailer/305/images/top-500.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4290" b="429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4757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WHAT THE SHELTER OFFERS</a:t>
            </a:r>
          </a:p>
        </p:txBody>
      </p:sp>
      <p:sp>
        <p:nvSpPr>
          <p:cNvPr id="3" name="Content Placeholder 2"/>
          <p:cNvSpPr>
            <a:spLocks noGrp="1"/>
          </p:cNvSpPr>
          <p:nvPr>
            <p:ph idx="1"/>
          </p:nvPr>
        </p:nvSpPr>
        <p:spPr/>
        <p:txBody>
          <a:bodyPr>
            <a:noAutofit/>
          </a:bodyPr>
          <a:lstStyle/>
          <a:p>
            <a:r>
              <a:rPr lang="en-US" sz="2000" dirty="0"/>
              <a:t>The MIC has approximately 100 beds to shelter the homeless not including smaller multi-bed rooms on upper levels of the facility that accommodate family's.</a:t>
            </a:r>
          </a:p>
          <a:p>
            <a:endParaRPr lang="en-US" sz="2000" dirty="0"/>
          </a:p>
          <a:p>
            <a:r>
              <a:rPr lang="en-US" sz="2000" dirty="0"/>
              <a:t>The MIC provides  lunch to anyone regardless if you’re a resident of the facility or not. </a:t>
            </a:r>
          </a:p>
          <a:p>
            <a:endParaRPr lang="en-US" sz="2000" dirty="0"/>
          </a:p>
          <a:p>
            <a:r>
              <a:rPr lang="en-US" sz="2000" dirty="0"/>
              <a:t>They provide access to the internet and assistance with resumes and job applications. </a:t>
            </a:r>
          </a:p>
          <a:p>
            <a:endParaRPr lang="en-US" sz="2000" dirty="0"/>
          </a:p>
          <a:p>
            <a:r>
              <a:rPr lang="en-US" sz="2000" dirty="0"/>
              <a:t>The MIC offers other things such as access to a showering and laundry facility and the use of telephones.</a:t>
            </a:r>
          </a:p>
          <a:p>
            <a:endParaRPr lang="en-US" sz="2000" dirty="0"/>
          </a:p>
          <a:p>
            <a:r>
              <a:rPr lang="en-US" sz="2000" dirty="0"/>
              <a:t>Cold weather Beds ( “Code Blue” seasonal) </a:t>
            </a:r>
          </a:p>
        </p:txBody>
      </p:sp>
    </p:spTree>
    <p:extLst>
      <p:ext uri="{BB962C8B-B14F-4D97-AF65-F5344CB8AC3E}">
        <p14:creationId xmlns:p14="http://schemas.microsoft.com/office/powerpoint/2010/main" val="4132029724"/>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Mary Isaak Center employs one full time outreach worker who commonly teams up with the PPD HOST Officers to contact homeless individuals on the streets and in encampments throughout town.  The main goal is to offer services and alternatives to living on the streets including treatment for addiction and mental illness.</a:t>
            </a:r>
          </a:p>
        </p:txBody>
      </p:sp>
    </p:spTree>
    <p:extLst>
      <p:ext uri="{BB962C8B-B14F-4D97-AF65-F5344CB8AC3E}">
        <p14:creationId xmlns:p14="http://schemas.microsoft.com/office/powerpoint/2010/main" val="729616206"/>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HOMELESS CHOOSE ILLEGAL CAMPING OVER THE MIC</a:t>
            </a:r>
          </a:p>
        </p:txBody>
      </p:sp>
      <p:sp>
        <p:nvSpPr>
          <p:cNvPr id="3" name="Content Placeholder 2"/>
          <p:cNvSpPr>
            <a:spLocks noGrp="1"/>
          </p:cNvSpPr>
          <p:nvPr>
            <p:ph idx="1"/>
          </p:nvPr>
        </p:nvSpPr>
        <p:spPr/>
        <p:txBody>
          <a:bodyPr>
            <a:noAutofit/>
          </a:bodyPr>
          <a:lstStyle/>
          <a:p>
            <a:r>
              <a:rPr lang="en-US" sz="2300" dirty="0"/>
              <a:t>The MIC on average has a wait list usually 2 weeks to a month long requiring applicants to call and check in for a spot every morning until they are accepted.</a:t>
            </a:r>
          </a:p>
          <a:p>
            <a:r>
              <a:rPr lang="en-US" sz="2300" dirty="0"/>
              <a:t>The MIC runs warrant checks on applicants and those with outstanding warrants are denied until they are cleared.</a:t>
            </a:r>
          </a:p>
          <a:p>
            <a:r>
              <a:rPr lang="en-US" sz="2300" dirty="0"/>
              <a:t>The MIC has rules of conduct including a curfew that some homeless refuse to abide by.</a:t>
            </a:r>
          </a:p>
          <a:p>
            <a:r>
              <a:rPr lang="en-US" sz="2300" dirty="0"/>
              <a:t>Some homeless choose to live alone rather than in a crowded facility.</a:t>
            </a:r>
          </a:p>
          <a:p>
            <a:r>
              <a:rPr lang="en-US" sz="2300" dirty="0"/>
              <a:t>An abundance of homeless have dogs they are unwilling to part with and the shelter can only take service animals /3 at a time.</a:t>
            </a:r>
          </a:p>
        </p:txBody>
      </p:sp>
    </p:spTree>
    <p:extLst>
      <p:ext uri="{BB962C8B-B14F-4D97-AF65-F5344CB8AC3E}">
        <p14:creationId xmlns:p14="http://schemas.microsoft.com/office/powerpoint/2010/main" val="5004806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CAMPING IN PETALUMA</a:t>
            </a:r>
          </a:p>
        </p:txBody>
      </p:sp>
      <p:sp>
        <p:nvSpPr>
          <p:cNvPr id="4" name="Text Placeholder 3"/>
          <p:cNvSpPr>
            <a:spLocks noGrp="1"/>
          </p:cNvSpPr>
          <p:nvPr>
            <p:ph type="body" sz="half" idx="2"/>
          </p:nvPr>
        </p:nvSpPr>
        <p:spPr/>
        <p:txBody>
          <a:bodyPr>
            <a:noAutofit/>
          </a:bodyPr>
          <a:lstStyle/>
          <a:p>
            <a:r>
              <a:rPr lang="en-US" sz="1800" dirty="0"/>
              <a:t>What happens when camping becomes the reality for Petaluma’s homeless and travelers</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852" b="1852"/>
          <a:stretch>
            <a:fillRect/>
          </a:stretch>
        </p:blipFill>
        <p:spPr/>
      </p:pic>
    </p:spTree>
    <p:extLst>
      <p:ext uri="{BB962C8B-B14F-4D97-AF65-F5344CB8AC3E}">
        <p14:creationId xmlns:p14="http://schemas.microsoft.com/office/powerpoint/2010/main" val="1968604626"/>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HOST\CalRecycle Grant\Camp Disposal Sites 2014-15\#9 Hwy 101 Under @ SMART Tracks 2\DSCN04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20512"/>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HOST\CalRecycle Grant\Camp Disposal Sites 2014-15\#12 Camp @ SMART Tacks and the Tressel\15-24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238352"/>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HOST\CalRecycle Grant\Camp Disposal Sites 2014-15\#14 Petaluma River @ Lynch Creek- Graylawn\15-25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59913"/>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HOST\CalRecycle Grant\Camp Disposal Sites 2014-15\#17 Treehouse NE of Cedar Grove Pkwy\DSCN05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455962"/>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PETALUMA’S HOMELESS</a:t>
            </a:r>
          </a:p>
        </p:txBody>
      </p:sp>
      <p:sp>
        <p:nvSpPr>
          <p:cNvPr id="3" name="Content Placeholder 2"/>
          <p:cNvSpPr>
            <a:spLocks noGrp="1"/>
          </p:cNvSpPr>
          <p:nvPr>
            <p:ph idx="1"/>
          </p:nvPr>
        </p:nvSpPr>
        <p:spPr/>
        <p:txBody>
          <a:bodyPr>
            <a:noAutofit/>
          </a:bodyPr>
          <a:lstStyle/>
          <a:p>
            <a:pPr marL="0" indent="0">
              <a:buNone/>
            </a:pPr>
            <a:r>
              <a:rPr lang="en-US" sz="3000" dirty="0"/>
              <a:t>Over the last few years, the City of Petaluma has seen an explosion in the population of homeless and transients who have made Petaluma their home.  Some of these individuals are native to Petaluma and some are not.  A number of homeless contacted in town are referred to as travelers and have found their way here from all across the United States. Others arrive from neighboring cities such as San Rafael and Santa Rosa.</a:t>
            </a:r>
          </a:p>
        </p:txBody>
      </p:sp>
    </p:spTree>
    <p:extLst>
      <p:ext uri="{BB962C8B-B14F-4D97-AF65-F5344CB8AC3E}">
        <p14:creationId xmlns:p14="http://schemas.microsoft.com/office/powerpoint/2010/main" val="3602185598"/>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PICTURES 2015\15-2132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255" y="3267941"/>
            <a:ext cx="474980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H:\PICTURES 2015\15-2132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236"/>
            <a:ext cx="5588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86904"/>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PICTURES 2015\15-1614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5814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PICTURES 2015\15-1614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828800"/>
            <a:ext cx="65532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85885"/>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SCHOLLENBERGER PARK CLEANUP EFFORT</a:t>
            </a:r>
          </a:p>
        </p:txBody>
      </p:sp>
      <p:sp>
        <p:nvSpPr>
          <p:cNvPr id="3" name="Content Placeholder 2"/>
          <p:cNvSpPr>
            <a:spLocks noGrp="1"/>
          </p:cNvSpPr>
          <p:nvPr>
            <p:ph idx="1"/>
          </p:nvPr>
        </p:nvSpPr>
        <p:spPr/>
        <p:txBody>
          <a:bodyPr>
            <a:noAutofit/>
          </a:bodyPr>
          <a:lstStyle/>
          <a:p>
            <a:r>
              <a:rPr lang="en-US" dirty="0"/>
              <a:t>In March of 2015 – Approximately fifty workers including volunteers from the Mary Isaak Center shelter, various volunteer groups and supervised adult probationers gathered in </a:t>
            </a:r>
            <a:r>
              <a:rPr lang="en-US" dirty="0" err="1"/>
              <a:t>Schollenberger</a:t>
            </a:r>
            <a:r>
              <a:rPr lang="en-US" dirty="0"/>
              <a:t> Park to dismantle and remove a multi-level/ multi bedroom homeless encampment dug into the ground of the wildlife sanctuary of </a:t>
            </a:r>
            <a:r>
              <a:rPr lang="en-US" dirty="0" err="1"/>
              <a:t>Alman</a:t>
            </a:r>
            <a:r>
              <a:rPr lang="en-US" dirty="0"/>
              <a:t> Marsh. The removal took workers from 8AM to 3PM.</a:t>
            </a:r>
          </a:p>
        </p:txBody>
      </p:sp>
    </p:spTree>
    <p:extLst>
      <p:ext uri="{BB962C8B-B14F-4D97-AF65-F5344CB8AC3E}">
        <p14:creationId xmlns:p14="http://schemas.microsoft.com/office/powerpoint/2010/main" val="3019149641"/>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HOST\CalRecycle Grant\Camp Disposal Sites 2014-15\#25 Schollenberger Park- Mid\DSCN05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000" y="762000"/>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HOST\CalRecycle Grant\Camp Disposal Sites 2014-15\#25 Schollenberger Park- Mid\IMG_14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657600"/>
            <a:ext cx="3429000" cy="27945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HOST\CalRecycle Grant\Camp Disposal Sites 2014-15\#25 Schollenberger Park- Mid\DSCN05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81000"/>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81914"/>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HOST\CAMP CLEANUP PICS-VIDEOS\Schollenberger-Alman Marsh cleanup Pics\IMG_53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065387"/>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HOST\CAMP CLEANUP PICS-VIDEOS\Schollenberger-Alman Marsh cleanup Pics\IMG_53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69165"/>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HOST\CAMP CLEANUP PICS-VIDEOS\Schollenberger-Alman Marsh cleanup Pics\IMG_53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779132"/>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HOST\CAMP CLEANUP PICS-VIDEOS\Schollenberger-Alman Marsh cleanup Pics\IMG_54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554903"/>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HOST\CAMP CLEANUP PICS-VIDEOS\Schollenberger-Alman Marsh cleanup Pics\IMG_54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00939"/>
      </p:ext>
    </p:extLst>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HOST\CAMP CLEANUP PICS-VIDEOS\Schollenberger-Alman Marsh cleanup Pics\IMG_5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77486"/>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t>Homelessness in Sonoma County by numbers</a:t>
            </a:r>
          </a:p>
        </p:txBody>
      </p:sp>
      <p:sp>
        <p:nvSpPr>
          <p:cNvPr id="3" name="Content Placeholder 2"/>
          <p:cNvSpPr>
            <a:spLocks noGrp="1"/>
          </p:cNvSpPr>
          <p:nvPr>
            <p:ph idx="1"/>
          </p:nvPr>
        </p:nvSpPr>
        <p:spPr/>
        <p:txBody>
          <a:bodyPr>
            <a:normAutofit fontScale="92500"/>
          </a:bodyPr>
          <a:lstStyle/>
          <a:p>
            <a:r>
              <a:rPr lang="en-US" dirty="0"/>
              <a:t>In 2013, 4280 homeless persons were counted in Sonoma County in a single day. 909 were contacted in the City of Petaluma accounting for 21.2% of the total.</a:t>
            </a:r>
          </a:p>
          <a:p>
            <a:r>
              <a:rPr lang="en-US" dirty="0"/>
              <a:t>In 2015, 3107 were counted with 361 living in the City of Petaluma dropping the percentage to 11.6.</a:t>
            </a:r>
          </a:p>
          <a:p>
            <a:r>
              <a:rPr lang="en-US" dirty="0"/>
              <a:t>In 2016, 2906 were counted with 298 living in Petaluma.  </a:t>
            </a:r>
          </a:p>
          <a:p>
            <a:r>
              <a:rPr lang="en-US" dirty="0"/>
              <a:t>In 2017, 2835 were counted with 283 in Petaluma .</a:t>
            </a:r>
          </a:p>
          <a:p>
            <a:r>
              <a:rPr lang="en-US" dirty="0"/>
              <a:t>In 2018, 2996 with 285 in Petaluma.</a:t>
            </a:r>
          </a:p>
        </p:txBody>
      </p:sp>
    </p:spTree>
    <p:extLst>
      <p:ext uri="{BB962C8B-B14F-4D97-AF65-F5344CB8AC3E}">
        <p14:creationId xmlns:p14="http://schemas.microsoft.com/office/powerpoint/2010/main" val="19773015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HOST\CAMP CLEANUP PICS-VIDEOS\Schollenberger-Alman Marsh cleanup Pics\IMG_54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05353"/>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HOST\CAMP CLEANUP PICS-VIDEOS\Schollenberger-Alman Marsh cleanup Pics\IMG_54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968051"/>
      </p:ext>
    </p:extLst>
  </p:cSld>
  <p:clrMapOvr>
    <a:masterClrMapping/>
  </p:clrMapOvr>
  <p:transition spd="slow">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HOST\CAMP CLEANUP PICS-VIDEOS\Schollenberger-Alman Marsh cleanup Pics\IMG_54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350550"/>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HOST\CAMP CLEANUP PICS-VIDEOS\Schollenberger-Alman Marsh cleanup Pics\IMG_54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99770"/>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HOST\CAMP CLEANUP PICS-VIDEOS\Schollenberger-Alman Marsh cleanup Pics\IMG_54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49111"/>
      </p:ext>
    </p:extLst>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100 Petaluma Policing\HOST Homeless Outreach Service Team\Pictures\6-6-16 Clean-up Hopper\6-6-16 Hopper St. Clean up (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609600"/>
            <a:ext cx="7239000" cy="5257799"/>
          </a:xfrm>
          <a:prstGeom prst="rect">
            <a:avLst/>
          </a:prstGeom>
          <a:noFill/>
          <a:ln>
            <a:noFill/>
          </a:ln>
        </p:spPr>
      </p:pic>
    </p:spTree>
    <p:extLst>
      <p:ext uri="{BB962C8B-B14F-4D97-AF65-F5344CB8AC3E}">
        <p14:creationId xmlns:p14="http://schemas.microsoft.com/office/powerpoint/2010/main" val="62631391"/>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l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111092"/>
      </p:ext>
    </p:extLst>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ENCAMPMENT CONTACTS AND ENFORCEMENT</a:t>
            </a:r>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852" b="1852"/>
          <a:stretch>
            <a:fillRect/>
          </a:stretch>
        </p:blipFill>
        <p:spPr/>
      </p:pic>
      <p:sp>
        <p:nvSpPr>
          <p:cNvPr id="6" name="Text Placeholder 5"/>
          <p:cNvSpPr>
            <a:spLocks noGrp="1"/>
          </p:cNvSpPr>
          <p:nvPr>
            <p:ph type="body" sz="half" idx="2"/>
          </p:nvPr>
        </p:nvSpPr>
        <p:spPr/>
        <p:txBody>
          <a:bodyPr>
            <a:noAutofit/>
          </a:bodyPr>
          <a:lstStyle/>
          <a:p>
            <a:endParaRPr lang="en-US" sz="1200" dirty="0">
              <a:solidFill>
                <a:schemeClr val="bg1"/>
              </a:solidFill>
            </a:endParaRPr>
          </a:p>
        </p:txBody>
      </p:sp>
    </p:spTree>
    <p:extLst>
      <p:ext uri="{BB962C8B-B14F-4D97-AF65-F5344CB8AC3E}">
        <p14:creationId xmlns:p14="http://schemas.microsoft.com/office/powerpoint/2010/main" val="1664985657"/>
      </p:ext>
    </p:extLst>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2017 Honda Pioneer 700</a:t>
            </a:r>
          </a:p>
        </p:txBody>
      </p:sp>
      <p:sp>
        <p:nvSpPr>
          <p:cNvPr id="4" name="Text Placeholder 3"/>
          <p:cNvSpPr>
            <a:spLocks noGrp="1"/>
          </p:cNvSpPr>
          <p:nvPr>
            <p:ph type="body" sz="half" idx="2"/>
          </p:nvPr>
        </p:nvSpPr>
        <p:spPr/>
        <p:txBody>
          <a:bodyPr/>
          <a:lstStyle/>
          <a:p>
            <a:endParaRPr lang="en-US"/>
          </a:p>
        </p:txBody>
      </p:sp>
      <p:pic>
        <p:nvPicPr>
          <p:cNvPr id="614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1852" b="185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218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2017 Lowe 1650 SC</a:t>
            </a:r>
          </a:p>
        </p:txBody>
      </p:sp>
      <p:sp>
        <p:nvSpPr>
          <p:cNvPr id="4" name="Text Placeholder 3"/>
          <p:cNvSpPr>
            <a:spLocks noGrp="1"/>
          </p:cNvSpPr>
          <p:nvPr>
            <p:ph type="body" sz="half" idx="2"/>
          </p:nvPr>
        </p:nvSpPr>
        <p:spPr/>
        <p:txBody>
          <a:bodyPr/>
          <a:lstStyle/>
          <a:p>
            <a:endParaRPr lang="en-US"/>
          </a:p>
        </p:txBody>
      </p:sp>
      <p:pic>
        <p:nvPicPr>
          <p:cNvPr id="7" name="Picture 2"/>
          <p:cNvPicPr>
            <a:picLocks noGrp="1" noChangeAspect="1" noChangeArrowheads="1"/>
          </p:cNvPicPr>
          <p:nvPr>
            <p:ph type="pic" idx="1"/>
          </p:nvPr>
        </p:nvPicPr>
        <p:blipFill>
          <a:blip r:embed="rId2" cstate="print">
            <a:extLst>
              <a:ext uri="{BEBA8EAE-BF5A-486C-A8C5-ECC9F3942E4B}">
                <a14:imgProps xmlns:a14="http://schemas.microsoft.com/office/drawing/2010/main">
                  <a14:imgLayer r:embed="rId3">
                    <a14:imgEffect>
                      <a14:sharpenSoften amount="39000"/>
                    </a14:imgEffect>
                    <a14:imgEffect>
                      <a14:brightnessContrast bright="36000"/>
                    </a14:imgEffect>
                  </a14:imgLayer>
                </a14:imgProps>
              </a:ext>
              <a:ext uri="{28A0092B-C50C-407E-A947-70E740481C1C}">
                <a14:useLocalDpi xmlns:a14="http://schemas.microsoft.com/office/drawing/2010/main" val="0"/>
              </a:ext>
            </a:extLst>
          </a:blip>
          <a:srcRect t="1852" b="1852"/>
          <a:stretch>
            <a:fillRect/>
          </a:stretch>
        </p:blipFill>
        <p:spPr bwMode="auto">
          <a:prstGeom prst="rect">
            <a:avLst/>
          </a:prstGeom>
          <a:noFill/>
          <a:ln w="9525">
            <a:gradFill>
              <a:gsLst>
                <a:gs pos="49000">
                  <a:schemeClr val="accent1">
                    <a:tint val="66000"/>
                    <a:satMod val="160000"/>
                    <a:lumMod val="26000"/>
                    <a:lumOff val="74000"/>
                  </a:schemeClr>
                </a:gs>
                <a:gs pos="50000">
                  <a:schemeClr val="accent1">
                    <a:tint val="44500"/>
                    <a:satMod val="160000"/>
                  </a:schemeClr>
                </a:gs>
                <a:gs pos="100000">
                  <a:schemeClr val="accent1">
                    <a:tint val="23500"/>
                    <a:satMod val="160000"/>
                  </a:schemeClr>
                </a:gs>
              </a:gsLst>
              <a:lin ang="5400000" scaled="0"/>
            </a:gra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095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An Estimated 5574 Sonoma County Residents experience homelessness every year.</a:t>
            </a:r>
          </a:p>
          <a:p>
            <a:endParaRPr lang="en-US" sz="3200" dirty="0"/>
          </a:p>
          <a:p>
            <a:r>
              <a:rPr lang="en-US" sz="3200" dirty="0"/>
              <a:t>The Sonoma County Homelessness rate is almost three times the national rate.</a:t>
            </a:r>
          </a:p>
        </p:txBody>
      </p:sp>
    </p:spTree>
    <p:extLst>
      <p:ext uri="{BB962C8B-B14F-4D97-AF65-F5344CB8AC3E}">
        <p14:creationId xmlns:p14="http://schemas.microsoft.com/office/powerpoint/2010/main" val="3819072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000" dirty="0"/>
              <a:t>DP MOTORCYCLES/ UTILITY TASK VEHICLE  (UTV) AND BOAT</a:t>
            </a:r>
          </a:p>
        </p:txBody>
      </p:sp>
      <p:sp>
        <p:nvSpPr>
          <p:cNvPr id="6" name="Content Placeholder 5"/>
          <p:cNvSpPr>
            <a:spLocks noGrp="1"/>
          </p:cNvSpPr>
          <p:nvPr>
            <p:ph idx="1"/>
          </p:nvPr>
        </p:nvSpPr>
        <p:spPr/>
        <p:txBody>
          <a:bodyPr>
            <a:normAutofit/>
          </a:bodyPr>
          <a:lstStyle/>
          <a:p>
            <a:pPr marL="137160" indent="0">
              <a:buNone/>
            </a:pPr>
            <a:r>
              <a:rPr lang="en-US" sz="2000" dirty="0"/>
              <a:t>PPD’s HOST Team utilizes Dual Purpose motorcycles,  a UTV and the newly acquired HOST boat to handle a portion of camp contacts, cleanups and enforcement in the following ways:</a:t>
            </a:r>
          </a:p>
          <a:p>
            <a:r>
              <a:rPr lang="en-US" sz="2000" dirty="0"/>
              <a:t>Every new camp gets posted with a 72 hour notice to vacate.</a:t>
            </a:r>
          </a:p>
          <a:p>
            <a:r>
              <a:rPr lang="en-US" sz="2000" dirty="0"/>
              <a:t>Every new face receives a warning and they are informed of what is allowed and not allowed in Petaluma.</a:t>
            </a:r>
          </a:p>
          <a:p>
            <a:r>
              <a:rPr lang="en-US" sz="2000" dirty="0"/>
              <a:t>A Field Interview Card is completed with subjects information for our local database (Most new faces have no local record of contact)</a:t>
            </a:r>
          </a:p>
          <a:p>
            <a:r>
              <a:rPr lang="en-US" sz="2000" dirty="0"/>
              <a:t>Information on the Mary Isaak Center is provided as well as the latest pocket reference guide of all Sonoma County services available to assist the homeless. </a:t>
            </a:r>
          </a:p>
          <a:p>
            <a:r>
              <a:rPr lang="en-US" sz="2000" dirty="0"/>
              <a:t>Emergency blankets are provided if needed.</a:t>
            </a:r>
          </a:p>
          <a:p>
            <a:r>
              <a:rPr lang="en-US" sz="2000" dirty="0"/>
              <a:t>Citations  issued and Arrests are made if necessary.</a:t>
            </a:r>
          </a:p>
          <a:p>
            <a:pPr marL="137160" indent="0">
              <a:buNone/>
            </a:pPr>
            <a:endParaRPr lang="en-US" sz="2000" dirty="0"/>
          </a:p>
        </p:txBody>
      </p:sp>
    </p:spTree>
    <p:extLst>
      <p:ext uri="{BB962C8B-B14F-4D97-AF65-F5344CB8AC3E}">
        <p14:creationId xmlns:p14="http://schemas.microsoft.com/office/powerpoint/2010/main" val="1639276346"/>
      </p:ext>
    </p:extLst>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PPD IS ARRESTING AND CITING FOR</a:t>
            </a:r>
          </a:p>
        </p:txBody>
      </p:sp>
      <p:sp>
        <p:nvSpPr>
          <p:cNvPr id="5" name="Content Placeholder 4"/>
          <p:cNvSpPr>
            <a:spLocks noGrp="1"/>
          </p:cNvSpPr>
          <p:nvPr>
            <p:ph idx="1"/>
          </p:nvPr>
        </p:nvSpPr>
        <p:spPr/>
        <p:txBody>
          <a:bodyPr>
            <a:normAutofit fontScale="92500" lnSpcReduction="10000"/>
          </a:bodyPr>
          <a:lstStyle/>
          <a:p>
            <a:r>
              <a:rPr lang="en-US" sz="1400" b="1" dirty="0"/>
              <a:t>647(e) PC </a:t>
            </a:r>
            <a:r>
              <a:rPr lang="en-US" sz="1400" dirty="0"/>
              <a:t>Lodge in any building, structure, vehicle or place, public or private without permission of the owner or person in possession or control of it.  </a:t>
            </a:r>
          </a:p>
          <a:p>
            <a:r>
              <a:rPr lang="en-US" sz="1400" b="1" dirty="0"/>
              <a:t>22435.2 (a) BP </a:t>
            </a:r>
            <a:r>
              <a:rPr lang="en-US" sz="1400" dirty="0"/>
              <a:t>Remove any shopping cart from property of retail premises or parking area. </a:t>
            </a:r>
          </a:p>
          <a:p>
            <a:r>
              <a:rPr lang="en-US" sz="1400" b="1" dirty="0"/>
              <a:t>5652 (a) FG </a:t>
            </a:r>
            <a:r>
              <a:rPr lang="en-US" sz="1400" dirty="0"/>
              <a:t>Litter within 150’ of any state waters (any waterway).</a:t>
            </a:r>
            <a:r>
              <a:rPr lang="en-US" sz="1400" b="1" dirty="0"/>
              <a:t>  </a:t>
            </a:r>
            <a:endParaRPr lang="en-US" sz="1400" dirty="0"/>
          </a:p>
          <a:p>
            <a:r>
              <a:rPr lang="en-US" sz="1400" b="1" dirty="0"/>
              <a:t>21954 (a) VC </a:t>
            </a:r>
            <a:r>
              <a:rPr lang="en-US" sz="1400" dirty="0"/>
              <a:t>Pedestrian in the roadway not in crosswalk. (Example: panhandling on a center island) </a:t>
            </a:r>
          </a:p>
          <a:p>
            <a:r>
              <a:rPr lang="en-US" sz="1400" b="1" dirty="0"/>
              <a:t>22520.5 (a)(1),(2),(3) VC </a:t>
            </a:r>
            <a:r>
              <a:rPr lang="en-US" sz="1400" dirty="0"/>
              <a:t>Freeway vending permit required to sell, display, offer or solicit. Includes any off ramp, sidewalk or shoulder within 500’ of a freeway. (Example Washington off ramp from 101SB panhandlers)   </a:t>
            </a:r>
          </a:p>
          <a:p>
            <a:r>
              <a:rPr lang="en-US" sz="1400" b="1" dirty="0"/>
              <a:t>117555 HS</a:t>
            </a:r>
            <a:r>
              <a:rPr lang="en-US" sz="1400" dirty="0"/>
              <a:t> Anyone who places, deposits, or dumps sewage, sludge, septic tank effluent, accumulation of human excrement, or solid waste, in or upon a street, alley, public highway, or road in common use or upon a public park or other public property </a:t>
            </a:r>
          </a:p>
          <a:p>
            <a:r>
              <a:rPr lang="en-US" sz="1400" b="1" dirty="0"/>
              <a:t>8.12.010 PMC </a:t>
            </a:r>
            <a:r>
              <a:rPr lang="en-US" sz="1400" dirty="0"/>
              <a:t>Littering </a:t>
            </a:r>
          </a:p>
          <a:p>
            <a:r>
              <a:rPr lang="en-US" sz="1400" b="1" dirty="0"/>
              <a:t>8.16.340 PMC </a:t>
            </a:r>
            <a:r>
              <a:rPr lang="en-US" sz="1400" dirty="0"/>
              <a:t>Dumpster diving  </a:t>
            </a:r>
          </a:p>
          <a:p>
            <a:r>
              <a:rPr lang="en-US" sz="1400" b="1" dirty="0"/>
              <a:t>8.24.040 PMC No </a:t>
            </a:r>
            <a:r>
              <a:rPr lang="en-US" sz="1400" dirty="0"/>
              <a:t>Smoking Ordinances</a:t>
            </a:r>
            <a:endParaRPr lang="en-US" sz="1400" b="1" dirty="0"/>
          </a:p>
          <a:p>
            <a:r>
              <a:rPr lang="en-US" sz="1400" b="1" dirty="0"/>
              <a:t>9.16.010 PMC </a:t>
            </a:r>
            <a:r>
              <a:rPr lang="en-US" sz="1400" dirty="0"/>
              <a:t>Dog license required (A portion of our travelling transients have dogs)  </a:t>
            </a:r>
          </a:p>
          <a:p>
            <a:r>
              <a:rPr lang="en-US" sz="1400" b="1" dirty="0"/>
              <a:t>10.16.020(a)&amp;(b) PMC </a:t>
            </a:r>
            <a:r>
              <a:rPr lang="en-US" sz="1400" dirty="0"/>
              <a:t>Urinating in public or exposing oneself to do so. </a:t>
            </a:r>
          </a:p>
          <a:p>
            <a:r>
              <a:rPr lang="en-US" sz="1400" b="1" dirty="0"/>
              <a:t>10.20.010 PMC </a:t>
            </a:r>
            <a:r>
              <a:rPr lang="en-US" sz="1400" dirty="0"/>
              <a:t>Consume alcohol in public and parks without a permit  </a:t>
            </a:r>
          </a:p>
          <a:p>
            <a:r>
              <a:rPr lang="en-US" sz="1400" b="1" dirty="0"/>
              <a:t>10.24.02 PMC </a:t>
            </a:r>
            <a:r>
              <a:rPr lang="en-US" sz="1400" dirty="0"/>
              <a:t>Standing on a street, sidewalk, or public way in a manner which interferes or </a:t>
            </a:r>
          </a:p>
          <a:p>
            <a:pPr marL="137160" indent="0">
              <a:buNone/>
            </a:pPr>
            <a:r>
              <a:rPr lang="en-US" sz="1400" dirty="0"/>
              <a:t>          obstructs pedestrians. </a:t>
            </a:r>
          </a:p>
          <a:p>
            <a:r>
              <a:rPr lang="en-US" sz="1400" b="1" dirty="0"/>
              <a:t>10.24.040 PMC </a:t>
            </a:r>
            <a:r>
              <a:rPr lang="en-US" sz="1400" dirty="0"/>
              <a:t>Sitting, lying or sleeping on any street, alley, sidewalk or public way.    </a:t>
            </a:r>
          </a:p>
          <a:p>
            <a:r>
              <a:rPr lang="en-US" sz="1400" b="1" dirty="0"/>
              <a:t>10.24.061 PMC </a:t>
            </a:r>
            <a:r>
              <a:rPr lang="en-US" sz="1400" dirty="0"/>
              <a:t>No sleeping in vehicles.</a:t>
            </a:r>
            <a:r>
              <a:rPr lang="en-US" sz="1400" b="1" u="sng" dirty="0"/>
              <a:t> </a:t>
            </a:r>
            <a:endParaRPr lang="en-US" sz="1400" dirty="0"/>
          </a:p>
          <a:p>
            <a:r>
              <a:rPr lang="en-US" sz="1400" b="1" dirty="0"/>
              <a:t>10.28.020 PMC </a:t>
            </a:r>
            <a:r>
              <a:rPr lang="en-US" sz="1400" dirty="0"/>
              <a:t>No spitting on the sidewalk. </a:t>
            </a:r>
          </a:p>
          <a:p>
            <a:pPr marL="137160" indent="0">
              <a:buNone/>
            </a:pPr>
            <a:endParaRPr lang="en-US" sz="1400" dirty="0"/>
          </a:p>
        </p:txBody>
      </p:sp>
    </p:spTree>
    <p:extLst>
      <p:ext uri="{BB962C8B-B14F-4D97-AF65-F5344CB8AC3E}">
        <p14:creationId xmlns:p14="http://schemas.microsoft.com/office/powerpoint/2010/main" val="40422339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1000"/>
                                        <p:tgtEl>
                                          <p:spTgt spid="5">
                                            <p:txEl>
                                              <p:pRg st="7" end="7"/>
                                            </p:txEl>
                                          </p:spTgt>
                                        </p:tgtEl>
                                      </p:cBhvr>
                                    </p:animEffect>
                                    <p:anim calcmode="lin" valueType="num">
                                      <p:cBhvr>
                                        <p:cTn id="5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9" end="9"/>
                                            </p:txEl>
                                          </p:spTgt>
                                        </p:tgtEl>
                                        <p:attrNameLst>
                                          <p:attrName>style.visibility</p:attrName>
                                        </p:attrNameLst>
                                      </p:cBhvr>
                                      <p:to>
                                        <p:strVal val="visible"/>
                                      </p:to>
                                    </p:set>
                                    <p:animEffect transition="in" filter="fade">
                                      <p:cBhvr>
                                        <p:cTn id="63" dur="1000"/>
                                        <p:tgtEl>
                                          <p:spTgt spid="5">
                                            <p:txEl>
                                              <p:pRg st="9" end="9"/>
                                            </p:txEl>
                                          </p:spTgt>
                                        </p:tgtEl>
                                      </p:cBhvr>
                                    </p:animEffect>
                                    <p:anim calcmode="lin" valueType="num">
                                      <p:cBhvr>
                                        <p:cTn id="64"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Effect transition="in" filter="fade">
                                      <p:cBhvr>
                                        <p:cTn id="70" dur="1000"/>
                                        <p:tgtEl>
                                          <p:spTgt spid="5">
                                            <p:txEl>
                                              <p:pRg st="10" end="10"/>
                                            </p:txEl>
                                          </p:spTgt>
                                        </p:tgtEl>
                                      </p:cBhvr>
                                    </p:animEffect>
                                    <p:anim calcmode="lin" valueType="num">
                                      <p:cBhvr>
                                        <p:cTn id="71"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xEl>
                                              <p:pRg st="11" end="11"/>
                                            </p:txEl>
                                          </p:spTgt>
                                        </p:tgtEl>
                                        <p:attrNameLst>
                                          <p:attrName>style.visibility</p:attrName>
                                        </p:attrNameLst>
                                      </p:cBhvr>
                                      <p:to>
                                        <p:strVal val="visible"/>
                                      </p:to>
                                    </p:set>
                                    <p:animEffect transition="in" filter="fade">
                                      <p:cBhvr>
                                        <p:cTn id="77" dur="1000"/>
                                        <p:tgtEl>
                                          <p:spTgt spid="5">
                                            <p:txEl>
                                              <p:pRg st="11" end="11"/>
                                            </p:txEl>
                                          </p:spTgt>
                                        </p:tgtEl>
                                      </p:cBhvr>
                                    </p:animEffect>
                                    <p:anim calcmode="lin" valueType="num">
                                      <p:cBhvr>
                                        <p:cTn id="78"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
                                            <p:txEl>
                                              <p:pRg st="12" end="12"/>
                                            </p:txEl>
                                          </p:spTgt>
                                        </p:tgtEl>
                                        <p:attrNameLst>
                                          <p:attrName>style.visibility</p:attrName>
                                        </p:attrNameLst>
                                      </p:cBhvr>
                                      <p:to>
                                        <p:strVal val="visible"/>
                                      </p:to>
                                    </p:set>
                                    <p:animEffect transition="in" filter="fade">
                                      <p:cBhvr>
                                        <p:cTn id="84" dur="1000"/>
                                        <p:tgtEl>
                                          <p:spTgt spid="5">
                                            <p:txEl>
                                              <p:pRg st="12" end="12"/>
                                            </p:txEl>
                                          </p:spTgt>
                                        </p:tgtEl>
                                      </p:cBhvr>
                                    </p:animEffect>
                                    <p:anim calcmode="lin" valueType="num">
                                      <p:cBhvr>
                                        <p:cTn id="85"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5">
                                            <p:txEl>
                                              <p:pRg st="13" end="13"/>
                                            </p:txEl>
                                          </p:spTgt>
                                        </p:tgtEl>
                                        <p:attrNameLst>
                                          <p:attrName>style.visibility</p:attrName>
                                        </p:attrNameLst>
                                      </p:cBhvr>
                                      <p:to>
                                        <p:strVal val="visible"/>
                                      </p:to>
                                    </p:set>
                                    <p:animEffect transition="in" filter="fade">
                                      <p:cBhvr>
                                        <p:cTn id="89" dur="1000"/>
                                        <p:tgtEl>
                                          <p:spTgt spid="5">
                                            <p:txEl>
                                              <p:pRg st="13" end="13"/>
                                            </p:txEl>
                                          </p:spTgt>
                                        </p:tgtEl>
                                      </p:cBhvr>
                                    </p:animEffect>
                                    <p:anim calcmode="lin" valueType="num">
                                      <p:cBhvr>
                                        <p:cTn id="90"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91" dur="1000" fill="hold"/>
                                        <p:tgtEl>
                                          <p:spTgt spid="5">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5">
                                            <p:txEl>
                                              <p:pRg st="14" end="14"/>
                                            </p:txEl>
                                          </p:spTgt>
                                        </p:tgtEl>
                                        <p:attrNameLst>
                                          <p:attrName>style.visibility</p:attrName>
                                        </p:attrNameLst>
                                      </p:cBhvr>
                                      <p:to>
                                        <p:strVal val="visible"/>
                                      </p:to>
                                    </p:set>
                                    <p:animEffect transition="in" filter="fade">
                                      <p:cBhvr>
                                        <p:cTn id="96" dur="1000"/>
                                        <p:tgtEl>
                                          <p:spTgt spid="5">
                                            <p:txEl>
                                              <p:pRg st="14" end="14"/>
                                            </p:txEl>
                                          </p:spTgt>
                                        </p:tgtEl>
                                      </p:cBhvr>
                                    </p:animEffect>
                                    <p:anim calcmode="lin" valueType="num">
                                      <p:cBhvr>
                                        <p:cTn id="97"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98"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5">
                                            <p:txEl>
                                              <p:pRg st="15" end="15"/>
                                            </p:txEl>
                                          </p:spTgt>
                                        </p:tgtEl>
                                        <p:attrNameLst>
                                          <p:attrName>style.visibility</p:attrName>
                                        </p:attrNameLst>
                                      </p:cBhvr>
                                      <p:to>
                                        <p:strVal val="visible"/>
                                      </p:to>
                                    </p:set>
                                    <p:animEffect transition="in" filter="fade">
                                      <p:cBhvr>
                                        <p:cTn id="103" dur="1000"/>
                                        <p:tgtEl>
                                          <p:spTgt spid="5">
                                            <p:txEl>
                                              <p:pRg st="15" end="15"/>
                                            </p:txEl>
                                          </p:spTgt>
                                        </p:tgtEl>
                                      </p:cBhvr>
                                    </p:animEffect>
                                    <p:anim calcmode="lin" valueType="num">
                                      <p:cBhvr>
                                        <p:cTn id="104"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105" dur="1000" fill="hold"/>
                                        <p:tgtEl>
                                          <p:spTgt spid="5">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5">
                                            <p:txEl>
                                              <p:pRg st="16" end="16"/>
                                            </p:txEl>
                                          </p:spTgt>
                                        </p:tgtEl>
                                        <p:attrNameLst>
                                          <p:attrName>style.visibility</p:attrName>
                                        </p:attrNameLst>
                                      </p:cBhvr>
                                      <p:to>
                                        <p:strVal val="visible"/>
                                      </p:to>
                                    </p:set>
                                    <p:animEffect transition="in" filter="fade">
                                      <p:cBhvr>
                                        <p:cTn id="110" dur="1000"/>
                                        <p:tgtEl>
                                          <p:spTgt spid="5">
                                            <p:txEl>
                                              <p:pRg st="16" end="16"/>
                                            </p:txEl>
                                          </p:spTgt>
                                        </p:tgtEl>
                                      </p:cBhvr>
                                    </p:animEffect>
                                    <p:anim calcmode="lin" valueType="num">
                                      <p:cBhvr>
                                        <p:cTn id="111" dur="10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112" dur="1000" fill="hold"/>
                                        <p:tgtEl>
                                          <p:spTgt spid="5">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2800" dirty="0"/>
              <a:t>OTHER COMMON CRIMES COMMITED BY PETALUMA’S HOMELESS POPULATION</a:t>
            </a:r>
          </a:p>
        </p:txBody>
      </p:sp>
      <p:sp>
        <p:nvSpPr>
          <p:cNvPr id="3" name="Content Placeholder 2"/>
          <p:cNvSpPr>
            <a:spLocks noGrp="1"/>
          </p:cNvSpPr>
          <p:nvPr>
            <p:ph idx="1"/>
          </p:nvPr>
        </p:nvSpPr>
        <p:spPr/>
        <p:txBody>
          <a:bodyPr>
            <a:normAutofit/>
          </a:bodyPr>
          <a:lstStyle/>
          <a:p>
            <a:r>
              <a:rPr lang="en-US" sz="1600" dirty="0"/>
              <a:t>647(F) PC </a:t>
            </a:r>
            <a:r>
              <a:rPr lang="en-US" sz="1600" dirty="0">
                <a:solidFill>
                  <a:srgbClr val="FFFF00"/>
                </a:solidFill>
              </a:rPr>
              <a:t>Public Intoxication</a:t>
            </a:r>
          </a:p>
          <a:p>
            <a:pPr>
              <a:buFont typeface="+mj-lt"/>
              <a:buAutoNum type="arabicPeriod"/>
            </a:pPr>
            <a:r>
              <a:rPr lang="en-US" sz="1600" dirty="0">
                <a:solidFill>
                  <a:srgbClr val="002060"/>
                </a:solidFill>
              </a:rPr>
              <a:t>Upon contact with homeless in their camps it is common to find them severely intoxicated surrounded by alcoholic beverage cans and bottles. </a:t>
            </a:r>
          </a:p>
          <a:p>
            <a:r>
              <a:rPr lang="en-US" sz="1600" dirty="0"/>
              <a:t>488/487 PC </a:t>
            </a:r>
            <a:r>
              <a:rPr lang="en-US" sz="1600" dirty="0">
                <a:solidFill>
                  <a:srgbClr val="FFFF00"/>
                </a:solidFill>
              </a:rPr>
              <a:t>Theft and Grand Theft</a:t>
            </a:r>
          </a:p>
          <a:p>
            <a:pPr marL="480060" indent="-342900">
              <a:buFont typeface="+mj-lt"/>
              <a:buAutoNum type="arabicPeriod"/>
            </a:pPr>
            <a:r>
              <a:rPr lang="en-US" sz="1600" dirty="0">
                <a:solidFill>
                  <a:srgbClr val="002060"/>
                </a:solidFill>
              </a:rPr>
              <a:t>The PPD receives numerous calls daily of thefts occurring from our supermarkets and department stores.  Video surveillance usually assists us in identifying repeat offenders and stolen property is often recovered from homeless encampments. </a:t>
            </a:r>
          </a:p>
          <a:p>
            <a:r>
              <a:rPr lang="en-US" sz="1600" dirty="0"/>
              <a:t>11377/11350/11364/11550 HS  </a:t>
            </a:r>
            <a:r>
              <a:rPr lang="en-US" sz="1600" dirty="0">
                <a:solidFill>
                  <a:srgbClr val="FFFF00"/>
                </a:solidFill>
              </a:rPr>
              <a:t>Possession of controlled substances, paraphernalia, being under the influence of a controlled substance</a:t>
            </a:r>
          </a:p>
          <a:p>
            <a:pPr>
              <a:buFont typeface="+mj-lt"/>
              <a:buAutoNum type="arabicPeriod"/>
            </a:pPr>
            <a:r>
              <a:rPr lang="en-US" sz="1600" dirty="0">
                <a:solidFill>
                  <a:srgbClr val="002060"/>
                </a:solidFill>
              </a:rPr>
              <a:t>Entering and contacting subjects in these camps can be particularly dangerous due to the presence of drug paraphernalia such as used hypodermic needles and broken glass pipes</a:t>
            </a:r>
            <a:r>
              <a:rPr lang="en-US" sz="1600" dirty="0"/>
              <a:t>.</a:t>
            </a:r>
          </a:p>
          <a:p>
            <a:r>
              <a:rPr lang="en-US" sz="1600" dirty="0"/>
              <a:t>1203.2 PC </a:t>
            </a:r>
            <a:r>
              <a:rPr lang="en-US" sz="1600" dirty="0">
                <a:solidFill>
                  <a:srgbClr val="FFFF00"/>
                </a:solidFill>
              </a:rPr>
              <a:t>Violation of probation</a:t>
            </a:r>
            <a:r>
              <a:rPr lang="en-US" sz="1600" dirty="0">
                <a:solidFill>
                  <a:srgbClr val="C00000"/>
                </a:solidFill>
              </a:rPr>
              <a:t>. </a:t>
            </a:r>
          </a:p>
          <a:p>
            <a:pPr>
              <a:buFont typeface="+mj-lt"/>
              <a:buAutoNum type="arabicPeriod"/>
            </a:pPr>
            <a:r>
              <a:rPr lang="en-US" sz="1600" dirty="0">
                <a:solidFill>
                  <a:srgbClr val="002060"/>
                </a:solidFill>
              </a:rPr>
              <a:t>The majority of subjects we contact are currently on probation for a previous offense with terms such as “Be of Good Conduct, Obey all Laws, Submit to warrantless search and seizure and do not possess or use alcohol” among others.</a:t>
            </a:r>
          </a:p>
          <a:p>
            <a:pPr>
              <a:buFont typeface="+mj-lt"/>
              <a:buAutoNum type="arabicPeriod"/>
            </a:pPr>
            <a:endParaRPr lang="en-US" sz="1400" dirty="0"/>
          </a:p>
          <a:p>
            <a:pPr>
              <a:buFont typeface="+mj-lt"/>
              <a:buAutoNum type="arabicPeriod"/>
            </a:pPr>
            <a:endParaRPr lang="en-US" sz="1400" dirty="0"/>
          </a:p>
          <a:p>
            <a:pPr marL="480060" indent="-342900">
              <a:buFont typeface="+mj-lt"/>
              <a:buAutoNum type="arabicPeriod"/>
            </a:pPr>
            <a:endParaRPr lang="en-US" sz="1400" dirty="0"/>
          </a:p>
        </p:txBody>
      </p:sp>
    </p:spTree>
    <p:extLst>
      <p:ext uri="{BB962C8B-B14F-4D97-AF65-F5344CB8AC3E}">
        <p14:creationId xmlns:p14="http://schemas.microsoft.com/office/powerpoint/2010/main" val="12510162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 OF ARRESTS AND CITES</a:t>
            </a:r>
          </a:p>
        </p:txBody>
      </p:sp>
      <p:sp>
        <p:nvSpPr>
          <p:cNvPr id="3" name="Content Placeholder 2"/>
          <p:cNvSpPr>
            <a:spLocks noGrp="1"/>
          </p:cNvSpPr>
          <p:nvPr>
            <p:ph idx="1"/>
          </p:nvPr>
        </p:nvSpPr>
        <p:spPr/>
        <p:txBody>
          <a:bodyPr/>
          <a:lstStyle/>
          <a:p>
            <a:pPr marL="137160" indent="0">
              <a:buNone/>
            </a:pPr>
            <a:r>
              <a:rPr lang="en-US" dirty="0"/>
              <a:t>Some subjects are cited with a court date to appear in court on a later date and some are transported directly to the Sonoma County Main Jail in Santa Rosa and booked.</a:t>
            </a:r>
          </a:p>
          <a:p>
            <a:pPr marL="137160" indent="0">
              <a:buNone/>
            </a:pPr>
            <a:endParaRPr lang="en-US" dirty="0"/>
          </a:p>
          <a:p>
            <a:pPr marL="137160" indent="0">
              <a:buNone/>
            </a:pPr>
            <a:r>
              <a:rPr lang="en-US" dirty="0"/>
              <a:t>Once the subject is arrested, usually they vacate the camp and leave the City of Petaluma with their camp to clean up.  On occasion, the person is handed trash bags and given the option to bag up their own garbage in lieu of booking at CJ.</a:t>
            </a:r>
          </a:p>
        </p:txBody>
      </p:sp>
    </p:spTree>
    <p:extLst>
      <p:ext uri="{BB962C8B-B14F-4D97-AF65-F5344CB8AC3E}">
        <p14:creationId xmlns:p14="http://schemas.microsoft.com/office/powerpoint/2010/main" val="4027579110"/>
      </p:ext>
    </p:extLst>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 CLEANS UP THE CAMP WHEN ITS ABANDONED</a:t>
            </a:r>
          </a:p>
        </p:txBody>
      </p:sp>
      <p:sp>
        <p:nvSpPr>
          <p:cNvPr id="3" name="Content Placeholder 2"/>
          <p:cNvSpPr>
            <a:spLocks noGrp="1"/>
          </p:cNvSpPr>
          <p:nvPr>
            <p:ph idx="1"/>
          </p:nvPr>
        </p:nvSpPr>
        <p:spPr/>
        <p:txBody>
          <a:bodyPr>
            <a:normAutofit fontScale="92500" lnSpcReduction="10000"/>
          </a:bodyPr>
          <a:lstStyle/>
          <a:p>
            <a:pPr marL="137160" indent="0">
              <a:buNone/>
            </a:pPr>
            <a:r>
              <a:rPr lang="en-US" sz="1900" dirty="0"/>
              <a:t>The Petaluma Police Department does not have a single “go to” clean up option for homeless camps.  PPD works with collaboratively with different groups, public and private and evaluates the best method of cleanup for each site.</a:t>
            </a:r>
          </a:p>
          <a:p>
            <a:pPr marL="137160" indent="0">
              <a:buNone/>
            </a:pPr>
            <a:endParaRPr lang="en-US" sz="1900" dirty="0"/>
          </a:p>
          <a:p>
            <a:r>
              <a:rPr lang="en-US" sz="1900" dirty="0"/>
              <a:t>Private property owners such as SMART (Who’s railroad tracks run the length of the city and are a popular location to camp) and others located through information obtained in the Parcel Viewer program on the city’s website are the first resource.</a:t>
            </a:r>
          </a:p>
          <a:p>
            <a:r>
              <a:rPr lang="en-US" sz="1900" dirty="0"/>
              <a:t>Public property camps will be cleaned up by whichever agency controls the land such as the City of Petaluma (Public Works and the Water </a:t>
            </a:r>
            <a:r>
              <a:rPr lang="en-US" sz="1900" dirty="0" err="1"/>
              <a:t>Dept</a:t>
            </a:r>
            <a:r>
              <a:rPr lang="en-US" sz="1900" dirty="0"/>
              <a:t>), The Harbor Master’s Office, County of Sonoma, Sonoma County Water Agency or Cal Trans to name a few.</a:t>
            </a:r>
          </a:p>
          <a:p>
            <a:r>
              <a:rPr lang="en-US" sz="1900" dirty="0"/>
              <a:t>Volunteers groups such as Santa Rosa Catholic Charities, Friends of the Petaluma River, The Petaluma Wetlands Alliance, The Sea Scouts and volunteers from the Mary Isaac Center  often assist when called upon when all other options are exhausted.</a:t>
            </a:r>
          </a:p>
          <a:p>
            <a:pPr marL="137160" indent="0">
              <a:buNone/>
            </a:pPr>
            <a:endParaRPr lang="en-US" sz="1800" dirty="0"/>
          </a:p>
        </p:txBody>
      </p:sp>
    </p:spTree>
    <p:extLst>
      <p:ext uri="{BB962C8B-B14F-4D97-AF65-F5344CB8AC3E}">
        <p14:creationId xmlns:p14="http://schemas.microsoft.com/office/powerpoint/2010/main" val="37735484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ressdemocrat.com/csp/mediapool/sites/dt.common.streams.StreamServer.cls?STREAMOID=oI0yuxMvtGs_9yzPNn3ZY8$daE2N3K4ZzOUsqbU5sYtn4vRh2JUMe2T$sUyUVTMtWCsjLu883Ygn4B49Lvm9bPe2QeMKQdVeZmXF$9l$4uCZ8QDXhaHEp3rvzXRJFdy0KqPHLoMevcTLo3h8xh70Y6N_U_CryOsw6FTOdKL_jpQ-&amp;CONTENTTYPE=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11659"/>
            <a:ext cx="7620000" cy="54864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80864"/>
      </p:ext>
    </p:extLst>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8229600" cy="1143000"/>
          </a:xfrm>
        </p:spPr>
        <p:txBody>
          <a:bodyPr>
            <a:normAutofit/>
          </a:bodyPr>
          <a:lstStyle/>
          <a:p>
            <a:r>
              <a:rPr lang="en-US" dirty="0"/>
              <a:t>Tree House Removal</a:t>
            </a:r>
            <a:br>
              <a:rPr lang="en-US" dirty="0"/>
            </a:br>
            <a:r>
              <a:rPr lang="en-US" sz="2000" dirty="0"/>
              <a:t>Resources Required for the 8 hour operation</a:t>
            </a:r>
            <a:endParaRPr lang="en-US" dirty="0"/>
          </a:p>
        </p:txBody>
      </p:sp>
      <p:sp>
        <p:nvSpPr>
          <p:cNvPr id="3" name="Content Placeholder 2"/>
          <p:cNvSpPr>
            <a:spLocks noGrp="1"/>
          </p:cNvSpPr>
          <p:nvPr>
            <p:ph idx="4294967295"/>
          </p:nvPr>
        </p:nvSpPr>
        <p:spPr>
          <a:xfrm>
            <a:off x="304800" y="1600200"/>
            <a:ext cx="8382000" cy="4708525"/>
          </a:xfrm>
        </p:spPr>
        <p:txBody>
          <a:bodyPr>
            <a:normAutofit fontScale="92500" lnSpcReduction="10000"/>
          </a:bodyPr>
          <a:lstStyle/>
          <a:p>
            <a:pPr>
              <a:buFont typeface="Arial" panose="020B0604020202020204" pitchFamily="34" charset="0"/>
              <a:buChar char="•"/>
            </a:pPr>
            <a:r>
              <a:rPr lang="en-US" sz="2400" dirty="0"/>
              <a:t>3 Petaluma Police Officers and 1 Sergeant</a:t>
            </a:r>
          </a:p>
          <a:p>
            <a:pPr>
              <a:buFont typeface="Arial" panose="020B0604020202020204" pitchFamily="34" charset="0"/>
              <a:buChar char="•"/>
            </a:pPr>
            <a:r>
              <a:rPr lang="en-US" sz="2400" dirty="0"/>
              <a:t>15 volunteers from the Mary Isaac Center and Santa Rosa Catholic Charities</a:t>
            </a:r>
          </a:p>
          <a:p>
            <a:pPr>
              <a:buFont typeface="Arial" panose="020B0604020202020204" pitchFamily="34" charset="0"/>
              <a:buChar char="•"/>
            </a:pPr>
            <a:r>
              <a:rPr lang="en-US" sz="2400" dirty="0"/>
              <a:t>1 Fish and Game Warden</a:t>
            </a:r>
          </a:p>
          <a:p>
            <a:pPr>
              <a:buFont typeface="Arial" panose="020B0604020202020204" pitchFamily="34" charset="0"/>
              <a:buChar char="•"/>
            </a:pPr>
            <a:r>
              <a:rPr lang="en-US" sz="2400" dirty="0"/>
              <a:t>2 Homeless Outreach workers</a:t>
            </a:r>
          </a:p>
          <a:p>
            <a:pPr>
              <a:buFont typeface="Arial" panose="020B0604020202020204" pitchFamily="34" charset="0"/>
              <a:buChar char="•"/>
            </a:pPr>
            <a:r>
              <a:rPr lang="en-US" sz="2400" dirty="0"/>
              <a:t>1 Factory Outlets Maintenance Supervisor</a:t>
            </a:r>
          </a:p>
          <a:p>
            <a:pPr>
              <a:buFont typeface="Arial" panose="020B0604020202020204" pitchFamily="34" charset="0"/>
              <a:buChar char="•"/>
            </a:pPr>
            <a:r>
              <a:rPr lang="en-US" sz="2400" dirty="0"/>
              <a:t>2 Tree Removal Specialists with heavy equipment</a:t>
            </a:r>
          </a:p>
          <a:p>
            <a:pPr>
              <a:buFont typeface="Arial" panose="020B0604020202020204" pitchFamily="34" charset="0"/>
              <a:buChar char="•"/>
            </a:pPr>
            <a:r>
              <a:rPr lang="en-US" sz="2400" dirty="0"/>
              <a:t>2 Forty yard debris boxes (overflowing) delivered and picked up by Petaluma Refuse and Recycling</a:t>
            </a:r>
          </a:p>
          <a:p>
            <a:pPr>
              <a:buFont typeface="Arial" panose="020B0604020202020204" pitchFamily="34" charset="0"/>
              <a:buChar char="•"/>
            </a:pPr>
            <a:r>
              <a:rPr lang="en-US" sz="2400" dirty="0"/>
              <a:t>3 Weeks of planning and coordination</a:t>
            </a:r>
          </a:p>
          <a:p>
            <a:pPr>
              <a:buFont typeface="Arial" panose="020B0604020202020204" pitchFamily="34" charset="0"/>
              <a:buChar char="•"/>
            </a:pPr>
            <a:r>
              <a:rPr lang="en-US" sz="2400" dirty="0"/>
              <a:t>Total cost to cut down the 3 supporting poplar trees and tree house and haul the garbage waste and debris away….</a:t>
            </a:r>
            <a:endParaRPr lang="en-US" sz="2000" dirty="0"/>
          </a:p>
          <a:p>
            <a:pPr>
              <a:buFont typeface="Wingdings" panose="05000000000000000000" pitchFamily="2" charset="2"/>
              <a:buChar char="Ø"/>
            </a:pPr>
            <a:r>
              <a:rPr lang="en-US" sz="2000" dirty="0"/>
              <a:t>4500.00$</a:t>
            </a:r>
            <a:endParaRPr lang="en-US" sz="2400" dirty="0"/>
          </a:p>
          <a:p>
            <a:pPr>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28146222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barn(inVertical)">
                                      <p:cBhvr>
                                        <p:cTn id="7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137160" indent="0">
              <a:buNone/>
            </a:pPr>
            <a:r>
              <a:rPr lang="en-US" dirty="0"/>
              <a:t>THESE CAMPS CAN TAKE MONTHS TO GET CLEANED UP AND OFTEN GET WASHED INTO THE PETALUMA  RIVER BY RAIN.  SOME CAMPS REMAIN YEARS LATER DUE TO INACCESSIBILITY TO CLEANUP CREWS AND EQUIPMENT.</a:t>
            </a:r>
          </a:p>
          <a:p>
            <a:r>
              <a:rPr lang="en-US" dirty="0"/>
              <a:t>For every camp we clean up it is common for a new one to be created elsewhere</a:t>
            </a:r>
          </a:p>
        </p:txBody>
      </p:sp>
    </p:spTree>
    <p:extLst>
      <p:ext uri="{BB962C8B-B14F-4D97-AF65-F5344CB8AC3E}">
        <p14:creationId xmlns:p14="http://schemas.microsoft.com/office/powerpoint/2010/main" val="1193125101"/>
      </p:ext>
    </p:extLst>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600" dirty="0"/>
              <a:t>ARC GIS</a:t>
            </a:r>
          </a:p>
        </p:txBody>
      </p:sp>
      <p:sp>
        <p:nvSpPr>
          <p:cNvPr id="8" name="Picture Placeholder 7"/>
          <p:cNvSpPr>
            <a:spLocks noGrp="1"/>
          </p:cNvSpPr>
          <p:nvPr>
            <p:ph type="pic" idx="1"/>
          </p:nvPr>
        </p:nvSpPr>
        <p:spPr/>
      </p:sp>
      <p:sp>
        <p:nvSpPr>
          <p:cNvPr id="9" name="Text Placeholder 8"/>
          <p:cNvSpPr>
            <a:spLocks noGrp="1"/>
          </p:cNvSpPr>
          <p:nvPr>
            <p:ph type="body" sz="half" idx="2"/>
          </p:nvPr>
        </p:nvSpPr>
        <p:spPr/>
        <p:txBody>
          <a:bodyPr>
            <a:normAutofit/>
          </a:bodyPr>
          <a:lstStyle/>
          <a:p>
            <a:r>
              <a:rPr lang="en-US" sz="2000" dirty="0">
                <a:solidFill>
                  <a:schemeClr val="bg1"/>
                </a:solidFill>
              </a:rPr>
              <a:t>GPS BASED SMARTPHONE APP</a:t>
            </a:r>
          </a:p>
        </p:txBody>
      </p:sp>
      <p:pic>
        <p:nvPicPr>
          <p:cNvPr id="2050" name="Picture 2" descr="C:\Users\rdebaeke\AppData\Local\Microsoft\Windows\Temporary Internet Files\Content.Outlook\L1SBO71R\IMG_284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5486399"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0765"/>
      </p:ext>
    </p:extLst>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137160" indent="0">
              <a:buNone/>
            </a:pPr>
            <a:r>
              <a:rPr lang="en-US" sz="3200" dirty="0"/>
              <a:t>The Petaluma Police Department has been overwhelmed with Homeless related calls for service.  Research over the last few years has shown homeless related calls for service can account for 30-40% of the total call volume. Homelessness has been identified time and time again by Petaluma Citizens at town hall meetings as a top issue requiring immediate attention</a:t>
            </a:r>
            <a:r>
              <a:rPr lang="en-US" sz="3200" dirty="0">
                <a:solidFill>
                  <a:schemeClr val="bg1"/>
                </a:solidFill>
              </a:rPr>
              <a:t>. </a:t>
            </a:r>
          </a:p>
        </p:txBody>
      </p:sp>
    </p:spTree>
    <p:extLst>
      <p:ext uri="{BB962C8B-B14F-4D97-AF65-F5344CB8AC3E}">
        <p14:creationId xmlns:p14="http://schemas.microsoft.com/office/powerpoint/2010/main" val="2670202687"/>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latin typeface="Calisto MT" pitchFamily="18" charset="0"/>
              </a:rPr>
              <a:t>One of the nation’s least affordable housing markets</a:t>
            </a:r>
            <a:endParaRPr lang="en-US" dirty="0"/>
          </a:p>
        </p:txBody>
      </p:sp>
      <p:sp>
        <p:nvSpPr>
          <p:cNvPr id="3" name="Content Placeholder 2"/>
          <p:cNvSpPr>
            <a:spLocks noGrp="1"/>
          </p:cNvSpPr>
          <p:nvPr>
            <p:ph idx="1"/>
          </p:nvPr>
        </p:nvSpPr>
        <p:spPr/>
        <p:txBody>
          <a:bodyPr/>
          <a:lstStyle/>
          <a:p>
            <a:r>
              <a:rPr lang="en-US" sz="3600" dirty="0"/>
              <a:t>In July of 2016 Sonoma County made the top ten list of least affordable places to live. 82% of the average Sonoma County resident’s salary on a median priced home went to the mortgage. </a:t>
            </a:r>
          </a:p>
          <a:p>
            <a:r>
              <a:rPr lang="en-US" sz="3600" dirty="0"/>
              <a:t>The national average is 35%</a:t>
            </a:r>
          </a:p>
          <a:p>
            <a:r>
              <a:rPr lang="en-US" sz="3600" dirty="0"/>
              <a:t>7 of the top ten are in California</a:t>
            </a:r>
            <a:r>
              <a:rPr lang="en-US" dirty="0"/>
              <a:t>.</a:t>
            </a:r>
          </a:p>
        </p:txBody>
      </p:sp>
    </p:spTree>
    <p:extLst>
      <p:ext uri="{BB962C8B-B14F-4D97-AF65-F5344CB8AC3E}">
        <p14:creationId xmlns:p14="http://schemas.microsoft.com/office/powerpoint/2010/main" val="2243599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Homeless Outreach Services Team (HOST)</a:t>
            </a:r>
          </a:p>
        </p:txBody>
      </p:sp>
      <p:sp>
        <p:nvSpPr>
          <p:cNvPr id="3" name="Content Placeholder 2"/>
          <p:cNvSpPr>
            <a:spLocks noGrp="1"/>
          </p:cNvSpPr>
          <p:nvPr>
            <p:ph idx="1"/>
          </p:nvPr>
        </p:nvSpPr>
        <p:spPr/>
        <p:txBody>
          <a:bodyPr/>
          <a:lstStyle/>
          <a:p>
            <a:pPr marL="137160" indent="0">
              <a:buNone/>
            </a:pPr>
            <a:r>
              <a:rPr lang="en-US" dirty="0"/>
              <a:t>Funding for one full time officer was found within the departments budget by redefining another positions duties and goals.  This officer began addressing the city’s homeless problem full time in 1/2016.</a:t>
            </a:r>
          </a:p>
          <a:p>
            <a:pPr marL="137160" indent="0">
              <a:buNone/>
            </a:pPr>
            <a:endParaRPr lang="en-US" dirty="0"/>
          </a:p>
          <a:p>
            <a:pPr marL="137160" indent="0">
              <a:buNone/>
            </a:pPr>
            <a:r>
              <a:rPr lang="en-US" dirty="0"/>
              <a:t>PPD was awarded a grant for $500k by Cal-Recycle to fund a second officer also in 1/2016.  The position was filled by Officer Zilverio “Zeus” Rivera the following July </a:t>
            </a:r>
          </a:p>
          <a:p>
            <a:pPr marL="137160" indent="0">
              <a:buNone/>
            </a:pPr>
            <a:endParaRPr lang="en-US" dirty="0"/>
          </a:p>
        </p:txBody>
      </p:sp>
    </p:spTree>
    <p:extLst>
      <p:ext uri="{BB962C8B-B14F-4D97-AF65-F5344CB8AC3E}">
        <p14:creationId xmlns:p14="http://schemas.microsoft.com/office/powerpoint/2010/main" val="1776506653"/>
      </p:ext>
    </p:extLst>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PPD HOST Team </a:t>
            </a:r>
            <a:br>
              <a:rPr lang="en-US" dirty="0"/>
            </a:br>
            <a:r>
              <a:rPr lang="en-US" dirty="0"/>
              <a:t>Stats 1/16 to 9/18</a:t>
            </a:r>
          </a:p>
        </p:txBody>
      </p:sp>
      <p:sp>
        <p:nvSpPr>
          <p:cNvPr id="3" name="Content Placeholder 2"/>
          <p:cNvSpPr>
            <a:spLocks noGrp="1"/>
          </p:cNvSpPr>
          <p:nvPr>
            <p:ph idx="1"/>
          </p:nvPr>
        </p:nvSpPr>
        <p:spPr/>
        <p:txBody>
          <a:bodyPr>
            <a:noAutofit/>
          </a:bodyPr>
          <a:lstStyle/>
          <a:p>
            <a:r>
              <a:rPr lang="en-US" sz="1400" b="1" dirty="0"/>
              <a:t>ABATEMENTS:						377</a:t>
            </a:r>
          </a:p>
          <a:p>
            <a:endParaRPr lang="en-US" sz="1400" b="1" dirty="0"/>
          </a:p>
          <a:p>
            <a:r>
              <a:rPr lang="en-US" sz="1400" b="1" dirty="0"/>
              <a:t>TOTAL CUBIC YARDAGE OF WASTE ABATED:			1323</a:t>
            </a:r>
          </a:p>
          <a:p>
            <a:endParaRPr lang="en-US" sz="1400" b="1" dirty="0"/>
          </a:p>
          <a:p>
            <a:r>
              <a:rPr lang="en-US" sz="1400" b="1" dirty="0"/>
              <a:t>HOST RESPONSES TO CAMPS/ TRESPASSING (POST 72 HOUR NOTICE)	2838</a:t>
            </a:r>
          </a:p>
          <a:p>
            <a:endParaRPr lang="en-US" sz="1400" b="1" dirty="0"/>
          </a:p>
          <a:p>
            <a:r>
              <a:rPr lang="en-US" sz="1400" b="1" dirty="0"/>
              <a:t>MEETINGS ATTENDED: 						916</a:t>
            </a:r>
          </a:p>
          <a:p>
            <a:r>
              <a:rPr lang="en-US" sz="1400" b="1" dirty="0"/>
              <a:t> </a:t>
            </a:r>
          </a:p>
          <a:p>
            <a:r>
              <a:rPr lang="en-US" sz="1400" b="1" dirty="0"/>
              <a:t> </a:t>
            </a:r>
          </a:p>
          <a:p>
            <a:r>
              <a:rPr lang="en-US" sz="1400" b="1" u="sng" dirty="0"/>
              <a:t>ARRESTS:</a:t>
            </a:r>
            <a:r>
              <a:rPr lang="en-US" sz="1400" b="1" dirty="0"/>
              <a:t>							311</a:t>
            </a:r>
          </a:p>
          <a:p>
            <a:endParaRPr lang="en-US" sz="1400" b="1" dirty="0"/>
          </a:p>
          <a:p>
            <a:r>
              <a:rPr lang="en-US" sz="1400" b="1" u="sng" dirty="0"/>
              <a:t>CITATIONS:</a:t>
            </a:r>
            <a:r>
              <a:rPr lang="en-US" sz="1400" b="1" dirty="0"/>
              <a:t>							51</a:t>
            </a:r>
          </a:p>
          <a:p>
            <a:endParaRPr lang="en-US" sz="1400" b="1" dirty="0"/>
          </a:p>
          <a:p>
            <a:r>
              <a:rPr lang="en-US" sz="1400" b="1" u="sng" dirty="0"/>
              <a:t>FIELD CONTACTS:</a:t>
            </a:r>
            <a:r>
              <a:rPr lang="en-US" sz="1400" b="1" dirty="0"/>
              <a:t>						40</a:t>
            </a:r>
          </a:p>
          <a:p>
            <a:endParaRPr lang="en-US" sz="1400" b="1" dirty="0"/>
          </a:p>
          <a:p>
            <a:r>
              <a:rPr lang="en-US" sz="1400" b="1" u="sng" dirty="0"/>
              <a:t>TOTAL HOMELESS CAMP WASTE REMOVED IN TONS…………………..</a:t>
            </a:r>
          </a:p>
          <a:p>
            <a:r>
              <a:rPr lang="en-US" sz="1400" b="1" dirty="0">
                <a:solidFill>
                  <a:schemeClr val="bg1"/>
                </a:solidFill>
              </a:rPr>
              <a:t> </a:t>
            </a:r>
          </a:p>
          <a:p>
            <a:r>
              <a:rPr lang="en-US" sz="1400" dirty="0">
                <a:solidFill>
                  <a:schemeClr val="bg1"/>
                </a:solidFill>
              </a:rPr>
              <a:t>	</a:t>
            </a:r>
          </a:p>
          <a:p>
            <a:endParaRPr lang="en-US" sz="1400" dirty="0">
              <a:solidFill>
                <a:schemeClr val="bg1"/>
              </a:solidFill>
            </a:endParaRPr>
          </a:p>
        </p:txBody>
      </p:sp>
    </p:spTree>
    <p:extLst>
      <p:ext uri="{BB962C8B-B14F-4D97-AF65-F5344CB8AC3E}">
        <p14:creationId xmlns:p14="http://schemas.microsoft.com/office/powerpoint/2010/main" val="23381970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anim calcmode="lin" valueType="num">
                                      <p:cBhvr>
                                        <p:cTn id="49"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15" end="15"/>
                                            </p:txEl>
                                          </p:spTgt>
                                        </p:tgtEl>
                                      </p:cBhvr>
                                    </p:animEffect>
                                  </p:childTnLst>
                                </p:cTn>
                              </p:par>
                              <p:par>
                                <p:cTn id="53" presetID="2" presetClass="entr" presetSubtype="4" fill="hold"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 calcmode="lin" valueType="num">
                                      <p:cBhvr additive="base">
                                        <p:cTn id="5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708525"/>
          </a:xfrm>
        </p:spPr>
        <p:txBody>
          <a:bodyPr>
            <a:normAutofit/>
          </a:bodyPr>
          <a:lstStyle/>
          <a:p>
            <a:pPr marL="137160" indent="0" algn="ctr">
              <a:buNone/>
            </a:pPr>
            <a:r>
              <a:rPr lang="en-US" sz="11000" dirty="0">
                <a:solidFill>
                  <a:srgbClr val="FF0000"/>
                </a:solidFill>
              </a:rPr>
              <a:t>165.4</a:t>
            </a:r>
          </a:p>
          <a:p>
            <a:pPr marL="137160" indent="0" algn="ctr">
              <a:buNone/>
            </a:pPr>
            <a:r>
              <a:rPr lang="en-US" sz="11000" b="1" u="sng" dirty="0">
                <a:solidFill>
                  <a:srgbClr val="FF0000"/>
                </a:solidFill>
              </a:rPr>
              <a:t>TONS</a:t>
            </a:r>
          </a:p>
        </p:txBody>
      </p:sp>
    </p:spTree>
    <p:extLst>
      <p:ext uri="{BB962C8B-B14F-4D97-AF65-F5344CB8AC3E}">
        <p14:creationId xmlns:p14="http://schemas.microsoft.com/office/powerpoint/2010/main" val="31221951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tse1.mm.bing.net/th?&amp;id=OIP.M6dd064195d410c0f486b12140e9e5128o0&amp;w=280&amp;h=186&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593" y="2057400"/>
            <a:ext cx="7224247"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9425"/>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Autofit/>
          </a:bodyPr>
          <a:lstStyle/>
          <a:p>
            <a:pPr marL="137160" indent="0">
              <a:buNone/>
            </a:pPr>
            <a:r>
              <a:rPr lang="en-US" sz="3200" dirty="0"/>
              <a:t>Along with the homeless population in Sonoma County comes the problem of illegal encampments that become dump sites for rotting food and human waste, refuse, debris, furniture, contraband and hazardous materials.  They are often also the site of drug and alcohol abuse and contribute to the pollution of public and private land and water ways.</a:t>
            </a:r>
          </a:p>
          <a:p>
            <a:endParaRPr lang="en-US" sz="3200" dirty="0">
              <a:solidFill>
                <a:schemeClr val="bg1"/>
              </a:solidFill>
            </a:endParaRPr>
          </a:p>
        </p:txBody>
      </p:sp>
    </p:spTree>
    <p:extLst>
      <p:ext uri="{BB962C8B-B14F-4D97-AF65-F5344CB8AC3E}">
        <p14:creationId xmlns:p14="http://schemas.microsoft.com/office/powerpoint/2010/main" val="1701575673"/>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HOMELESSNESS IN PETALUMA</a:t>
            </a:r>
          </a:p>
        </p:txBody>
      </p:sp>
      <p:sp>
        <p:nvSpPr>
          <p:cNvPr id="3" name="Content Placeholder 2"/>
          <p:cNvSpPr>
            <a:spLocks noGrp="1"/>
          </p:cNvSpPr>
          <p:nvPr>
            <p:ph idx="1"/>
          </p:nvPr>
        </p:nvSpPr>
        <p:spPr/>
        <p:txBody>
          <a:bodyPr>
            <a:normAutofit/>
          </a:bodyPr>
          <a:lstStyle/>
          <a:p>
            <a:pPr marL="137160" indent="0">
              <a:buNone/>
            </a:pPr>
            <a:r>
              <a:rPr lang="en-US" sz="4000" dirty="0"/>
              <a:t>In 2015, 34 large scale  homeless encampment sites in Petaluma that pose a significant threat to public health, public safety, and the environment were documented. Over 100 smaller scale locations were also documented.</a:t>
            </a:r>
          </a:p>
          <a:p>
            <a:endParaRPr lang="en-US" dirty="0"/>
          </a:p>
          <a:p>
            <a:endParaRPr lang="en-US" dirty="0"/>
          </a:p>
        </p:txBody>
      </p:sp>
    </p:spTree>
    <p:extLst>
      <p:ext uri="{BB962C8B-B14F-4D97-AF65-F5344CB8AC3E}">
        <p14:creationId xmlns:p14="http://schemas.microsoft.com/office/powerpoint/2010/main" val="600768593"/>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451217"/>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137160" indent="0">
              <a:buNone/>
            </a:pPr>
            <a:endParaRPr lang="en-US" sz="2400" dirty="0"/>
          </a:p>
          <a:p>
            <a:pPr marL="137160" indent="0">
              <a:buNone/>
            </a:pPr>
            <a:r>
              <a:rPr lang="en-US" sz="3200" dirty="0"/>
              <a:t>Many of the people in these encampments suffer from severe illness, mental and physical and contagious diseases. As seen in the previous slide, the majority of these sites are located along the Petaluma River and creeks that connect to it, walking paths and parks, elementary and pre-schools and the SMART rail tracks.</a:t>
            </a:r>
          </a:p>
          <a:p>
            <a:pPr marL="137160" indent="0">
              <a:buNone/>
            </a:pPr>
            <a:endParaRPr lang="en-US" sz="3200" dirty="0"/>
          </a:p>
        </p:txBody>
      </p:sp>
    </p:spTree>
    <p:extLst>
      <p:ext uri="{BB962C8B-B14F-4D97-AF65-F5344CB8AC3E}">
        <p14:creationId xmlns:p14="http://schemas.microsoft.com/office/powerpoint/2010/main" val="1358635337"/>
      </p:ext>
    </p:extLst>
  </p:cSld>
  <p:clrMapOvr>
    <a:masterClrMapping/>
  </p:clrMapOvr>
  <p:transition spd="slow">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3017</TotalTime>
  <Words>1811</Words>
  <Application>Microsoft Office PowerPoint</Application>
  <PresentationFormat>On-screen Show (4:3)</PresentationFormat>
  <Paragraphs>145</Paragraphs>
  <Slides>53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Book Antiqua</vt:lpstr>
      <vt:lpstr>Calisto MT</vt:lpstr>
      <vt:lpstr>Felix Titling</vt:lpstr>
      <vt:lpstr>Lucida Sans</vt:lpstr>
      <vt:lpstr>Wingdings</vt:lpstr>
      <vt:lpstr>Wingdings 2</vt:lpstr>
      <vt:lpstr>Wingdings 3</vt:lpstr>
      <vt:lpstr>Apex</vt:lpstr>
      <vt:lpstr>PETALUMA POLICE DEPARTMENT </vt:lpstr>
      <vt:lpstr>PETALUMA’S HOMELESS</vt:lpstr>
      <vt:lpstr>Homelessness in Sonoma County by numbers</vt:lpstr>
      <vt:lpstr>PowerPoint Presentation</vt:lpstr>
      <vt:lpstr>One of the nation’s least affordable housing markets</vt:lpstr>
      <vt:lpstr>PowerPoint Presentation</vt:lpstr>
      <vt:lpstr>HOMELESSNESS IN PETALUMA</vt:lpstr>
      <vt:lpstr>PowerPoint Presentation</vt:lpstr>
      <vt:lpstr>PowerPoint Presentation</vt:lpstr>
      <vt:lpstr>WHY PETALUMA?</vt:lpstr>
      <vt:lpstr>THE MARY ISAAC CENTER</vt:lpstr>
      <vt:lpstr>WHAT THE SHELTER OFFERS</vt:lpstr>
      <vt:lpstr>PowerPoint Presentation</vt:lpstr>
      <vt:lpstr>WHY HOMELESS CHOOSE ILLEGAL CAMPING OVER THE MIC</vt:lpstr>
      <vt:lpstr>CAMPING IN PETALUMA</vt:lpstr>
      <vt:lpstr>PowerPoint Presentation</vt:lpstr>
      <vt:lpstr>PowerPoint Presentation</vt:lpstr>
      <vt:lpstr>PowerPoint Presentation</vt:lpstr>
      <vt:lpstr>PowerPoint Presentation</vt:lpstr>
      <vt:lpstr>PowerPoint Presentation</vt:lpstr>
      <vt:lpstr>PowerPoint Presentation</vt:lpstr>
      <vt:lpstr>SCHOLLENBERGER PARK CLEANUP EFFORT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ENCAMPMENT CONTACTS AND ENFORCEMENT</vt:lpstr>
      <vt:lpstr>2017 Honda Pioneer 700</vt:lpstr>
      <vt:lpstr>2017 Lowe 1650 SC</vt:lpstr>
      <vt:lpstr>DP MOTORCYCLES/ UTILITY TASK VEHICLE  (UTV) AND BOAT</vt:lpstr>
      <vt:lpstr>WHAT PPD IS ARRESTING AND CITING FOR</vt:lpstr>
      <vt:lpstr>OTHER COMMON CRIMES COMMITED BY PETALUMA’S HOMELESS POPULATION</vt:lpstr>
      <vt:lpstr>RESULT OF ARRESTS AND CITES</vt:lpstr>
      <vt:lpstr>WHO CLEANS UP THE CAMP WHEN ITS ABANDONED</vt:lpstr>
      <vt:lpstr>PowerPoint Presentation</vt:lpstr>
      <vt:lpstr>Tree House Removal Resources Required for the 8 hour operation</vt:lpstr>
      <vt:lpstr>PowerPoint Presentation</vt:lpstr>
      <vt:lpstr>ARC GIS</vt:lpstr>
      <vt:lpstr>PowerPoint Presentation</vt:lpstr>
      <vt:lpstr>Homeless Outreach Services Team (HOST)</vt:lpstr>
      <vt:lpstr>PPD HOST Team  Stats 1/16 to 9/18</vt:lpstr>
      <vt:lpstr>PowerPoint Presentation</vt:lpstr>
      <vt:lpstr>PowerPoint Presentation</vt:lpstr>
    </vt:vector>
  </TitlesOfParts>
  <Company>City of Petaluma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PETALUMA POLICE DEPARTMENT</dc:title>
  <dc:creator>DeBaeke, Ryan</dc:creator>
  <cp:lastModifiedBy>Phan, Debbie@Waterboards</cp:lastModifiedBy>
  <cp:revision>144</cp:revision>
  <dcterms:created xsi:type="dcterms:W3CDTF">2015-05-03T20:54:58Z</dcterms:created>
  <dcterms:modified xsi:type="dcterms:W3CDTF">2019-02-06T21:35:29Z</dcterms:modified>
</cp:coreProperties>
</file>