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4"/>
  </p:notesMasterIdLst>
  <p:handoutMasterIdLst>
    <p:handoutMasterId r:id="rId15"/>
  </p:handoutMasterIdLst>
  <p:sldIdLst>
    <p:sldId id="256" r:id="rId3"/>
    <p:sldId id="284" r:id="rId4"/>
    <p:sldId id="301" r:id="rId5"/>
    <p:sldId id="306" r:id="rId6"/>
    <p:sldId id="308" r:id="rId7"/>
    <p:sldId id="291" r:id="rId8"/>
    <p:sldId id="300" r:id="rId9"/>
    <p:sldId id="286" r:id="rId10"/>
    <p:sldId id="287" r:id="rId11"/>
    <p:sldId id="299" r:id="rId12"/>
    <p:sldId id="305" r:id="rId1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0066CC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73" autoAdjust="0"/>
  </p:normalViewPr>
  <p:slideViewPr>
    <p:cSldViewPr>
      <p:cViewPr varScale="1">
        <p:scale>
          <a:sx n="84" d="100"/>
          <a:sy n="84" d="100"/>
        </p:scale>
        <p:origin x="869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oa-dc1-2k8\FDrive\BD17\Region%202%20Chlorine%20Residual%20Violations%20Concentration%20and%20Duration%2001_01_2010%20-%2012_31_2017_CSiu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oa-dc1-2k8\FDrive\BD17\Region%202%20Chlorine%20Residual%20Violations%20Concentration%20and%20Duration%2001_01_2010%20-%2012_31_2017_CSiu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dirty="0" smtClean="0"/>
              <a:t>SF</a:t>
            </a:r>
            <a:r>
              <a:rPr lang="en-US" sz="1400" b="1" baseline="0" dirty="0" smtClean="0"/>
              <a:t> </a:t>
            </a:r>
            <a:r>
              <a:rPr lang="en-US" sz="1400" b="1" dirty="0" smtClean="0"/>
              <a:t>Bay POTWs 2010 - 2017</a:t>
            </a:r>
          </a:p>
          <a:p>
            <a:pPr>
              <a:defRPr sz="1400" b="1"/>
            </a:pPr>
            <a:r>
              <a:rPr lang="en-US" sz="1400" b="1" dirty="0" smtClean="0"/>
              <a:t>Chlorine </a:t>
            </a:r>
            <a:r>
              <a:rPr lang="en-US" sz="1400" b="1" dirty="0"/>
              <a:t>Residual </a:t>
            </a:r>
            <a:r>
              <a:rPr lang="en-US" sz="1400" b="1" dirty="0" smtClean="0"/>
              <a:t>Excursion Concentrations – Cumulative Frequency</a:t>
            </a:r>
            <a:endParaRPr lang="en-US" sz="14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CDF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Sheet1!$C$5:$C$36</c:f>
              <c:numCache>
                <c:formatCode>0.00</c:formatCode>
                <c:ptCount val="32"/>
                <c:pt idx="0">
                  <c:v>1</c:v>
                </c:pt>
                <c:pt idx="1">
                  <c:v>10.82</c:v>
                </c:pt>
                <c:pt idx="2">
                  <c:v>0.13</c:v>
                </c:pt>
                <c:pt idx="3">
                  <c:v>1.61</c:v>
                </c:pt>
                <c:pt idx="4">
                  <c:v>1.2</c:v>
                </c:pt>
                <c:pt idx="5">
                  <c:v>0.1</c:v>
                </c:pt>
                <c:pt idx="6">
                  <c:v>0.47</c:v>
                </c:pt>
                <c:pt idx="7">
                  <c:v>0.9</c:v>
                </c:pt>
                <c:pt idx="8">
                  <c:v>6.45</c:v>
                </c:pt>
                <c:pt idx="9">
                  <c:v>1.25</c:v>
                </c:pt>
                <c:pt idx="10">
                  <c:v>5.3</c:v>
                </c:pt>
                <c:pt idx="11">
                  <c:v>0.27</c:v>
                </c:pt>
                <c:pt idx="12">
                  <c:v>0.2</c:v>
                </c:pt>
                <c:pt idx="13">
                  <c:v>3.7</c:v>
                </c:pt>
                <c:pt idx="14">
                  <c:v>2.5</c:v>
                </c:pt>
                <c:pt idx="15">
                  <c:v>0.2</c:v>
                </c:pt>
                <c:pt idx="16">
                  <c:v>0.3</c:v>
                </c:pt>
                <c:pt idx="17">
                  <c:v>1.8</c:v>
                </c:pt>
                <c:pt idx="18">
                  <c:v>0.08</c:v>
                </c:pt>
                <c:pt idx="19">
                  <c:v>0.41</c:v>
                </c:pt>
                <c:pt idx="20">
                  <c:v>1.4</c:v>
                </c:pt>
                <c:pt idx="21">
                  <c:v>1.53</c:v>
                </c:pt>
                <c:pt idx="22">
                  <c:v>0.82</c:v>
                </c:pt>
                <c:pt idx="23">
                  <c:v>1.4</c:v>
                </c:pt>
                <c:pt idx="24">
                  <c:v>0.24</c:v>
                </c:pt>
                <c:pt idx="25">
                  <c:v>0.4</c:v>
                </c:pt>
                <c:pt idx="26">
                  <c:v>0.45</c:v>
                </c:pt>
                <c:pt idx="27">
                  <c:v>2.2999999999999998</c:v>
                </c:pt>
                <c:pt idx="28">
                  <c:v>2.79</c:v>
                </c:pt>
                <c:pt idx="29">
                  <c:v>1.7</c:v>
                </c:pt>
                <c:pt idx="30">
                  <c:v>0.75</c:v>
                </c:pt>
                <c:pt idx="31">
                  <c:v>0.63</c:v>
                </c:pt>
              </c:numCache>
            </c:numRef>
          </c:xVal>
          <c:yVal>
            <c:numRef>
              <c:f>Sheet1!$E$5:$E$36</c:f>
              <c:numCache>
                <c:formatCode>General</c:formatCode>
                <c:ptCount val="32"/>
                <c:pt idx="0">
                  <c:v>0.38374267994213174</c:v>
                </c:pt>
                <c:pt idx="1">
                  <c:v>0.99998001491030197</c:v>
                </c:pt>
                <c:pt idx="2">
                  <c:v>0.24642706763990646</c:v>
                </c:pt>
                <c:pt idx="3">
                  <c:v>0.49116817958692277</c:v>
                </c:pt>
                <c:pt idx="4">
                  <c:v>0.41840125960029367</c:v>
                </c:pt>
                <c:pt idx="5">
                  <c:v>0.24220463135173265</c:v>
                </c:pt>
                <c:pt idx="6">
                  <c:v>0.29690626826970146</c:v>
                </c:pt>
                <c:pt idx="7">
                  <c:v>0.36673773476559468</c:v>
                </c:pt>
                <c:pt idx="8">
                  <c:v>0.98414831468663344</c:v>
                </c:pt>
                <c:pt idx="9">
                  <c:v>0.42717736575303888</c:v>
                </c:pt>
                <c:pt idx="10">
                  <c:v>0.94870945533525719</c:v>
                </c:pt>
                <c:pt idx="11">
                  <c:v>0.26664227632042503</c:v>
                </c:pt>
                <c:pt idx="12">
                  <c:v>0.25643087867890735</c:v>
                </c:pt>
                <c:pt idx="13">
                  <c:v>0.8199100707132535</c:v>
                </c:pt>
                <c:pt idx="14">
                  <c:v>0.64689045427539948</c:v>
                </c:pt>
                <c:pt idx="15">
                  <c:v>0.25643087867890735</c:v>
                </c:pt>
                <c:pt idx="16">
                  <c:v>0.27108067905068944</c:v>
                </c:pt>
                <c:pt idx="17">
                  <c:v>0.5251393131933566</c:v>
                </c:pt>
                <c:pt idx="18">
                  <c:v>0.23941161101597949</c:v>
                </c:pt>
                <c:pt idx="19">
                  <c:v>0.2876634897914313</c:v>
                </c:pt>
                <c:pt idx="20">
                  <c:v>0.45370559593275794</c:v>
                </c:pt>
                <c:pt idx="21">
                  <c:v>0.47686947869452251</c:v>
                </c:pt>
                <c:pt idx="22">
                  <c:v>0.35331784203108091</c:v>
                </c:pt>
                <c:pt idx="23">
                  <c:v>0.45370559593275794</c:v>
                </c:pt>
                <c:pt idx="24">
                  <c:v>0.26224091431042107</c:v>
                </c:pt>
                <c:pt idx="25">
                  <c:v>0.28613634567376667</c:v>
                </c:pt>
                <c:pt idx="26">
                  <c:v>0.29381026416831679</c:v>
                </c:pt>
                <c:pt idx="27">
                  <c:v>0.6130426824118359</c:v>
                </c:pt>
                <c:pt idx="28">
                  <c:v>0.69391405517596183</c:v>
                </c:pt>
                <c:pt idx="29">
                  <c:v>0.50726687944022597</c:v>
                </c:pt>
                <c:pt idx="30">
                  <c:v>0.3417225547562055</c:v>
                </c:pt>
                <c:pt idx="31">
                  <c:v>0.32219311174114074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F9B-4F96-993B-C8F27767A8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1089488"/>
        <c:axId val="217377776"/>
      </c:scatterChart>
      <c:valAx>
        <c:axId val="301089488"/>
        <c:scaling>
          <c:orientation val="minMax"/>
          <c:max val="7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1"/>
                  <a:t>Event</a:t>
                </a:r>
                <a:r>
                  <a:rPr lang="en-US" b="1" baseline="0"/>
                  <a:t> Maximum </a:t>
                </a:r>
                <a:r>
                  <a:rPr lang="en-US" b="1"/>
                  <a:t>Chlorine Residual (mg/L)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0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7377776"/>
        <c:crosses val="autoZero"/>
        <c:crossBetween val="midCat"/>
        <c:majorUnit val="1"/>
        <c:minorUnit val="0.25"/>
      </c:valAx>
      <c:valAx>
        <c:axId val="21737777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1"/>
                  <a:t>Probability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01089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b="1" dirty="0" smtClean="0"/>
              <a:t>SF Bay POTWs 2010</a:t>
            </a:r>
            <a:r>
              <a:rPr lang="en-US" sz="1400" b="1" baseline="0" dirty="0" smtClean="0"/>
              <a:t> - 2017</a:t>
            </a:r>
            <a:endParaRPr lang="en-US" sz="1400" b="1" dirty="0" smtClean="0"/>
          </a:p>
          <a:p>
            <a:pPr>
              <a:defRPr sz="1400" b="1"/>
            </a:pPr>
            <a:r>
              <a:rPr lang="en-US" sz="1400" b="1" dirty="0" smtClean="0"/>
              <a:t>Chlorine </a:t>
            </a:r>
            <a:r>
              <a:rPr lang="en-US" sz="1400" b="1" dirty="0"/>
              <a:t>Residual </a:t>
            </a:r>
            <a:r>
              <a:rPr lang="en-US" sz="1400" b="1" dirty="0" smtClean="0"/>
              <a:t>Excursion</a:t>
            </a:r>
            <a:r>
              <a:rPr lang="en-US" sz="1400" b="1" baseline="0" dirty="0" smtClean="0"/>
              <a:t> Durations</a:t>
            </a:r>
            <a:r>
              <a:rPr lang="en-US" sz="1400" b="1" dirty="0" smtClean="0"/>
              <a:t> – Cumulative Frequency</a:t>
            </a:r>
            <a:endParaRPr lang="en-US" sz="14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Sheet1!$D$5:$D$36</c:f>
              <c:numCache>
                <c:formatCode>General</c:formatCode>
                <c:ptCount val="32"/>
                <c:pt idx="1">
                  <c:v>87</c:v>
                </c:pt>
                <c:pt idx="2">
                  <c:v>0.7</c:v>
                </c:pt>
                <c:pt idx="3">
                  <c:v>3</c:v>
                </c:pt>
                <c:pt idx="4">
                  <c:v>15</c:v>
                </c:pt>
                <c:pt idx="7">
                  <c:v>19</c:v>
                </c:pt>
                <c:pt idx="8">
                  <c:v>23</c:v>
                </c:pt>
                <c:pt idx="9">
                  <c:v>90</c:v>
                </c:pt>
                <c:pt idx="11">
                  <c:v>29</c:v>
                </c:pt>
                <c:pt idx="12">
                  <c:v>10</c:v>
                </c:pt>
                <c:pt idx="13">
                  <c:v>12</c:v>
                </c:pt>
                <c:pt idx="14">
                  <c:v>11</c:v>
                </c:pt>
                <c:pt idx="15">
                  <c:v>9</c:v>
                </c:pt>
                <c:pt idx="17">
                  <c:v>60</c:v>
                </c:pt>
                <c:pt idx="20">
                  <c:v>15</c:v>
                </c:pt>
                <c:pt idx="21">
                  <c:v>27</c:v>
                </c:pt>
                <c:pt idx="22">
                  <c:v>1</c:v>
                </c:pt>
                <c:pt idx="23">
                  <c:v>6</c:v>
                </c:pt>
                <c:pt idx="24">
                  <c:v>5</c:v>
                </c:pt>
                <c:pt idx="25">
                  <c:v>9</c:v>
                </c:pt>
                <c:pt idx="26">
                  <c:v>75</c:v>
                </c:pt>
                <c:pt idx="27">
                  <c:v>83</c:v>
                </c:pt>
                <c:pt idx="28">
                  <c:v>71</c:v>
                </c:pt>
                <c:pt idx="29">
                  <c:v>15</c:v>
                </c:pt>
              </c:numCache>
            </c:numRef>
          </c:xVal>
          <c:yVal>
            <c:numRef>
              <c:f>Sheet1!$F$5:$F$36</c:f>
              <c:numCache>
                <c:formatCode>General</c:formatCode>
                <c:ptCount val="32"/>
                <c:pt idx="1">
                  <c:v>0.96982353202307803</c:v>
                </c:pt>
                <c:pt idx="2">
                  <c:v>0.17495064932895668</c:v>
                </c:pt>
                <c:pt idx="3">
                  <c:v>0.19494655487558002</c:v>
                </c:pt>
                <c:pt idx="4">
                  <c:v>0.31965424941917064</c:v>
                </c:pt>
                <c:pt idx="7">
                  <c:v>0.36757456697793595</c:v>
                </c:pt>
                <c:pt idx="8">
                  <c:v>0.41765263852236889</c:v>
                </c:pt>
                <c:pt idx="9">
                  <c:v>0.97592220006591768</c:v>
                </c:pt>
                <c:pt idx="11">
                  <c:v>0.4950813328835964</c:v>
                </c:pt>
                <c:pt idx="12">
                  <c:v>0.26381006100978716</c:v>
                </c:pt>
                <c:pt idx="13">
                  <c:v>0.28554321049306874</c:v>
                </c:pt>
                <c:pt idx="14">
                  <c:v>0.27457055691565019</c:v>
                </c:pt>
                <c:pt idx="15">
                  <c:v>0.25326882531390127</c:v>
                </c:pt>
                <c:pt idx="17">
                  <c:v>0.84089166827040518</c:v>
                </c:pt>
                <c:pt idx="20">
                  <c:v>0.31965424941917064</c:v>
                </c:pt>
                <c:pt idx="21">
                  <c:v>0.4691047505416967</c:v>
                </c:pt>
                <c:pt idx="22">
                  <c:v>0.17748240175367311</c:v>
                </c:pt>
                <c:pt idx="23">
                  <c:v>0.22302257661210551</c:v>
                </c:pt>
                <c:pt idx="24">
                  <c:v>0.21341719412763463</c:v>
                </c:pt>
                <c:pt idx="25">
                  <c:v>0.25326882531390127</c:v>
                </c:pt>
                <c:pt idx="26">
                  <c:v>0.93150065209612265</c:v>
                </c:pt>
                <c:pt idx="27">
                  <c:v>0.95975279802329105</c:v>
                </c:pt>
                <c:pt idx="28">
                  <c:v>0.91255842218510164</c:v>
                </c:pt>
                <c:pt idx="29">
                  <c:v>0.31965424941917064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5CA-4B47-AB17-4C34A6673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1128336"/>
        <c:axId val="301128720"/>
      </c:scatterChart>
      <c:valAx>
        <c:axId val="301128336"/>
        <c:scaling>
          <c:orientation val="minMax"/>
          <c:max val="90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1"/>
                  <a:t>Event</a:t>
                </a:r>
                <a:r>
                  <a:rPr lang="en-US" b="1" baseline="0"/>
                  <a:t> Maximum Duration (min)</a:t>
                </a:r>
                <a:endParaRPr lang="en-US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0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01128720"/>
        <c:crosses val="autoZero"/>
        <c:crossBetween val="midCat"/>
      </c:valAx>
      <c:valAx>
        <c:axId val="3011287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1"/>
                  <a:t>Probability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011283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0.76852</cdr:x>
      <cdr:y>0.82143</cdr:y>
    </cdr:from>
    <cdr:to>
      <cdr:x>0.97508</cdr:x>
      <cdr:y>0.9012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2454AB11-06CF-4FBC-B1E6-118475DBE655}"/>
            </a:ext>
          </a:extLst>
        </cdr:cNvPr>
        <cdr:cNvSpPr txBox="1"/>
      </cdr:nvSpPr>
      <cdr:spPr>
        <a:xfrm xmlns:a="http://schemas.openxmlformats.org/drawingml/2006/main">
          <a:off x="6324600" y="5257800"/>
          <a:ext cx="1699918" cy="510628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One measurement</a:t>
          </a:r>
        </a:p>
        <a:p xmlns:a="http://schemas.openxmlformats.org/drawingml/2006/main">
          <a:pPr algn="ctr"/>
          <a:r>
            <a:rPr lang="en-US" sz="1100" baseline="0" dirty="0">
              <a:latin typeface="Arial" panose="020B0604020202020204" pitchFamily="34" charset="0"/>
              <a:cs typeface="Arial" panose="020B0604020202020204" pitchFamily="34" charset="0"/>
            </a:rPr>
            <a:t>at 10.82 mg/L not shown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0.78704</cdr:x>
      <cdr:y>0.82143</cdr:y>
    </cdr:from>
    <cdr:to>
      <cdr:x>0.9708</cdr:x>
      <cdr:y>0.89899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2454AB11-06CF-4FBC-B1E6-118475DBE655}"/>
            </a:ext>
          </a:extLst>
        </cdr:cNvPr>
        <cdr:cNvSpPr txBox="1"/>
      </cdr:nvSpPr>
      <cdr:spPr>
        <a:xfrm xmlns:a="http://schemas.openxmlformats.org/drawingml/2006/main">
          <a:off x="6477000" y="5257800"/>
          <a:ext cx="1512271" cy="496483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r>
            <a:rPr lang="en-US" sz="1100" dirty="0">
              <a:latin typeface="Arial" panose="020B0604020202020204" pitchFamily="34" charset="0"/>
              <a:cs typeface="Arial" panose="020B0604020202020204" pitchFamily="34" charset="0"/>
            </a:rPr>
            <a:t>Duration</a:t>
          </a:r>
          <a:r>
            <a:rPr lang="en-US" sz="1100" baseline="0" dirty="0">
              <a:latin typeface="Arial" panose="020B0604020202020204" pitchFamily="34" charset="0"/>
              <a:cs typeface="Arial" panose="020B0604020202020204" pitchFamily="34" charset="0"/>
            </a:rPr>
            <a:t> for 9 events</a:t>
          </a:r>
        </a:p>
        <a:p xmlns:a="http://schemas.openxmlformats.org/drawingml/2006/main">
          <a:pPr algn="ctr"/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u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navailable</a:t>
          </a:r>
          <a:endParaRPr lang="en-US" sz="11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9B5C451-53CD-427E-887A-61CB561CE76D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E899B3E-8793-417B-8077-F1107DEBB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54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99D0C3-DE4B-4768-AF5F-28BB70DF36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211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2A8BF5-E0EF-416A-A50A-63EFD0A5F31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885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9D0C3-DE4B-4768-AF5F-28BB70DF3694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568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9" name="Rectangle 13"/>
          <p:cNvSpPr>
            <a:spLocks noChangeArrowheads="1"/>
          </p:cNvSpPr>
          <p:nvPr userDrawn="1"/>
        </p:nvSpPr>
        <p:spPr bwMode="auto">
          <a:xfrm rot="16200000">
            <a:off x="-2819400" y="2819400"/>
            <a:ext cx="6858000" cy="1219200"/>
          </a:xfrm>
          <a:prstGeom prst="rect">
            <a:avLst/>
          </a:prstGeom>
          <a:gradFill rotWithShape="1">
            <a:gsLst>
              <a:gs pos="0">
                <a:srgbClr val="006699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1207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BC099B9-13B8-4A05-AF13-E87793163E8B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224" name="Picture 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300" y="6184900"/>
            <a:ext cx="9144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6" name="Line 10"/>
          <p:cNvSpPr>
            <a:spLocks noChangeShapeType="1"/>
          </p:cNvSpPr>
          <p:nvPr userDrawn="1"/>
        </p:nvSpPr>
        <p:spPr bwMode="auto">
          <a:xfrm>
            <a:off x="457200" y="6096000"/>
            <a:ext cx="8229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3811D-7369-4837-921D-F826160B31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612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A6C33-DA3E-4AE8-92D5-08C71CC031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54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9C8D3-A90E-4250-97D9-096A7A883F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25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43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07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2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30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260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381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0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20BE3-38CB-48CC-8FD5-90CD063F6B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03232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19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190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37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62A39313-672A-47F4-84A1-6CF9AD2828D5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6C0914D-8B7A-49D5-8236-28F7CDB20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E333-CE54-4062-9071-83F6C28988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32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27441-B6D4-49F6-957B-40A9363559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802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4A7DE-5A82-45E1-B814-B9D61F640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613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EB0AE-BA0B-49D8-BE6E-B972A52B9B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9492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D7F04-529E-41A8-938B-7B68E3BC54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68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49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067CF-A999-4551-BA06-B62B0DFF1C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72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Rectangle 20"/>
          <p:cNvSpPr>
            <a:spLocks noChangeArrowheads="1"/>
          </p:cNvSpPr>
          <p:nvPr userDrawn="1"/>
        </p:nvSpPr>
        <p:spPr bwMode="auto">
          <a:xfrm rot="16200000">
            <a:off x="-2819400" y="2819400"/>
            <a:ext cx="6858000" cy="1219200"/>
          </a:xfrm>
          <a:prstGeom prst="rect">
            <a:avLst/>
          </a:prstGeom>
          <a:gradFill rotWithShape="1">
            <a:gsLst>
              <a:gs pos="0">
                <a:srgbClr val="006699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F058BF9-D458-4AFE-849D-A4297B38244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300" y="6184900"/>
            <a:ext cx="9144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0" name="Line 16"/>
          <p:cNvSpPr>
            <a:spLocks noChangeShapeType="1"/>
          </p:cNvSpPr>
          <p:nvPr userDrawn="1"/>
        </p:nvSpPr>
        <p:spPr bwMode="auto">
          <a:xfrm>
            <a:off x="457200" y="1371600"/>
            <a:ext cx="8229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Line 17"/>
          <p:cNvSpPr>
            <a:spLocks noChangeShapeType="1"/>
          </p:cNvSpPr>
          <p:nvPr userDrawn="1"/>
        </p:nvSpPr>
        <p:spPr bwMode="auto">
          <a:xfrm>
            <a:off x="457200" y="6096000"/>
            <a:ext cx="8229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ð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0"/>
          <p:cNvSpPr>
            <a:spLocks noChangeArrowheads="1"/>
          </p:cNvSpPr>
          <p:nvPr userDrawn="1"/>
        </p:nvSpPr>
        <p:spPr bwMode="auto">
          <a:xfrm rot="16200000">
            <a:off x="-2819400" y="2819400"/>
            <a:ext cx="6858000" cy="1219200"/>
          </a:xfrm>
          <a:prstGeom prst="rect">
            <a:avLst/>
          </a:prstGeom>
          <a:gradFill rotWithShape="1">
            <a:gsLst>
              <a:gs pos="0">
                <a:srgbClr val="006699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120775"/>
            <a:ext cx="7772400" cy="1470025"/>
          </a:xfrm>
        </p:spPr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Chlorine Residual </a:t>
            </a: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Basin 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Plan Amendment </a:t>
            </a: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Project Update</a:t>
            </a:r>
            <a:endParaRPr lang="en-US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505200"/>
            <a:ext cx="6705600" cy="1752600"/>
          </a:xfrm>
        </p:spPr>
        <p:txBody>
          <a:bodyPr/>
          <a:lstStyle/>
          <a:p>
            <a:r>
              <a:rPr lang="en-US" altLang="en-US" dirty="0"/>
              <a:t>BACWA </a:t>
            </a:r>
            <a:r>
              <a:rPr lang="en-US" altLang="en-US" dirty="0" smtClean="0"/>
              <a:t>Executive Board Meeting</a:t>
            </a:r>
            <a:endParaRPr lang="en-US" altLang="en-US" dirty="0"/>
          </a:p>
          <a:p>
            <a:r>
              <a:rPr lang="en-US" altLang="en-US" dirty="0" smtClean="0"/>
              <a:t>04/20/2018</a:t>
            </a:r>
            <a:endParaRPr lang="en-US" altLang="en-US" dirty="0" smtClean="0"/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Bisulfite Overdosing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="1" dirty="0" smtClean="0"/>
              <a:t>Over-dosing </a:t>
            </a:r>
            <a:r>
              <a:rPr lang="en-US" sz="2400" b="1" dirty="0" smtClean="0"/>
              <a:t>required for consistent compliance</a:t>
            </a:r>
            <a:endParaRPr lang="en-US" sz="1600" b="1" dirty="0"/>
          </a:p>
          <a:p>
            <a:pPr lvl="0"/>
            <a:r>
              <a:rPr lang="en-US" sz="2400" dirty="0" smtClean="0"/>
              <a:t>Bay-wide </a:t>
            </a:r>
            <a:r>
              <a:rPr lang="en-US" sz="2400" dirty="0"/>
              <a:t>about 3 MG of sodium bisulfite used annually</a:t>
            </a:r>
          </a:p>
          <a:p>
            <a:pPr lvl="0"/>
            <a:r>
              <a:rPr lang="en-US" sz="2400" dirty="0"/>
              <a:t>Bay-wide annual (2017) </a:t>
            </a:r>
            <a:r>
              <a:rPr lang="en-US" sz="2400" dirty="0" smtClean="0"/>
              <a:t>bisulfite </a:t>
            </a:r>
            <a:r>
              <a:rPr lang="en-US" sz="2400" dirty="0"/>
              <a:t>costs about $3.5 </a:t>
            </a:r>
            <a:r>
              <a:rPr lang="en-US" sz="2400" dirty="0" smtClean="0"/>
              <a:t>M</a:t>
            </a:r>
          </a:p>
          <a:p>
            <a:r>
              <a:rPr lang="en-US" sz="2400" dirty="0" smtClean="0"/>
              <a:t>Amount of over-dosing unknown </a:t>
            </a:r>
            <a:endParaRPr lang="en-US" sz="2400" dirty="0" smtClean="0"/>
          </a:p>
          <a:p>
            <a:r>
              <a:rPr lang="en-US" sz="2400" dirty="0" smtClean="0"/>
              <a:t>Estimate OD reduction (benefits) for BPA justification</a:t>
            </a:r>
            <a:endParaRPr lang="en-US" sz="2400" dirty="0"/>
          </a:p>
          <a:p>
            <a:r>
              <a:rPr lang="en-US" sz="2400" dirty="0" smtClean="0"/>
              <a:t>Preparing BACWA member survey </a:t>
            </a:r>
          </a:p>
          <a:p>
            <a:pPr lvl="1"/>
            <a:r>
              <a:rPr lang="en-US" sz="2000" dirty="0" smtClean="0"/>
              <a:t>Bisulfate usage</a:t>
            </a:r>
          </a:p>
          <a:p>
            <a:pPr lvl="1"/>
            <a:r>
              <a:rPr lang="en-US" sz="2000" dirty="0" smtClean="0"/>
              <a:t>Over-dosing protocols</a:t>
            </a:r>
          </a:p>
          <a:p>
            <a:pPr lvl="1"/>
            <a:r>
              <a:rPr lang="en-US" sz="2000" dirty="0" smtClean="0"/>
              <a:t>Potential reductions after BPA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5158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Tom Hall, Ph.D.</a:t>
            </a:r>
          </a:p>
          <a:p>
            <a:r>
              <a:rPr lang="en-US" dirty="0" smtClean="0"/>
              <a:t>EOA, Inc.</a:t>
            </a:r>
          </a:p>
          <a:p>
            <a:r>
              <a:rPr lang="en-US" dirty="0" smtClean="0"/>
              <a:t>twhall@eoainc.com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22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Cl2 Compliance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Basin </a:t>
            </a:r>
            <a:r>
              <a:rPr lang="en-US" sz="2400" dirty="0"/>
              <a:t>Plan </a:t>
            </a:r>
            <a:r>
              <a:rPr lang="en-US" sz="2400" dirty="0" smtClean="0"/>
              <a:t>0.0 </a:t>
            </a:r>
            <a:r>
              <a:rPr lang="en-US" sz="2400" dirty="0"/>
              <a:t>mg/L </a:t>
            </a:r>
            <a:r>
              <a:rPr lang="en-US" sz="2400" dirty="0" smtClean="0"/>
              <a:t>chlorine residual effluent limit </a:t>
            </a:r>
          </a:p>
          <a:p>
            <a:r>
              <a:rPr lang="en-US" sz="2400" dirty="0" smtClean="0"/>
              <a:t>Instantaneous </a:t>
            </a:r>
            <a:r>
              <a:rPr lang="en-US" sz="2400" dirty="0"/>
              <a:t>maximum limit </a:t>
            </a:r>
            <a:endParaRPr lang="en-US" sz="2400" dirty="0" smtClean="0"/>
          </a:p>
          <a:p>
            <a:r>
              <a:rPr lang="en-US" sz="2400" dirty="0" smtClean="0"/>
              <a:t>Continuous </a:t>
            </a:r>
            <a:r>
              <a:rPr lang="en-US" sz="2400" dirty="0"/>
              <a:t>monitoring required </a:t>
            </a:r>
            <a:endParaRPr lang="en-US" sz="2400" dirty="0"/>
          </a:p>
          <a:p>
            <a:r>
              <a:rPr lang="en-US" sz="2400" dirty="0" smtClean="0"/>
              <a:t>Transient/false positive readings occur</a:t>
            </a:r>
            <a:endParaRPr lang="en-US" sz="2400" dirty="0" smtClean="0"/>
          </a:p>
          <a:p>
            <a:pPr lvl="0"/>
            <a:r>
              <a:rPr lang="en-US" sz="2400" dirty="0" smtClean="0"/>
              <a:t>Mandatory minimum penalty (MMP) for each excursion </a:t>
            </a:r>
          </a:p>
          <a:p>
            <a:pPr lvl="1"/>
            <a:r>
              <a:rPr lang="en-US" sz="2000" dirty="0" smtClean="0"/>
              <a:t>Any measured concentration</a:t>
            </a:r>
          </a:p>
          <a:p>
            <a:pPr lvl="1"/>
            <a:r>
              <a:rPr lang="en-US" sz="2000" dirty="0" smtClean="0"/>
              <a:t>Any measured duration </a:t>
            </a:r>
          </a:p>
          <a:p>
            <a:pPr lvl="1"/>
            <a:r>
              <a:rPr lang="en-US" sz="2000" dirty="0" smtClean="0"/>
              <a:t>MMP minimum $3,000/excursion</a:t>
            </a:r>
          </a:p>
          <a:p>
            <a:pPr lvl="1"/>
            <a:r>
              <a:rPr lang="en-US" sz="2000" dirty="0" smtClean="0"/>
              <a:t>No RWB enforcement discretion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040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Interim Compliance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BACWA 2002/2003 Cl2 compliance investigations</a:t>
            </a:r>
            <a:endParaRPr lang="en-US" sz="2400" dirty="0"/>
          </a:p>
          <a:p>
            <a:r>
              <a:rPr lang="en-US" sz="2400" dirty="0" smtClean="0"/>
              <a:t>RWB/BACWA </a:t>
            </a:r>
            <a:r>
              <a:rPr lang="en-US" sz="2400" dirty="0"/>
              <a:t>2004 letter </a:t>
            </a:r>
            <a:r>
              <a:rPr lang="en-US" sz="2400" dirty="0" smtClean="0"/>
              <a:t>agreement</a:t>
            </a:r>
            <a:endParaRPr lang="en-US" sz="2400" dirty="0" smtClean="0"/>
          </a:p>
          <a:p>
            <a:r>
              <a:rPr lang="en-US" sz="2400" dirty="0" smtClean="0"/>
              <a:t>Report </a:t>
            </a:r>
            <a:r>
              <a:rPr lang="en-US" sz="2400" dirty="0" smtClean="0"/>
              <a:t>24 every hour on the hour readings daily (MMPs)</a:t>
            </a:r>
          </a:p>
          <a:p>
            <a:r>
              <a:rPr lang="en-US" sz="2400" dirty="0" smtClean="0"/>
              <a:t>Narrative </a:t>
            </a:r>
            <a:r>
              <a:rPr lang="en-US" sz="2400" dirty="0" smtClean="0"/>
              <a:t>off </a:t>
            </a:r>
            <a:r>
              <a:rPr lang="en-US" sz="2400" dirty="0"/>
              <a:t>hour </a:t>
            </a:r>
            <a:r>
              <a:rPr lang="en-US" sz="2400" dirty="0" smtClean="0"/>
              <a:t>excursion </a:t>
            </a:r>
            <a:r>
              <a:rPr lang="en-US" sz="2400" dirty="0" smtClean="0"/>
              <a:t>reporting </a:t>
            </a:r>
          </a:p>
          <a:p>
            <a:pPr lvl="1"/>
            <a:r>
              <a:rPr lang="en-US" sz="2000" dirty="0" smtClean="0"/>
              <a:t>For RWB discretionary enforcement (infrequent)</a:t>
            </a:r>
          </a:p>
          <a:p>
            <a:pPr lvl="1"/>
            <a:r>
              <a:rPr lang="en-US" sz="2000" dirty="0" smtClean="0"/>
              <a:t>Not in every permit (footnotes)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2436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CIWQS Excursion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CIWQS queries </a:t>
            </a:r>
            <a:r>
              <a:rPr lang="en-US" sz="2400" dirty="0"/>
              <a:t>01/01/2010 – 12/31/2017 (8 years</a:t>
            </a:r>
            <a:r>
              <a:rPr lang="en-US" sz="2400" dirty="0" smtClean="0"/>
              <a:t>)</a:t>
            </a:r>
          </a:p>
          <a:p>
            <a:pPr lvl="0"/>
            <a:r>
              <a:rPr lang="en-US" sz="2400" dirty="0" smtClean="0"/>
              <a:t>All </a:t>
            </a:r>
            <a:r>
              <a:rPr lang="en-US" sz="2400" dirty="0"/>
              <a:t>SF Bay </a:t>
            </a:r>
            <a:r>
              <a:rPr lang="en-US" sz="2400" dirty="0" smtClean="0"/>
              <a:t>NPDES permits with MMPs (incl. potable)</a:t>
            </a:r>
          </a:p>
          <a:p>
            <a:pPr lvl="1"/>
            <a:r>
              <a:rPr lang="en-US" sz="2000" dirty="0" smtClean="0"/>
              <a:t>Manually inspect MMPs for POTW Cl2 concentrations </a:t>
            </a:r>
          </a:p>
          <a:p>
            <a:pPr lvl="1"/>
            <a:r>
              <a:rPr lang="en-US" sz="2000" dirty="0" smtClean="0"/>
              <a:t>Manually inspect SMR cover letters for event durations</a:t>
            </a:r>
            <a:endParaRPr lang="en-US" sz="2000" dirty="0"/>
          </a:p>
          <a:p>
            <a:r>
              <a:rPr lang="en-US" sz="2400" dirty="0" smtClean="0"/>
              <a:t>14 POTWs reported </a:t>
            </a:r>
            <a:r>
              <a:rPr lang="en-US" sz="2400" dirty="0"/>
              <a:t>Cl2 </a:t>
            </a:r>
            <a:r>
              <a:rPr lang="en-US" sz="2400" dirty="0" smtClean="0"/>
              <a:t>excursions</a:t>
            </a:r>
          </a:p>
          <a:p>
            <a:r>
              <a:rPr lang="en-US" sz="2400" b="1" dirty="0" smtClean="0"/>
              <a:t>32 total excursions</a:t>
            </a:r>
            <a:r>
              <a:rPr lang="en-US" sz="2400" dirty="0" smtClean="0"/>
              <a:t> (1 to 6 per year – no trend)</a:t>
            </a:r>
            <a:endParaRPr lang="en-US" dirty="0" smtClean="0"/>
          </a:p>
          <a:p>
            <a:r>
              <a:rPr lang="en-US" sz="2400" dirty="0" smtClean="0"/>
              <a:t>0.001</a:t>
            </a:r>
            <a:r>
              <a:rPr lang="en-US" sz="2400" dirty="0" smtClean="0"/>
              <a:t>% Cl2 </a:t>
            </a:r>
            <a:r>
              <a:rPr lang="en-US" sz="2400" dirty="0" smtClean="0"/>
              <a:t>excursion rate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93509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Excursion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Maximum of each event reported </a:t>
            </a:r>
            <a:r>
              <a:rPr lang="en-US" sz="2400" dirty="0" smtClean="0"/>
              <a:t>to CIWQS </a:t>
            </a:r>
            <a:r>
              <a:rPr lang="en-US" sz="2400" dirty="0"/>
              <a:t>(vs range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r>
              <a:rPr lang="en-US" sz="2400" dirty="0" smtClean="0"/>
              <a:t>Repeat excursions infrequent</a:t>
            </a:r>
          </a:p>
          <a:p>
            <a:pPr lvl="1"/>
            <a:r>
              <a:rPr lang="en-US" sz="2000" dirty="0" smtClean="0"/>
              <a:t>2 POTWs w/6 excursions </a:t>
            </a:r>
          </a:p>
          <a:p>
            <a:pPr lvl="1"/>
            <a:r>
              <a:rPr lang="en-US" sz="2000" dirty="0" smtClean="0"/>
              <a:t>3 POTWs w/3; 2 w/2; 7 w/1 </a:t>
            </a:r>
            <a:endParaRPr lang="en-US" sz="1400" dirty="0" smtClean="0"/>
          </a:p>
          <a:p>
            <a:r>
              <a:rPr lang="en-US" sz="2400" dirty="0" smtClean="0"/>
              <a:t>Average of all reported excursion events</a:t>
            </a:r>
          </a:p>
          <a:p>
            <a:pPr lvl="1"/>
            <a:r>
              <a:rPr lang="en-US" sz="2000" dirty="0" smtClean="0"/>
              <a:t>Cl2 concentration </a:t>
            </a:r>
            <a:r>
              <a:rPr lang="en-US" sz="2000" dirty="0" smtClean="0"/>
              <a:t>= 1.66 mg/L</a:t>
            </a:r>
          </a:p>
          <a:p>
            <a:pPr lvl="1"/>
            <a:r>
              <a:rPr lang="en-US" sz="2000" dirty="0" smtClean="0"/>
              <a:t>Event duration </a:t>
            </a:r>
            <a:r>
              <a:rPr lang="en-US" sz="2000" dirty="0" smtClean="0"/>
              <a:t>= 29.4 </a:t>
            </a:r>
            <a:r>
              <a:rPr lang="en-US" sz="2000" dirty="0" smtClean="0"/>
              <a:t>minutes </a:t>
            </a:r>
          </a:p>
          <a:p>
            <a:r>
              <a:rPr lang="en-US" sz="2400" dirty="0" smtClean="0"/>
              <a:t>Cumulative frequency distribution (graphs)</a:t>
            </a:r>
          </a:p>
          <a:p>
            <a:pPr lvl="1"/>
            <a:r>
              <a:rPr lang="en-US" sz="2000" dirty="0" smtClean="0"/>
              <a:t>50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%</a:t>
            </a:r>
            <a:r>
              <a:rPr lang="en-US" sz="2000" dirty="0" err="1" smtClean="0"/>
              <a:t>ile</a:t>
            </a:r>
            <a:r>
              <a:rPr lang="en-US" sz="2000" dirty="0" smtClean="0"/>
              <a:t> concentration &lt; 2 mg/L</a:t>
            </a:r>
          </a:p>
          <a:p>
            <a:pPr lvl="1"/>
            <a:r>
              <a:rPr lang="en-US" sz="2000" dirty="0" smtClean="0"/>
              <a:t>50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%</a:t>
            </a:r>
            <a:r>
              <a:rPr lang="en-US" sz="2000" dirty="0" err="1" smtClean="0"/>
              <a:t>ile</a:t>
            </a:r>
            <a:r>
              <a:rPr lang="en-US" sz="2000" dirty="0" smtClean="0"/>
              <a:t> duration &lt; 30 minutes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96617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xmlns="" id="{C02F41F1-4321-4948-A7F4-22EE3E2805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8248016"/>
              </p:ext>
            </p:extLst>
          </p:nvPr>
        </p:nvGraphicFramePr>
        <p:xfrm>
          <a:off x="609600" y="228600"/>
          <a:ext cx="82296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2220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CBB66CE8-2CC7-4067-A085-F35C65B24B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42358"/>
              </p:ext>
            </p:extLst>
          </p:nvPr>
        </p:nvGraphicFramePr>
        <p:xfrm>
          <a:off x="609600" y="228600"/>
          <a:ext cx="82296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034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Cl2 </a:t>
            </a:r>
            <a:r>
              <a:rPr lang="en-US" sz="3600" dirty="0" smtClean="0"/>
              <a:t>Effluent Limit </a:t>
            </a:r>
            <a:r>
              <a:rPr lang="en-US" sz="3600" dirty="0" smtClean="0"/>
              <a:t>Approach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Delete 0.0 mg/L </a:t>
            </a:r>
            <a:r>
              <a:rPr lang="en-US" sz="2400" dirty="0" smtClean="0"/>
              <a:t>limit </a:t>
            </a:r>
            <a:r>
              <a:rPr lang="en-US" sz="2400" dirty="0"/>
              <a:t>in Basin Plan Table 4-2 </a:t>
            </a:r>
          </a:p>
          <a:p>
            <a:pPr lvl="0"/>
            <a:r>
              <a:rPr lang="en-US" sz="2400" dirty="0" smtClean="0"/>
              <a:t>Add EPA 1985 Ambient </a:t>
            </a:r>
            <a:r>
              <a:rPr lang="en-US" sz="2400" dirty="0"/>
              <a:t>Water Quality </a:t>
            </a:r>
            <a:r>
              <a:rPr lang="en-US" sz="2400" dirty="0" smtClean="0"/>
              <a:t>Criteria to BP</a:t>
            </a:r>
            <a:endParaRPr lang="en-US" sz="2400" dirty="0"/>
          </a:p>
          <a:p>
            <a:pPr lvl="1"/>
            <a:r>
              <a:rPr lang="en-US" sz="2000" dirty="0" smtClean="0"/>
              <a:t>Saltwater Cl2 WQC: </a:t>
            </a:r>
            <a:r>
              <a:rPr lang="en-US" sz="2000" b="1" dirty="0"/>
              <a:t>13 ug/L </a:t>
            </a:r>
            <a:r>
              <a:rPr lang="en-US" sz="2000" b="1" dirty="0" smtClean="0"/>
              <a:t>as 1-hour </a:t>
            </a:r>
            <a:r>
              <a:rPr lang="en-US" sz="2000" b="1" dirty="0" smtClean="0"/>
              <a:t>average</a:t>
            </a:r>
            <a:endParaRPr lang="en-US" sz="2000" dirty="0"/>
          </a:p>
          <a:p>
            <a:pPr lvl="1"/>
            <a:r>
              <a:rPr lang="en-US" sz="2000" dirty="0" smtClean="0"/>
              <a:t>Freshwater Cl2 WQC: </a:t>
            </a:r>
            <a:r>
              <a:rPr lang="en-US" sz="2000" dirty="0"/>
              <a:t>19 ug/L </a:t>
            </a:r>
            <a:r>
              <a:rPr lang="en-US" sz="2000" dirty="0" smtClean="0"/>
              <a:t>as 1-hour average</a:t>
            </a:r>
            <a:endParaRPr lang="en-US" sz="2000" dirty="0"/>
          </a:p>
          <a:p>
            <a:r>
              <a:rPr lang="en-US" sz="2400" dirty="0" smtClean="0"/>
              <a:t>Water </a:t>
            </a:r>
            <a:r>
              <a:rPr lang="en-US" sz="2400" dirty="0"/>
              <a:t>quality based effluent limits (WQBEL</a:t>
            </a:r>
            <a:r>
              <a:rPr lang="en-US" sz="2400" dirty="0" smtClean="0"/>
              <a:t>) </a:t>
            </a:r>
            <a:endParaRPr lang="en-US" sz="2400" dirty="0" smtClean="0"/>
          </a:p>
          <a:p>
            <a:pPr lvl="1"/>
            <a:r>
              <a:rPr lang="en-US" sz="2000" dirty="0" smtClean="0"/>
              <a:t>Deepwater POTWs: use actual dilution </a:t>
            </a:r>
            <a:r>
              <a:rPr lang="en-US" sz="2000" dirty="0" smtClean="0"/>
              <a:t>(consider updates)</a:t>
            </a:r>
          </a:p>
          <a:p>
            <a:pPr lvl="1"/>
            <a:r>
              <a:rPr lang="en-US" sz="2000" dirty="0" smtClean="0"/>
              <a:t>Shallow-water POTWs: derive new reporting limit (RL)</a:t>
            </a:r>
          </a:p>
          <a:p>
            <a:pPr lvl="1"/>
            <a:r>
              <a:rPr lang="en-US" sz="2000" dirty="0" smtClean="0"/>
              <a:t>Limited RL precedents for wastewater on-line monitoring</a:t>
            </a:r>
            <a:endParaRPr lang="en-US" sz="2000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49894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 smtClean="0"/>
              <a:t>Compliance Determination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New 1-hour </a:t>
            </a:r>
            <a:r>
              <a:rPr lang="en-US" sz="2400" dirty="0"/>
              <a:t>average </a:t>
            </a:r>
            <a:r>
              <a:rPr lang="en-US" sz="2400" dirty="0" smtClean="0"/>
              <a:t>limit vs old instantaneous max</a:t>
            </a:r>
            <a:endParaRPr lang="en-US" sz="2400" dirty="0"/>
          </a:p>
          <a:p>
            <a:pPr lvl="1"/>
            <a:r>
              <a:rPr lang="en-US" sz="2000" dirty="0" smtClean="0"/>
              <a:t>Use continuous analyzer monitoring data </a:t>
            </a:r>
          </a:p>
          <a:p>
            <a:pPr lvl="1"/>
            <a:r>
              <a:rPr lang="en-US" sz="2000" dirty="0" smtClean="0"/>
              <a:t>How many truly discrete analyzer readings per hour?</a:t>
            </a:r>
            <a:endParaRPr lang="en-US" sz="2000" dirty="0" smtClean="0"/>
          </a:p>
          <a:p>
            <a:pPr lvl="1"/>
            <a:r>
              <a:rPr lang="en-US" sz="2000" dirty="0" smtClean="0"/>
              <a:t>Retain </a:t>
            </a:r>
            <a:r>
              <a:rPr lang="en-US" sz="2000" dirty="0" smtClean="0"/>
              <a:t>single on </a:t>
            </a:r>
            <a:r>
              <a:rPr lang="en-US" sz="2000" dirty="0" smtClean="0"/>
              <a:t>the </a:t>
            </a:r>
            <a:r>
              <a:rPr lang="en-US" sz="2000" dirty="0" smtClean="0"/>
              <a:t>hour instantaneous reporting</a:t>
            </a:r>
            <a:r>
              <a:rPr lang="en-US" sz="2000" dirty="0" smtClean="0"/>
              <a:t>? </a:t>
            </a:r>
          </a:p>
          <a:p>
            <a:pPr lvl="1"/>
            <a:r>
              <a:rPr lang="en-US" sz="2000" dirty="0" smtClean="0"/>
              <a:t>Use average of 12 5-minute results per hour? </a:t>
            </a:r>
          </a:p>
          <a:p>
            <a:r>
              <a:rPr lang="en-US" sz="2400" dirty="0" smtClean="0"/>
              <a:t>Other potential add-on compliance criteria</a:t>
            </a:r>
            <a:endParaRPr lang="en-US" sz="2400" dirty="0" smtClean="0"/>
          </a:p>
          <a:p>
            <a:pPr lvl="1"/>
            <a:r>
              <a:rPr lang="en-US" sz="2000" dirty="0"/>
              <a:t>No individual excursion shall exceed </a:t>
            </a:r>
            <a:r>
              <a:rPr lang="en-US" sz="2000" dirty="0" smtClean="0"/>
              <a:t>X </a:t>
            </a:r>
            <a:r>
              <a:rPr lang="en-US" sz="2000" dirty="0"/>
              <a:t>minutes</a:t>
            </a:r>
          </a:p>
          <a:p>
            <a:pPr lvl="1"/>
            <a:r>
              <a:rPr lang="en-US" sz="2000" dirty="0"/>
              <a:t>No individual excursion shall exceed </a:t>
            </a:r>
            <a:r>
              <a:rPr lang="en-US" sz="2000" dirty="0" smtClean="0"/>
              <a:t>Y mg/L</a:t>
            </a:r>
          </a:p>
          <a:p>
            <a:pPr lvl="1"/>
            <a:r>
              <a:rPr lang="en-US" sz="2000" dirty="0" smtClean="0"/>
              <a:t>Total excursions shall not exceed Z min/month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7430538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1673</TotalTime>
  <Words>484</Words>
  <Application>Microsoft Office PowerPoint</Application>
  <PresentationFormat>On-screen Show (4:3)</PresentationFormat>
  <Paragraphs>86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Default Design</vt:lpstr>
      <vt:lpstr>Custom Design</vt:lpstr>
      <vt:lpstr>Chlorine Residual  Basin Plan Amendment  Project Update</vt:lpstr>
      <vt:lpstr>Cl2 Compliance Issue</vt:lpstr>
      <vt:lpstr>Interim Compliance Approach</vt:lpstr>
      <vt:lpstr>CIWQS Excursion Info</vt:lpstr>
      <vt:lpstr>Excursion Results</vt:lpstr>
      <vt:lpstr>PowerPoint Presentation</vt:lpstr>
      <vt:lpstr>PowerPoint Presentation</vt:lpstr>
      <vt:lpstr>Cl2 Effluent Limit Approach</vt:lpstr>
      <vt:lpstr>Compliance Determination</vt:lpstr>
      <vt:lpstr>Bisulfite Overdosing</vt:lpstr>
      <vt:lpstr>Contact Information</vt:lpstr>
    </vt:vector>
  </TitlesOfParts>
  <Company>EOA, Inc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Quan Lu</dc:creator>
  <cp:lastModifiedBy>Tom Hall</cp:lastModifiedBy>
  <cp:revision>109</cp:revision>
  <cp:lastPrinted>2018-04-19T20:16:03Z</cp:lastPrinted>
  <dcterms:created xsi:type="dcterms:W3CDTF">2007-08-14T16:01:14Z</dcterms:created>
  <dcterms:modified xsi:type="dcterms:W3CDTF">2018-04-19T21:47:54Z</dcterms:modified>
</cp:coreProperties>
</file>