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52"/>
  </p:handoutMasterIdLst>
  <p:sldIdLst>
    <p:sldId id="352" r:id="rId2"/>
    <p:sldId id="351" r:id="rId3"/>
    <p:sldId id="327" r:id="rId4"/>
    <p:sldId id="299" r:id="rId5"/>
    <p:sldId id="297" r:id="rId6"/>
    <p:sldId id="328" r:id="rId7"/>
    <p:sldId id="330" r:id="rId8"/>
    <p:sldId id="300" r:id="rId9"/>
    <p:sldId id="301" r:id="rId10"/>
    <p:sldId id="302" r:id="rId11"/>
    <p:sldId id="304" r:id="rId12"/>
    <p:sldId id="306" r:id="rId13"/>
    <p:sldId id="305" r:id="rId14"/>
    <p:sldId id="307" r:id="rId15"/>
    <p:sldId id="309" r:id="rId16"/>
    <p:sldId id="310" r:id="rId17"/>
    <p:sldId id="322" r:id="rId18"/>
    <p:sldId id="331" r:id="rId19"/>
    <p:sldId id="332" r:id="rId20"/>
    <p:sldId id="333" r:id="rId21"/>
    <p:sldId id="335" r:id="rId22"/>
    <p:sldId id="336" r:id="rId23"/>
    <p:sldId id="325" r:id="rId24"/>
    <p:sldId id="337" r:id="rId25"/>
    <p:sldId id="338" r:id="rId26"/>
    <p:sldId id="339" r:id="rId27"/>
    <p:sldId id="340" r:id="rId28"/>
    <p:sldId id="341" r:id="rId29"/>
    <p:sldId id="348" r:id="rId30"/>
    <p:sldId id="342" r:id="rId31"/>
    <p:sldId id="343" r:id="rId32"/>
    <p:sldId id="344" r:id="rId33"/>
    <p:sldId id="345" r:id="rId34"/>
    <p:sldId id="350" r:id="rId35"/>
    <p:sldId id="346" r:id="rId36"/>
    <p:sldId id="347" r:id="rId37"/>
    <p:sldId id="349" r:id="rId38"/>
    <p:sldId id="259" r:id="rId39"/>
    <p:sldId id="303" r:id="rId40"/>
    <p:sldId id="311" r:id="rId41"/>
    <p:sldId id="312" r:id="rId42"/>
    <p:sldId id="313" r:id="rId43"/>
    <p:sldId id="314" r:id="rId44"/>
    <p:sldId id="315" r:id="rId45"/>
    <p:sldId id="316" r:id="rId46"/>
    <p:sldId id="318" r:id="rId47"/>
    <p:sldId id="319" r:id="rId48"/>
    <p:sldId id="320" r:id="rId49"/>
    <p:sldId id="321" r:id="rId50"/>
    <p:sldId id="326" r:id="rId51"/>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CC00"/>
    <a:srgbClr val="FF6600"/>
    <a:srgbClr val="FF9900"/>
    <a:srgbClr val="00CCFF"/>
    <a:srgbClr val="00FFFF"/>
    <a:srgbClr val="FFFF66"/>
    <a:srgbClr val="FF33CC"/>
    <a:srgbClr val="000066"/>
    <a:srgbClr val="6600CC"/>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1" autoAdjust="0"/>
    <p:restoredTop sz="94667" autoAdjust="0"/>
  </p:normalViewPr>
  <p:slideViewPr>
    <p:cSldViewPr>
      <p:cViewPr varScale="1">
        <p:scale>
          <a:sx n="69" d="100"/>
          <a:sy n="69" d="100"/>
        </p:scale>
        <p:origin x="1242"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912"/>
    </p:cViewPr>
  </p:sorterViewPr>
  <p:notesViewPr>
    <p:cSldViewPr>
      <p:cViewPr varScale="1">
        <p:scale>
          <a:sx n="58" d="100"/>
          <a:sy n="58" d="100"/>
        </p:scale>
        <p:origin x="-1812"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r>
              <a:rPr lang="en-US"/>
              <a:t>US EPA Region 9 Pretreatment Training</a:t>
            </a:r>
          </a:p>
          <a:p>
            <a:pPr>
              <a:defRPr/>
            </a:pPr>
            <a:r>
              <a:rPr lang="en-US"/>
              <a:t>Industrial User Inspections</a:t>
            </a:r>
          </a:p>
        </p:txBody>
      </p:sp>
      <p:sp>
        <p:nvSpPr>
          <p:cNvPr id="8192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r>
              <a:rPr lang="en-US"/>
              <a:t>Feb 27, 2008</a:t>
            </a:r>
          </a:p>
        </p:txBody>
      </p:sp>
      <p:sp>
        <p:nvSpPr>
          <p:cNvPr id="8192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r>
              <a:rPr lang="en-US"/>
              <a:t>Greg V. Arthur, (415) 972-3504</a:t>
            </a:r>
          </a:p>
        </p:txBody>
      </p:sp>
      <p:sp>
        <p:nvSpPr>
          <p:cNvPr id="8192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9455209-6388-4FEB-9D36-4CB46086ADF6}" type="slidenum">
              <a:rPr lang="en-US"/>
              <a:pPr>
                <a:defRPr/>
              </a:pPr>
              <a:t>‹#›</a:t>
            </a:fld>
            <a:endParaRPr lang="en-US"/>
          </a:p>
        </p:txBody>
      </p:sp>
    </p:spTree>
    <p:extLst>
      <p:ext uri="{BB962C8B-B14F-4D97-AF65-F5344CB8AC3E}">
        <p14:creationId xmlns:p14="http://schemas.microsoft.com/office/powerpoint/2010/main" val="4186169130"/>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CACF1C2-16D0-4A07-A276-8551882DE991}" type="slidenum">
              <a:rPr lang="en-US"/>
              <a:pPr>
                <a:defRPr/>
              </a:pPr>
              <a:t>‹#›</a:t>
            </a:fld>
            <a:endParaRPr lang="en-US"/>
          </a:p>
        </p:txBody>
      </p:sp>
    </p:spTree>
    <p:extLst>
      <p:ext uri="{BB962C8B-B14F-4D97-AF65-F5344CB8AC3E}">
        <p14:creationId xmlns:p14="http://schemas.microsoft.com/office/powerpoint/2010/main" val="17550287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7DA7AA8-AEE2-4D06-A16E-FD29E06BF6D7}" type="slidenum">
              <a:rPr lang="en-US"/>
              <a:pPr>
                <a:defRPr/>
              </a:pPr>
              <a:t>‹#›</a:t>
            </a:fld>
            <a:endParaRPr lang="en-US"/>
          </a:p>
        </p:txBody>
      </p:sp>
    </p:spTree>
    <p:extLst>
      <p:ext uri="{BB962C8B-B14F-4D97-AF65-F5344CB8AC3E}">
        <p14:creationId xmlns:p14="http://schemas.microsoft.com/office/powerpoint/2010/main" val="2652108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EAAFEF4-90D6-4C79-84B9-509188836BCD}" type="slidenum">
              <a:rPr lang="en-US"/>
              <a:pPr>
                <a:defRPr/>
              </a:pPr>
              <a:t>‹#›</a:t>
            </a:fld>
            <a:endParaRPr lang="en-US"/>
          </a:p>
        </p:txBody>
      </p:sp>
    </p:spTree>
    <p:extLst>
      <p:ext uri="{BB962C8B-B14F-4D97-AF65-F5344CB8AC3E}">
        <p14:creationId xmlns:p14="http://schemas.microsoft.com/office/powerpoint/2010/main" val="2522845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70D961F-A770-4F18-84BB-C14E2F8BC715}" type="slidenum">
              <a:rPr lang="en-US"/>
              <a:pPr>
                <a:defRPr/>
              </a:pPr>
              <a:t>‹#›</a:t>
            </a:fld>
            <a:endParaRPr lang="en-US"/>
          </a:p>
        </p:txBody>
      </p:sp>
    </p:spTree>
    <p:extLst>
      <p:ext uri="{BB962C8B-B14F-4D97-AF65-F5344CB8AC3E}">
        <p14:creationId xmlns:p14="http://schemas.microsoft.com/office/powerpoint/2010/main" val="3044108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541FA8-7935-47C1-8101-82818537A392}" type="slidenum">
              <a:rPr lang="en-US"/>
              <a:pPr>
                <a:defRPr/>
              </a:pPr>
              <a:t>‹#›</a:t>
            </a:fld>
            <a:endParaRPr lang="en-US"/>
          </a:p>
        </p:txBody>
      </p:sp>
    </p:spTree>
    <p:extLst>
      <p:ext uri="{BB962C8B-B14F-4D97-AF65-F5344CB8AC3E}">
        <p14:creationId xmlns:p14="http://schemas.microsoft.com/office/powerpoint/2010/main" val="14588084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53DFC9CB-B784-417B-9F00-623A6700D7DC}" type="slidenum">
              <a:rPr lang="en-US"/>
              <a:pPr>
                <a:defRPr/>
              </a:pPr>
              <a:t>‹#›</a:t>
            </a:fld>
            <a:endParaRPr lang="en-US"/>
          </a:p>
        </p:txBody>
      </p:sp>
    </p:spTree>
    <p:extLst>
      <p:ext uri="{BB962C8B-B14F-4D97-AF65-F5344CB8AC3E}">
        <p14:creationId xmlns:p14="http://schemas.microsoft.com/office/powerpoint/2010/main" val="7984966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FBC83F2-EDEF-45B4-B021-31810F22A21F}" type="slidenum">
              <a:rPr lang="en-US"/>
              <a:pPr>
                <a:defRPr/>
              </a:pPr>
              <a:t>‹#›</a:t>
            </a:fld>
            <a:endParaRPr lang="en-US"/>
          </a:p>
        </p:txBody>
      </p:sp>
    </p:spTree>
    <p:extLst>
      <p:ext uri="{BB962C8B-B14F-4D97-AF65-F5344CB8AC3E}">
        <p14:creationId xmlns:p14="http://schemas.microsoft.com/office/powerpoint/2010/main" val="1596887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69A85D8B-0DB7-4E2B-9F18-7567397ABA1F}" type="slidenum">
              <a:rPr lang="en-US"/>
              <a:pPr>
                <a:defRPr/>
              </a:pPr>
              <a:t>‹#›</a:t>
            </a:fld>
            <a:endParaRPr lang="en-US"/>
          </a:p>
        </p:txBody>
      </p:sp>
    </p:spTree>
    <p:extLst>
      <p:ext uri="{BB962C8B-B14F-4D97-AF65-F5344CB8AC3E}">
        <p14:creationId xmlns:p14="http://schemas.microsoft.com/office/powerpoint/2010/main" val="4171920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1701A62-0786-470B-ADA5-619DEB12FA8D}" type="slidenum">
              <a:rPr lang="en-US"/>
              <a:pPr>
                <a:defRPr/>
              </a:pPr>
              <a:t>‹#›</a:t>
            </a:fld>
            <a:endParaRPr lang="en-US"/>
          </a:p>
        </p:txBody>
      </p:sp>
    </p:spTree>
    <p:extLst>
      <p:ext uri="{BB962C8B-B14F-4D97-AF65-F5344CB8AC3E}">
        <p14:creationId xmlns:p14="http://schemas.microsoft.com/office/powerpoint/2010/main" val="19149295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E9F20AD-560D-44DF-9D89-432ADC388D02}" type="slidenum">
              <a:rPr lang="en-US"/>
              <a:pPr>
                <a:defRPr/>
              </a:pPr>
              <a:t>‹#›</a:t>
            </a:fld>
            <a:endParaRPr lang="en-US"/>
          </a:p>
        </p:txBody>
      </p:sp>
    </p:spTree>
    <p:extLst>
      <p:ext uri="{BB962C8B-B14F-4D97-AF65-F5344CB8AC3E}">
        <p14:creationId xmlns:p14="http://schemas.microsoft.com/office/powerpoint/2010/main" val="1640685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C6FA055-294C-46C6-8122-510595DEB265}" type="slidenum">
              <a:rPr lang="en-US"/>
              <a:pPr>
                <a:defRPr/>
              </a:pPr>
              <a:t>‹#›</a:t>
            </a:fld>
            <a:endParaRPr lang="en-US"/>
          </a:p>
        </p:txBody>
      </p:sp>
    </p:spTree>
    <p:extLst>
      <p:ext uri="{BB962C8B-B14F-4D97-AF65-F5344CB8AC3E}">
        <p14:creationId xmlns:p14="http://schemas.microsoft.com/office/powerpoint/2010/main" val="23500503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59D33554-D48C-4FCC-B3C2-58D4A43CD2A3}"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103" name="Text Box 7"/>
          <p:cNvSpPr txBox="1">
            <a:spLocks noChangeArrowheads="1"/>
          </p:cNvSpPr>
          <p:nvPr/>
        </p:nvSpPr>
        <p:spPr bwMode="auto">
          <a:xfrm>
            <a:off x="457200" y="304800"/>
            <a:ext cx="8382000" cy="6647974"/>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effectLst>
                  <a:glow rad="228600">
                    <a:schemeClr val="accent4">
                      <a:satMod val="175000"/>
                      <a:alpha val="40000"/>
                    </a:schemeClr>
                  </a:glow>
                </a:effectLst>
              </a:rPr>
              <a:t>Pretreatment “Master Class” Training</a:t>
            </a:r>
          </a:p>
          <a:p>
            <a:pPr>
              <a:lnSpc>
                <a:spcPct val="150000"/>
              </a:lnSpc>
              <a:defRPr/>
            </a:pPr>
            <a:r>
              <a:rPr lang="en-US" sz="2400" b="1" dirty="0">
                <a:solidFill>
                  <a:srgbClr val="FFC000"/>
                </a:solidFill>
                <a:effectLst>
                  <a:glow rad="101600">
                    <a:schemeClr val="accent4">
                      <a:satMod val="175000"/>
                      <a:alpha val="40000"/>
                    </a:schemeClr>
                  </a:glow>
                  <a:outerShdw blurRad="38100" dist="38100" dir="2700000" algn="tl">
                    <a:srgbClr val="000000"/>
                  </a:outerShdw>
                </a:effectLst>
              </a:rPr>
              <a:t>BACWA/EBMUD Pretreatment Training</a:t>
            </a:r>
          </a:p>
          <a:p>
            <a:pPr>
              <a:lnSpc>
                <a:spcPct val="150000"/>
              </a:lnSpc>
              <a:defRPr/>
            </a:pPr>
            <a:r>
              <a:rPr lang="en-US" sz="2400" b="1" dirty="0">
                <a:solidFill>
                  <a:srgbClr val="FFC000"/>
                </a:solidFill>
                <a:effectLst>
                  <a:glow rad="101600">
                    <a:schemeClr val="accent4">
                      <a:satMod val="175000"/>
                      <a:alpha val="40000"/>
                    </a:schemeClr>
                  </a:glow>
                  <a:outerShdw blurRad="38100" dist="38100" dir="2700000" algn="tl">
                    <a:srgbClr val="000000"/>
                  </a:outerShdw>
                </a:effectLst>
              </a:rPr>
              <a:t>March 11, 2019</a:t>
            </a:r>
          </a:p>
          <a:p>
            <a:pPr lvl="0">
              <a:spcBef>
                <a:spcPct val="50000"/>
              </a:spcBef>
            </a:pPr>
            <a:endParaRPr lang="en-US" sz="2200" b="1" dirty="0">
              <a:solidFill>
                <a:srgbClr val="FFFF66"/>
              </a:solidFill>
            </a:endParaRPr>
          </a:p>
          <a:p>
            <a:pPr lvl="0">
              <a:spcBef>
                <a:spcPct val="50000"/>
              </a:spcBef>
            </a:pPr>
            <a:r>
              <a:rPr lang="en-US" sz="2200" b="1" dirty="0">
                <a:ln w="3175">
                  <a:noFill/>
                </a:ln>
                <a:solidFill>
                  <a:schemeClr val="bg1"/>
                </a:solidFill>
                <a:effectLst>
                  <a:glow rad="228600">
                    <a:schemeClr val="accent4">
                      <a:satMod val="175000"/>
                      <a:alpha val="40000"/>
                    </a:schemeClr>
                  </a:glow>
                </a:effectLst>
              </a:rPr>
              <a:t>Greg V. Arthur  -  (510) 967-8411  -  gva@gvaarthur.com</a:t>
            </a:r>
          </a:p>
          <a:p>
            <a:pPr lvl="0">
              <a:spcBef>
                <a:spcPct val="50000"/>
              </a:spcBef>
            </a:pPr>
            <a:r>
              <a:rPr lang="en-US" sz="2200" b="1" dirty="0">
                <a:ln w="3175">
                  <a:noFill/>
                </a:ln>
                <a:solidFill>
                  <a:srgbClr val="00CCFF"/>
                </a:solidFill>
                <a:effectLst>
                  <a:glow rad="228600">
                    <a:schemeClr val="accent4">
                      <a:satMod val="175000"/>
                      <a:alpha val="40000"/>
                    </a:schemeClr>
                  </a:glow>
                </a:effectLst>
              </a:rPr>
              <a:t>2015-2019</a:t>
            </a:r>
            <a:r>
              <a:rPr lang="en-US" sz="2200" b="1" dirty="0">
                <a:ln w="3175">
                  <a:noFill/>
                </a:ln>
                <a:solidFill>
                  <a:srgbClr val="FFFF66"/>
                </a:solidFill>
                <a:effectLst>
                  <a:glow rad="228600">
                    <a:schemeClr val="accent4">
                      <a:satMod val="175000"/>
                      <a:alpha val="40000"/>
                    </a:schemeClr>
                  </a:glow>
                </a:effectLst>
              </a:rPr>
              <a:t> Creekside Community Church </a:t>
            </a:r>
          </a:p>
          <a:p>
            <a:pPr lvl="0">
              <a:spcBef>
                <a:spcPct val="50000"/>
              </a:spcBef>
            </a:pPr>
            <a:r>
              <a:rPr lang="en-US" sz="2200" b="1" dirty="0">
                <a:ln w="3175">
                  <a:noFill/>
                </a:ln>
                <a:solidFill>
                  <a:srgbClr val="00CCFF"/>
                </a:solidFill>
                <a:effectLst>
                  <a:glow rad="228600">
                    <a:schemeClr val="accent4">
                      <a:satMod val="175000"/>
                      <a:alpha val="40000"/>
                    </a:schemeClr>
                  </a:glow>
                </a:effectLst>
              </a:rPr>
              <a:t>2013-2015</a:t>
            </a:r>
            <a:r>
              <a:rPr lang="en-US" sz="2200" b="1" dirty="0">
                <a:ln w="3175">
                  <a:noFill/>
                </a:ln>
                <a:solidFill>
                  <a:srgbClr val="FFFF66"/>
                </a:solidFill>
                <a:effectLst>
                  <a:glow rad="228600">
                    <a:schemeClr val="accent4">
                      <a:satMod val="175000"/>
                      <a:alpha val="40000"/>
                    </a:schemeClr>
                  </a:glow>
                </a:effectLst>
              </a:rPr>
              <a:t> Former Senior Project Engineer</a:t>
            </a:r>
          </a:p>
          <a:p>
            <a:pPr lvl="0">
              <a:spcBef>
                <a:spcPct val="50000"/>
              </a:spcBef>
            </a:pPr>
            <a:r>
              <a:rPr lang="en-US" sz="2200" b="1" dirty="0">
                <a:ln w="3175">
                  <a:noFill/>
                </a:ln>
                <a:solidFill>
                  <a:srgbClr val="FFFF66"/>
                </a:solidFill>
                <a:effectLst>
                  <a:glow rad="228600">
                    <a:schemeClr val="accent4">
                      <a:satMod val="175000"/>
                      <a:alpha val="40000"/>
                    </a:schemeClr>
                  </a:glow>
                </a:effectLst>
              </a:rPr>
              <a:t>                  EEC Environmental </a:t>
            </a:r>
          </a:p>
          <a:p>
            <a:pPr lvl="0">
              <a:spcBef>
                <a:spcPct val="50000"/>
              </a:spcBef>
            </a:pPr>
            <a:r>
              <a:rPr lang="en-US" sz="2200" b="1" dirty="0">
                <a:ln w="3175">
                  <a:noFill/>
                </a:ln>
                <a:solidFill>
                  <a:srgbClr val="00CCFF"/>
                </a:solidFill>
                <a:effectLst>
                  <a:glow rad="228600">
                    <a:schemeClr val="accent4">
                      <a:satMod val="175000"/>
                      <a:alpha val="40000"/>
                    </a:schemeClr>
                  </a:glow>
                </a:effectLst>
              </a:rPr>
              <a:t>1983-2013</a:t>
            </a:r>
            <a:r>
              <a:rPr lang="en-US" sz="2200" b="1" dirty="0">
                <a:ln w="3175">
                  <a:noFill/>
                </a:ln>
                <a:solidFill>
                  <a:srgbClr val="FFFF66"/>
                </a:solidFill>
                <a:effectLst>
                  <a:glow rad="228600">
                    <a:schemeClr val="accent4">
                      <a:satMod val="175000"/>
                      <a:alpha val="40000"/>
                    </a:schemeClr>
                  </a:glow>
                </a:effectLst>
              </a:rPr>
              <a:t> Now Long Since Retired Environmental Engineer</a:t>
            </a:r>
          </a:p>
          <a:p>
            <a:pPr lvl="0">
              <a:spcBef>
                <a:spcPct val="50000"/>
              </a:spcBef>
            </a:pPr>
            <a:r>
              <a:rPr lang="en-US" sz="2200" b="1" dirty="0">
                <a:ln w="3175">
                  <a:noFill/>
                </a:ln>
                <a:solidFill>
                  <a:srgbClr val="FFFF66"/>
                </a:solidFill>
                <a:effectLst>
                  <a:glow rad="228600">
                    <a:schemeClr val="accent4">
                      <a:satMod val="175000"/>
                      <a:alpha val="40000"/>
                    </a:schemeClr>
                  </a:glow>
                </a:effectLst>
              </a:rPr>
              <a:t>                  Region 9, Clean Water Act Compliance Office</a:t>
            </a:r>
          </a:p>
          <a:p>
            <a:pPr lvl="0">
              <a:spcBef>
                <a:spcPct val="50000"/>
              </a:spcBef>
            </a:pPr>
            <a:r>
              <a:rPr lang="en-US" sz="2200" b="1" dirty="0">
                <a:ln w="3175">
                  <a:noFill/>
                </a:ln>
                <a:solidFill>
                  <a:srgbClr val="FFFF66"/>
                </a:solidFill>
                <a:effectLst>
                  <a:glow rad="228600">
                    <a:schemeClr val="accent4">
                      <a:satMod val="175000"/>
                      <a:alpha val="40000"/>
                    </a:schemeClr>
                  </a:glow>
                </a:effectLst>
              </a:rPr>
              <a:t>                  U.S. Environmental Protection Agency</a:t>
            </a:r>
          </a:p>
          <a:p>
            <a:pPr>
              <a:spcBef>
                <a:spcPct val="50000"/>
              </a:spcBef>
              <a:defRPr/>
            </a:pPr>
            <a:endParaRPr lang="en-US" sz="3600" dirty="0">
              <a:solidFill>
                <a:srgbClr val="FFFF99"/>
              </a:solidFill>
              <a:effectLst>
                <a:outerShdw blurRad="38100" dist="38100" dir="2700000" algn="tl">
                  <a:srgbClr val="000000"/>
                </a:outerShdw>
              </a:effectLst>
            </a:endParaRPr>
          </a:p>
        </p:txBody>
      </p:sp>
    </p:spTree>
    <p:extLst>
      <p:ext uri="{BB962C8B-B14F-4D97-AF65-F5344CB8AC3E}">
        <p14:creationId xmlns:p14="http://schemas.microsoft.com/office/powerpoint/2010/main" val="19794353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10" descr="processstainless9"/>
          <p:cNvPicPr>
            <a:picLocks noChangeAspect="1" noChangeArrowheads="1"/>
          </p:cNvPicPr>
          <p:nvPr/>
        </p:nvPicPr>
        <p:blipFill>
          <a:blip r:embed="rId2">
            <a:extLst>
              <a:ext uri="{28A0092B-C50C-407E-A947-70E740481C1C}">
                <a14:useLocalDpi xmlns:a14="http://schemas.microsoft.com/office/drawing/2010/main" val="0"/>
              </a:ext>
            </a:extLst>
          </a:blip>
          <a:srcRect l="9000"/>
          <a:stretch>
            <a:fillRect/>
          </a:stretch>
        </p:blipFill>
        <p:spPr bwMode="auto">
          <a:xfrm>
            <a:off x="3557588" y="1676400"/>
            <a:ext cx="51546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1" name="Text Box 5"/>
          <p:cNvSpPr txBox="1">
            <a:spLocks noChangeArrowheads="1"/>
          </p:cNvSpPr>
          <p:nvPr/>
        </p:nvSpPr>
        <p:spPr bwMode="auto">
          <a:xfrm>
            <a:off x="457200" y="304800"/>
            <a:ext cx="8382000" cy="4031873"/>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Conducting Inspections</a:t>
            </a:r>
          </a:p>
          <a:p>
            <a:pPr>
              <a:spcBef>
                <a:spcPct val="50000"/>
              </a:spcBef>
              <a:buFontTx/>
              <a:buChar char="•"/>
              <a:defRPr/>
            </a:pPr>
            <a:r>
              <a:rPr lang="en-US" sz="2200" dirty="0">
                <a:solidFill>
                  <a:srgbClr val="00B0F0"/>
                </a:solidFill>
              </a:rPr>
              <a:t> Step 3 – Control</a:t>
            </a:r>
          </a:p>
          <a:p>
            <a:pPr>
              <a:spcBef>
                <a:spcPct val="50000"/>
              </a:spcBef>
              <a:defRPr/>
            </a:pPr>
            <a:r>
              <a:rPr lang="en-US" sz="2200" dirty="0">
                <a:solidFill>
                  <a:srgbClr val="FFCC00"/>
                </a:solidFill>
              </a:rPr>
              <a:t>  Inspect all treatment</a:t>
            </a:r>
          </a:p>
          <a:p>
            <a:pPr>
              <a:spcBef>
                <a:spcPts val="0"/>
              </a:spcBef>
              <a:defRPr/>
            </a:pPr>
            <a:r>
              <a:rPr lang="en-US" sz="2200" dirty="0">
                <a:solidFill>
                  <a:srgbClr val="FFCC00"/>
                </a:solidFill>
              </a:rPr>
              <a:t>  units and methods of</a:t>
            </a:r>
          </a:p>
          <a:p>
            <a:pPr>
              <a:spcBef>
                <a:spcPts val="0"/>
              </a:spcBef>
              <a:defRPr/>
            </a:pPr>
            <a:r>
              <a:rPr lang="en-US" sz="2200" dirty="0">
                <a:solidFill>
                  <a:srgbClr val="FFCC00"/>
                </a:solidFill>
              </a:rPr>
              <a:t>  pollution control and</a:t>
            </a:r>
          </a:p>
          <a:p>
            <a:pPr>
              <a:spcBef>
                <a:spcPts val="0"/>
              </a:spcBef>
              <a:defRPr/>
            </a:pPr>
            <a:r>
              <a:rPr lang="en-US" sz="2200" dirty="0">
                <a:solidFill>
                  <a:srgbClr val="FFCC00"/>
                </a:solidFill>
              </a:rPr>
              <a:t>  wastewater handling</a:t>
            </a:r>
          </a:p>
          <a:p>
            <a:pPr>
              <a:spcBef>
                <a:spcPts val="0"/>
              </a:spcBef>
              <a:defRPr/>
            </a:pPr>
            <a:r>
              <a:rPr lang="en-US" sz="2200" dirty="0">
                <a:solidFill>
                  <a:srgbClr val="FFCC00"/>
                </a:solidFill>
              </a:rPr>
              <a:t>  practices</a:t>
            </a:r>
            <a:r>
              <a:rPr lang="en-US" sz="2200" dirty="0">
                <a:solidFill>
                  <a:srgbClr val="3366FF"/>
                </a:solidFill>
              </a:rPr>
              <a:t>  </a:t>
            </a:r>
          </a:p>
        </p:txBody>
      </p:sp>
      <p:sp>
        <p:nvSpPr>
          <p:cNvPr id="55302" name="Text Box 6"/>
          <p:cNvSpPr txBox="1">
            <a:spLocks noChangeArrowheads="1"/>
          </p:cNvSpPr>
          <p:nvPr/>
        </p:nvSpPr>
        <p:spPr bwMode="auto">
          <a:xfrm>
            <a:off x="4191000" y="5943600"/>
            <a:ext cx="48006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industrial wastewater treatment unit with final storage and equalization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5301">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5301">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530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5301">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5301">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5301">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1" name="Text Box 7"/>
          <p:cNvSpPr txBox="1">
            <a:spLocks noChangeArrowheads="1"/>
          </p:cNvSpPr>
          <p:nvPr/>
        </p:nvSpPr>
        <p:spPr bwMode="auto">
          <a:xfrm>
            <a:off x="457200" y="304800"/>
            <a:ext cx="8382000" cy="6266331"/>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Conducting Inspections</a:t>
            </a:r>
          </a:p>
          <a:p>
            <a:pPr>
              <a:spcBef>
                <a:spcPct val="50000"/>
              </a:spcBef>
              <a:defRPr/>
            </a:pPr>
            <a:r>
              <a:rPr lang="en-US" sz="2200" dirty="0">
                <a:solidFill>
                  <a:srgbClr val="00B0F0"/>
                </a:solidFill>
              </a:rPr>
              <a:t>Step 3 – At Each Point</a:t>
            </a:r>
          </a:p>
          <a:p>
            <a:pPr>
              <a:spcBef>
                <a:spcPct val="50000"/>
              </a:spcBef>
              <a:buFontTx/>
              <a:buChar char="•"/>
              <a:defRPr/>
            </a:pPr>
            <a:r>
              <a:rPr lang="en-US" sz="2200" dirty="0">
                <a:solidFill>
                  <a:srgbClr val="FFCC00"/>
                </a:solidFill>
              </a:rPr>
              <a:t> identify all</a:t>
            </a:r>
          </a:p>
          <a:p>
            <a:pPr>
              <a:defRPr/>
            </a:pPr>
            <a:r>
              <a:rPr lang="en-US" sz="2200" dirty="0">
                <a:solidFill>
                  <a:srgbClr val="FFCC00"/>
                </a:solidFill>
              </a:rPr>
              <a:t>  incoming sources</a:t>
            </a:r>
          </a:p>
          <a:p>
            <a:pPr>
              <a:spcBef>
                <a:spcPct val="40000"/>
              </a:spcBef>
              <a:buFontTx/>
              <a:buChar char="•"/>
              <a:defRPr/>
            </a:pPr>
            <a:r>
              <a:rPr lang="en-US" sz="2200" dirty="0">
                <a:solidFill>
                  <a:srgbClr val="FFCC00"/>
                </a:solidFill>
              </a:rPr>
              <a:t> identify reaction</a:t>
            </a:r>
          </a:p>
          <a:p>
            <a:pPr>
              <a:defRPr/>
            </a:pPr>
            <a:r>
              <a:rPr lang="en-US" sz="2200" dirty="0">
                <a:solidFill>
                  <a:srgbClr val="FFCC00"/>
                </a:solidFill>
              </a:rPr>
              <a:t>  end-point controls</a:t>
            </a:r>
          </a:p>
          <a:p>
            <a:pPr>
              <a:spcBef>
                <a:spcPct val="40000"/>
              </a:spcBef>
              <a:buFontTx/>
              <a:buChar char="•"/>
              <a:defRPr/>
            </a:pPr>
            <a:r>
              <a:rPr lang="en-US" sz="2200" dirty="0">
                <a:solidFill>
                  <a:srgbClr val="FFCC00"/>
                </a:solidFill>
              </a:rPr>
              <a:t> determine methods</a:t>
            </a:r>
          </a:p>
          <a:p>
            <a:pPr>
              <a:defRPr/>
            </a:pPr>
            <a:r>
              <a:rPr lang="en-US" sz="2200" dirty="0">
                <a:solidFill>
                  <a:srgbClr val="FFCC00"/>
                </a:solidFill>
              </a:rPr>
              <a:t>  of internal delivery</a:t>
            </a:r>
          </a:p>
          <a:p>
            <a:pPr>
              <a:spcBef>
                <a:spcPct val="40000"/>
              </a:spcBef>
              <a:buFontTx/>
              <a:buChar char="•"/>
              <a:defRPr/>
            </a:pPr>
            <a:r>
              <a:rPr lang="en-US" sz="2200" dirty="0">
                <a:solidFill>
                  <a:srgbClr val="FFCC00"/>
                </a:solidFill>
              </a:rPr>
              <a:t> verify reagents and</a:t>
            </a:r>
          </a:p>
          <a:p>
            <a:pPr>
              <a:defRPr/>
            </a:pPr>
            <a:r>
              <a:rPr lang="en-US" sz="2200" dirty="0">
                <a:solidFill>
                  <a:srgbClr val="FFCC00"/>
                </a:solidFill>
              </a:rPr>
              <a:t>  pollutants present</a:t>
            </a:r>
          </a:p>
          <a:p>
            <a:pPr>
              <a:spcBef>
                <a:spcPct val="40000"/>
              </a:spcBef>
              <a:buFontTx/>
              <a:buChar char="•"/>
              <a:defRPr/>
            </a:pPr>
            <a:r>
              <a:rPr lang="en-US" sz="2200" dirty="0">
                <a:solidFill>
                  <a:srgbClr val="FFCC00"/>
                </a:solidFill>
              </a:rPr>
              <a:t> identify all outgoing</a:t>
            </a:r>
          </a:p>
          <a:p>
            <a:pPr>
              <a:defRPr/>
            </a:pPr>
            <a:r>
              <a:rPr lang="en-US" sz="2200" dirty="0">
                <a:solidFill>
                  <a:srgbClr val="FFCC00"/>
                </a:solidFill>
              </a:rPr>
              <a:t>  </a:t>
            </a:r>
            <a:r>
              <a:rPr lang="en-US" sz="2200" dirty="0" err="1">
                <a:solidFill>
                  <a:srgbClr val="FFCC00"/>
                </a:solidFill>
              </a:rPr>
              <a:t>wastestreams</a:t>
            </a:r>
            <a:r>
              <a:rPr lang="en-US" sz="2200" dirty="0">
                <a:solidFill>
                  <a:srgbClr val="3366FF"/>
                </a:solidFill>
              </a:rPr>
              <a:t>  </a:t>
            </a:r>
          </a:p>
        </p:txBody>
      </p:sp>
      <p:pic>
        <p:nvPicPr>
          <p:cNvPr id="11267" name="Picture 2" descr="processstainless9"/>
          <p:cNvPicPr>
            <a:picLocks noChangeAspect="1" noChangeArrowheads="1"/>
          </p:cNvPicPr>
          <p:nvPr/>
        </p:nvPicPr>
        <p:blipFill>
          <a:blip r:embed="rId2">
            <a:extLst>
              <a:ext uri="{28A0092B-C50C-407E-A947-70E740481C1C}">
                <a14:useLocalDpi xmlns:a14="http://schemas.microsoft.com/office/drawing/2010/main" val="0"/>
              </a:ext>
            </a:extLst>
          </a:blip>
          <a:srcRect l="9000"/>
          <a:stretch>
            <a:fillRect/>
          </a:stretch>
        </p:blipFill>
        <p:spPr bwMode="auto">
          <a:xfrm>
            <a:off x="3557588" y="1676400"/>
            <a:ext cx="51546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50" name="Text Box 6"/>
          <p:cNvSpPr txBox="1">
            <a:spLocks noChangeArrowheads="1"/>
          </p:cNvSpPr>
          <p:nvPr/>
        </p:nvSpPr>
        <p:spPr bwMode="auto">
          <a:xfrm>
            <a:off x="4191000" y="5943600"/>
            <a:ext cx="48006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industrial wastewater treatment unit with final storage and equalization</a:t>
            </a:r>
          </a:p>
        </p:txBody>
      </p:sp>
      <p:sp>
        <p:nvSpPr>
          <p:cNvPr id="57352" name="Line 8"/>
          <p:cNvSpPr>
            <a:spLocks noChangeShapeType="1"/>
          </p:cNvSpPr>
          <p:nvPr/>
        </p:nvSpPr>
        <p:spPr bwMode="auto">
          <a:xfrm>
            <a:off x="8077200" y="2057400"/>
            <a:ext cx="0" cy="1447800"/>
          </a:xfrm>
          <a:prstGeom prst="line">
            <a:avLst/>
          </a:prstGeom>
          <a:noFill/>
          <a:ln w="1905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505200" y="5943600"/>
            <a:ext cx="609600" cy="707886"/>
          </a:xfrm>
          <a:prstGeom prst="rect">
            <a:avLst/>
          </a:prstGeom>
          <a:noFill/>
        </p:spPr>
        <p:txBody>
          <a:bodyPr wrap="square" rtlCol="0">
            <a:spAutoFit/>
          </a:bodyPr>
          <a:lstStyle/>
          <a:p>
            <a:r>
              <a:rPr lang="en-US" sz="4000" b="1" dirty="0">
                <a:solidFill>
                  <a:srgbClr val="FFCC00"/>
                </a:solidFill>
                <a:latin typeface="Wingdings" pitchFamily="2" charset="2"/>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735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7351">
                                            <p:txEl>
                                              <p:pRg st="7" end="7"/>
                                            </p:txEl>
                                          </p:spTgt>
                                        </p:tgtEl>
                                        <p:attrNameLst>
                                          <p:attrName>style.visibility</p:attrName>
                                        </p:attrNameLst>
                                      </p:cBhvr>
                                      <p:to>
                                        <p:strVal val="visible"/>
                                      </p:to>
                                    </p:set>
                                  </p:childTnLst>
                                </p:cTn>
                              </p:par>
                              <p:par>
                                <p:cTn id="9" presetID="3" presetClass="emph" presetSubtype="2" fill="hold" nodeType="withEffect">
                                  <p:stCondLst>
                                    <p:cond delay="0"/>
                                  </p:stCondLst>
                                  <p:childTnLst>
                                    <p:animClr clrSpc="rgb" dir="cw">
                                      <p:cBhvr override="childStyle">
                                        <p:cTn id="10" dur="500" fill="hold"/>
                                        <p:tgtEl>
                                          <p:spTgt spid="57351">
                                            <p:txEl>
                                              <p:pRg st="4" end="4"/>
                                            </p:txEl>
                                          </p:spTgt>
                                        </p:tgtEl>
                                        <p:attrNameLst>
                                          <p:attrName>style.color</p:attrName>
                                        </p:attrNameLst>
                                      </p:cBhvr>
                                      <p:to>
                                        <a:srgbClr val="000099"/>
                                      </p:to>
                                    </p:animClr>
                                  </p:childTnLst>
                                </p:cTn>
                              </p:par>
                              <p:par>
                                <p:cTn id="11" presetID="3" presetClass="emph" presetSubtype="2" fill="hold" nodeType="withEffect">
                                  <p:stCondLst>
                                    <p:cond delay="0"/>
                                  </p:stCondLst>
                                  <p:childTnLst>
                                    <p:animClr clrSpc="rgb" dir="cw">
                                      <p:cBhvr override="childStyle">
                                        <p:cTn id="12" dur="500" fill="hold"/>
                                        <p:tgtEl>
                                          <p:spTgt spid="57351">
                                            <p:txEl>
                                              <p:pRg st="5" end="5"/>
                                            </p:txEl>
                                          </p:spTgt>
                                        </p:tgtEl>
                                        <p:attrNameLst>
                                          <p:attrName>style.color</p:attrName>
                                        </p:attrNameLst>
                                      </p:cBhvr>
                                      <p:to>
                                        <a:srgbClr val="000099"/>
                                      </p:to>
                                    </p:animClr>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735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7351">
                                            <p:txEl>
                                              <p:pRg st="9" end="9"/>
                                            </p:txEl>
                                          </p:spTgt>
                                        </p:tgtEl>
                                        <p:attrNameLst>
                                          <p:attrName>style.visibility</p:attrName>
                                        </p:attrNameLst>
                                      </p:cBhvr>
                                      <p:to>
                                        <p:strVal val="visible"/>
                                      </p:to>
                                    </p:set>
                                  </p:childTnLst>
                                </p:cTn>
                              </p:par>
                              <p:par>
                                <p:cTn id="19" presetID="3" presetClass="emph" presetSubtype="2" fill="hold" nodeType="withEffect">
                                  <p:stCondLst>
                                    <p:cond delay="0"/>
                                  </p:stCondLst>
                                  <p:childTnLst>
                                    <p:animClr clrSpc="rgb" dir="cw">
                                      <p:cBhvr override="childStyle">
                                        <p:cTn id="20" dur="500" fill="hold"/>
                                        <p:tgtEl>
                                          <p:spTgt spid="57351">
                                            <p:txEl>
                                              <p:pRg st="6" end="6"/>
                                            </p:txEl>
                                          </p:spTgt>
                                        </p:tgtEl>
                                        <p:attrNameLst>
                                          <p:attrName>style.color</p:attrName>
                                        </p:attrNameLst>
                                      </p:cBhvr>
                                      <p:to>
                                        <a:srgbClr val="000099"/>
                                      </p:to>
                                    </p:animClr>
                                  </p:childTnLst>
                                </p:cTn>
                              </p:par>
                              <p:par>
                                <p:cTn id="21" presetID="3" presetClass="emph" presetSubtype="2" fill="hold" nodeType="withEffect">
                                  <p:stCondLst>
                                    <p:cond delay="0"/>
                                  </p:stCondLst>
                                  <p:childTnLst>
                                    <p:animClr clrSpc="rgb" dir="cw">
                                      <p:cBhvr override="childStyle">
                                        <p:cTn id="22" dur="500" fill="hold"/>
                                        <p:tgtEl>
                                          <p:spTgt spid="57351">
                                            <p:txEl>
                                              <p:pRg st="7" end="7"/>
                                            </p:txEl>
                                          </p:spTgt>
                                        </p:tgtEl>
                                        <p:attrNameLst>
                                          <p:attrName>style.color</p:attrName>
                                        </p:attrNameLst>
                                      </p:cBhvr>
                                      <p:to>
                                        <a:srgbClr val="000099"/>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735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7351">
                                            <p:txEl>
                                              <p:pRg st="11" end="11"/>
                                            </p:txEl>
                                          </p:spTgt>
                                        </p:tgtEl>
                                        <p:attrNameLst>
                                          <p:attrName>style.visibility</p:attrName>
                                        </p:attrNameLst>
                                      </p:cBhvr>
                                      <p:to>
                                        <p:strVal val="visible"/>
                                      </p:to>
                                    </p:set>
                                  </p:childTnLst>
                                </p:cTn>
                              </p:par>
                              <p:par>
                                <p:cTn id="29" presetID="3" presetClass="emph" presetSubtype="2" fill="hold" nodeType="withEffect">
                                  <p:stCondLst>
                                    <p:cond delay="0"/>
                                  </p:stCondLst>
                                  <p:childTnLst>
                                    <p:animClr clrSpc="rgb" dir="cw">
                                      <p:cBhvr override="childStyle">
                                        <p:cTn id="30" dur="500" fill="hold"/>
                                        <p:tgtEl>
                                          <p:spTgt spid="57351">
                                            <p:txEl>
                                              <p:pRg st="8" end="8"/>
                                            </p:txEl>
                                          </p:spTgt>
                                        </p:tgtEl>
                                        <p:attrNameLst>
                                          <p:attrName>style.color</p:attrName>
                                        </p:attrNameLst>
                                      </p:cBhvr>
                                      <p:to>
                                        <a:srgbClr val="000099"/>
                                      </p:to>
                                    </p:animClr>
                                  </p:childTnLst>
                                </p:cTn>
                              </p:par>
                              <p:par>
                                <p:cTn id="31" presetID="3" presetClass="emph" presetSubtype="2" fill="hold" nodeType="withEffect">
                                  <p:stCondLst>
                                    <p:cond delay="0"/>
                                  </p:stCondLst>
                                  <p:childTnLst>
                                    <p:animClr clrSpc="rgb" dir="cw">
                                      <p:cBhvr override="childStyle">
                                        <p:cTn id="32" dur="500" fill="hold"/>
                                        <p:tgtEl>
                                          <p:spTgt spid="57351">
                                            <p:txEl>
                                              <p:pRg st="9" end="9"/>
                                            </p:txEl>
                                          </p:spTgt>
                                        </p:tgtEl>
                                        <p:attrNameLst>
                                          <p:attrName>style.color</p:attrName>
                                        </p:attrNameLst>
                                      </p:cBhvr>
                                      <p:to>
                                        <a:srgbClr val="000099"/>
                                      </p:to>
                                    </p:animClr>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7351">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7351">
                                            <p:txEl>
                                              <p:pRg st="13" end="13"/>
                                            </p:txEl>
                                          </p:spTgt>
                                        </p:tgtEl>
                                        <p:attrNameLst>
                                          <p:attrName>style.visibility</p:attrName>
                                        </p:attrNameLst>
                                      </p:cBhvr>
                                      <p:to>
                                        <p:strVal val="visible"/>
                                      </p:to>
                                    </p:set>
                                  </p:childTnLst>
                                </p:cTn>
                              </p:par>
                              <p:par>
                                <p:cTn id="39" presetID="3" presetClass="emph" presetSubtype="2" fill="hold" nodeType="withEffect">
                                  <p:stCondLst>
                                    <p:cond delay="0"/>
                                  </p:stCondLst>
                                  <p:childTnLst>
                                    <p:animClr clrSpc="rgb" dir="cw">
                                      <p:cBhvr override="childStyle">
                                        <p:cTn id="40" dur="500" fill="hold"/>
                                        <p:tgtEl>
                                          <p:spTgt spid="57351">
                                            <p:txEl>
                                              <p:pRg st="10" end="10"/>
                                            </p:txEl>
                                          </p:spTgt>
                                        </p:tgtEl>
                                        <p:attrNameLst>
                                          <p:attrName>style.color</p:attrName>
                                        </p:attrNameLst>
                                      </p:cBhvr>
                                      <p:to>
                                        <a:srgbClr val="000099"/>
                                      </p:to>
                                    </p:animClr>
                                  </p:childTnLst>
                                </p:cTn>
                              </p:par>
                              <p:par>
                                <p:cTn id="41" presetID="3" presetClass="emph" presetSubtype="2" fill="hold" nodeType="withEffect">
                                  <p:stCondLst>
                                    <p:cond delay="0"/>
                                  </p:stCondLst>
                                  <p:childTnLst>
                                    <p:animClr clrSpc="rgb" dir="cw">
                                      <p:cBhvr override="childStyle">
                                        <p:cTn id="42" dur="500" fill="hold"/>
                                        <p:tgtEl>
                                          <p:spTgt spid="57351">
                                            <p:txEl>
                                              <p:pRg st="11" end="11"/>
                                            </p:txEl>
                                          </p:spTgt>
                                        </p:tgtEl>
                                        <p:attrNameLst>
                                          <p:attrName>style.color</p:attrName>
                                        </p:attrNameLst>
                                      </p:cBhvr>
                                      <p:to>
                                        <a:srgbClr val="000099"/>
                                      </p:to>
                                    </p:animClr>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nodeType="clickEffect">
                                  <p:stCondLst>
                                    <p:cond delay="0"/>
                                  </p:stCondLst>
                                  <p:childTnLst>
                                    <p:animClr clrSpc="rgb" dir="cw">
                                      <p:cBhvr override="childStyle">
                                        <p:cTn id="46" dur="500" fill="hold"/>
                                        <p:tgtEl>
                                          <p:spTgt spid="57351">
                                            <p:txEl>
                                              <p:pRg st="1" end="1"/>
                                            </p:txEl>
                                          </p:spTgt>
                                        </p:tgtEl>
                                        <p:attrNameLst>
                                          <p:attrName>style.color</p:attrName>
                                        </p:attrNameLst>
                                      </p:cBhvr>
                                      <p:to>
                                        <a:srgbClr val="FFCC00"/>
                                      </p:to>
                                    </p:animClr>
                                  </p:childTnLst>
                                </p:cTn>
                              </p:par>
                              <p:par>
                                <p:cTn id="47" presetID="3" presetClass="emph" presetSubtype="2" fill="hold" nodeType="withEffect">
                                  <p:stCondLst>
                                    <p:cond delay="0"/>
                                  </p:stCondLst>
                                  <p:childTnLst>
                                    <p:animClr clrSpc="rgb" dir="cw">
                                      <p:cBhvr override="childStyle">
                                        <p:cTn id="48" dur="500" fill="hold"/>
                                        <p:tgtEl>
                                          <p:spTgt spid="57351">
                                            <p:txEl>
                                              <p:pRg st="12" end="12"/>
                                            </p:txEl>
                                          </p:spTgt>
                                        </p:tgtEl>
                                        <p:attrNameLst>
                                          <p:attrName>style.color</p:attrName>
                                        </p:attrNameLst>
                                      </p:cBhvr>
                                      <p:to>
                                        <a:srgbClr val="000099"/>
                                      </p:to>
                                    </p:animClr>
                                  </p:childTnLst>
                                </p:cTn>
                              </p:par>
                              <p:par>
                                <p:cTn id="49" presetID="3" presetClass="emph" presetSubtype="2" fill="hold" nodeType="withEffect">
                                  <p:stCondLst>
                                    <p:cond delay="0"/>
                                  </p:stCondLst>
                                  <p:childTnLst>
                                    <p:animClr clrSpc="rgb" dir="cw">
                                      <p:cBhvr override="childStyle">
                                        <p:cTn id="50" dur="500" fill="hold"/>
                                        <p:tgtEl>
                                          <p:spTgt spid="57351">
                                            <p:txEl>
                                              <p:pRg st="13" end="13"/>
                                            </p:txEl>
                                          </p:spTgt>
                                        </p:tgtEl>
                                        <p:attrNameLst>
                                          <p:attrName>style.color</p:attrName>
                                        </p:attrNameLst>
                                      </p:cBhvr>
                                      <p:to>
                                        <a:srgbClr val="000099"/>
                                      </p:to>
                                    </p:animClr>
                                  </p:childTnLst>
                                </p:cTn>
                              </p:par>
                              <p:par>
                                <p:cTn id="51" presetID="22" presetClass="entr" presetSubtype="4" fill="hold" grpId="0" nodeType="withEffect">
                                  <p:stCondLst>
                                    <p:cond delay="0"/>
                                  </p:stCondLst>
                                  <p:childTnLst>
                                    <p:set>
                                      <p:cBhvr>
                                        <p:cTn id="52" dur="1" fill="hold">
                                          <p:stCondLst>
                                            <p:cond delay="0"/>
                                          </p:stCondLst>
                                        </p:cTn>
                                        <p:tgtEl>
                                          <p:spTgt spid="57352"/>
                                        </p:tgtEl>
                                        <p:attrNameLst>
                                          <p:attrName>style.visibility</p:attrName>
                                        </p:attrNameLst>
                                      </p:cBhvr>
                                      <p:to>
                                        <p:strVal val="visible"/>
                                      </p:to>
                                    </p:set>
                                    <p:animEffect transition="in" filter="wipe(down)">
                                      <p:cBhvr>
                                        <p:cTn id="53" dur="500"/>
                                        <p:tgtEl>
                                          <p:spTgt spid="57352"/>
                                        </p:tgtEl>
                                      </p:cBhvr>
                                    </p:animEffect>
                                  </p:childTnLst>
                                </p:cTn>
                              </p:par>
                              <p:par>
                                <p:cTn id="54" presetID="3" presetClass="emph" presetSubtype="2" fill="hold" nodeType="withEffect">
                                  <p:stCondLst>
                                    <p:cond delay="0"/>
                                  </p:stCondLst>
                                  <p:childTnLst>
                                    <p:animClr clrSpc="rgb" dir="cw">
                                      <p:cBhvr override="childStyle">
                                        <p:cTn id="55" dur="500" fill="hold"/>
                                        <p:tgtEl>
                                          <p:spTgt spid="57351">
                                            <p:txEl>
                                              <p:pRg st="2" end="2"/>
                                            </p:txEl>
                                          </p:spTgt>
                                        </p:tgtEl>
                                        <p:attrNameLst>
                                          <p:attrName>style.color</p:attrName>
                                        </p:attrNameLst>
                                      </p:cBhvr>
                                      <p:to>
                                        <a:srgbClr val="000099"/>
                                      </p:to>
                                    </p:animClr>
                                  </p:childTnLst>
                                </p:cTn>
                              </p:par>
                              <p:par>
                                <p:cTn id="56" presetID="3" presetClass="emph" presetSubtype="2" fill="hold" nodeType="withEffect">
                                  <p:stCondLst>
                                    <p:cond delay="0"/>
                                  </p:stCondLst>
                                  <p:childTnLst>
                                    <p:animClr clrSpc="rgb" dir="cw">
                                      <p:cBhvr override="childStyle">
                                        <p:cTn id="57" dur="500" fill="hold"/>
                                        <p:tgtEl>
                                          <p:spTgt spid="57351">
                                            <p:txEl>
                                              <p:pRg st="3" end="3"/>
                                            </p:txEl>
                                          </p:spTgt>
                                        </p:tgtEl>
                                        <p:attrNameLst>
                                          <p:attrName>style.color</p:attrName>
                                        </p:attrNameLst>
                                      </p:cBhvr>
                                      <p:to>
                                        <a:srgbClr val="000099"/>
                                      </p:to>
                                    </p:animClr>
                                  </p:childTnLst>
                                </p:cTn>
                              </p:par>
                              <p:par>
                                <p:cTn id="58" presetID="3" presetClass="emph" presetSubtype="2" fill="hold" nodeType="withEffect">
                                  <p:stCondLst>
                                    <p:cond delay="0"/>
                                  </p:stCondLst>
                                  <p:childTnLst>
                                    <p:animClr clrSpc="rgb" dir="cw">
                                      <p:cBhvr override="childStyle">
                                        <p:cTn id="59" dur="500" fill="hold"/>
                                        <p:tgtEl>
                                          <p:spTgt spid="57350">
                                            <p:txEl>
                                              <p:pRg st="0" end="0"/>
                                            </p:txEl>
                                          </p:spTgt>
                                        </p:tgtEl>
                                        <p:attrNameLst>
                                          <p:attrName>style.color</p:attrName>
                                        </p:attrNameLst>
                                      </p:cBhvr>
                                      <p:to>
                                        <a:srgbClr val="FFCC00"/>
                                      </p:to>
                                    </p:animClr>
                                  </p:childTnLst>
                                </p:cTn>
                              </p:par>
                              <p:par>
                                <p:cTn id="60" presetID="10" presetClass="entr"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52" grpId="0" animBg="1"/>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1" descr="bruce-5"/>
          <p:cNvPicPr>
            <a:picLocks noChangeAspect="1" noChangeArrowheads="1"/>
          </p:cNvPicPr>
          <p:nvPr/>
        </p:nvPicPr>
        <p:blipFill>
          <a:blip r:embed="rId2">
            <a:extLst>
              <a:ext uri="{28A0092B-C50C-407E-A947-70E740481C1C}">
                <a14:useLocalDpi xmlns:a14="http://schemas.microsoft.com/office/drawing/2010/main" val="0"/>
              </a:ext>
            </a:extLst>
          </a:blip>
          <a:srcRect l="9000"/>
          <a:stretch>
            <a:fillRect/>
          </a:stretch>
        </p:blipFill>
        <p:spPr bwMode="auto">
          <a:xfrm>
            <a:off x="3557588" y="1657350"/>
            <a:ext cx="51546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7" name="Text Box 5"/>
          <p:cNvSpPr txBox="1">
            <a:spLocks noChangeArrowheads="1"/>
          </p:cNvSpPr>
          <p:nvPr/>
        </p:nvSpPr>
        <p:spPr bwMode="auto">
          <a:xfrm>
            <a:off x="457200" y="304800"/>
            <a:ext cx="8382000" cy="4031873"/>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Conducting Inspections</a:t>
            </a:r>
          </a:p>
          <a:p>
            <a:pPr>
              <a:spcBef>
                <a:spcPct val="50000"/>
              </a:spcBef>
              <a:buFontTx/>
              <a:buChar char="•"/>
              <a:defRPr/>
            </a:pPr>
            <a:r>
              <a:rPr lang="en-US" sz="2200" dirty="0">
                <a:solidFill>
                  <a:srgbClr val="00B0F0"/>
                </a:solidFill>
              </a:rPr>
              <a:t> Step 4 - Disposal</a:t>
            </a:r>
          </a:p>
          <a:p>
            <a:pPr>
              <a:spcBef>
                <a:spcPct val="50000"/>
              </a:spcBef>
              <a:defRPr/>
            </a:pPr>
            <a:r>
              <a:rPr lang="en-US" sz="2200" dirty="0">
                <a:solidFill>
                  <a:srgbClr val="FFCC00"/>
                </a:solidFill>
              </a:rPr>
              <a:t>  Verify sample points,</a:t>
            </a:r>
          </a:p>
          <a:p>
            <a:pPr>
              <a:spcBef>
                <a:spcPts val="0"/>
              </a:spcBef>
              <a:defRPr/>
            </a:pPr>
            <a:r>
              <a:rPr lang="en-US" sz="2200" dirty="0">
                <a:solidFill>
                  <a:srgbClr val="FFCC00"/>
                </a:solidFill>
              </a:rPr>
              <a:t>  sampling frequencies,</a:t>
            </a:r>
          </a:p>
          <a:p>
            <a:pPr>
              <a:spcBef>
                <a:spcPts val="0"/>
              </a:spcBef>
              <a:defRPr/>
            </a:pPr>
            <a:r>
              <a:rPr lang="en-US" sz="2200" dirty="0">
                <a:solidFill>
                  <a:srgbClr val="FFCC00"/>
                </a:solidFill>
              </a:rPr>
              <a:t>  and pollutants </a:t>
            </a:r>
          </a:p>
          <a:p>
            <a:pPr>
              <a:spcBef>
                <a:spcPts val="0"/>
              </a:spcBef>
              <a:defRPr/>
            </a:pPr>
            <a:r>
              <a:rPr lang="en-US" sz="2200" dirty="0">
                <a:solidFill>
                  <a:srgbClr val="FFCC00"/>
                </a:solidFill>
              </a:rPr>
              <a:t>  sampled against</a:t>
            </a:r>
          </a:p>
          <a:p>
            <a:pPr>
              <a:spcBef>
                <a:spcPts val="0"/>
              </a:spcBef>
              <a:defRPr/>
            </a:pPr>
            <a:r>
              <a:rPr lang="en-US" sz="2200" dirty="0">
                <a:solidFill>
                  <a:srgbClr val="FFCC00"/>
                </a:solidFill>
              </a:rPr>
              <a:t>  pollutants present</a:t>
            </a:r>
            <a:r>
              <a:rPr lang="en-US" sz="2200" dirty="0">
                <a:solidFill>
                  <a:srgbClr val="3366FF"/>
                </a:solidFill>
              </a:rPr>
              <a:t>  </a:t>
            </a:r>
          </a:p>
        </p:txBody>
      </p:sp>
      <p:sp>
        <p:nvSpPr>
          <p:cNvPr id="59398" name="Text Box 6"/>
          <p:cNvSpPr txBox="1">
            <a:spLocks noChangeArrowheads="1"/>
          </p:cNvSpPr>
          <p:nvPr/>
        </p:nvSpPr>
        <p:spPr bwMode="auto">
          <a:xfrm>
            <a:off x="4191000" y="5943600"/>
            <a:ext cx="48006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sewer connection discharge point with multiple wastewater inlets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939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939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939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9397">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9397">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939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14" descr="bruce-5"/>
          <p:cNvPicPr>
            <a:picLocks noChangeAspect="1" noChangeArrowheads="1"/>
          </p:cNvPicPr>
          <p:nvPr/>
        </p:nvPicPr>
        <p:blipFill>
          <a:blip r:embed="rId2">
            <a:extLst>
              <a:ext uri="{28A0092B-C50C-407E-A947-70E740481C1C}">
                <a14:useLocalDpi xmlns:a14="http://schemas.microsoft.com/office/drawing/2010/main" val="0"/>
              </a:ext>
            </a:extLst>
          </a:blip>
          <a:srcRect l="11250"/>
          <a:stretch>
            <a:fillRect/>
          </a:stretch>
        </p:blipFill>
        <p:spPr bwMode="auto">
          <a:xfrm>
            <a:off x="3684588" y="1673679"/>
            <a:ext cx="50276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81" name="Text Box 13"/>
          <p:cNvSpPr txBox="1">
            <a:spLocks noChangeArrowheads="1"/>
          </p:cNvSpPr>
          <p:nvPr/>
        </p:nvSpPr>
        <p:spPr bwMode="auto">
          <a:xfrm>
            <a:off x="457200" y="304800"/>
            <a:ext cx="8382000" cy="6266331"/>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Conducting Inspections</a:t>
            </a:r>
          </a:p>
          <a:p>
            <a:pPr>
              <a:spcBef>
                <a:spcPct val="50000"/>
              </a:spcBef>
              <a:defRPr/>
            </a:pPr>
            <a:r>
              <a:rPr lang="en-US" sz="2200" dirty="0">
                <a:solidFill>
                  <a:srgbClr val="00B0F0"/>
                </a:solidFill>
              </a:rPr>
              <a:t>Step 4 - Disposal</a:t>
            </a:r>
          </a:p>
          <a:p>
            <a:pPr>
              <a:spcBef>
                <a:spcPct val="50000"/>
              </a:spcBef>
              <a:buFontTx/>
              <a:buChar char="•"/>
              <a:defRPr/>
            </a:pPr>
            <a:r>
              <a:rPr lang="en-US" sz="2200" dirty="0">
                <a:solidFill>
                  <a:srgbClr val="FFCC00"/>
                </a:solidFill>
              </a:rPr>
              <a:t> determine if sampling</a:t>
            </a:r>
          </a:p>
          <a:p>
            <a:pPr>
              <a:defRPr/>
            </a:pPr>
            <a:r>
              <a:rPr lang="en-US" sz="2200" dirty="0">
                <a:solidFill>
                  <a:srgbClr val="FFCC00"/>
                </a:solidFill>
              </a:rPr>
              <a:t>  accounts for all flows</a:t>
            </a:r>
          </a:p>
          <a:p>
            <a:pPr>
              <a:spcBef>
                <a:spcPct val="40000"/>
              </a:spcBef>
              <a:buFontTx/>
              <a:buChar char="•"/>
              <a:defRPr/>
            </a:pPr>
            <a:r>
              <a:rPr lang="en-US" sz="2200" dirty="0">
                <a:solidFill>
                  <a:srgbClr val="FFCC00"/>
                </a:solidFill>
              </a:rPr>
              <a:t> verify sample day </a:t>
            </a:r>
          </a:p>
          <a:p>
            <a:pPr>
              <a:defRPr/>
            </a:pPr>
            <a:r>
              <a:rPr lang="en-US" sz="2200" dirty="0">
                <a:solidFill>
                  <a:srgbClr val="FFCC00"/>
                </a:solidFill>
              </a:rPr>
              <a:t>  representativeness</a:t>
            </a:r>
          </a:p>
          <a:p>
            <a:pPr>
              <a:spcBef>
                <a:spcPct val="40000"/>
              </a:spcBef>
              <a:buFontTx/>
              <a:buChar char="•"/>
              <a:defRPr/>
            </a:pPr>
            <a:r>
              <a:rPr lang="en-US" sz="2200" dirty="0">
                <a:solidFill>
                  <a:srgbClr val="FFCC00"/>
                </a:solidFill>
              </a:rPr>
              <a:t> verify </a:t>
            </a:r>
            <a:r>
              <a:rPr lang="en-US" sz="2200" dirty="0" err="1">
                <a:solidFill>
                  <a:srgbClr val="FFCC00"/>
                </a:solidFill>
              </a:rPr>
              <a:t>representativ</a:t>
            </a:r>
            <a:r>
              <a:rPr lang="en-US" sz="2200" dirty="0">
                <a:solidFill>
                  <a:srgbClr val="FFCC00"/>
                </a:solidFill>
              </a:rPr>
              <a:t>-</a:t>
            </a:r>
          </a:p>
          <a:p>
            <a:pPr>
              <a:defRPr/>
            </a:pPr>
            <a:r>
              <a:rPr lang="en-US" sz="2200" dirty="0">
                <a:solidFill>
                  <a:srgbClr val="FFCC00"/>
                </a:solidFill>
              </a:rPr>
              <a:t>  ness over time</a:t>
            </a:r>
          </a:p>
          <a:p>
            <a:pPr>
              <a:spcBef>
                <a:spcPct val="40000"/>
              </a:spcBef>
              <a:buFontTx/>
              <a:buChar char="•"/>
              <a:defRPr/>
            </a:pPr>
            <a:r>
              <a:rPr lang="en-US" sz="2200" dirty="0">
                <a:solidFill>
                  <a:srgbClr val="FFCC00"/>
                </a:solidFill>
              </a:rPr>
              <a:t> determine</a:t>
            </a:r>
          </a:p>
          <a:p>
            <a:pPr>
              <a:defRPr/>
            </a:pPr>
            <a:r>
              <a:rPr lang="en-US" sz="2200" dirty="0">
                <a:solidFill>
                  <a:srgbClr val="FFCC00"/>
                </a:solidFill>
              </a:rPr>
              <a:t>  methods of disposal</a:t>
            </a:r>
          </a:p>
          <a:p>
            <a:pPr>
              <a:spcBef>
                <a:spcPct val="40000"/>
              </a:spcBef>
              <a:buFontTx/>
              <a:buChar char="•"/>
              <a:defRPr/>
            </a:pPr>
            <a:r>
              <a:rPr lang="en-US" sz="2200" dirty="0">
                <a:solidFill>
                  <a:srgbClr val="FFCC00"/>
                </a:solidFill>
              </a:rPr>
              <a:t> verify sampling covers</a:t>
            </a:r>
          </a:p>
          <a:p>
            <a:pPr>
              <a:defRPr/>
            </a:pPr>
            <a:r>
              <a:rPr lang="en-US" sz="2200" dirty="0">
                <a:solidFill>
                  <a:srgbClr val="FFCC00"/>
                </a:solidFill>
              </a:rPr>
              <a:t>  pollutants present</a:t>
            </a:r>
            <a:r>
              <a:rPr lang="en-US" sz="2200" dirty="0">
                <a:solidFill>
                  <a:srgbClr val="3366FF"/>
                </a:solidFill>
              </a:rPr>
              <a:t>  </a:t>
            </a:r>
          </a:p>
        </p:txBody>
      </p:sp>
      <p:sp>
        <p:nvSpPr>
          <p:cNvPr id="58374" name="Text Box 6"/>
          <p:cNvSpPr txBox="1">
            <a:spLocks noChangeArrowheads="1"/>
          </p:cNvSpPr>
          <p:nvPr/>
        </p:nvSpPr>
        <p:spPr bwMode="auto">
          <a:xfrm>
            <a:off x="4191000" y="5943600"/>
            <a:ext cx="48006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sewer connection discharge point with multiple wastewater inlets</a:t>
            </a:r>
          </a:p>
        </p:txBody>
      </p:sp>
      <p:sp>
        <p:nvSpPr>
          <p:cNvPr id="58383" name="Line 15"/>
          <p:cNvSpPr>
            <a:spLocks noChangeShapeType="1"/>
          </p:cNvSpPr>
          <p:nvPr/>
        </p:nvSpPr>
        <p:spPr bwMode="auto">
          <a:xfrm>
            <a:off x="8077200" y="2057400"/>
            <a:ext cx="0" cy="1447800"/>
          </a:xfrm>
          <a:prstGeom prst="line">
            <a:avLst/>
          </a:prstGeom>
          <a:noFill/>
          <a:ln w="19050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570514" y="5852359"/>
            <a:ext cx="685800" cy="707886"/>
          </a:xfrm>
          <a:prstGeom prst="rect">
            <a:avLst/>
          </a:prstGeom>
          <a:noFill/>
        </p:spPr>
        <p:txBody>
          <a:bodyPr wrap="square" rtlCol="0">
            <a:spAutoFit/>
          </a:bodyPr>
          <a:lstStyle/>
          <a:p>
            <a:r>
              <a:rPr lang="en-US" sz="4000" b="1" dirty="0">
                <a:solidFill>
                  <a:srgbClr val="FFCC00"/>
                </a:solidFill>
                <a:latin typeface="Wingdings" pitchFamily="2" charset="2"/>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8381">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8381">
                                            <p:txEl>
                                              <p:pRg st="7" end="7"/>
                                            </p:txEl>
                                          </p:spTgt>
                                        </p:tgtEl>
                                        <p:attrNameLst>
                                          <p:attrName>style.visibility</p:attrName>
                                        </p:attrNameLst>
                                      </p:cBhvr>
                                      <p:to>
                                        <p:strVal val="visible"/>
                                      </p:to>
                                    </p:set>
                                  </p:childTnLst>
                                </p:cTn>
                              </p:par>
                              <p:par>
                                <p:cTn id="9" presetID="3" presetClass="emph" presetSubtype="2" fill="hold" nodeType="withEffect">
                                  <p:stCondLst>
                                    <p:cond delay="0"/>
                                  </p:stCondLst>
                                  <p:childTnLst>
                                    <p:animClr clrSpc="rgb" dir="cw">
                                      <p:cBhvr override="childStyle">
                                        <p:cTn id="10" dur="500" fill="hold"/>
                                        <p:tgtEl>
                                          <p:spTgt spid="58381">
                                            <p:txEl>
                                              <p:pRg st="4" end="4"/>
                                            </p:txEl>
                                          </p:spTgt>
                                        </p:tgtEl>
                                        <p:attrNameLst>
                                          <p:attrName>style.color</p:attrName>
                                        </p:attrNameLst>
                                      </p:cBhvr>
                                      <p:to>
                                        <a:srgbClr val="000099"/>
                                      </p:to>
                                    </p:animClr>
                                  </p:childTnLst>
                                </p:cTn>
                              </p:par>
                              <p:par>
                                <p:cTn id="11" presetID="3" presetClass="emph" presetSubtype="2" fill="hold" nodeType="withEffect">
                                  <p:stCondLst>
                                    <p:cond delay="0"/>
                                  </p:stCondLst>
                                  <p:childTnLst>
                                    <p:animClr clrSpc="rgb" dir="cw">
                                      <p:cBhvr override="childStyle">
                                        <p:cTn id="12" dur="500" fill="hold"/>
                                        <p:tgtEl>
                                          <p:spTgt spid="58381">
                                            <p:txEl>
                                              <p:pRg st="5" end="5"/>
                                            </p:txEl>
                                          </p:spTgt>
                                        </p:tgtEl>
                                        <p:attrNameLst>
                                          <p:attrName>style.color</p:attrName>
                                        </p:attrNameLst>
                                      </p:cBhvr>
                                      <p:to>
                                        <a:srgbClr val="000099"/>
                                      </p:to>
                                    </p:animClr>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8381">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8381">
                                            <p:txEl>
                                              <p:pRg st="9" end="9"/>
                                            </p:txEl>
                                          </p:spTgt>
                                        </p:tgtEl>
                                        <p:attrNameLst>
                                          <p:attrName>style.visibility</p:attrName>
                                        </p:attrNameLst>
                                      </p:cBhvr>
                                      <p:to>
                                        <p:strVal val="visible"/>
                                      </p:to>
                                    </p:set>
                                  </p:childTnLst>
                                </p:cTn>
                              </p:par>
                              <p:par>
                                <p:cTn id="19" presetID="3" presetClass="emph" presetSubtype="2" fill="hold" nodeType="withEffect">
                                  <p:stCondLst>
                                    <p:cond delay="0"/>
                                  </p:stCondLst>
                                  <p:childTnLst>
                                    <p:animClr clrSpc="rgb" dir="cw">
                                      <p:cBhvr override="childStyle">
                                        <p:cTn id="20" dur="500" fill="hold"/>
                                        <p:tgtEl>
                                          <p:spTgt spid="58381">
                                            <p:txEl>
                                              <p:pRg st="6" end="6"/>
                                            </p:txEl>
                                          </p:spTgt>
                                        </p:tgtEl>
                                        <p:attrNameLst>
                                          <p:attrName>style.color</p:attrName>
                                        </p:attrNameLst>
                                      </p:cBhvr>
                                      <p:to>
                                        <a:srgbClr val="000099"/>
                                      </p:to>
                                    </p:animClr>
                                  </p:childTnLst>
                                </p:cTn>
                              </p:par>
                              <p:par>
                                <p:cTn id="21" presetID="3" presetClass="emph" presetSubtype="2" fill="hold" nodeType="withEffect">
                                  <p:stCondLst>
                                    <p:cond delay="0"/>
                                  </p:stCondLst>
                                  <p:childTnLst>
                                    <p:animClr clrSpc="rgb" dir="cw">
                                      <p:cBhvr override="childStyle">
                                        <p:cTn id="22" dur="500" fill="hold"/>
                                        <p:tgtEl>
                                          <p:spTgt spid="58381">
                                            <p:txEl>
                                              <p:pRg st="7" end="7"/>
                                            </p:txEl>
                                          </p:spTgt>
                                        </p:tgtEl>
                                        <p:attrNameLst>
                                          <p:attrName>style.color</p:attrName>
                                        </p:attrNameLst>
                                      </p:cBhvr>
                                      <p:to>
                                        <a:srgbClr val="000099"/>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8381">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8381">
                                            <p:txEl>
                                              <p:pRg st="11" end="11"/>
                                            </p:txEl>
                                          </p:spTgt>
                                        </p:tgtEl>
                                        <p:attrNameLst>
                                          <p:attrName>style.visibility</p:attrName>
                                        </p:attrNameLst>
                                      </p:cBhvr>
                                      <p:to>
                                        <p:strVal val="visible"/>
                                      </p:to>
                                    </p:set>
                                  </p:childTnLst>
                                </p:cTn>
                              </p:par>
                              <p:par>
                                <p:cTn id="29" presetID="3" presetClass="emph" presetSubtype="2" fill="hold" nodeType="withEffect">
                                  <p:stCondLst>
                                    <p:cond delay="0"/>
                                  </p:stCondLst>
                                  <p:childTnLst>
                                    <p:animClr clrSpc="rgb" dir="cw">
                                      <p:cBhvr override="childStyle">
                                        <p:cTn id="30" dur="500" fill="hold"/>
                                        <p:tgtEl>
                                          <p:spTgt spid="58381">
                                            <p:txEl>
                                              <p:pRg st="8" end="8"/>
                                            </p:txEl>
                                          </p:spTgt>
                                        </p:tgtEl>
                                        <p:attrNameLst>
                                          <p:attrName>style.color</p:attrName>
                                        </p:attrNameLst>
                                      </p:cBhvr>
                                      <p:to>
                                        <a:srgbClr val="000099"/>
                                      </p:to>
                                    </p:animClr>
                                  </p:childTnLst>
                                </p:cTn>
                              </p:par>
                              <p:par>
                                <p:cTn id="31" presetID="3" presetClass="emph" presetSubtype="2" fill="hold" nodeType="withEffect">
                                  <p:stCondLst>
                                    <p:cond delay="0"/>
                                  </p:stCondLst>
                                  <p:childTnLst>
                                    <p:animClr clrSpc="rgb" dir="cw">
                                      <p:cBhvr override="childStyle">
                                        <p:cTn id="32" dur="500" fill="hold"/>
                                        <p:tgtEl>
                                          <p:spTgt spid="58381">
                                            <p:txEl>
                                              <p:pRg st="9" end="9"/>
                                            </p:txEl>
                                          </p:spTgt>
                                        </p:tgtEl>
                                        <p:attrNameLst>
                                          <p:attrName>style.color</p:attrName>
                                        </p:attrNameLst>
                                      </p:cBhvr>
                                      <p:to>
                                        <a:srgbClr val="000099"/>
                                      </p:to>
                                    </p:animClr>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8381">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8381">
                                            <p:txEl>
                                              <p:pRg st="13" end="13"/>
                                            </p:txEl>
                                          </p:spTgt>
                                        </p:tgtEl>
                                        <p:attrNameLst>
                                          <p:attrName>style.visibility</p:attrName>
                                        </p:attrNameLst>
                                      </p:cBhvr>
                                      <p:to>
                                        <p:strVal val="visible"/>
                                      </p:to>
                                    </p:set>
                                  </p:childTnLst>
                                </p:cTn>
                              </p:par>
                              <p:par>
                                <p:cTn id="39" presetID="3" presetClass="emph" presetSubtype="2" fill="hold" nodeType="withEffect">
                                  <p:stCondLst>
                                    <p:cond delay="0"/>
                                  </p:stCondLst>
                                  <p:childTnLst>
                                    <p:animClr clrSpc="rgb" dir="cw">
                                      <p:cBhvr override="childStyle">
                                        <p:cTn id="40" dur="500" fill="hold"/>
                                        <p:tgtEl>
                                          <p:spTgt spid="58381">
                                            <p:txEl>
                                              <p:pRg st="10" end="10"/>
                                            </p:txEl>
                                          </p:spTgt>
                                        </p:tgtEl>
                                        <p:attrNameLst>
                                          <p:attrName>style.color</p:attrName>
                                        </p:attrNameLst>
                                      </p:cBhvr>
                                      <p:to>
                                        <a:srgbClr val="000099"/>
                                      </p:to>
                                    </p:animClr>
                                  </p:childTnLst>
                                </p:cTn>
                              </p:par>
                              <p:par>
                                <p:cTn id="41" presetID="3" presetClass="emph" presetSubtype="2" fill="hold" nodeType="withEffect">
                                  <p:stCondLst>
                                    <p:cond delay="0"/>
                                  </p:stCondLst>
                                  <p:childTnLst>
                                    <p:animClr clrSpc="rgb" dir="cw">
                                      <p:cBhvr override="childStyle">
                                        <p:cTn id="42" dur="500" fill="hold"/>
                                        <p:tgtEl>
                                          <p:spTgt spid="58381">
                                            <p:txEl>
                                              <p:pRg st="11" end="11"/>
                                            </p:txEl>
                                          </p:spTgt>
                                        </p:tgtEl>
                                        <p:attrNameLst>
                                          <p:attrName>style.color</p:attrName>
                                        </p:attrNameLst>
                                      </p:cBhvr>
                                      <p:to>
                                        <a:srgbClr val="000099"/>
                                      </p:to>
                                    </p:animClr>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mph" presetSubtype="2" fill="hold" nodeType="clickEffect">
                                  <p:stCondLst>
                                    <p:cond delay="0"/>
                                  </p:stCondLst>
                                  <p:childTnLst>
                                    <p:animClr clrSpc="rgb" dir="cw">
                                      <p:cBhvr override="childStyle">
                                        <p:cTn id="46" dur="500" fill="hold"/>
                                        <p:tgtEl>
                                          <p:spTgt spid="58381">
                                            <p:txEl>
                                              <p:pRg st="1" end="1"/>
                                            </p:txEl>
                                          </p:spTgt>
                                        </p:tgtEl>
                                        <p:attrNameLst>
                                          <p:attrName>style.color</p:attrName>
                                        </p:attrNameLst>
                                      </p:cBhvr>
                                      <p:to>
                                        <a:srgbClr val="FFCC00"/>
                                      </p:to>
                                    </p:animClr>
                                  </p:childTnLst>
                                </p:cTn>
                              </p:par>
                              <p:par>
                                <p:cTn id="47" presetID="3" presetClass="emph" presetSubtype="2" fill="hold" nodeType="withEffect">
                                  <p:stCondLst>
                                    <p:cond delay="0"/>
                                  </p:stCondLst>
                                  <p:childTnLst>
                                    <p:animClr clrSpc="rgb" dir="cw">
                                      <p:cBhvr override="childStyle">
                                        <p:cTn id="48" dur="500" fill="hold"/>
                                        <p:tgtEl>
                                          <p:spTgt spid="58381">
                                            <p:txEl>
                                              <p:pRg st="12" end="12"/>
                                            </p:txEl>
                                          </p:spTgt>
                                        </p:tgtEl>
                                        <p:attrNameLst>
                                          <p:attrName>style.color</p:attrName>
                                        </p:attrNameLst>
                                      </p:cBhvr>
                                      <p:to>
                                        <a:srgbClr val="000099"/>
                                      </p:to>
                                    </p:animClr>
                                  </p:childTnLst>
                                </p:cTn>
                              </p:par>
                              <p:par>
                                <p:cTn id="49" presetID="3" presetClass="emph" presetSubtype="2" fill="hold" nodeType="withEffect">
                                  <p:stCondLst>
                                    <p:cond delay="0"/>
                                  </p:stCondLst>
                                  <p:childTnLst>
                                    <p:animClr clrSpc="rgb" dir="cw">
                                      <p:cBhvr override="childStyle">
                                        <p:cTn id="50" dur="500" fill="hold"/>
                                        <p:tgtEl>
                                          <p:spTgt spid="58381">
                                            <p:txEl>
                                              <p:pRg st="13" end="13"/>
                                            </p:txEl>
                                          </p:spTgt>
                                        </p:tgtEl>
                                        <p:attrNameLst>
                                          <p:attrName>style.color</p:attrName>
                                        </p:attrNameLst>
                                      </p:cBhvr>
                                      <p:to>
                                        <a:srgbClr val="000099"/>
                                      </p:to>
                                    </p:animClr>
                                  </p:childTnLst>
                                </p:cTn>
                              </p:par>
                              <p:par>
                                <p:cTn id="51" presetID="3" presetClass="emph" presetSubtype="2" fill="hold" nodeType="withEffect">
                                  <p:stCondLst>
                                    <p:cond delay="0"/>
                                  </p:stCondLst>
                                  <p:childTnLst>
                                    <p:animClr clrSpc="rgb" dir="cw">
                                      <p:cBhvr override="childStyle">
                                        <p:cTn id="52" dur="500" fill="hold"/>
                                        <p:tgtEl>
                                          <p:spTgt spid="58374">
                                            <p:txEl>
                                              <p:pRg st="0" end="0"/>
                                            </p:txEl>
                                          </p:spTgt>
                                        </p:tgtEl>
                                        <p:attrNameLst>
                                          <p:attrName>style.color</p:attrName>
                                        </p:attrNameLst>
                                      </p:cBhvr>
                                      <p:to>
                                        <a:srgbClr val="FFCC00"/>
                                      </p:to>
                                    </p:animClr>
                                  </p:childTnLst>
                                </p:cTn>
                              </p:par>
                              <p:par>
                                <p:cTn id="53" presetID="22" presetClass="entr" presetSubtype="4" fill="hold" grpId="0" nodeType="withEffect">
                                  <p:stCondLst>
                                    <p:cond delay="0"/>
                                  </p:stCondLst>
                                  <p:childTnLst>
                                    <p:set>
                                      <p:cBhvr>
                                        <p:cTn id="54" dur="1" fill="hold">
                                          <p:stCondLst>
                                            <p:cond delay="0"/>
                                          </p:stCondLst>
                                        </p:cTn>
                                        <p:tgtEl>
                                          <p:spTgt spid="58383"/>
                                        </p:tgtEl>
                                        <p:attrNameLst>
                                          <p:attrName>style.visibility</p:attrName>
                                        </p:attrNameLst>
                                      </p:cBhvr>
                                      <p:to>
                                        <p:strVal val="visible"/>
                                      </p:to>
                                    </p:set>
                                    <p:animEffect transition="in" filter="wipe(down)">
                                      <p:cBhvr>
                                        <p:cTn id="55" dur="500"/>
                                        <p:tgtEl>
                                          <p:spTgt spid="58383"/>
                                        </p:tgtEl>
                                      </p:cBhvr>
                                    </p:animEffect>
                                  </p:childTnLst>
                                </p:cTn>
                              </p:par>
                              <p:par>
                                <p:cTn id="56" presetID="3" presetClass="emph" presetSubtype="2" fill="hold" nodeType="withEffect">
                                  <p:stCondLst>
                                    <p:cond delay="0"/>
                                  </p:stCondLst>
                                  <p:childTnLst>
                                    <p:animClr clrSpc="rgb" dir="cw">
                                      <p:cBhvr override="childStyle">
                                        <p:cTn id="57" dur="500" fill="hold"/>
                                        <p:tgtEl>
                                          <p:spTgt spid="58381">
                                            <p:txEl>
                                              <p:pRg st="2" end="2"/>
                                            </p:txEl>
                                          </p:spTgt>
                                        </p:tgtEl>
                                        <p:attrNameLst>
                                          <p:attrName>style.color</p:attrName>
                                        </p:attrNameLst>
                                      </p:cBhvr>
                                      <p:to>
                                        <a:srgbClr val="000099"/>
                                      </p:to>
                                    </p:animClr>
                                  </p:childTnLst>
                                </p:cTn>
                              </p:par>
                              <p:par>
                                <p:cTn id="58" presetID="3" presetClass="emph" presetSubtype="2" fill="hold" nodeType="withEffect">
                                  <p:stCondLst>
                                    <p:cond delay="0"/>
                                  </p:stCondLst>
                                  <p:childTnLst>
                                    <p:animClr clrSpc="rgb" dir="cw">
                                      <p:cBhvr override="childStyle">
                                        <p:cTn id="59" dur="500" fill="hold"/>
                                        <p:tgtEl>
                                          <p:spTgt spid="58381">
                                            <p:txEl>
                                              <p:pRg st="3" end="3"/>
                                            </p:txEl>
                                          </p:spTgt>
                                        </p:tgtEl>
                                        <p:attrNameLst>
                                          <p:attrName>style.color</p:attrName>
                                        </p:attrNameLst>
                                      </p:cBhvr>
                                      <p:to>
                                        <a:srgbClr val="000099"/>
                                      </p:to>
                                    </p:animClr>
                                  </p:childTnLst>
                                </p:cTn>
                              </p:par>
                              <p:par>
                                <p:cTn id="60" presetID="10" presetClass="entr" presetSubtype="0" fill="hold" grpId="0" nodeType="with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3" grpId="0" animBg="1"/>
      <p:bldP spid="2"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eps-10"/>
          <p:cNvPicPr>
            <a:picLocks noChangeAspect="1" noChangeArrowheads="1"/>
          </p:cNvPicPr>
          <p:nvPr/>
        </p:nvPicPr>
        <p:blipFill>
          <a:blip r:embed="rId2">
            <a:extLst>
              <a:ext uri="{28A0092B-C50C-407E-A947-70E740481C1C}">
                <a14:useLocalDpi xmlns:a14="http://schemas.microsoft.com/office/drawing/2010/main" val="0"/>
              </a:ext>
            </a:extLst>
          </a:blip>
          <a:srcRect l="9000"/>
          <a:stretch>
            <a:fillRect/>
          </a:stretch>
        </p:blipFill>
        <p:spPr bwMode="auto">
          <a:xfrm>
            <a:off x="3557588" y="1657350"/>
            <a:ext cx="51546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5"/>
          <p:cNvSpPr txBox="1">
            <a:spLocks noChangeArrowheads="1"/>
          </p:cNvSpPr>
          <p:nvPr/>
        </p:nvSpPr>
        <p:spPr bwMode="auto">
          <a:xfrm>
            <a:off x="4191000" y="5943600"/>
            <a:ext cx="48006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industrial wastewater treatment unit with continuous reaction end-point metering</a:t>
            </a:r>
          </a:p>
        </p:txBody>
      </p:sp>
      <p:sp>
        <p:nvSpPr>
          <p:cNvPr id="60427" name="Text Box 11"/>
          <p:cNvSpPr txBox="1">
            <a:spLocks noChangeArrowheads="1"/>
          </p:cNvSpPr>
          <p:nvPr/>
        </p:nvSpPr>
        <p:spPr bwMode="auto">
          <a:xfrm>
            <a:off x="457200" y="304800"/>
            <a:ext cx="8382000" cy="3339376"/>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Conducting Inspections</a:t>
            </a:r>
          </a:p>
          <a:p>
            <a:pPr>
              <a:spcBef>
                <a:spcPct val="50000"/>
              </a:spcBef>
              <a:buFontTx/>
              <a:buChar char="•"/>
              <a:defRPr/>
            </a:pPr>
            <a:r>
              <a:rPr lang="en-US" sz="2200" dirty="0">
                <a:solidFill>
                  <a:srgbClr val="00B0F0"/>
                </a:solidFill>
              </a:rPr>
              <a:t> Step 5 - Schematic</a:t>
            </a:r>
          </a:p>
          <a:p>
            <a:pPr>
              <a:spcBef>
                <a:spcPts val="1200"/>
              </a:spcBef>
              <a:defRPr/>
            </a:pPr>
            <a:r>
              <a:rPr lang="en-US" sz="2200" dirty="0">
                <a:solidFill>
                  <a:srgbClr val="FFCC00"/>
                </a:solidFill>
              </a:rPr>
              <a:t>  Get enough detail to</a:t>
            </a:r>
          </a:p>
          <a:p>
            <a:pPr>
              <a:spcBef>
                <a:spcPts val="0"/>
              </a:spcBef>
              <a:defRPr/>
            </a:pPr>
            <a:r>
              <a:rPr lang="en-US" sz="2200" dirty="0">
                <a:solidFill>
                  <a:srgbClr val="FFCC00"/>
                </a:solidFill>
              </a:rPr>
              <a:t>  draw a wastewater</a:t>
            </a:r>
          </a:p>
          <a:p>
            <a:pPr>
              <a:spcBef>
                <a:spcPts val="0"/>
              </a:spcBef>
              <a:defRPr/>
            </a:pPr>
            <a:r>
              <a:rPr lang="en-US" sz="2200" dirty="0">
                <a:solidFill>
                  <a:srgbClr val="FFCC00"/>
                </a:solidFill>
              </a:rPr>
              <a:t>  control schematic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60427">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0427">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0427">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0427">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p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57350"/>
            <a:ext cx="56642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epalo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0" y="152400"/>
            <a:ext cx="13335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2895600" y="1600200"/>
            <a:ext cx="685800" cy="4572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76" name="Text Box 12"/>
          <p:cNvSpPr txBox="1">
            <a:spLocks noChangeArrowheads="1"/>
          </p:cNvSpPr>
          <p:nvPr/>
        </p:nvSpPr>
        <p:spPr bwMode="auto">
          <a:xfrm>
            <a:off x="457200" y="304800"/>
            <a:ext cx="8382000" cy="6220164"/>
          </a:xfrm>
          <a:prstGeom prst="rect">
            <a:avLst/>
          </a:prstGeom>
          <a:noFill/>
          <a:ln w="9525">
            <a:noFill/>
            <a:miter lim="800000"/>
            <a:headEnd/>
            <a:tailEnd/>
          </a:ln>
          <a:effectLst/>
        </p:spPr>
        <p:txBody>
          <a:bodyPr>
            <a:spAutoFit/>
          </a:bodyPr>
          <a:lstStyle/>
          <a:p>
            <a:pPr>
              <a:spcBef>
                <a:spcPct val="50000"/>
              </a:spcBef>
              <a:defRPr/>
            </a:pPr>
            <a:endParaRPr lang="en-US" sz="2200" dirty="0">
              <a:solidFill>
                <a:srgbClr val="0000CC"/>
              </a:solidFill>
              <a:effectLst>
                <a:outerShdw blurRad="38100" dist="38100" dir="2700000" algn="tl">
                  <a:srgbClr val="000000"/>
                </a:outerShdw>
              </a:effectLst>
            </a:endParaRPr>
          </a:p>
          <a:p>
            <a:pPr>
              <a:defRPr/>
            </a:pPr>
            <a:r>
              <a:rPr lang="en-US" sz="2200" dirty="0">
                <a:solidFill>
                  <a:srgbClr val="FFFF99"/>
                </a:solidFill>
              </a:rPr>
              <a:t>Wastewater</a:t>
            </a:r>
          </a:p>
          <a:p>
            <a:pPr>
              <a:defRPr/>
            </a:pPr>
            <a:r>
              <a:rPr lang="en-US" sz="2200" dirty="0">
                <a:solidFill>
                  <a:srgbClr val="FFFF99"/>
                </a:solidFill>
              </a:rPr>
              <a:t>Control</a:t>
            </a:r>
          </a:p>
          <a:p>
            <a:pPr>
              <a:defRPr/>
            </a:pPr>
            <a:r>
              <a:rPr lang="en-US" sz="2200" dirty="0">
                <a:solidFill>
                  <a:srgbClr val="FFFF99"/>
                </a:solidFill>
              </a:rPr>
              <a:t>Schematic</a:t>
            </a:r>
          </a:p>
          <a:p>
            <a:pPr>
              <a:defRPr/>
            </a:pPr>
            <a:endParaRPr lang="en-US" sz="2200" dirty="0">
              <a:solidFill>
                <a:srgbClr val="FFFF99"/>
              </a:solidFill>
            </a:endParaRPr>
          </a:p>
          <a:p>
            <a:pPr>
              <a:defRPr/>
            </a:pPr>
            <a:r>
              <a:rPr lang="en-US" sz="2200" dirty="0">
                <a:solidFill>
                  <a:srgbClr val="00B0F0"/>
                </a:solidFill>
              </a:rPr>
              <a:t>Level of Detail</a:t>
            </a:r>
          </a:p>
          <a:p>
            <a:pPr>
              <a:spcBef>
                <a:spcPct val="50000"/>
              </a:spcBef>
              <a:buFontTx/>
              <a:buChar char="•"/>
              <a:defRPr/>
            </a:pPr>
            <a:r>
              <a:rPr lang="en-US" sz="2200" dirty="0">
                <a:solidFill>
                  <a:srgbClr val="FFCC00"/>
                </a:solidFill>
              </a:rPr>
              <a:t> sources</a:t>
            </a:r>
          </a:p>
          <a:p>
            <a:pPr>
              <a:defRPr/>
            </a:pPr>
            <a:r>
              <a:rPr lang="en-US" sz="2200" dirty="0">
                <a:solidFill>
                  <a:srgbClr val="FFCC00"/>
                </a:solidFill>
              </a:rPr>
              <a:t>  and schedules </a:t>
            </a:r>
          </a:p>
          <a:p>
            <a:pPr>
              <a:spcBef>
                <a:spcPct val="40000"/>
              </a:spcBef>
              <a:buFontTx/>
              <a:buChar char="•"/>
              <a:defRPr/>
            </a:pPr>
            <a:r>
              <a:rPr lang="en-US" sz="2200" dirty="0">
                <a:solidFill>
                  <a:srgbClr val="FFCC00"/>
                </a:solidFill>
              </a:rPr>
              <a:t> methods of</a:t>
            </a:r>
          </a:p>
          <a:p>
            <a:pPr>
              <a:defRPr/>
            </a:pPr>
            <a:r>
              <a:rPr lang="en-US" sz="2200" dirty="0">
                <a:solidFill>
                  <a:srgbClr val="FFCC00"/>
                </a:solidFill>
              </a:rPr>
              <a:t>  delivery</a:t>
            </a:r>
          </a:p>
          <a:p>
            <a:pPr>
              <a:spcBef>
                <a:spcPct val="40000"/>
              </a:spcBef>
              <a:buFontTx/>
              <a:buChar char="•"/>
              <a:defRPr/>
            </a:pPr>
            <a:r>
              <a:rPr lang="en-US" sz="2200" dirty="0">
                <a:solidFill>
                  <a:srgbClr val="FFCC00"/>
                </a:solidFill>
              </a:rPr>
              <a:t> methods of</a:t>
            </a:r>
          </a:p>
          <a:p>
            <a:pPr>
              <a:defRPr/>
            </a:pPr>
            <a:r>
              <a:rPr lang="en-US" sz="2200" dirty="0">
                <a:solidFill>
                  <a:srgbClr val="FFCC00"/>
                </a:solidFill>
              </a:rPr>
              <a:t>  control</a:t>
            </a:r>
          </a:p>
          <a:p>
            <a:pPr>
              <a:spcBef>
                <a:spcPct val="40000"/>
              </a:spcBef>
              <a:buFontTx/>
              <a:buChar char="•"/>
              <a:defRPr/>
            </a:pPr>
            <a:r>
              <a:rPr lang="en-US" sz="2200" dirty="0">
                <a:solidFill>
                  <a:srgbClr val="FFCC00"/>
                </a:solidFill>
              </a:rPr>
              <a:t> unit process</a:t>
            </a:r>
          </a:p>
          <a:p>
            <a:pPr>
              <a:defRPr/>
            </a:pPr>
            <a:r>
              <a:rPr lang="en-US" sz="2200" dirty="0">
                <a:solidFill>
                  <a:srgbClr val="FFCC00"/>
                </a:solidFill>
              </a:rPr>
              <a:t>  monitoring</a:t>
            </a:r>
          </a:p>
          <a:p>
            <a:pPr>
              <a:spcBef>
                <a:spcPct val="40000"/>
              </a:spcBef>
              <a:buFontTx/>
              <a:buChar char="•"/>
              <a:defRPr/>
            </a:pPr>
            <a:r>
              <a:rPr lang="en-US" sz="2200" dirty="0">
                <a:solidFill>
                  <a:srgbClr val="FFCC00"/>
                </a:solidFill>
              </a:rPr>
              <a:t> methods of</a:t>
            </a:r>
          </a:p>
          <a:p>
            <a:pPr>
              <a:defRPr/>
            </a:pPr>
            <a:r>
              <a:rPr lang="en-US" sz="2200" dirty="0">
                <a:solidFill>
                  <a:srgbClr val="FFCC00"/>
                </a:solidFill>
              </a:rPr>
              <a:t>  disposal</a:t>
            </a:r>
            <a:r>
              <a:rPr lang="en-US" sz="2200" dirty="0">
                <a:solidFill>
                  <a:srgbClr val="3366FF"/>
                </a:solidFill>
              </a:rPr>
              <a:t>  </a:t>
            </a:r>
          </a:p>
        </p:txBody>
      </p:sp>
      <p:pic>
        <p:nvPicPr>
          <p:cNvPr id="15366" name="Picture 13" descr="WastewaterSchemat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28600"/>
            <a:ext cx="5943600" cy="633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76">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2476">
                                            <p:txEl>
                                              <p:pRg st="7" end="7"/>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62476">
                                            <p:txEl>
                                              <p:pRg st="8" end="8"/>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2476">
                                            <p:txEl>
                                              <p:pRg st="9" end="9"/>
                                            </p:txEl>
                                          </p:spTgt>
                                        </p:tgtEl>
                                        <p:attrNameLst>
                                          <p:attrName>style.visibility</p:attrName>
                                        </p:attrNameLst>
                                      </p:cBhvr>
                                      <p:to>
                                        <p:strVal val="visible"/>
                                      </p:to>
                                    </p:set>
                                  </p:childTnLst>
                                </p:cTn>
                              </p:par>
                              <p:par>
                                <p:cTn id="15" presetID="3" presetClass="emph" presetSubtype="2" fill="hold" nodeType="withEffect">
                                  <p:stCondLst>
                                    <p:cond delay="0"/>
                                  </p:stCondLst>
                                  <p:childTnLst>
                                    <p:animClr clrSpc="rgb" dir="cw">
                                      <p:cBhvr override="childStyle">
                                        <p:cTn id="16" dur="500" fill="hold"/>
                                        <p:tgtEl>
                                          <p:spTgt spid="62476">
                                            <p:txEl>
                                              <p:pRg st="6" end="6"/>
                                            </p:txEl>
                                          </p:spTgt>
                                        </p:tgtEl>
                                        <p:attrNameLst>
                                          <p:attrName>style.color</p:attrName>
                                        </p:attrNameLst>
                                      </p:cBhvr>
                                      <p:to>
                                        <a:srgbClr val="000099"/>
                                      </p:to>
                                    </p:animClr>
                                  </p:childTnLst>
                                </p:cTn>
                              </p:par>
                              <p:par>
                                <p:cTn id="17" presetID="3" presetClass="emph" presetSubtype="2" fill="hold" nodeType="withEffect">
                                  <p:stCondLst>
                                    <p:cond delay="0"/>
                                  </p:stCondLst>
                                  <p:childTnLst>
                                    <p:animClr clrSpc="rgb" dir="cw">
                                      <p:cBhvr override="childStyle">
                                        <p:cTn id="18" dur="500" fill="hold"/>
                                        <p:tgtEl>
                                          <p:spTgt spid="62476">
                                            <p:txEl>
                                              <p:pRg st="7" end="7"/>
                                            </p:txEl>
                                          </p:spTgt>
                                        </p:tgtEl>
                                        <p:attrNameLst>
                                          <p:attrName>style.color</p:attrName>
                                        </p:attrNameLst>
                                      </p:cBhvr>
                                      <p:to>
                                        <a:srgbClr val="000099"/>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2476">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62476">
                                            <p:txEl>
                                              <p:pRg st="11" end="11"/>
                                            </p:txEl>
                                          </p:spTgt>
                                        </p:tgtEl>
                                        <p:attrNameLst>
                                          <p:attrName>style.visibility</p:attrName>
                                        </p:attrNameLst>
                                      </p:cBhvr>
                                      <p:to>
                                        <p:strVal val="visible"/>
                                      </p:to>
                                    </p:set>
                                  </p:childTnLst>
                                </p:cTn>
                              </p:par>
                              <p:par>
                                <p:cTn id="25" presetID="3" presetClass="emph" presetSubtype="2" fill="hold" nodeType="withEffect">
                                  <p:stCondLst>
                                    <p:cond delay="0"/>
                                  </p:stCondLst>
                                  <p:childTnLst>
                                    <p:animClr clrSpc="rgb" dir="cw">
                                      <p:cBhvr override="childStyle">
                                        <p:cTn id="26" dur="500" fill="hold"/>
                                        <p:tgtEl>
                                          <p:spTgt spid="62476">
                                            <p:txEl>
                                              <p:pRg st="8" end="8"/>
                                            </p:txEl>
                                          </p:spTgt>
                                        </p:tgtEl>
                                        <p:attrNameLst>
                                          <p:attrName>style.color</p:attrName>
                                        </p:attrNameLst>
                                      </p:cBhvr>
                                      <p:to>
                                        <a:srgbClr val="000099"/>
                                      </p:to>
                                    </p:animClr>
                                  </p:childTnLst>
                                </p:cTn>
                              </p:par>
                              <p:par>
                                <p:cTn id="27" presetID="3" presetClass="emph" presetSubtype="2" fill="hold" nodeType="withEffect">
                                  <p:stCondLst>
                                    <p:cond delay="0"/>
                                  </p:stCondLst>
                                  <p:childTnLst>
                                    <p:animClr clrSpc="rgb" dir="cw">
                                      <p:cBhvr override="childStyle">
                                        <p:cTn id="28" dur="500" fill="hold"/>
                                        <p:tgtEl>
                                          <p:spTgt spid="62476">
                                            <p:txEl>
                                              <p:pRg st="9" end="9"/>
                                            </p:txEl>
                                          </p:spTgt>
                                        </p:tgtEl>
                                        <p:attrNameLst>
                                          <p:attrName>style.color</p:attrName>
                                        </p:attrNameLst>
                                      </p:cBhvr>
                                      <p:to>
                                        <a:srgbClr val="000099"/>
                                      </p:to>
                                    </p:animClr>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2476">
                                            <p:txEl>
                                              <p:pRg st="12" end="12"/>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62476">
                                            <p:txEl>
                                              <p:pRg st="13" end="13"/>
                                            </p:txEl>
                                          </p:spTgt>
                                        </p:tgtEl>
                                        <p:attrNameLst>
                                          <p:attrName>style.visibility</p:attrName>
                                        </p:attrNameLst>
                                      </p:cBhvr>
                                      <p:to>
                                        <p:strVal val="visible"/>
                                      </p:to>
                                    </p:set>
                                  </p:childTnLst>
                                </p:cTn>
                              </p:par>
                              <p:par>
                                <p:cTn id="35" presetID="3" presetClass="emph" presetSubtype="2" fill="hold" nodeType="withEffect">
                                  <p:stCondLst>
                                    <p:cond delay="0"/>
                                  </p:stCondLst>
                                  <p:childTnLst>
                                    <p:animClr clrSpc="rgb" dir="cw">
                                      <p:cBhvr override="childStyle">
                                        <p:cTn id="36" dur="500" fill="hold"/>
                                        <p:tgtEl>
                                          <p:spTgt spid="62476">
                                            <p:txEl>
                                              <p:pRg st="10" end="10"/>
                                            </p:txEl>
                                          </p:spTgt>
                                        </p:tgtEl>
                                        <p:attrNameLst>
                                          <p:attrName>style.color</p:attrName>
                                        </p:attrNameLst>
                                      </p:cBhvr>
                                      <p:to>
                                        <a:srgbClr val="000099"/>
                                      </p:to>
                                    </p:animClr>
                                  </p:childTnLst>
                                </p:cTn>
                              </p:par>
                              <p:par>
                                <p:cTn id="37" presetID="3" presetClass="emph" presetSubtype="2" fill="hold" nodeType="withEffect">
                                  <p:stCondLst>
                                    <p:cond delay="0"/>
                                  </p:stCondLst>
                                  <p:childTnLst>
                                    <p:animClr clrSpc="rgb" dir="cw">
                                      <p:cBhvr override="childStyle">
                                        <p:cTn id="38" dur="500" fill="hold"/>
                                        <p:tgtEl>
                                          <p:spTgt spid="62476">
                                            <p:txEl>
                                              <p:pRg st="11" end="11"/>
                                            </p:txEl>
                                          </p:spTgt>
                                        </p:tgtEl>
                                        <p:attrNameLst>
                                          <p:attrName>style.color</p:attrName>
                                        </p:attrNameLst>
                                      </p:cBhvr>
                                      <p:to>
                                        <a:srgbClr val="000099"/>
                                      </p:to>
                                    </p:animClr>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62476">
                                            <p:txEl>
                                              <p:pRg st="14" end="14"/>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2476">
                                            <p:txEl>
                                              <p:pRg st="15" end="15"/>
                                            </p:txEl>
                                          </p:spTgt>
                                        </p:tgtEl>
                                        <p:attrNameLst>
                                          <p:attrName>style.visibility</p:attrName>
                                        </p:attrNameLst>
                                      </p:cBhvr>
                                      <p:to>
                                        <p:strVal val="visible"/>
                                      </p:to>
                                    </p:set>
                                  </p:childTnLst>
                                </p:cTn>
                              </p:par>
                              <p:par>
                                <p:cTn id="45" presetID="3" presetClass="emph" presetSubtype="2" fill="hold" nodeType="withEffect">
                                  <p:stCondLst>
                                    <p:cond delay="0"/>
                                  </p:stCondLst>
                                  <p:childTnLst>
                                    <p:animClr clrSpc="rgb" dir="cw">
                                      <p:cBhvr override="childStyle">
                                        <p:cTn id="46" dur="500" fill="hold"/>
                                        <p:tgtEl>
                                          <p:spTgt spid="62476">
                                            <p:txEl>
                                              <p:pRg st="12" end="12"/>
                                            </p:txEl>
                                          </p:spTgt>
                                        </p:tgtEl>
                                        <p:attrNameLst>
                                          <p:attrName>style.color</p:attrName>
                                        </p:attrNameLst>
                                      </p:cBhvr>
                                      <p:to>
                                        <a:srgbClr val="000099"/>
                                      </p:to>
                                    </p:animClr>
                                  </p:childTnLst>
                                </p:cTn>
                              </p:par>
                              <p:par>
                                <p:cTn id="47" presetID="3" presetClass="emph" presetSubtype="2" fill="hold" nodeType="withEffect">
                                  <p:stCondLst>
                                    <p:cond delay="0"/>
                                  </p:stCondLst>
                                  <p:childTnLst>
                                    <p:animClr clrSpc="rgb" dir="cw">
                                      <p:cBhvr override="childStyle">
                                        <p:cTn id="48" dur="500" fill="hold"/>
                                        <p:tgtEl>
                                          <p:spTgt spid="62476">
                                            <p:txEl>
                                              <p:pRg st="13" end="13"/>
                                            </p:txEl>
                                          </p:spTgt>
                                        </p:tgtEl>
                                        <p:attrNameLst>
                                          <p:attrName>style.color</p:attrName>
                                        </p:attrNameLst>
                                      </p:cBhvr>
                                      <p:to>
                                        <a:srgbClr val="00009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23" name="Text Box 11"/>
          <p:cNvSpPr txBox="1">
            <a:spLocks noChangeArrowheads="1"/>
          </p:cNvSpPr>
          <p:nvPr/>
        </p:nvSpPr>
        <p:spPr bwMode="auto">
          <a:xfrm>
            <a:off x="457200" y="304800"/>
            <a:ext cx="8382000" cy="4031873"/>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Conducting Inspections</a:t>
            </a:r>
          </a:p>
          <a:p>
            <a:pPr>
              <a:spcBef>
                <a:spcPct val="50000"/>
              </a:spcBef>
              <a:defRPr/>
            </a:pPr>
            <a:r>
              <a:rPr lang="en-US" sz="2200" dirty="0">
                <a:solidFill>
                  <a:srgbClr val="00B0F0"/>
                </a:solidFill>
              </a:rPr>
              <a:t>Step 5 - Schematic</a:t>
            </a:r>
          </a:p>
          <a:p>
            <a:pPr>
              <a:spcBef>
                <a:spcPct val="50000"/>
              </a:spcBef>
              <a:buFontTx/>
              <a:buChar char="•"/>
              <a:defRPr/>
            </a:pPr>
            <a:r>
              <a:rPr lang="en-US" sz="2200" dirty="0">
                <a:solidFill>
                  <a:srgbClr val="FFCC00"/>
                </a:solidFill>
              </a:rPr>
              <a:t> Completing a waste </a:t>
            </a:r>
          </a:p>
          <a:p>
            <a:pPr>
              <a:defRPr/>
            </a:pPr>
            <a:r>
              <a:rPr lang="en-US" sz="2200" dirty="0">
                <a:solidFill>
                  <a:srgbClr val="FFCC00"/>
                </a:solidFill>
              </a:rPr>
              <a:t>  water schematic on-</a:t>
            </a:r>
          </a:p>
          <a:p>
            <a:pPr>
              <a:defRPr/>
            </a:pPr>
            <a:r>
              <a:rPr lang="en-US" sz="2200" dirty="0">
                <a:solidFill>
                  <a:srgbClr val="FFCC00"/>
                </a:solidFill>
              </a:rPr>
              <a:t>  site gives the best</a:t>
            </a:r>
          </a:p>
          <a:p>
            <a:pPr>
              <a:defRPr/>
            </a:pPr>
            <a:r>
              <a:rPr lang="en-US" sz="2200" dirty="0">
                <a:solidFill>
                  <a:srgbClr val="FFCC00"/>
                </a:solidFill>
              </a:rPr>
              <a:t>  understanding of the</a:t>
            </a:r>
          </a:p>
          <a:p>
            <a:pPr>
              <a:defRPr/>
            </a:pPr>
            <a:r>
              <a:rPr lang="en-US" sz="2200" dirty="0">
                <a:solidFill>
                  <a:srgbClr val="FFCC00"/>
                </a:solidFill>
              </a:rPr>
              <a:t>  facility by far! </a:t>
            </a:r>
          </a:p>
        </p:txBody>
      </p:sp>
      <p:pic>
        <p:nvPicPr>
          <p:cNvPr id="16387" name="Picture 2" descr="eps-10"/>
          <p:cNvPicPr>
            <a:picLocks noChangeAspect="1" noChangeArrowheads="1"/>
          </p:cNvPicPr>
          <p:nvPr/>
        </p:nvPicPr>
        <p:blipFill>
          <a:blip r:embed="rId2">
            <a:extLst>
              <a:ext uri="{28A0092B-C50C-407E-A947-70E740481C1C}">
                <a14:useLocalDpi xmlns:a14="http://schemas.microsoft.com/office/drawing/2010/main" val="0"/>
              </a:ext>
            </a:extLst>
          </a:blip>
          <a:srcRect l="9000"/>
          <a:stretch>
            <a:fillRect/>
          </a:stretch>
        </p:blipFill>
        <p:spPr bwMode="auto">
          <a:xfrm>
            <a:off x="3557588" y="1657350"/>
            <a:ext cx="51546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517" name="Text Box 5"/>
          <p:cNvSpPr txBox="1">
            <a:spLocks noChangeArrowheads="1"/>
          </p:cNvSpPr>
          <p:nvPr/>
        </p:nvSpPr>
        <p:spPr bwMode="auto">
          <a:xfrm>
            <a:off x="4191000" y="5943600"/>
            <a:ext cx="48006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industrial wastewater treatment unit with continuous reaction end-point metering</a:t>
            </a:r>
          </a:p>
        </p:txBody>
      </p:sp>
      <p:sp>
        <p:nvSpPr>
          <p:cNvPr id="64518" name="Line 6"/>
          <p:cNvSpPr>
            <a:spLocks noChangeShapeType="1"/>
          </p:cNvSpPr>
          <p:nvPr/>
        </p:nvSpPr>
        <p:spPr bwMode="auto">
          <a:xfrm flipH="1">
            <a:off x="6553200" y="3962400"/>
            <a:ext cx="685800" cy="381000"/>
          </a:xfrm>
          <a:prstGeom prst="line">
            <a:avLst/>
          </a:prstGeom>
          <a:noFill/>
          <a:ln w="5715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4519" name="Line 7"/>
          <p:cNvSpPr>
            <a:spLocks noChangeShapeType="1"/>
          </p:cNvSpPr>
          <p:nvPr/>
        </p:nvSpPr>
        <p:spPr bwMode="auto">
          <a:xfrm flipH="1">
            <a:off x="6781800" y="3962400"/>
            <a:ext cx="838200" cy="685800"/>
          </a:xfrm>
          <a:prstGeom prst="line">
            <a:avLst/>
          </a:prstGeom>
          <a:noFill/>
          <a:ln w="5715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4520" name="Line 8"/>
          <p:cNvSpPr>
            <a:spLocks noChangeShapeType="1"/>
          </p:cNvSpPr>
          <p:nvPr/>
        </p:nvSpPr>
        <p:spPr bwMode="auto">
          <a:xfrm flipH="1">
            <a:off x="6858000" y="3962400"/>
            <a:ext cx="1143000" cy="1066800"/>
          </a:xfrm>
          <a:prstGeom prst="line">
            <a:avLst/>
          </a:prstGeom>
          <a:noFill/>
          <a:ln w="5715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64521" name="Text Box 9"/>
          <p:cNvSpPr txBox="1">
            <a:spLocks noChangeArrowheads="1"/>
          </p:cNvSpPr>
          <p:nvPr/>
        </p:nvSpPr>
        <p:spPr bwMode="auto">
          <a:xfrm>
            <a:off x="4038600" y="3733800"/>
            <a:ext cx="2895600" cy="1446550"/>
          </a:xfrm>
          <a:prstGeom prst="rect">
            <a:avLst/>
          </a:prstGeom>
          <a:noFill/>
          <a:ln w="9525">
            <a:noFill/>
            <a:miter lim="800000"/>
            <a:headEnd/>
            <a:tailEnd/>
          </a:ln>
          <a:effectLst/>
        </p:spPr>
        <p:txBody>
          <a:bodyPr>
            <a:spAutoFit/>
          </a:bodyPr>
          <a:lstStyle/>
          <a:p>
            <a:pPr>
              <a:defRPr/>
            </a:pPr>
            <a:r>
              <a:rPr lang="en-US" sz="2200" dirty="0">
                <a:solidFill>
                  <a:srgbClr val="FFCC00"/>
                </a:solidFill>
              </a:rPr>
              <a:t>Metering for</a:t>
            </a:r>
          </a:p>
          <a:p>
            <a:pPr>
              <a:buFontTx/>
              <a:buChar char="•"/>
              <a:defRPr/>
            </a:pPr>
            <a:r>
              <a:rPr lang="en-US" sz="2200" dirty="0">
                <a:solidFill>
                  <a:srgbClr val="FFCC00"/>
                </a:solidFill>
              </a:rPr>
              <a:t> chrome reduction</a:t>
            </a:r>
          </a:p>
          <a:p>
            <a:pPr>
              <a:buFontTx/>
              <a:buChar char="•"/>
              <a:defRPr/>
            </a:pPr>
            <a:r>
              <a:rPr lang="en-US" sz="2200" dirty="0">
                <a:solidFill>
                  <a:srgbClr val="FFCC00"/>
                </a:solidFill>
              </a:rPr>
              <a:t> metals precipitation</a:t>
            </a:r>
          </a:p>
          <a:p>
            <a:pPr>
              <a:buFontTx/>
              <a:buChar char="•"/>
              <a:defRPr/>
            </a:pPr>
            <a:r>
              <a:rPr lang="en-US" sz="2200" dirty="0">
                <a:solidFill>
                  <a:srgbClr val="FFCC00"/>
                </a:solidFill>
              </a:rPr>
              <a:t> cyanide destruction</a:t>
            </a:r>
          </a:p>
        </p:txBody>
      </p:sp>
      <p:sp>
        <p:nvSpPr>
          <p:cNvPr id="64522" name="Line 10"/>
          <p:cNvSpPr>
            <a:spLocks noChangeShapeType="1"/>
          </p:cNvSpPr>
          <p:nvPr/>
        </p:nvSpPr>
        <p:spPr bwMode="auto">
          <a:xfrm>
            <a:off x="8077200" y="2057400"/>
            <a:ext cx="0" cy="1447800"/>
          </a:xfrm>
          <a:prstGeom prst="line">
            <a:avLst/>
          </a:prstGeom>
          <a:noFill/>
          <a:ln w="1905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505200" y="5905500"/>
            <a:ext cx="609600" cy="707886"/>
          </a:xfrm>
          <a:prstGeom prst="rect">
            <a:avLst/>
          </a:prstGeom>
          <a:noFill/>
        </p:spPr>
        <p:txBody>
          <a:bodyPr wrap="square" rtlCol="0">
            <a:spAutoFit/>
          </a:bodyPr>
          <a:lstStyle/>
          <a:p>
            <a:r>
              <a:rPr lang="en-US" sz="4000" b="1" dirty="0">
                <a:solidFill>
                  <a:srgbClr val="FFCC00"/>
                </a:solidFill>
                <a:latin typeface="Wingdings" pitchFamily="2" charset="2"/>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645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451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6451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45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mph" presetSubtype="2" fill="hold" nodeType="clickEffect">
                                  <p:stCondLst>
                                    <p:cond delay="0"/>
                                  </p:stCondLst>
                                  <p:childTnLst>
                                    <p:animClr clrSpc="rgb" dir="cw">
                                      <p:cBhvr override="childStyle">
                                        <p:cTn id="16" dur="500" fill="hold"/>
                                        <p:tgtEl>
                                          <p:spTgt spid="64523">
                                            <p:txEl>
                                              <p:pRg st="1" end="1"/>
                                            </p:txEl>
                                          </p:spTgt>
                                        </p:tgtEl>
                                        <p:attrNameLst>
                                          <p:attrName>style.color</p:attrName>
                                        </p:attrNameLst>
                                      </p:cBhvr>
                                      <p:to>
                                        <a:srgbClr val="FFCC00"/>
                                      </p:to>
                                    </p:animClr>
                                  </p:childTnLst>
                                </p:cTn>
                              </p:par>
                              <p:par>
                                <p:cTn id="17" presetID="3" presetClass="emph" presetSubtype="2" fill="hold" nodeType="withEffect">
                                  <p:stCondLst>
                                    <p:cond delay="0"/>
                                  </p:stCondLst>
                                  <p:childTnLst>
                                    <p:animClr clrSpc="rgb" dir="cw">
                                      <p:cBhvr override="childStyle">
                                        <p:cTn id="18" dur="500" fill="hold"/>
                                        <p:tgtEl>
                                          <p:spTgt spid="64517">
                                            <p:txEl>
                                              <p:pRg st="0" end="0"/>
                                            </p:txEl>
                                          </p:spTgt>
                                        </p:tgtEl>
                                        <p:attrNameLst>
                                          <p:attrName>style.color</p:attrName>
                                        </p:attrNameLst>
                                      </p:cBhvr>
                                      <p:to>
                                        <a:srgbClr val="FFCC00"/>
                                      </p:to>
                                    </p:animClr>
                                  </p:childTnLst>
                                </p:cTn>
                              </p:par>
                              <p:par>
                                <p:cTn id="19" presetID="10" presetClass="entr" presetSubtype="0" fill="hold" nodeType="withEffect">
                                  <p:stCondLst>
                                    <p:cond delay="0"/>
                                  </p:stCondLst>
                                  <p:childTnLst>
                                    <p:set>
                                      <p:cBhvr>
                                        <p:cTn id="20" dur="1" fill="hold">
                                          <p:stCondLst>
                                            <p:cond delay="0"/>
                                          </p:stCondLst>
                                        </p:cTn>
                                        <p:tgtEl>
                                          <p:spTgt spid="2">
                                            <p:txEl>
                                              <p:pRg st="0" end="0"/>
                                            </p:txEl>
                                          </p:spTgt>
                                        </p:tgtEl>
                                        <p:attrNameLst>
                                          <p:attrName>style.visibility</p:attrName>
                                        </p:attrNameLst>
                                      </p:cBhvr>
                                      <p:to>
                                        <p:strVal val="visible"/>
                                      </p:to>
                                    </p:set>
                                    <p:animEffect transition="in" filter="fade">
                                      <p:cBhvr>
                                        <p:cTn id="21" dur="500"/>
                                        <p:tgtEl>
                                          <p:spTgt spid="2">
                                            <p:txEl>
                                              <p:pRg st="0" end="0"/>
                                            </p:txEl>
                                          </p:spTgt>
                                        </p:tgtEl>
                                      </p:cBhvr>
                                    </p:animEffect>
                                  </p:childTnLst>
                                </p:cTn>
                              </p:par>
                              <p:par>
                                <p:cTn id="22" presetID="3" presetClass="emph" presetSubtype="2" fill="hold" nodeType="withEffect">
                                  <p:stCondLst>
                                    <p:cond delay="0"/>
                                  </p:stCondLst>
                                  <p:childTnLst>
                                    <p:animClr clrSpc="rgb" dir="cw">
                                      <p:cBhvr override="childStyle">
                                        <p:cTn id="23" dur="500" fill="hold"/>
                                        <p:tgtEl>
                                          <p:spTgt spid="64523">
                                            <p:txEl>
                                              <p:pRg st="2" end="2"/>
                                            </p:txEl>
                                          </p:spTgt>
                                        </p:tgtEl>
                                        <p:attrNameLst>
                                          <p:attrName>style.color</p:attrName>
                                        </p:attrNameLst>
                                      </p:cBhvr>
                                      <p:to>
                                        <a:srgbClr val="000099"/>
                                      </p:to>
                                    </p:animClr>
                                  </p:childTnLst>
                                </p:cTn>
                              </p:par>
                              <p:par>
                                <p:cTn id="24" presetID="3" presetClass="emph" presetSubtype="2" fill="hold" nodeType="withEffect">
                                  <p:stCondLst>
                                    <p:cond delay="0"/>
                                  </p:stCondLst>
                                  <p:childTnLst>
                                    <p:animClr clrSpc="rgb" dir="cw">
                                      <p:cBhvr override="childStyle">
                                        <p:cTn id="25" dur="500" fill="hold"/>
                                        <p:tgtEl>
                                          <p:spTgt spid="64523">
                                            <p:txEl>
                                              <p:pRg st="3" end="3"/>
                                            </p:txEl>
                                          </p:spTgt>
                                        </p:tgtEl>
                                        <p:attrNameLst>
                                          <p:attrName>style.color</p:attrName>
                                        </p:attrNameLst>
                                      </p:cBhvr>
                                      <p:to>
                                        <a:srgbClr val="000099"/>
                                      </p:to>
                                    </p:animClr>
                                  </p:childTnLst>
                                </p:cTn>
                              </p:par>
                              <p:par>
                                <p:cTn id="26" presetID="3" presetClass="emph" presetSubtype="2" fill="hold" nodeType="withEffect">
                                  <p:stCondLst>
                                    <p:cond delay="0"/>
                                  </p:stCondLst>
                                  <p:childTnLst>
                                    <p:animClr clrSpc="rgb" dir="cw">
                                      <p:cBhvr override="childStyle">
                                        <p:cTn id="27" dur="500" fill="hold"/>
                                        <p:tgtEl>
                                          <p:spTgt spid="64523">
                                            <p:txEl>
                                              <p:pRg st="4" end="4"/>
                                            </p:txEl>
                                          </p:spTgt>
                                        </p:tgtEl>
                                        <p:attrNameLst>
                                          <p:attrName>style.color</p:attrName>
                                        </p:attrNameLst>
                                      </p:cBhvr>
                                      <p:to>
                                        <a:srgbClr val="000099"/>
                                      </p:to>
                                    </p:animClr>
                                  </p:childTnLst>
                                </p:cTn>
                              </p:par>
                              <p:par>
                                <p:cTn id="28" presetID="3" presetClass="emph" presetSubtype="2" fill="hold" nodeType="withEffect">
                                  <p:stCondLst>
                                    <p:cond delay="0"/>
                                  </p:stCondLst>
                                  <p:childTnLst>
                                    <p:animClr clrSpc="rgb" dir="cw">
                                      <p:cBhvr override="childStyle">
                                        <p:cTn id="29" dur="500" fill="hold"/>
                                        <p:tgtEl>
                                          <p:spTgt spid="64523">
                                            <p:txEl>
                                              <p:pRg st="5" end="5"/>
                                            </p:txEl>
                                          </p:spTgt>
                                        </p:tgtEl>
                                        <p:attrNameLst>
                                          <p:attrName>style.color</p:attrName>
                                        </p:attrNameLst>
                                      </p:cBhvr>
                                      <p:to>
                                        <a:srgbClr val="000099"/>
                                      </p:to>
                                    </p:animClr>
                                  </p:childTnLst>
                                </p:cTn>
                              </p:par>
                              <p:par>
                                <p:cTn id="30" presetID="3" presetClass="emph" presetSubtype="2" fill="hold" nodeType="withEffect">
                                  <p:stCondLst>
                                    <p:cond delay="0"/>
                                  </p:stCondLst>
                                  <p:childTnLst>
                                    <p:animClr clrSpc="rgb" dir="cw">
                                      <p:cBhvr override="childStyle">
                                        <p:cTn id="31" dur="500" fill="hold"/>
                                        <p:tgtEl>
                                          <p:spTgt spid="64523">
                                            <p:txEl>
                                              <p:pRg st="6" end="6"/>
                                            </p:txEl>
                                          </p:spTgt>
                                        </p:tgtEl>
                                        <p:attrNameLst>
                                          <p:attrName>style.color</p:attrName>
                                        </p:attrNameLst>
                                      </p:cBhvr>
                                      <p:to>
                                        <a:srgbClr val="000099"/>
                                      </p:to>
                                    </p:animClr>
                                  </p:childTnLst>
                                </p:cTn>
                              </p:par>
                              <p:par>
                                <p:cTn id="32" presetID="3" presetClass="emph" presetSubtype="2" fill="hold" nodeType="withEffect">
                                  <p:stCondLst>
                                    <p:cond delay="0"/>
                                  </p:stCondLst>
                                  <p:childTnLst>
                                    <p:animClr clrSpc="rgb" dir="cw">
                                      <p:cBhvr override="childStyle">
                                        <p:cTn id="33" dur="500" fill="hold"/>
                                        <p:tgtEl>
                                          <p:spTgt spid="64523">
                                            <p:txEl>
                                              <p:pRg st="7" end="7"/>
                                            </p:txEl>
                                          </p:spTgt>
                                        </p:tgtEl>
                                        <p:attrNameLst>
                                          <p:attrName>style.color</p:attrName>
                                        </p:attrNameLst>
                                      </p:cBhvr>
                                      <p:to>
                                        <a:srgbClr val="000099"/>
                                      </p:to>
                                    </p:animClr>
                                  </p:childTnLst>
                                </p:cTn>
                              </p:par>
                              <p:par>
                                <p:cTn id="34" presetID="3" presetClass="emph" presetSubtype="2" fill="hold" nodeType="withEffect">
                                  <p:stCondLst>
                                    <p:cond delay="0"/>
                                  </p:stCondLst>
                                  <p:childTnLst>
                                    <p:animClr clrSpc="rgb" dir="cw">
                                      <p:cBhvr override="childStyle">
                                        <p:cTn id="35" dur="500" fill="hold"/>
                                        <p:tgtEl>
                                          <p:spTgt spid="64523">
                                            <p:txEl>
                                              <p:pRg st="8" end="8"/>
                                            </p:txEl>
                                          </p:spTgt>
                                        </p:tgtEl>
                                        <p:attrNameLst>
                                          <p:attrName>style.color</p:attrName>
                                        </p:attrNameLst>
                                      </p:cBhvr>
                                      <p:to>
                                        <a:srgbClr val="000099"/>
                                      </p:to>
                                    </p:animClr>
                                  </p:childTnLst>
                                </p:cTn>
                              </p:par>
                              <p:par>
                                <p:cTn id="36" presetID="1" presetClass="entr" presetSubtype="0" fill="hold" grpId="0" nodeType="withEffect">
                                  <p:stCondLst>
                                    <p:cond delay="0"/>
                                  </p:stCondLst>
                                  <p:childTnLst>
                                    <p:set>
                                      <p:cBhvr>
                                        <p:cTn id="37" dur="1" fill="hold">
                                          <p:stCondLst>
                                            <p:cond delay="0"/>
                                          </p:stCondLst>
                                        </p:cTn>
                                        <p:tgtEl>
                                          <p:spTgt spid="645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animBg="1"/>
      <p:bldP spid="64519" grpId="0" animBg="1"/>
      <p:bldP spid="64520" grpId="0" animBg="1"/>
      <p:bldP spid="6452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7" name="Text Box 7"/>
          <p:cNvSpPr txBox="1">
            <a:spLocks noChangeArrowheads="1"/>
          </p:cNvSpPr>
          <p:nvPr/>
        </p:nvSpPr>
        <p:spPr bwMode="auto">
          <a:xfrm>
            <a:off x="457200" y="304800"/>
            <a:ext cx="8382000" cy="5961632"/>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Field Notes</a:t>
            </a:r>
          </a:p>
          <a:p>
            <a:pPr>
              <a:spcBef>
                <a:spcPts val="0"/>
              </a:spcBef>
              <a:defRPr/>
            </a:pPr>
            <a:r>
              <a:rPr lang="en-US" sz="2200" dirty="0">
                <a:solidFill>
                  <a:srgbClr val="FFFF99"/>
                </a:solidFill>
              </a:rPr>
              <a:t>and Documentation</a:t>
            </a:r>
          </a:p>
          <a:p>
            <a:pPr lvl="0">
              <a:defRPr/>
            </a:pPr>
            <a:endParaRPr lang="en-US" sz="2200" dirty="0">
              <a:solidFill>
                <a:srgbClr val="00B0F0"/>
              </a:solidFill>
            </a:endParaRPr>
          </a:p>
          <a:p>
            <a:pPr lvl="0">
              <a:defRPr/>
            </a:pPr>
            <a:r>
              <a:rPr lang="en-US" sz="2200" dirty="0">
                <a:solidFill>
                  <a:srgbClr val="00B0F0"/>
                </a:solidFill>
              </a:rPr>
              <a:t>Should Stand Alone</a:t>
            </a:r>
          </a:p>
          <a:p>
            <a:pPr lvl="0">
              <a:spcBef>
                <a:spcPct val="50000"/>
              </a:spcBef>
              <a:buFontTx/>
              <a:buChar char="•"/>
              <a:defRPr/>
            </a:pPr>
            <a:r>
              <a:rPr lang="en-US" sz="2200" dirty="0">
                <a:solidFill>
                  <a:srgbClr val="FFCC00"/>
                </a:solidFill>
              </a:rPr>
              <a:t> all findings clearly</a:t>
            </a:r>
          </a:p>
          <a:p>
            <a:pPr lvl="0">
              <a:defRPr/>
            </a:pPr>
            <a:r>
              <a:rPr lang="en-US" sz="2200" dirty="0">
                <a:solidFill>
                  <a:srgbClr val="FFCC00"/>
                </a:solidFill>
              </a:rPr>
              <a:t>  described and dated </a:t>
            </a:r>
          </a:p>
          <a:p>
            <a:pPr lvl="0">
              <a:spcBef>
                <a:spcPct val="40000"/>
              </a:spcBef>
              <a:buFontTx/>
              <a:buChar char="•"/>
              <a:defRPr/>
            </a:pPr>
            <a:r>
              <a:rPr lang="en-US" sz="2200" dirty="0">
                <a:solidFill>
                  <a:srgbClr val="FFCC00"/>
                </a:solidFill>
              </a:rPr>
              <a:t> attribution of all</a:t>
            </a:r>
          </a:p>
          <a:p>
            <a:pPr lvl="0">
              <a:defRPr/>
            </a:pPr>
            <a:r>
              <a:rPr lang="en-US" sz="2200" dirty="0">
                <a:solidFill>
                  <a:srgbClr val="FFCC00"/>
                </a:solidFill>
              </a:rPr>
              <a:t>  sources of information</a:t>
            </a:r>
          </a:p>
          <a:p>
            <a:pPr lvl="0">
              <a:spcBef>
                <a:spcPct val="40000"/>
              </a:spcBef>
              <a:buFontTx/>
              <a:buChar char="•"/>
              <a:defRPr/>
            </a:pPr>
            <a:r>
              <a:rPr lang="en-US" sz="2200" dirty="0">
                <a:solidFill>
                  <a:srgbClr val="FFCC00"/>
                </a:solidFill>
              </a:rPr>
              <a:t> all statements made</a:t>
            </a:r>
          </a:p>
          <a:p>
            <a:pPr lvl="0">
              <a:defRPr/>
            </a:pPr>
            <a:r>
              <a:rPr lang="en-US" sz="2200" dirty="0">
                <a:solidFill>
                  <a:srgbClr val="FFCC00"/>
                </a:solidFill>
              </a:rPr>
              <a:t>  recorded and dated</a:t>
            </a:r>
          </a:p>
          <a:p>
            <a:pPr lvl="0">
              <a:spcBef>
                <a:spcPct val="40000"/>
              </a:spcBef>
              <a:buFontTx/>
              <a:buChar char="•"/>
              <a:defRPr/>
            </a:pPr>
            <a:r>
              <a:rPr lang="en-US" sz="2200" dirty="0">
                <a:solidFill>
                  <a:srgbClr val="FFCC00"/>
                </a:solidFill>
              </a:rPr>
              <a:t> all conclusions clearly</a:t>
            </a:r>
          </a:p>
          <a:p>
            <a:pPr lvl="0">
              <a:defRPr/>
            </a:pPr>
            <a:r>
              <a:rPr lang="en-US" sz="2200" dirty="0">
                <a:solidFill>
                  <a:srgbClr val="FFCC00"/>
                </a:solidFill>
              </a:rPr>
              <a:t>  marked as such</a:t>
            </a:r>
            <a:endParaRPr lang="en-US" sz="2200" dirty="0">
              <a:solidFill>
                <a:srgbClr val="FFCC00"/>
              </a:solidFill>
              <a:effectLst>
                <a:outerShdw blurRad="38100" dist="38100" dir="2700000" algn="tl">
                  <a:srgbClr val="000000"/>
                </a:outerShdw>
              </a:effectLst>
            </a:endParaRPr>
          </a:p>
        </p:txBody>
      </p:sp>
      <p:pic>
        <p:nvPicPr>
          <p:cNvPr id="27651" name="Picture 10" descr="eps-13"/>
          <p:cNvPicPr>
            <a:picLocks noChangeAspect="1" noChangeArrowheads="1"/>
          </p:cNvPicPr>
          <p:nvPr/>
        </p:nvPicPr>
        <p:blipFill>
          <a:blip r:embed="rId2">
            <a:extLst>
              <a:ext uri="{28A0092B-C50C-407E-A947-70E740481C1C}">
                <a14:useLocalDpi xmlns:a14="http://schemas.microsoft.com/office/drawing/2010/main" val="0"/>
              </a:ext>
            </a:extLst>
          </a:blip>
          <a:srcRect l="7875" r="3375"/>
          <a:stretch>
            <a:fillRect/>
          </a:stretch>
        </p:blipFill>
        <p:spPr bwMode="auto">
          <a:xfrm>
            <a:off x="3651250" y="1676400"/>
            <a:ext cx="50958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6"/>
          <p:cNvSpPr txBox="1">
            <a:spLocks noChangeArrowheads="1"/>
          </p:cNvSpPr>
          <p:nvPr/>
        </p:nvSpPr>
        <p:spPr bwMode="auto">
          <a:xfrm>
            <a:off x="4191000" y="5943600"/>
            <a:ext cx="48006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multiple discharges from continuous and batch treatment units to single outlet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807">
                                            <p:txEl>
                                              <p:pRg st="6" end="6"/>
                                            </p:txEl>
                                          </p:spTgt>
                                        </p:tgtEl>
                                        <p:attrNameLst>
                                          <p:attrName>style.visibility</p:attrName>
                                        </p:attrNameLst>
                                      </p:cBhvr>
                                      <p:to>
                                        <p:strVal val="visible"/>
                                      </p:to>
                                    </p:set>
                                    <p:animEffect transition="in" filter="fade">
                                      <p:cBhvr>
                                        <p:cTn id="7" dur="500"/>
                                        <p:tgtEl>
                                          <p:spTgt spid="76807">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6807">
                                            <p:txEl>
                                              <p:pRg st="7" end="7"/>
                                            </p:txEl>
                                          </p:spTgt>
                                        </p:tgtEl>
                                        <p:attrNameLst>
                                          <p:attrName>style.visibility</p:attrName>
                                        </p:attrNameLst>
                                      </p:cBhvr>
                                      <p:to>
                                        <p:strVal val="visible"/>
                                      </p:to>
                                    </p:set>
                                    <p:animEffect transition="in" filter="fade">
                                      <p:cBhvr>
                                        <p:cTn id="10" dur="250"/>
                                        <p:tgtEl>
                                          <p:spTgt spid="76807">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6807">
                                            <p:txEl>
                                              <p:pRg st="8" end="8"/>
                                            </p:txEl>
                                          </p:spTgt>
                                        </p:tgtEl>
                                        <p:attrNameLst>
                                          <p:attrName>style.visibility</p:attrName>
                                        </p:attrNameLst>
                                      </p:cBhvr>
                                      <p:to>
                                        <p:strVal val="visible"/>
                                      </p:to>
                                    </p:set>
                                    <p:animEffect transition="in" filter="fade">
                                      <p:cBhvr>
                                        <p:cTn id="15" dur="500"/>
                                        <p:tgtEl>
                                          <p:spTgt spid="76807">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6807">
                                            <p:txEl>
                                              <p:pRg st="9" end="9"/>
                                            </p:txEl>
                                          </p:spTgt>
                                        </p:tgtEl>
                                        <p:attrNameLst>
                                          <p:attrName>style.visibility</p:attrName>
                                        </p:attrNameLst>
                                      </p:cBhvr>
                                      <p:to>
                                        <p:strVal val="visible"/>
                                      </p:to>
                                    </p:set>
                                    <p:animEffect transition="in" filter="fade">
                                      <p:cBhvr>
                                        <p:cTn id="18" dur="500"/>
                                        <p:tgtEl>
                                          <p:spTgt spid="76807">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6807">
                                            <p:txEl>
                                              <p:pRg st="10" end="10"/>
                                            </p:txEl>
                                          </p:spTgt>
                                        </p:tgtEl>
                                        <p:attrNameLst>
                                          <p:attrName>style.visibility</p:attrName>
                                        </p:attrNameLst>
                                      </p:cBhvr>
                                      <p:to>
                                        <p:strVal val="visible"/>
                                      </p:to>
                                    </p:set>
                                    <p:animEffect transition="in" filter="fade">
                                      <p:cBhvr>
                                        <p:cTn id="23" dur="500"/>
                                        <p:tgtEl>
                                          <p:spTgt spid="76807">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6807">
                                            <p:txEl>
                                              <p:pRg st="11" end="11"/>
                                            </p:txEl>
                                          </p:spTgt>
                                        </p:tgtEl>
                                        <p:attrNameLst>
                                          <p:attrName>style.visibility</p:attrName>
                                        </p:attrNameLst>
                                      </p:cBhvr>
                                      <p:to>
                                        <p:strVal val="visible"/>
                                      </p:to>
                                    </p:set>
                                    <p:animEffect transition="in" filter="fade">
                                      <p:cBhvr>
                                        <p:cTn id="26" dur="500"/>
                                        <p:tgtEl>
                                          <p:spTgt spid="76807">
                                            <p:txEl>
                                              <p:pRg st="11" end="1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6807">
                                            <p:txEl>
                                              <p:pRg st="12" end="12"/>
                                            </p:txEl>
                                          </p:spTgt>
                                        </p:tgtEl>
                                        <p:attrNameLst>
                                          <p:attrName>style.visibility</p:attrName>
                                        </p:attrNameLst>
                                      </p:cBhvr>
                                      <p:to>
                                        <p:strVal val="visible"/>
                                      </p:to>
                                    </p:set>
                                    <p:animEffect transition="in" filter="fade">
                                      <p:cBhvr>
                                        <p:cTn id="31" dur="500"/>
                                        <p:tgtEl>
                                          <p:spTgt spid="76807">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6807">
                                            <p:txEl>
                                              <p:pRg st="13" end="13"/>
                                            </p:txEl>
                                          </p:spTgt>
                                        </p:tgtEl>
                                        <p:attrNameLst>
                                          <p:attrName>style.visibility</p:attrName>
                                        </p:attrNameLst>
                                      </p:cBhvr>
                                      <p:to>
                                        <p:strVal val="visible"/>
                                      </p:to>
                                    </p:set>
                                    <p:animEffect transition="in" filter="fade">
                                      <p:cBhvr>
                                        <p:cTn id="34" dur="500"/>
                                        <p:tgtEl>
                                          <p:spTgt spid="7680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7" name="Text Box 7"/>
          <p:cNvSpPr txBox="1">
            <a:spLocks noChangeArrowheads="1"/>
          </p:cNvSpPr>
          <p:nvPr/>
        </p:nvSpPr>
        <p:spPr bwMode="auto">
          <a:xfrm>
            <a:off x="457200" y="304800"/>
            <a:ext cx="8382000" cy="5961632"/>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Field Notes</a:t>
            </a:r>
          </a:p>
          <a:p>
            <a:pPr>
              <a:spcBef>
                <a:spcPts val="0"/>
              </a:spcBef>
              <a:defRPr/>
            </a:pPr>
            <a:r>
              <a:rPr lang="en-US" sz="2200" dirty="0">
                <a:solidFill>
                  <a:srgbClr val="FFFF99"/>
                </a:solidFill>
              </a:rPr>
              <a:t>and Documentation</a:t>
            </a:r>
          </a:p>
          <a:p>
            <a:pPr lvl="0">
              <a:defRPr/>
            </a:pPr>
            <a:endParaRPr lang="en-US" sz="2200" dirty="0">
              <a:solidFill>
                <a:srgbClr val="00B0F0"/>
              </a:solidFill>
            </a:endParaRPr>
          </a:p>
          <a:p>
            <a:pPr lvl="0">
              <a:defRPr/>
            </a:pPr>
            <a:r>
              <a:rPr lang="en-US" sz="2200" dirty="0">
                <a:solidFill>
                  <a:srgbClr val="00B0F0"/>
                </a:solidFill>
              </a:rPr>
              <a:t>Should Stand Alone</a:t>
            </a:r>
          </a:p>
          <a:p>
            <a:pPr lvl="0">
              <a:spcBef>
                <a:spcPct val="50000"/>
              </a:spcBef>
              <a:buFontTx/>
              <a:buChar char="•"/>
              <a:defRPr/>
            </a:pPr>
            <a:r>
              <a:rPr lang="en-US" sz="2200" dirty="0">
                <a:solidFill>
                  <a:srgbClr val="FFCC00"/>
                </a:solidFill>
              </a:rPr>
              <a:t> questions to yourself</a:t>
            </a:r>
          </a:p>
          <a:p>
            <a:pPr lvl="0">
              <a:defRPr/>
            </a:pPr>
            <a:r>
              <a:rPr lang="en-US" sz="2200" dirty="0">
                <a:solidFill>
                  <a:srgbClr val="FFCC00"/>
                </a:solidFill>
              </a:rPr>
              <a:t>  for further investigation </a:t>
            </a:r>
          </a:p>
          <a:p>
            <a:pPr lvl="0">
              <a:spcBef>
                <a:spcPct val="40000"/>
              </a:spcBef>
              <a:buFontTx/>
              <a:buChar char="•"/>
              <a:defRPr/>
            </a:pPr>
            <a:r>
              <a:rPr lang="en-US" sz="2200" dirty="0">
                <a:solidFill>
                  <a:srgbClr val="FFCC00"/>
                </a:solidFill>
              </a:rPr>
              <a:t> opening conference</a:t>
            </a:r>
          </a:p>
          <a:p>
            <a:pPr lvl="0">
              <a:defRPr/>
            </a:pPr>
            <a:r>
              <a:rPr lang="en-US" sz="2200" dirty="0">
                <a:solidFill>
                  <a:srgbClr val="FFCC00"/>
                </a:solidFill>
              </a:rPr>
              <a:t>  statements recorded</a:t>
            </a:r>
          </a:p>
          <a:p>
            <a:pPr lvl="0">
              <a:spcBef>
                <a:spcPct val="40000"/>
              </a:spcBef>
              <a:buFontTx/>
              <a:buChar char="•"/>
              <a:defRPr/>
            </a:pPr>
            <a:r>
              <a:rPr lang="en-US" sz="2200" dirty="0">
                <a:solidFill>
                  <a:srgbClr val="FFCC00"/>
                </a:solidFill>
              </a:rPr>
              <a:t> close-out interview</a:t>
            </a:r>
          </a:p>
          <a:p>
            <a:pPr lvl="0">
              <a:defRPr/>
            </a:pPr>
            <a:r>
              <a:rPr lang="en-US" sz="2200" dirty="0">
                <a:solidFill>
                  <a:srgbClr val="FFCC00"/>
                </a:solidFill>
              </a:rPr>
              <a:t>  statements recorded</a:t>
            </a:r>
          </a:p>
          <a:p>
            <a:pPr lvl="0">
              <a:spcBef>
                <a:spcPct val="40000"/>
              </a:spcBef>
              <a:buFontTx/>
              <a:buChar char="•"/>
              <a:defRPr/>
            </a:pPr>
            <a:r>
              <a:rPr lang="en-US" sz="2200" dirty="0">
                <a:solidFill>
                  <a:srgbClr val="FFCC00"/>
                </a:solidFill>
              </a:rPr>
              <a:t> collected documents</a:t>
            </a:r>
          </a:p>
          <a:p>
            <a:pPr lvl="0">
              <a:defRPr/>
            </a:pPr>
            <a:r>
              <a:rPr lang="en-US" sz="2200" dirty="0">
                <a:solidFill>
                  <a:srgbClr val="FFCC00"/>
                </a:solidFill>
              </a:rPr>
              <a:t>  and photos listed</a:t>
            </a:r>
            <a:endParaRPr lang="en-US" sz="2200" dirty="0">
              <a:solidFill>
                <a:srgbClr val="FFCC00"/>
              </a:solidFill>
              <a:effectLst>
                <a:outerShdw blurRad="38100" dist="38100" dir="2700000" algn="tl">
                  <a:srgbClr val="000000"/>
                </a:outerShdw>
              </a:effectLst>
            </a:endParaRPr>
          </a:p>
        </p:txBody>
      </p:sp>
      <p:pic>
        <p:nvPicPr>
          <p:cNvPr id="27651" name="Picture 10" descr="eps-13"/>
          <p:cNvPicPr>
            <a:picLocks noChangeAspect="1" noChangeArrowheads="1"/>
          </p:cNvPicPr>
          <p:nvPr/>
        </p:nvPicPr>
        <p:blipFill>
          <a:blip r:embed="rId2">
            <a:extLst>
              <a:ext uri="{28A0092B-C50C-407E-A947-70E740481C1C}">
                <a14:useLocalDpi xmlns:a14="http://schemas.microsoft.com/office/drawing/2010/main" val="0"/>
              </a:ext>
            </a:extLst>
          </a:blip>
          <a:srcRect l="7875" r="3375"/>
          <a:stretch>
            <a:fillRect/>
          </a:stretch>
        </p:blipFill>
        <p:spPr bwMode="auto">
          <a:xfrm>
            <a:off x="3651250" y="1676400"/>
            <a:ext cx="50958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6"/>
          <p:cNvSpPr txBox="1">
            <a:spLocks noChangeArrowheads="1"/>
          </p:cNvSpPr>
          <p:nvPr/>
        </p:nvSpPr>
        <p:spPr bwMode="auto">
          <a:xfrm>
            <a:off x="4191000" y="5943600"/>
            <a:ext cx="48006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multiple discharges from continuous and batch treatment units to single outlet</a:t>
            </a:r>
          </a:p>
        </p:txBody>
      </p:sp>
    </p:spTree>
    <p:extLst>
      <p:ext uri="{BB962C8B-B14F-4D97-AF65-F5344CB8AC3E}">
        <p14:creationId xmlns:p14="http://schemas.microsoft.com/office/powerpoint/2010/main" val="3991403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807">
                                            <p:txEl>
                                              <p:pRg st="7" end="7"/>
                                            </p:txEl>
                                          </p:spTgt>
                                        </p:tgtEl>
                                        <p:attrNameLst>
                                          <p:attrName>style.visibility</p:attrName>
                                        </p:attrNameLst>
                                      </p:cBhvr>
                                      <p:to>
                                        <p:strVal val="visible"/>
                                      </p:to>
                                    </p:set>
                                    <p:animEffect transition="in" filter="fade">
                                      <p:cBhvr>
                                        <p:cTn id="7" dur="500"/>
                                        <p:tgtEl>
                                          <p:spTgt spid="76807">
                                            <p:txEl>
                                              <p:pRg st="7" end="7"/>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6807">
                                            <p:txEl>
                                              <p:pRg st="8" end="8"/>
                                            </p:txEl>
                                          </p:spTgt>
                                        </p:tgtEl>
                                        <p:attrNameLst>
                                          <p:attrName>style.visibility</p:attrName>
                                        </p:attrNameLst>
                                      </p:cBhvr>
                                      <p:to>
                                        <p:strVal val="visible"/>
                                      </p:to>
                                    </p:set>
                                    <p:animEffect transition="in" filter="fade">
                                      <p:cBhvr>
                                        <p:cTn id="12" dur="500"/>
                                        <p:tgtEl>
                                          <p:spTgt spid="76807">
                                            <p:txEl>
                                              <p:pRg st="8" end="8"/>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76807">
                                            <p:txEl>
                                              <p:pRg st="9" end="9"/>
                                            </p:txEl>
                                          </p:spTgt>
                                        </p:tgtEl>
                                        <p:attrNameLst>
                                          <p:attrName>style.visibility</p:attrName>
                                        </p:attrNameLst>
                                      </p:cBhvr>
                                      <p:to>
                                        <p:strVal val="visible"/>
                                      </p:to>
                                    </p:set>
                                    <p:animEffect transition="in" filter="fade">
                                      <p:cBhvr>
                                        <p:cTn id="15" dur="500"/>
                                        <p:tgtEl>
                                          <p:spTgt spid="76807">
                                            <p:txEl>
                                              <p:pRg st="9" end="9"/>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76807">
                                            <p:txEl>
                                              <p:pRg st="10" end="10"/>
                                            </p:txEl>
                                          </p:spTgt>
                                        </p:tgtEl>
                                        <p:attrNameLst>
                                          <p:attrName>style.visibility</p:attrName>
                                        </p:attrNameLst>
                                      </p:cBhvr>
                                      <p:to>
                                        <p:strVal val="visible"/>
                                      </p:to>
                                    </p:set>
                                    <p:animEffect transition="in" filter="fade">
                                      <p:cBhvr>
                                        <p:cTn id="20" dur="500"/>
                                        <p:tgtEl>
                                          <p:spTgt spid="76807">
                                            <p:txEl>
                                              <p:pRg st="10" end="10"/>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76807">
                                            <p:txEl>
                                              <p:pRg st="11" end="11"/>
                                            </p:txEl>
                                          </p:spTgt>
                                        </p:tgtEl>
                                        <p:attrNameLst>
                                          <p:attrName>style.visibility</p:attrName>
                                        </p:attrNameLst>
                                      </p:cBhvr>
                                      <p:to>
                                        <p:strVal val="visible"/>
                                      </p:to>
                                    </p:set>
                                    <p:animEffect transition="in" filter="fade">
                                      <p:cBhvr>
                                        <p:cTn id="23" dur="500"/>
                                        <p:tgtEl>
                                          <p:spTgt spid="76807">
                                            <p:txEl>
                                              <p:pRg st="11" end="1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76807">
                                            <p:txEl>
                                              <p:pRg st="12" end="12"/>
                                            </p:txEl>
                                          </p:spTgt>
                                        </p:tgtEl>
                                        <p:attrNameLst>
                                          <p:attrName>style.visibility</p:attrName>
                                        </p:attrNameLst>
                                      </p:cBhvr>
                                      <p:to>
                                        <p:strVal val="visible"/>
                                      </p:to>
                                    </p:set>
                                    <p:animEffect transition="in" filter="fade">
                                      <p:cBhvr>
                                        <p:cTn id="28" dur="500"/>
                                        <p:tgtEl>
                                          <p:spTgt spid="76807">
                                            <p:txEl>
                                              <p:pRg st="12" end="12"/>
                                            </p:txEl>
                                          </p:spTgt>
                                        </p:tgtEl>
                                      </p:cBhvr>
                                    </p:animEffect>
                                  </p:childTnLst>
                                </p:cTn>
                              </p:par>
                              <p:par>
                                <p:cTn id="29" presetID="10" presetClass="entr" presetSubtype="0" fill="hold" nodeType="withEffect">
                                  <p:stCondLst>
                                    <p:cond delay="0"/>
                                  </p:stCondLst>
                                  <p:childTnLst>
                                    <p:set>
                                      <p:cBhvr>
                                        <p:cTn id="30" dur="1" fill="hold">
                                          <p:stCondLst>
                                            <p:cond delay="0"/>
                                          </p:stCondLst>
                                        </p:cTn>
                                        <p:tgtEl>
                                          <p:spTgt spid="76807">
                                            <p:txEl>
                                              <p:pRg st="13" end="13"/>
                                            </p:txEl>
                                          </p:spTgt>
                                        </p:tgtEl>
                                        <p:attrNameLst>
                                          <p:attrName>style.visibility</p:attrName>
                                        </p:attrNameLst>
                                      </p:cBhvr>
                                      <p:to>
                                        <p:strVal val="visible"/>
                                      </p:to>
                                    </p:set>
                                    <p:animEffect transition="in" filter="fade">
                                      <p:cBhvr>
                                        <p:cTn id="31" dur="500"/>
                                        <p:tgtEl>
                                          <p:spTgt spid="7680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eps-1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1657350"/>
            <a:ext cx="5664200"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3" name="Picture 3" descr="epalogo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500" y="152400"/>
            <a:ext cx="1333500" cy="1057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ctangle 4"/>
          <p:cNvSpPr>
            <a:spLocks noChangeArrowheads="1"/>
          </p:cNvSpPr>
          <p:nvPr/>
        </p:nvSpPr>
        <p:spPr bwMode="auto">
          <a:xfrm>
            <a:off x="2895600" y="1600200"/>
            <a:ext cx="685800" cy="4572000"/>
          </a:xfrm>
          <a:prstGeom prst="rect">
            <a:avLst/>
          </a:prstGeom>
          <a:solidFill>
            <a:srgbClr val="0000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p>
        </p:txBody>
      </p:sp>
      <p:sp>
        <p:nvSpPr>
          <p:cNvPr id="62476" name="Text Box 12"/>
          <p:cNvSpPr txBox="1">
            <a:spLocks noChangeArrowheads="1"/>
          </p:cNvSpPr>
          <p:nvPr/>
        </p:nvSpPr>
        <p:spPr bwMode="auto">
          <a:xfrm>
            <a:off x="457200" y="304800"/>
            <a:ext cx="8382000" cy="1446550"/>
          </a:xfrm>
          <a:prstGeom prst="rect">
            <a:avLst/>
          </a:prstGeom>
          <a:noFill/>
          <a:ln w="9525">
            <a:noFill/>
            <a:miter lim="800000"/>
            <a:headEnd/>
            <a:tailEnd/>
          </a:ln>
          <a:effectLst/>
        </p:spPr>
        <p:txBody>
          <a:bodyPr>
            <a:spAutoFit/>
          </a:bodyPr>
          <a:lstStyle/>
          <a:p>
            <a:pPr>
              <a:spcBef>
                <a:spcPct val="50000"/>
              </a:spcBef>
              <a:defRPr/>
            </a:pPr>
            <a:endParaRPr lang="en-US" sz="2200" dirty="0">
              <a:solidFill>
                <a:srgbClr val="0000CC"/>
              </a:solidFill>
              <a:effectLst>
                <a:outerShdw blurRad="38100" dist="38100" dir="2700000" algn="tl">
                  <a:srgbClr val="000000"/>
                </a:outerShdw>
              </a:effectLst>
            </a:endParaRPr>
          </a:p>
          <a:p>
            <a:pPr>
              <a:defRPr/>
            </a:pPr>
            <a:r>
              <a:rPr lang="en-US" sz="2200" dirty="0">
                <a:solidFill>
                  <a:srgbClr val="FFFF99"/>
                </a:solidFill>
              </a:rPr>
              <a:t>Field Notebook</a:t>
            </a:r>
          </a:p>
          <a:p>
            <a:pPr>
              <a:defRPr/>
            </a:pPr>
            <a:r>
              <a:rPr lang="en-US" sz="2200" dirty="0">
                <a:solidFill>
                  <a:srgbClr val="FFFF99"/>
                </a:solidFill>
              </a:rPr>
              <a:t>Valley Plating 2009</a:t>
            </a:r>
          </a:p>
          <a:p>
            <a:pPr>
              <a:defRPr/>
            </a:pPr>
            <a:endParaRPr lang="en-US" sz="2200" dirty="0">
              <a:solidFill>
                <a:srgbClr val="FFFF99"/>
              </a:solidFill>
              <a:effectLst>
                <a:outerShdw blurRad="38100" dist="38100" dir="2700000" algn="tl">
                  <a:srgbClr val="000000"/>
                </a:outerShdw>
              </a:effectLst>
            </a:endParaRPr>
          </a:p>
        </p:txBody>
      </p:sp>
      <p:pic>
        <p:nvPicPr>
          <p:cNvPr id="15366" name="Picture 13" descr="WastewaterSchemat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1800" y="228600"/>
            <a:ext cx="5943600" cy="6332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3084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4103" name="Text Box 7"/>
          <p:cNvSpPr txBox="1">
            <a:spLocks noChangeArrowheads="1"/>
          </p:cNvSpPr>
          <p:nvPr/>
        </p:nvSpPr>
        <p:spPr bwMode="auto">
          <a:xfrm>
            <a:off x="457200" y="304800"/>
            <a:ext cx="8382000" cy="3093154"/>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effectLst>
                  <a:glow rad="228600">
                    <a:schemeClr val="accent4">
                      <a:satMod val="175000"/>
                      <a:alpha val="40000"/>
                    </a:schemeClr>
                  </a:glow>
                </a:effectLst>
              </a:rPr>
              <a:t>Industrial User Inspections</a:t>
            </a:r>
          </a:p>
          <a:p>
            <a:pPr>
              <a:lnSpc>
                <a:spcPct val="150000"/>
              </a:lnSpc>
              <a:defRPr/>
            </a:pPr>
            <a:r>
              <a:rPr lang="en-US" sz="2400" b="1" dirty="0">
                <a:solidFill>
                  <a:srgbClr val="FFC000"/>
                </a:solidFill>
                <a:effectLst>
                  <a:glow rad="101600">
                    <a:schemeClr val="accent4">
                      <a:satMod val="175000"/>
                      <a:alpha val="40000"/>
                    </a:schemeClr>
                  </a:glow>
                  <a:outerShdw blurRad="38100" dist="38100" dir="2700000" algn="tl">
                    <a:srgbClr val="000000"/>
                  </a:outerShdw>
                </a:effectLst>
              </a:rPr>
              <a:t>BACWA/EBMUD Pretreatment Training</a:t>
            </a:r>
          </a:p>
          <a:p>
            <a:pPr>
              <a:lnSpc>
                <a:spcPct val="150000"/>
              </a:lnSpc>
              <a:defRPr/>
            </a:pPr>
            <a:r>
              <a:rPr lang="en-US" sz="2400" b="1" dirty="0">
                <a:solidFill>
                  <a:srgbClr val="FFC000"/>
                </a:solidFill>
                <a:effectLst>
                  <a:glow rad="101600">
                    <a:schemeClr val="accent4">
                      <a:satMod val="175000"/>
                      <a:alpha val="40000"/>
                    </a:schemeClr>
                  </a:glow>
                  <a:outerShdw blurRad="38100" dist="38100" dir="2700000" algn="tl">
                    <a:srgbClr val="000000"/>
                  </a:outerShdw>
                </a:effectLst>
              </a:rPr>
              <a:t>March 11, 2019</a:t>
            </a:r>
          </a:p>
          <a:p>
            <a:pPr lvl="0">
              <a:spcBef>
                <a:spcPct val="50000"/>
              </a:spcBef>
            </a:pPr>
            <a:endParaRPr lang="en-US" sz="2200" b="1" dirty="0">
              <a:solidFill>
                <a:srgbClr val="FFFF66"/>
              </a:solidFill>
            </a:endParaRPr>
          </a:p>
          <a:p>
            <a:pPr>
              <a:spcBef>
                <a:spcPct val="50000"/>
              </a:spcBef>
              <a:defRPr/>
            </a:pPr>
            <a:endParaRPr lang="en-US" sz="3600" dirty="0">
              <a:solidFill>
                <a:srgbClr val="FFFF99"/>
              </a:solidFill>
              <a:effectLst>
                <a:outerShdw blurRad="38100" dist="38100" dir="2700000" algn="tl">
                  <a:srgbClr val="000000"/>
                </a:outerShdw>
              </a:effectLst>
            </a:endParaRPr>
          </a:p>
        </p:txBody>
      </p:sp>
      <p:sp>
        <p:nvSpPr>
          <p:cNvPr id="5" name="Text Box 52">
            <a:extLst>
              <a:ext uri="{FF2B5EF4-FFF2-40B4-BE49-F238E27FC236}">
                <a16:creationId xmlns:a16="http://schemas.microsoft.com/office/drawing/2014/main" id="{CA1309CB-29C4-4CDC-BC0D-378ACEF55052}"/>
              </a:ext>
            </a:extLst>
          </p:cNvPr>
          <p:cNvSpPr txBox="1">
            <a:spLocks noChangeArrowheads="1"/>
          </p:cNvSpPr>
          <p:nvPr/>
        </p:nvSpPr>
        <p:spPr bwMode="auto">
          <a:xfrm>
            <a:off x="457200" y="5562600"/>
            <a:ext cx="8153400" cy="693267"/>
          </a:xfrm>
          <a:prstGeom prst="rect">
            <a:avLst/>
          </a:prstGeom>
          <a:solidFill>
            <a:srgbClr val="410082"/>
          </a:solidFill>
          <a:ln w="9525">
            <a:solidFill>
              <a:srgbClr val="FFC000"/>
            </a:solidFill>
            <a:miter lim="800000"/>
            <a:headEnd/>
            <a:tailEnd/>
          </a:ln>
          <a:effectLst/>
        </p:spPr>
        <p:txBody>
          <a:bodyPr wrap="square" lIns="182880" tIns="137160" rIns="182880" bIns="137160">
            <a:spAutoFit/>
          </a:bodyPr>
          <a:lstStyle/>
          <a:p>
            <a:pPr algn="ctr">
              <a:lnSpc>
                <a:spcPct val="125000"/>
              </a:lnSpc>
              <a:defRPr/>
            </a:pPr>
            <a:r>
              <a:rPr lang="en-US" sz="2400" b="1" dirty="0">
                <a:solidFill>
                  <a:srgbClr val="00FFFF"/>
                </a:solidFill>
                <a:effectLst>
                  <a:glow rad="101600">
                    <a:schemeClr val="accent4">
                      <a:satMod val="175000"/>
                      <a:alpha val="40000"/>
                    </a:schemeClr>
                  </a:glow>
                  <a:outerShdw blurRad="38100" dist="38100" dir="2700000" algn="tl">
                    <a:srgbClr val="000000"/>
                  </a:outerShdw>
                </a:effectLst>
              </a:rPr>
              <a:t>Greg V. Arthur  -  (510) 967-8411  -  gva@gvarthur.com</a:t>
            </a:r>
          </a:p>
        </p:txBody>
      </p:sp>
    </p:spTree>
    <p:extLst>
      <p:ext uri="{BB962C8B-B14F-4D97-AF65-F5344CB8AC3E}">
        <p14:creationId xmlns:p14="http://schemas.microsoft.com/office/powerpoint/2010/main" val="1406565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7" name="Text Box 7"/>
          <p:cNvSpPr txBox="1">
            <a:spLocks noChangeArrowheads="1"/>
          </p:cNvSpPr>
          <p:nvPr/>
        </p:nvSpPr>
        <p:spPr bwMode="auto">
          <a:xfrm>
            <a:off x="457200" y="304800"/>
            <a:ext cx="8382000" cy="3524042"/>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Field Notes</a:t>
            </a:r>
          </a:p>
          <a:p>
            <a:pPr>
              <a:spcBef>
                <a:spcPts val="0"/>
              </a:spcBef>
              <a:defRPr/>
            </a:pPr>
            <a:r>
              <a:rPr lang="en-US" sz="2200" dirty="0">
                <a:solidFill>
                  <a:srgbClr val="FFFF99"/>
                </a:solidFill>
              </a:rPr>
              <a:t>and Documentation</a:t>
            </a:r>
          </a:p>
          <a:p>
            <a:pPr lvl="0">
              <a:defRPr/>
            </a:pPr>
            <a:endParaRPr lang="en-US" sz="2200" dirty="0">
              <a:solidFill>
                <a:srgbClr val="00B0F0"/>
              </a:solidFill>
            </a:endParaRPr>
          </a:p>
          <a:p>
            <a:pPr lvl="0">
              <a:defRPr/>
            </a:pPr>
            <a:r>
              <a:rPr lang="en-US" sz="2200" dirty="0">
                <a:solidFill>
                  <a:srgbClr val="00B0F0"/>
                </a:solidFill>
              </a:rPr>
              <a:t>It’s Your Testimony</a:t>
            </a:r>
          </a:p>
          <a:p>
            <a:pPr lvl="0">
              <a:spcBef>
                <a:spcPct val="50000"/>
              </a:spcBef>
              <a:buFontTx/>
              <a:buChar char="•"/>
              <a:defRPr/>
            </a:pPr>
            <a:r>
              <a:rPr lang="en-US" sz="2200" dirty="0">
                <a:solidFill>
                  <a:srgbClr val="FFCC00"/>
                </a:solidFill>
              </a:rPr>
              <a:t> so write it down even</a:t>
            </a:r>
          </a:p>
          <a:p>
            <a:pPr lvl="0">
              <a:defRPr/>
            </a:pPr>
            <a:r>
              <a:rPr lang="en-US" sz="2200" dirty="0">
                <a:solidFill>
                  <a:srgbClr val="FFCC00"/>
                </a:solidFill>
              </a:rPr>
              <a:t>  if you already know it</a:t>
            </a:r>
            <a:endParaRPr lang="en-US" sz="2200" dirty="0">
              <a:solidFill>
                <a:srgbClr val="FFCC00"/>
              </a:solidFill>
              <a:effectLst>
                <a:outerShdw blurRad="38100" dist="38100" dir="2700000" algn="tl">
                  <a:srgbClr val="000000"/>
                </a:outerShdw>
              </a:effectLst>
            </a:endParaRPr>
          </a:p>
        </p:txBody>
      </p:sp>
      <p:pic>
        <p:nvPicPr>
          <p:cNvPr id="27651" name="Picture 10" descr="eps-13"/>
          <p:cNvPicPr>
            <a:picLocks noChangeAspect="1" noChangeArrowheads="1"/>
          </p:cNvPicPr>
          <p:nvPr/>
        </p:nvPicPr>
        <p:blipFill>
          <a:blip r:embed="rId2">
            <a:extLst>
              <a:ext uri="{28A0092B-C50C-407E-A947-70E740481C1C}">
                <a14:useLocalDpi xmlns:a14="http://schemas.microsoft.com/office/drawing/2010/main" val="0"/>
              </a:ext>
            </a:extLst>
          </a:blip>
          <a:srcRect l="7875" r="3375"/>
          <a:stretch>
            <a:fillRect/>
          </a:stretch>
        </p:blipFill>
        <p:spPr bwMode="auto">
          <a:xfrm>
            <a:off x="3651250" y="1676400"/>
            <a:ext cx="50958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6"/>
          <p:cNvSpPr txBox="1">
            <a:spLocks noChangeArrowheads="1"/>
          </p:cNvSpPr>
          <p:nvPr/>
        </p:nvSpPr>
        <p:spPr bwMode="auto">
          <a:xfrm>
            <a:off x="4191000" y="5943600"/>
            <a:ext cx="48006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multiple discharges from continuous and batch treatment units to single outlet</a:t>
            </a:r>
          </a:p>
        </p:txBody>
      </p:sp>
    </p:spTree>
    <p:extLst>
      <p:ext uri="{BB962C8B-B14F-4D97-AF65-F5344CB8AC3E}">
        <p14:creationId xmlns:p14="http://schemas.microsoft.com/office/powerpoint/2010/main" val="29547675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807">
                                            <p:txEl>
                                              <p:pRg st="7" end="7"/>
                                            </p:txEl>
                                          </p:spTgt>
                                        </p:tgtEl>
                                        <p:attrNameLst>
                                          <p:attrName>style.visibility</p:attrName>
                                        </p:attrNameLst>
                                      </p:cBhvr>
                                      <p:to>
                                        <p:strVal val="visible"/>
                                      </p:to>
                                    </p:set>
                                    <p:animEffect transition="in" filter="fade">
                                      <p:cBhvr>
                                        <p:cTn id="7" dur="500"/>
                                        <p:tgtEl>
                                          <p:spTgt spid="768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7" name="Text Box 7"/>
          <p:cNvSpPr txBox="1">
            <a:spLocks noChangeArrowheads="1"/>
          </p:cNvSpPr>
          <p:nvPr/>
        </p:nvSpPr>
        <p:spPr bwMode="auto">
          <a:xfrm>
            <a:off x="457200" y="304800"/>
            <a:ext cx="8382000" cy="5961632"/>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Inspection Reports</a:t>
            </a:r>
          </a:p>
          <a:p>
            <a:pPr>
              <a:spcBef>
                <a:spcPts val="0"/>
              </a:spcBef>
              <a:defRPr/>
            </a:pPr>
            <a:r>
              <a:rPr lang="en-US" sz="2200" dirty="0">
                <a:solidFill>
                  <a:srgbClr val="FFFF99"/>
                </a:solidFill>
              </a:rPr>
              <a:t>and Permit Fact Sheets</a:t>
            </a:r>
          </a:p>
          <a:p>
            <a:pPr lvl="0">
              <a:defRPr/>
            </a:pPr>
            <a:endParaRPr lang="en-US" sz="2200" dirty="0">
              <a:solidFill>
                <a:srgbClr val="00B0F0"/>
              </a:solidFill>
            </a:endParaRPr>
          </a:p>
          <a:p>
            <a:pPr lvl="0">
              <a:defRPr/>
            </a:pPr>
            <a:r>
              <a:rPr lang="en-US" sz="2200" dirty="0">
                <a:solidFill>
                  <a:srgbClr val="00B0F0"/>
                </a:solidFill>
              </a:rPr>
              <a:t>Administrative Record</a:t>
            </a:r>
          </a:p>
          <a:p>
            <a:pPr lvl="0">
              <a:spcBef>
                <a:spcPct val="50000"/>
              </a:spcBef>
              <a:buFontTx/>
              <a:buChar char="•"/>
              <a:defRPr/>
            </a:pPr>
            <a:r>
              <a:rPr lang="en-US" sz="2200" dirty="0">
                <a:solidFill>
                  <a:srgbClr val="FFCC00"/>
                </a:solidFill>
              </a:rPr>
              <a:t> all findings clearly</a:t>
            </a:r>
          </a:p>
          <a:p>
            <a:pPr lvl="0">
              <a:defRPr/>
            </a:pPr>
            <a:r>
              <a:rPr lang="en-US" sz="2200" dirty="0">
                <a:solidFill>
                  <a:srgbClr val="FFCC00"/>
                </a:solidFill>
              </a:rPr>
              <a:t>  described and dated </a:t>
            </a:r>
          </a:p>
          <a:p>
            <a:pPr lvl="0">
              <a:spcBef>
                <a:spcPct val="40000"/>
              </a:spcBef>
              <a:buFontTx/>
              <a:buChar char="•"/>
              <a:defRPr/>
            </a:pPr>
            <a:r>
              <a:rPr lang="en-US" sz="2200" dirty="0">
                <a:solidFill>
                  <a:srgbClr val="FFCC00"/>
                </a:solidFill>
              </a:rPr>
              <a:t> attribution of all</a:t>
            </a:r>
          </a:p>
          <a:p>
            <a:pPr lvl="0">
              <a:defRPr/>
            </a:pPr>
            <a:r>
              <a:rPr lang="en-US" sz="2200" dirty="0">
                <a:solidFill>
                  <a:srgbClr val="FFCC00"/>
                </a:solidFill>
              </a:rPr>
              <a:t>  sources of information</a:t>
            </a:r>
          </a:p>
          <a:p>
            <a:pPr lvl="0">
              <a:spcBef>
                <a:spcPct val="40000"/>
              </a:spcBef>
              <a:buFontTx/>
              <a:buChar char="•"/>
              <a:defRPr/>
            </a:pPr>
            <a:r>
              <a:rPr lang="en-US" sz="2200" dirty="0">
                <a:solidFill>
                  <a:srgbClr val="FFCC00"/>
                </a:solidFill>
              </a:rPr>
              <a:t> citation of pertinent </a:t>
            </a:r>
          </a:p>
          <a:p>
            <a:pPr lvl="0">
              <a:defRPr/>
            </a:pPr>
            <a:r>
              <a:rPr lang="en-US" sz="2200" dirty="0">
                <a:solidFill>
                  <a:srgbClr val="FFCC00"/>
                </a:solidFill>
              </a:rPr>
              <a:t>  ordinances and rules</a:t>
            </a:r>
          </a:p>
          <a:p>
            <a:pPr lvl="0">
              <a:spcBef>
                <a:spcPct val="40000"/>
              </a:spcBef>
              <a:buFontTx/>
              <a:buChar char="•"/>
              <a:defRPr/>
            </a:pPr>
            <a:r>
              <a:rPr lang="en-US" sz="2200" dirty="0">
                <a:solidFill>
                  <a:srgbClr val="FFCC00"/>
                </a:solidFill>
              </a:rPr>
              <a:t> itemize requirements</a:t>
            </a:r>
          </a:p>
          <a:p>
            <a:pPr lvl="0">
              <a:defRPr/>
            </a:pPr>
            <a:r>
              <a:rPr lang="en-US" sz="2200" dirty="0">
                <a:solidFill>
                  <a:srgbClr val="FFCC00"/>
                </a:solidFill>
              </a:rPr>
              <a:t>  and recommendations</a:t>
            </a:r>
          </a:p>
        </p:txBody>
      </p:sp>
      <p:pic>
        <p:nvPicPr>
          <p:cNvPr id="27651" name="Picture 10" descr="eps-13"/>
          <p:cNvPicPr>
            <a:picLocks noChangeAspect="1" noChangeArrowheads="1"/>
          </p:cNvPicPr>
          <p:nvPr/>
        </p:nvPicPr>
        <p:blipFill>
          <a:blip r:embed="rId2">
            <a:extLst>
              <a:ext uri="{28A0092B-C50C-407E-A947-70E740481C1C}">
                <a14:useLocalDpi xmlns:a14="http://schemas.microsoft.com/office/drawing/2010/main" val="0"/>
              </a:ext>
            </a:extLst>
          </a:blip>
          <a:srcRect l="7875" r="3375"/>
          <a:stretch>
            <a:fillRect/>
          </a:stretch>
        </p:blipFill>
        <p:spPr bwMode="auto">
          <a:xfrm>
            <a:off x="3651250" y="1676400"/>
            <a:ext cx="50958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6"/>
          <p:cNvSpPr txBox="1">
            <a:spLocks noChangeArrowheads="1"/>
          </p:cNvSpPr>
          <p:nvPr/>
        </p:nvSpPr>
        <p:spPr bwMode="auto">
          <a:xfrm>
            <a:off x="4191000" y="5943600"/>
            <a:ext cx="48006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multiple discharges from continuous and batch treatment units to single outlet</a:t>
            </a:r>
          </a:p>
        </p:txBody>
      </p:sp>
    </p:spTree>
    <p:extLst>
      <p:ext uri="{BB962C8B-B14F-4D97-AF65-F5344CB8AC3E}">
        <p14:creationId xmlns:p14="http://schemas.microsoft.com/office/powerpoint/2010/main" val="228966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6807">
                                            <p:txEl>
                                              <p:pRg st="6" end="6"/>
                                            </p:txEl>
                                          </p:spTgt>
                                        </p:tgtEl>
                                        <p:attrNameLst>
                                          <p:attrName>style.visibility</p:attrName>
                                        </p:attrNameLst>
                                      </p:cBhvr>
                                      <p:to>
                                        <p:strVal val="visible"/>
                                      </p:to>
                                    </p:set>
                                    <p:animEffect transition="in" filter="fade">
                                      <p:cBhvr>
                                        <p:cTn id="7" dur="500"/>
                                        <p:tgtEl>
                                          <p:spTgt spid="76807">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6807">
                                            <p:txEl>
                                              <p:pRg st="7" end="7"/>
                                            </p:txEl>
                                          </p:spTgt>
                                        </p:tgtEl>
                                        <p:attrNameLst>
                                          <p:attrName>style.visibility</p:attrName>
                                        </p:attrNameLst>
                                      </p:cBhvr>
                                      <p:to>
                                        <p:strVal val="visible"/>
                                      </p:to>
                                    </p:set>
                                    <p:animEffect transition="in" filter="fade">
                                      <p:cBhvr>
                                        <p:cTn id="10" dur="250"/>
                                        <p:tgtEl>
                                          <p:spTgt spid="76807">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6807">
                                            <p:txEl>
                                              <p:pRg st="8" end="8"/>
                                            </p:txEl>
                                          </p:spTgt>
                                        </p:tgtEl>
                                        <p:attrNameLst>
                                          <p:attrName>style.visibility</p:attrName>
                                        </p:attrNameLst>
                                      </p:cBhvr>
                                      <p:to>
                                        <p:strVal val="visible"/>
                                      </p:to>
                                    </p:set>
                                    <p:animEffect transition="in" filter="fade">
                                      <p:cBhvr>
                                        <p:cTn id="15" dur="500"/>
                                        <p:tgtEl>
                                          <p:spTgt spid="76807">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6807">
                                            <p:txEl>
                                              <p:pRg st="9" end="9"/>
                                            </p:txEl>
                                          </p:spTgt>
                                        </p:tgtEl>
                                        <p:attrNameLst>
                                          <p:attrName>style.visibility</p:attrName>
                                        </p:attrNameLst>
                                      </p:cBhvr>
                                      <p:to>
                                        <p:strVal val="visible"/>
                                      </p:to>
                                    </p:set>
                                    <p:animEffect transition="in" filter="fade">
                                      <p:cBhvr>
                                        <p:cTn id="18" dur="500"/>
                                        <p:tgtEl>
                                          <p:spTgt spid="76807">
                                            <p:txEl>
                                              <p:pRg st="9" end="9"/>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76807">
                                            <p:txEl>
                                              <p:pRg st="10" end="10"/>
                                            </p:txEl>
                                          </p:spTgt>
                                        </p:tgtEl>
                                        <p:attrNameLst>
                                          <p:attrName>style.visibility</p:attrName>
                                        </p:attrNameLst>
                                      </p:cBhvr>
                                      <p:to>
                                        <p:strVal val="visible"/>
                                      </p:to>
                                    </p:set>
                                    <p:animEffect transition="in" filter="fade">
                                      <p:cBhvr>
                                        <p:cTn id="23" dur="500"/>
                                        <p:tgtEl>
                                          <p:spTgt spid="76807">
                                            <p:txEl>
                                              <p:pRg st="10" end="1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6807">
                                            <p:txEl>
                                              <p:pRg st="11" end="11"/>
                                            </p:txEl>
                                          </p:spTgt>
                                        </p:tgtEl>
                                        <p:attrNameLst>
                                          <p:attrName>style.visibility</p:attrName>
                                        </p:attrNameLst>
                                      </p:cBhvr>
                                      <p:to>
                                        <p:strVal val="visible"/>
                                      </p:to>
                                    </p:set>
                                    <p:animEffect transition="in" filter="fade">
                                      <p:cBhvr>
                                        <p:cTn id="26" dur="500"/>
                                        <p:tgtEl>
                                          <p:spTgt spid="76807">
                                            <p:txEl>
                                              <p:pRg st="11" end="1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6807">
                                            <p:txEl>
                                              <p:pRg st="12" end="12"/>
                                            </p:txEl>
                                          </p:spTgt>
                                        </p:tgtEl>
                                        <p:attrNameLst>
                                          <p:attrName>style.visibility</p:attrName>
                                        </p:attrNameLst>
                                      </p:cBhvr>
                                      <p:to>
                                        <p:strVal val="visible"/>
                                      </p:to>
                                    </p:set>
                                    <p:animEffect transition="in" filter="fade">
                                      <p:cBhvr>
                                        <p:cTn id="31" dur="500"/>
                                        <p:tgtEl>
                                          <p:spTgt spid="76807">
                                            <p:txEl>
                                              <p:pRg st="12" end="12"/>
                                            </p:txEl>
                                          </p:spTgt>
                                        </p:tgtEl>
                                      </p:cBhvr>
                                    </p:animEffect>
                                  </p:childTnLst>
                                </p:cTn>
                              </p:par>
                              <p:par>
                                <p:cTn id="32" presetID="10" presetClass="entr" presetSubtype="0" fill="hold" nodeType="withEffect">
                                  <p:stCondLst>
                                    <p:cond delay="0"/>
                                  </p:stCondLst>
                                  <p:childTnLst>
                                    <p:set>
                                      <p:cBhvr>
                                        <p:cTn id="33" dur="1" fill="hold">
                                          <p:stCondLst>
                                            <p:cond delay="0"/>
                                          </p:stCondLst>
                                        </p:cTn>
                                        <p:tgtEl>
                                          <p:spTgt spid="76807">
                                            <p:txEl>
                                              <p:pRg st="13" end="13"/>
                                            </p:txEl>
                                          </p:spTgt>
                                        </p:tgtEl>
                                        <p:attrNameLst>
                                          <p:attrName>style.visibility</p:attrName>
                                        </p:attrNameLst>
                                      </p:cBhvr>
                                      <p:to>
                                        <p:strVal val="visible"/>
                                      </p:to>
                                    </p:set>
                                    <p:animEffect transition="in" filter="fade">
                                      <p:cBhvr>
                                        <p:cTn id="34" dur="500"/>
                                        <p:tgtEl>
                                          <p:spTgt spid="76807">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7" name="Text Box 7"/>
          <p:cNvSpPr txBox="1">
            <a:spLocks noChangeArrowheads="1"/>
          </p:cNvSpPr>
          <p:nvPr/>
        </p:nvSpPr>
        <p:spPr bwMode="auto">
          <a:xfrm>
            <a:off x="457200" y="304800"/>
            <a:ext cx="8382000" cy="6300186"/>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Inspection Reports</a:t>
            </a:r>
          </a:p>
          <a:p>
            <a:pPr>
              <a:spcBef>
                <a:spcPts val="0"/>
              </a:spcBef>
              <a:defRPr/>
            </a:pPr>
            <a:r>
              <a:rPr lang="en-US" sz="2200" dirty="0">
                <a:solidFill>
                  <a:srgbClr val="FFFF99"/>
                </a:solidFill>
              </a:rPr>
              <a:t>and Permit Fact Sheets</a:t>
            </a:r>
          </a:p>
          <a:p>
            <a:pPr lvl="0">
              <a:defRPr/>
            </a:pPr>
            <a:endParaRPr lang="en-US" sz="2200" dirty="0">
              <a:solidFill>
                <a:srgbClr val="00B0F0"/>
              </a:solidFill>
            </a:endParaRPr>
          </a:p>
          <a:p>
            <a:pPr lvl="0">
              <a:defRPr/>
            </a:pPr>
            <a:r>
              <a:rPr lang="en-US" sz="2200" dirty="0">
                <a:solidFill>
                  <a:srgbClr val="00B0F0"/>
                </a:solidFill>
              </a:rPr>
              <a:t>Administrative Record</a:t>
            </a:r>
          </a:p>
          <a:p>
            <a:pPr lvl="0">
              <a:spcBef>
                <a:spcPct val="50000"/>
              </a:spcBef>
              <a:buFontTx/>
              <a:buChar char="•"/>
              <a:defRPr/>
            </a:pPr>
            <a:r>
              <a:rPr lang="en-US" sz="2200" dirty="0">
                <a:solidFill>
                  <a:srgbClr val="FFCC00"/>
                </a:solidFill>
              </a:rPr>
              <a:t> use “shall” for all</a:t>
            </a:r>
          </a:p>
          <a:p>
            <a:pPr lvl="0">
              <a:defRPr/>
            </a:pPr>
            <a:r>
              <a:rPr lang="en-US" sz="2200" dirty="0">
                <a:solidFill>
                  <a:srgbClr val="FFCC00"/>
                </a:solidFill>
              </a:rPr>
              <a:t>  requirements </a:t>
            </a:r>
          </a:p>
          <a:p>
            <a:pPr lvl="0">
              <a:spcBef>
                <a:spcPct val="40000"/>
              </a:spcBef>
              <a:buFontTx/>
              <a:buChar char="•"/>
              <a:defRPr/>
            </a:pPr>
            <a:r>
              <a:rPr lang="en-US" sz="2200" dirty="0">
                <a:solidFill>
                  <a:srgbClr val="FFCC00"/>
                </a:solidFill>
              </a:rPr>
              <a:t> use “should”, or better </a:t>
            </a:r>
          </a:p>
          <a:p>
            <a:pPr lvl="0">
              <a:spcBef>
                <a:spcPts val="0"/>
              </a:spcBef>
              <a:defRPr/>
            </a:pPr>
            <a:r>
              <a:rPr lang="en-US" sz="2200" dirty="0">
                <a:solidFill>
                  <a:srgbClr val="FFCC00"/>
                </a:solidFill>
              </a:rPr>
              <a:t>  yet, “should consider”</a:t>
            </a:r>
          </a:p>
          <a:p>
            <a:pPr lvl="0">
              <a:spcBef>
                <a:spcPts val="0"/>
              </a:spcBef>
              <a:defRPr/>
            </a:pPr>
            <a:r>
              <a:rPr lang="en-US" sz="2200" dirty="0">
                <a:solidFill>
                  <a:srgbClr val="FFCC00"/>
                </a:solidFill>
              </a:rPr>
              <a:t>  for recommendations</a:t>
            </a:r>
          </a:p>
          <a:p>
            <a:pPr lvl="0">
              <a:spcBef>
                <a:spcPct val="40000"/>
              </a:spcBef>
              <a:buFontTx/>
              <a:buChar char="•"/>
              <a:defRPr/>
            </a:pPr>
            <a:r>
              <a:rPr lang="en-US" sz="2200" dirty="0">
                <a:solidFill>
                  <a:srgbClr val="FFCC00"/>
                </a:solidFill>
              </a:rPr>
              <a:t> use to document</a:t>
            </a:r>
          </a:p>
          <a:p>
            <a:pPr lvl="0">
              <a:defRPr/>
            </a:pPr>
            <a:r>
              <a:rPr lang="en-US" sz="2200" dirty="0">
                <a:solidFill>
                  <a:srgbClr val="FFCC00"/>
                </a:solidFill>
              </a:rPr>
              <a:t>  photos (used/unused) </a:t>
            </a:r>
          </a:p>
          <a:p>
            <a:pPr lvl="0">
              <a:spcBef>
                <a:spcPct val="40000"/>
              </a:spcBef>
              <a:buFontTx/>
              <a:buChar char="•"/>
              <a:defRPr/>
            </a:pPr>
            <a:r>
              <a:rPr lang="en-US" sz="2200" dirty="0">
                <a:solidFill>
                  <a:srgbClr val="FFCC00"/>
                </a:solidFill>
              </a:rPr>
              <a:t> include a wastewater</a:t>
            </a:r>
          </a:p>
          <a:p>
            <a:pPr lvl="0">
              <a:defRPr/>
            </a:pPr>
            <a:r>
              <a:rPr lang="en-US" sz="2200" dirty="0">
                <a:solidFill>
                  <a:srgbClr val="FFCC00"/>
                </a:solidFill>
              </a:rPr>
              <a:t>  control schematic</a:t>
            </a:r>
          </a:p>
        </p:txBody>
      </p:sp>
      <p:pic>
        <p:nvPicPr>
          <p:cNvPr id="27651" name="Picture 10" descr="eps-13"/>
          <p:cNvPicPr>
            <a:picLocks noChangeAspect="1" noChangeArrowheads="1"/>
          </p:cNvPicPr>
          <p:nvPr/>
        </p:nvPicPr>
        <p:blipFill>
          <a:blip r:embed="rId2">
            <a:extLst>
              <a:ext uri="{28A0092B-C50C-407E-A947-70E740481C1C}">
                <a14:useLocalDpi xmlns:a14="http://schemas.microsoft.com/office/drawing/2010/main" val="0"/>
              </a:ext>
            </a:extLst>
          </a:blip>
          <a:srcRect l="7875" r="3375"/>
          <a:stretch>
            <a:fillRect/>
          </a:stretch>
        </p:blipFill>
        <p:spPr bwMode="auto">
          <a:xfrm>
            <a:off x="3651250" y="1676400"/>
            <a:ext cx="50958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6806" name="Text Box 6"/>
          <p:cNvSpPr txBox="1">
            <a:spLocks noChangeArrowheads="1"/>
          </p:cNvSpPr>
          <p:nvPr/>
        </p:nvSpPr>
        <p:spPr bwMode="auto">
          <a:xfrm>
            <a:off x="4191000" y="5943600"/>
            <a:ext cx="48006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multiple discharges from continuous and batch treatment units to single outlet</a:t>
            </a:r>
          </a:p>
        </p:txBody>
      </p:sp>
    </p:spTree>
    <p:extLst>
      <p:ext uri="{BB962C8B-B14F-4D97-AF65-F5344CB8AC3E}">
        <p14:creationId xmlns:p14="http://schemas.microsoft.com/office/powerpoint/2010/main" val="987337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6807">
                                            <p:txEl>
                                              <p:pRg st="6" end="6"/>
                                            </p:txEl>
                                          </p:spTgt>
                                        </p:tgtEl>
                                        <p:attrNameLst>
                                          <p:attrName>style.visibility</p:attrName>
                                        </p:attrNameLst>
                                      </p:cBhvr>
                                      <p:to>
                                        <p:strVal val="visible"/>
                                      </p:to>
                                    </p:set>
                                    <p:animEffect transition="in" filter="fade">
                                      <p:cBhvr>
                                        <p:cTn id="7" dur="500"/>
                                        <p:tgtEl>
                                          <p:spTgt spid="76807">
                                            <p:txEl>
                                              <p:pRg st="6" end="6"/>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76807">
                                            <p:txEl>
                                              <p:pRg st="7" end="7"/>
                                            </p:txEl>
                                          </p:spTgt>
                                        </p:tgtEl>
                                        <p:attrNameLst>
                                          <p:attrName>style.visibility</p:attrName>
                                        </p:attrNameLst>
                                      </p:cBhvr>
                                      <p:to>
                                        <p:strVal val="visible"/>
                                      </p:to>
                                    </p:set>
                                    <p:animEffect transition="in" filter="fade">
                                      <p:cBhvr>
                                        <p:cTn id="10" dur="250"/>
                                        <p:tgtEl>
                                          <p:spTgt spid="76807">
                                            <p:txEl>
                                              <p:pRg st="7" end="7"/>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76807">
                                            <p:txEl>
                                              <p:pRg st="8" end="8"/>
                                            </p:txEl>
                                          </p:spTgt>
                                        </p:tgtEl>
                                        <p:attrNameLst>
                                          <p:attrName>style.visibility</p:attrName>
                                        </p:attrNameLst>
                                      </p:cBhvr>
                                      <p:to>
                                        <p:strVal val="visible"/>
                                      </p:to>
                                    </p:set>
                                    <p:animEffect transition="in" filter="fade">
                                      <p:cBhvr>
                                        <p:cTn id="15" dur="500"/>
                                        <p:tgtEl>
                                          <p:spTgt spid="76807">
                                            <p:txEl>
                                              <p:pRg st="8" end="8"/>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76807">
                                            <p:txEl>
                                              <p:pRg st="9" end="9"/>
                                            </p:txEl>
                                          </p:spTgt>
                                        </p:tgtEl>
                                        <p:attrNameLst>
                                          <p:attrName>style.visibility</p:attrName>
                                        </p:attrNameLst>
                                      </p:cBhvr>
                                      <p:to>
                                        <p:strVal val="visible"/>
                                      </p:to>
                                    </p:set>
                                    <p:animEffect transition="in" filter="fade">
                                      <p:cBhvr>
                                        <p:cTn id="18" dur="500"/>
                                        <p:tgtEl>
                                          <p:spTgt spid="76807">
                                            <p:txEl>
                                              <p:pRg st="9" end="9"/>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76807">
                                            <p:txEl>
                                              <p:pRg st="10" end="10"/>
                                            </p:txEl>
                                          </p:spTgt>
                                        </p:tgtEl>
                                        <p:attrNameLst>
                                          <p:attrName>style.visibility</p:attrName>
                                        </p:attrNameLst>
                                      </p:cBhvr>
                                      <p:to>
                                        <p:strVal val="visible"/>
                                      </p:to>
                                    </p:set>
                                    <p:animEffect transition="in" filter="fade">
                                      <p:cBhvr>
                                        <p:cTn id="21" dur="500"/>
                                        <p:tgtEl>
                                          <p:spTgt spid="76807">
                                            <p:txEl>
                                              <p:pRg st="10" end="1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76807">
                                            <p:txEl>
                                              <p:pRg st="11" end="11"/>
                                            </p:txEl>
                                          </p:spTgt>
                                        </p:tgtEl>
                                        <p:attrNameLst>
                                          <p:attrName>style.visibility</p:attrName>
                                        </p:attrNameLst>
                                      </p:cBhvr>
                                      <p:to>
                                        <p:strVal val="visible"/>
                                      </p:to>
                                    </p:set>
                                    <p:animEffect transition="in" filter="fade">
                                      <p:cBhvr>
                                        <p:cTn id="26" dur="500"/>
                                        <p:tgtEl>
                                          <p:spTgt spid="76807">
                                            <p:txEl>
                                              <p:pRg st="11" end="11"/>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76807">
                                            <p:txEl>
                                              <p:pRg st="12" end="12"/>
                                            </p:txEl>
                                          </p:spTgt>
                                        </p:tgtEl>
                                        <p:attrNameLst>
                                          <p:attrName>style.visibility</p:attrName>
                                        </p:attrNameLst>
                                      </p:cBhvr>
                                      <p:to>
                                        <p:strVal val="visible"/>
                                      </p:to>
                                    </p:set>
                                    <p:animEffect transition="in" filter="fade">
                                      <p:cBhvr>
                                        <p:cTn id="29" dur="500"/>
                                        <p:tgtEl>
                                          <p:spTgt spid="76807">
                                            <p:txEl>
                                              <p:pRg st="12" end="1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76807">
                                            <p:txEl>
                                              <p:pRg st="13" end="13"/>
                                            </p:txEl>
                                          </p:spTgt>
                                        </p:tgtEl>
                                        <p:attrNameLst>
                                          <p:attrName>style.visibility</p:attrName>
                                        </p:attrNameLst>
                                      </p:cBhvr>
                                      <p:to>
                                        <p:strVal val="visible"/>
                                      </p:to>
                                    </p:set>
                                    <p:animEffect transition="in" filter="fade">
                                      <p:cBhvr>
                                        <p:cTn id="34" dur="500"/>
                                        <p:tgtEl>
                                          <p:spTgt spid="76807">
                                            <p:txEl>
                                              <p:pRg st="13" end="13"/>
                                            </p:txEl>
                                          </p:spTgt>
                                        </p:tgtEl>
                                      </p:cBhvr>
                                    </p:animEffect>
                                  </p:childTnLst>
                                </p:cTn>
                              </p:par>
                              <p:par>
                                <p:cTn id="35" presetID="10" presetClass="entr" presetSubtype="0" fill="hold" nodeType="withEffect">
                                  <p:stCondLst>
                                    <p:cond delay="0"/>
                                  </p:stCondLst>
                                  <p:childTnLst>
                                    <p:set>
                                      <p:cBhvr>
                                        <p:cTn id="36" dur="1" fill="hold">
                                          <p:stCondLst>
                                            <p:cond delay="0"/>
                                          </p:stCondLst>
                                        </p:cTn>
                                        <p:tgtEl>
                                          <p:spTgt spid="76807">
                                            <p:txEl>
                                              <p:pRg st="14" end="14"/>
                                            </p:txEl>
                                          </p:spTgt>
                                        </p:tgtEl>
                                        <p:attrNameLst>
                                          <p:attrName>style.visibility</p:attrName>
                                        </p:attrNameLst>
                                      </p:cBhvr>
                                      <p:to>
                                        <p:strVal val="visible"/>
                                      </p:to>
                                    </p:set>
                                    <p:animEffect transition="in" filter="fade">
                                      <p:cBhvr>
                                        <p:cTn id="37" dur="500"/>
                                        <p:tgtEl>
                                          <p:spTgt spid="76807">
                                            <p:txEl>
                                              <p:pRg st="14" end="1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3" name="Text Box 7"/>
          <p:cNvSpPr txBox="1">
            <a:spLocks noChangeArrowheads="1"/>
          </p:cNvSpPr>
          <p:nvPr/>
        </p:nvSpPr>
        <p:spPr bwMode="auto">
          <a:xfrm>
            <a:off x="457200" y="304800"/>
            <a:ext cx="8382000" cy="6232475"/>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the variability in discharge quality</a:t>
            </a:r>
          </a:p>
          <a:p>
            <a:pPr lvl="0">
              <a:spcBef>
                <a:spcPct val="50000"/>
              </a:spcBef>
              <a:defRPr/>
            </a:pPr>
            <a:r>
              <a:rPr lang="en-US" sz="2200" dirty="0">
                <a:solidFill>
                  <a:srgbClr val="FFFF99"/>
                </a:solidFill>
              </a:rPr>
              <a:t>Inspection Reports</a:t>
            </a:r>
          </a:p>
          <a:p>
            <a:pPr lvl="0">
              <a:spcBef>
                <a:spcPts val="0"/>
              </a:spcBef>
              <a:defRPr/>
            </a:pPr>
            <a:r>
              <a:rPr lang="en-US" sz="2200" dirty="0">
                <a:solidFill>
                  <a:srgbClr val="FFFF99"/>
                </a:solidFill>
              </a:rPr>
              <a:t>and Permit Fact Sheets</a:t>
            </a:r>
          </a:p>
          <a:p>
            <a:pPr lvl="0">
              <a:defRPr/>
            </a:pPr>
            <a:endParaRPr lang="en-US" sz="2200" dirty="0">
              <a:solidFill>
                <a:srgbClr val="00B0F0"/>
              </a:solidFill>
            </a:endParaRPr>
          </a:p>
          <a:p>
            <a:pPr lvl="0">
              <a:defRPr/>
            </a:pPr>
            <a:r>
              <a:rPr lang="en-US" sz="2200" dirty="0">
                <a:solidFill>
                  <a:srgbClr val="00B0F0"/>
                </a:solidFill>
              </a:rPr>
              <a:t>Administrative Record</a:t>
            </a:r>
          </a:p>
          <a:p>
            <a:pPr lvl="0">
              <a:spcBef>
                <a:spcPct val="50000"/>
              </a:spcBef>
              <a:buFontTx/>
              <a:buChar char="•"/>
              <a:defRPr/>
            </a:pPr>
            <a:r>
              <a:rPr lang="en-US" sz="2200" dirty="0">
                <a:solidFill>
                  <a:srgbClr val="FFCC00"/>
                </a:solidFill>
              </a:rPr>
              <a:t> keep administrative</a:t>
            </a:r>
          </a:p>
          <a:p>
            <a:pPr lvl="0">
              <a:defRPr/>
            </a:pPr>
            <a:r>
              <a:rPr lang="en-US" sz="2200" dirty="0">
                <a:solidFill>
                  <a:srgbClr val="FFCC00"/>
                </a:solidFill>
              </a:rPr>
              <a:t>  information up to date</a:t>
            </a:r>
          </a:p>
          <a:p>
            <a:pPr lvl="0">
              <a:defRPr/>
            </a:pPr>
            <a:r>
              <a:rPr lang="en-US" sz="2200" dirty="0">
                <a:solidFill>
                  <a:srgbClr val="00B0F0"/>
                </a:solidFill>
              </a:rPr>
              <a:t>  (1) phone numbers</a:t>
            </a:r>
          </a:p>
          <a:p>
            <a:pPr lvl="0">
              <a:defRPr/>
            </a:pPr>
            <a:r>
              <a:rPr lang="en-US" sz="2200" dirty="0">
                <a:solidFill>
                  <a:srgbClr val="00B0F0"/>
                </a:solidFill>
              </a:rPr>
              <a:t>  (2) e-mail addresses</a:t>
            </a:r>
          </a:p>
          <a:p>
            <a:pPr lvl="0">
              <a:defRPr/>
            </a:pPr>
            <a:r>
              <a:rPr lang="en-US" sz="2200" dirty="0">
                <a:solidFill>
                  <a:srgbClr val="00B0F0"/>
                </a:solidFill>
              </a:rPr>
              <a:t>  (3) names / job titles</a:t>
            </a:r>
          </a:p>
          <a:p>
            <a:pPr lvl="0">
              <a:defRPr/>
            </a:pPr>
            <a:r>
              <a:rPr lang="en-US" sz="2200" dirty="0">
                <a:solidFill>
                  <a:srgbClr val="00B0F0"/>
                </a:solidFill>
              </a:rPr>
              <a:t>  (4) permit numbers</a:t>
            </a:r>
          </a:p>
          <a:p>
            <a:pPr lvl="0">
              <a:defRPr/>
            </a:pPr>
            <a:r>
              <a:rPr lang="en-US" sz="2200" dirty="0">
                <a:solidFill>
                  <a:srgbClr val="00B0F0"/>
                </a:solidFill>
              </a:rPr>
              <a:t>  (5) permit dates</a:t>
            </a:r>
          </a:p>
          <a:p>
            <a:pPr lvl="0">
              <a:defRPr/>
            </a:pPr>
            <a:r>
              <a:rPr lang="en-US" sz="2200" dirty="0">
                <a:solidFill>
                  <a:srgbClr val="00B0F0"/>
                </a:solidFill>
              </a:rPr>
              <a:t>  (6) sewer service area</a:t>
            </a:r>
          </a:p>
          <a:p>
            <a:pPr lvl="0">
              <a:defRPr/>
            </a:pPr>
            <a:r>
              <a:rPr lang="en-US" sz="2200" dirty="0">
                <a:solidFill>
                  <a:srgbClr val="00B0F0"/>
                </a:solidFill>
              </a:rPr>
              <a:t>       and NPDES permit</a:t>
            </a:r>
          </a:p>
          <a:p>
            <a:pPr lvl="0">
              <a:defRPr/>
            </a:pPr>
            <a:r>
              <a:rPr lang="en-US" sz="2200" dirty="0">
                <a:solidFill>
                  <a:srgbClr val="00B0F0"/>
                </a:solidFill>
              </a:rPr>
              <a:t>  (7) addresses</a:t>
            </a:r>
            <a:endParaRPr lang="en-US" sz="2200" dirty="0">
              <a:solidFill>
                <a:srgbClr val="FFCC00"/>
              </a:solidFill>
            </a:endParaRPr>
          </a:p>
        </p:txBody>
      </p:sp>
      <p:pic>
        <p:nvPicPr>
          <p:cNvPr id="30723" name="Picture 2" descr="eps-13"/>
          <p:cNvPicPr>
            <a:picLocks noChangeAspect="1" noChangeArrowheads="1"/>
          </p:cNvPicPr>
          <p:nvPr/>
        </p:nvPicPr>
        <p:blipFill>
          <a:blip r:embed="rId2">
            <a:extLst>
              <a:ext uri="{28A0092B-C50C-407E-A947-70E740481C1C}">
                <a14:useLocalDpi xmlns:a14="http://schemas.microsoft.com/office/drawing/2010/main" val="0"/>
              </a:ext>
            </a:extLst>
          </a:blip>
          <a:srcRect l="7875" r="3375"/>
          <a:stretch>
            <a:fillRect/>
          </a:stretch>
        </p:blipFill>
        <p:spPr bwMode="auto">
          <a:xfrm>
            <a:off x="3652838" y="1676400"/>
            <a:ext cx="5094287"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01" name="Text Box 5"/>
          <p:cNvSpPr txBox="1">
            <a:spLocks noChangeArrowheads="1"/>
          </p:cNvSpPr>
          <p:nvPr/>
        </p:nvSpPr>
        <p:spPr bwMode="auto">
          <a:xfrm>
            <a:off x="4191000" y="5943600"/>
            <a:ext cx="48006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multiple discharges from continuous and batch treatment units to single outlet</a:t>
            </a:r>
          </a:p>
        </p:txBody>
      </p:sp>
      <p:sp>
        <p:nvSpPr>
          <p:cNvPr id="80904" name="Line 8"/>
          <p:cNvSpPr>
            <a:spLocks noChangeShapeType="1"/>
          </p:cNvSpPr>
          <p:nvPr/>
        </p:nvSpPr>
        <p:spPr bwMode="auto">
          <a:xfrm>
            <a:off x="6781800" y="2667000"/>
            <a:ext cx="1524000" cy="0"/>
          </a:xfrm>
          <a:prstGeom prst="line">
            <a:avLst/>
          </a:prstGeom>
          <a:noFill/>
          <a:ln w="1905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559629" y="5998029"/>
            <a:ext cx="685800" cy="707886"/>
          </a:xfrm>
          <a:prstGeom prst="rect">
            <a:avLst/>
          </a:prstGeom>
          <a:noFill/>
        </p:spPr>
        <p:txBody>
          <a:bodyPr wrap="square" rtlCol="0">
            <a:spAutoFit/>
          </a:bodyPr>
          <a:lstStyle/>
          <a:p>
            <a:r>
              <a:rPr lang="en-US" sz="4000" b="1" dirty="0">
                <a:solidFill>
                  <a:srgbClr val="FFCC00"/>
                </a:solidFill>
                <a:latin typeface="Wingdings" pitchFamily="2" charset="2"/>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 presetClass="entr" presetSubtype="0" fill="hold" nodeType="clickEffect">
                                  <p:stCondLst>
                                    <p:cond delay="0"/>
                                  </p:stCondLst>
                                  <p:childTnLst>
                                    <p:set>
                                      <p:cBhvr>
                                        <p:cTn id="6" dur="1" fill="hold">
                                          <p:stCondLst>
                                            <p:cond delay="0"/>
                                          </p:stCondLst>
                                        </p:cTn>
                                        <p:tgtEl>
                                          <p:spTgt spid="80903">
                                            <p:txEl>
                                              <p:pRg st="8" end="8"/>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0903">
                                            <p:txEl>
                                              <p:pRg st="9" end="9"/>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80903">
                                            <p:txEl>
                                              <p:pRg st="10" end="1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0903">
                                            <p:txEl>
                                              <p:pRg st="11" end="1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0903">
                                            <p:txEl>
                                              <p:pRg st="12" end="1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0903">
                                            <p:txEl>
                                              <p:pRg st="13" end="1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80903">
                                            <p:txEl>
                                              <p:pRg st="14" end="1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80903">
                                            <p:txEl>
                                              <p:pRg st="15" end="1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mph" presetSubtype="2" fill="hold" nodeType="clickEffect">
                                  <p:stCondLst>
                                    <p:cond delay="0"/>
                                  </p:stCondLst>
                                  <p:childTnLst>
                                    <p:animClr clrSpc="rgb" dir="cw">
                                      <p:cBhvr override="childStyle">
                                        <p:cTn id="24" dur="500" fill="hold"/>
                                        <p:tgtEl>
                                          <p:spTgt spid="80903">
                                            <p:txEl>
                                              <p:pRg st="1" end="1"/>
                                            </p:txEl>
                                          </p:spTgt>
                                        </p:tgtEl>
                                        <p:attrNameLst>
                                          <p:attrName>style.color</p:attrName>
                                        </p:attrNameLst>
                                      </p:cBhvr>
                                      <p:to>
                                        <a:srgbClr val="FFC000"/>
                                      </p:to>
                                    </p:animClr>
                                  </p:childTnLst>
                                </p:cTn>
                              </p:par>
                              <p:par>
                                <p:cTn id="25" presetID="3" presetClass="emph" presetSubtype="2" fill="hold" nodeType="withEffect">
                                  <p:stCondLst>
                                    <p:cond delay="0"/>
                                  </p:stCondLst>
                                  <p:childTnLst>
                                    <p:animClr clrSpc="rgb" dir="cw">
                                      <p:cBhvr override="childStyle">
                                        <p:cTn id="26" dur="500" fill="hold"/>
                                        <p:tgtEl>
                                          <p:spTgt spid="80903">
                                            <p:txEl>
                                              <p:pRg st="2" end="2"/>
                                            </p:txEl>
                                          </p:spTgt>
                                        </p:tgtEl>
                                        <p:attrNameLst>
                                          <p:attrName>style.color</p:attrName>
                                        </p:attrNameLst>
                                      </p:cBhvr>
                                      <p:to>
                                        <a:srgbClr val="FFC000"/>
                                      </p:to>
                                    </p:animClr>
                                  </p:childTnLst>
                                </p:cTn>
                              </p:par>
                              <p:par>
                                <p:cTn id="27" presetID="22" presetClass="entr" presetSubtype="4" fill="hold" grpId="0" nodeType="withEffect">
                                  <p:stCondLst>
                                    <p:cond delay="0"/>
                                  </p:stCondLst>
                                  <p:childTnLst>
                                    <p:set>
                                      <p:cBhvr>
                                        <p:cTn id="28" dur="1" fill="hold">
                                          <p:stCondLst>
                                            <p:cond delay="0"/>
                                          </p:stCondLst>
                                        </p:cTn>
                                        <p:tgtEl>
                                          <p:spTgt spid="80904"/>
                                        </p:tgtEl>
                                        <p:attrNameLst>
                                          <p:attrName>style.visibility</p:attrName>
                                        </p:attrNameLst>
                                      </p:cBhvr>
                                      <p:to>
                                        <p:strVal val="visible"/>
                                      </p:to>
                                    </p:set>
                                    <p:animEffect transition="in" filter="wipe(down)">
                                      <p:cBhvr>
                                        <p:cTn id="29" dur="500"/>
                                        <p:tgtEl>
                                          <p:spTgt spid="80904"/>
                                        </p:tgtEl>
                                      </p:cBhvr>
                                    </p:animEffect>
                                  </p:childTnLst>
                                </p:cTn>
                              </p:par>
                              <p:par>
                                <p:cTn id="30" presetID="3" presetClass="emph" presetSubtype="2" fill="hold" nodeType="withEffect">
                                  <p:stCondLst>
                                    <p:cond delay="0"/>
                                  </p:stCondLst>
                                  <p:childTnLst>
                                    <p:animClr clrSpc="rgb" dir="cw">
                                      <p:cBhvr override="childStyle">
                                        <p:cTn id="31" dur="500" fill="hold"/>
                                        <p:tgtEl>
                                          <p:spTgt spid="80901">
                                            <p:txEl>
                                              <p:pRg st="0" end="0"/>
                                            </p:txEl>
                                          </p:spTgt>
                                        </p:tgtEl>
                                        <p:attrNameLst>
                                          <p:attrName>style.color</p:attrName>
                                        </p:attrNameLst>
                                      </p:cBhvr>
                                      <p:to>
                                        <a:srgbClr val="FFCC00"/>
                                      </p:to>
                                    </p:animClr>
                                  </p:childTnLst>
                                </p:cTn>
                              </p:par>
                              <p:par>
                                <p:cTn id="32" presetID="10" presetClass="entr" presetSubtype="0" fill="hold" nodeType="withEffect">
                                  <p:stCondLst>
                                    <p:cond delay="0"/>
                                  </p:stCondLst>
                                  <p:childTnLst>
                                    <p:set>
                                      <p:cBhvr>
                                        <p:cTn id="33" dur="1" fill="hold">
                                          <p:stCondLst>
                                            <p:cond delay="0"/>
                                          </p:stCondLst>
                                        </p:cTn>
                                        <p:tgtEl>
                                          <p:spTgt spid="2">
                                            <p:txEl>
                                              <p:pRg st="0" end="0"/>
                                            </p:txEl>
                                          </p:spTgt>
                                        </p:tgtEl>
                                        <p:attrNameLst>
                                          <p:attrName>style.visibility</p:attrName>
                                        </p:attrNameLst>
                                      </p:cBhvr>
                                      <p:to>
                                        <p:strVal val="visible"/>
                                      </p:to>
                                    </p:set>
                                    <p:animEffect transition="in" filter="fade">
                                      <p:cBhvr>
                                        <p:cTn id="34" dur="500"/>
                                        <p:tgtEl>
                                          <p:spTgt spid="2">
                                            <p:txEl>
                                              <p:pRg st="0" end="0"/>
                                            </p:txEl>
                                          </p:spTgt>
                                        </p:tgtEl>
                                      </p:cBhvr>
                                    </p:animEffect>
                                  </p:childTnLst>
                                </p:cTn>
                              </p:par>
                              <p:par>
                                <p:cTn id="35" presetID="3" presetClass="emph" presetSubtype="2" fill="hold" nodeType="withEffect">
                                  <p:stCondLst>
                                    <p:cond delay="0"/>
                                  </p:stCondLst>
                                  <p:childTnLst>
                                    <p:animClr clrSpc="rgb" dir="cw">
                                      <p:cBhvr override="childStyle">
                                        <p:cTn id="36" dur="500" fill="hold"/>
                                        <p:tgtEl>
                                          <p:spTgt spid="80903">
                                            <p:txEl>
                                              <p:pRg st="2" end="2"/>
                                            </p:txEl>
                                          </p:spTgt>
                                        </p:tgtEl>
                                        <p:attrNameLst>
                                          <p:attrName>style.color</p:attrName>
                                        </p:attrNameLst>
                                      </p:cBhvr>
                                      <p:to>
                                        <a:srgbClr val="000099"/>
                                      </p:to>
                                    </p:animClr>
                                  </p:childTnLst>
                                </p:cTn>
                              </p:par>
                              <p:par>
                                <p:cTn id="37" presetID="3" presetClass="emph" presetSubtype="2" fill="hold" nodeType="withEffect">
                                  <p:stCondLst>
                                    <p:cond delay="0"/>
                                  </p:stCondLst>
                                  <p:childTnLst>
                                    <p:animClr clrSpc="rgb" dir="cw">
                                      <p:cBhvr override="childStyle">
                                        <p:cTn id="38" dur="500" fill="hold"/>
                                        <p:tgtEl>
                                          <p:spTgt spid="80903">
                                            <p:txEl>
                                              <p:pRg st="3" end="3"/>
                                            </p:txEl>
                                          </p:spTgt>
                                        </p:tgtEl>
                                        <p:attrNameLst>
                                          <p:attrName>style.color</p:attrName>
                                        </p:attrNameLst>
                                      </p:cBhvr>
                                      <p:to>
                                        <a:srgbClr val="000099"/>
                                      </p:to>
                                    </p:animClr>
                                  </p:childTnLst>
                                </p:cTn>
                              </p:par>
                              <p:par>
                                <p:cTn id="39" presetID="3" presetClass="emph" presetSubtype="2" fill="hold" nodeType="withEffect">
                                  <p:stCondLst>
                                    <p:cond delay="0"/>
                                  </p:stCondLst>
                                  <p:childTnLst>
                                    <p:animClr clrSpc="rgb" dir="cw">
                                      <p:cBhvr override="childStyle">
                                        <p:cTn id="40" dur="500" fill="hold"/>
                                        <p:tgtEl>
                                          <p:spTgt spid="80903">
                                            <p:txEl>
                                              <p:pRg st="5" end="5"/>
                                            </p:txEl>
                                          </p:spTgt>
                                        </p:tgtEl>
                                        <p:attrNameLst>
                                          <p:attrName>style.color</p:attrName>
                                        </p:attrNameLst>
                                      </p:cBhvr>
                                      <p:to>
                                        <a:srgbClr val="000099"/>
                                      </p:to>
                                    </p:animClr>
                                  </p:childTnLst>
                                </p:cTn>
                              </p:par>
                              <p:par>
                                <p:cTn id="41" presetID="3" presetClass="emph" presetSubtype="2" fill="hold" nodeType="withEffect">
                                  <p:stCondLst>
                                    <p:cond delay="0"/>
                                  </p:stCondLst>
                                  <p:childTnLst>
                                    <p:animClr clrSpc="rgb" dir="cw">
                                      <p:cBhvr override="childStyle">
                                        <p:cTn id="42" dur="500" fill="hold"/>
                                        <p:tgtEl>
                                          <p:spTgt spid="80903">
                                            <p:txEl>
                                              <p:pRg st="6" end="6"/>
                                            </p:txEl>
                                          </p:spTgt>
                                        </p:tgtEl>
                                        <p:attrNameLst>
                                          <p:attrName>style.color</p:attrName>
                                        </p:attrNameLst>
                                      </p:cBhvr>
                                      <p:to>
                                        <a:srgbClr val="000099"/>
                                      </p:to>
                                    </p:animClr>
                                  </p:childTnLst>
                                </p:cTn>
                              </p:par>
                              <p:par>
                                <p:cTn id="43" presetID="3" presetClass="emph" presetSubtype="2" fill="hold" nodeType="withEffect">
                                  <p:stCondLst>
                                    <p:cond delay="0"/>
                                  </p:stCondLst>
                                  <p:childTnLst>
                                    <p:animClr clrSpc="rgb" dir="cw">
                                      <p:cBhvr override="childStyle">
                                        <p:cTn id="44" dur="500" fill="hold"/>
                                        <p:tgtEl>
                                          <p:spTgt spid="80903">
                                            <p:txEl>
                                              <p:pRg st="7" end="7"/>
                                            </p:txEl>
                                          </p:spTgt>
                                        </p:tgtEl>
                                        <p:attrNameLst>
                                          <p:attrName>style.color</p:attrName>
                                        </p:attrNameLst>
                                      </p:cBhvr>
                                      <p:to>
                                        <a:srgbClr val="000099"/>
                                      </p:to>
                                    </p:animClr>
                                  </p:childTnLst>
                                </p:cTn>
                              </p:par>
                              <p:par>
                                <p:cTn id="45" presetID="3" presetClass="emph" presetSubtype="2" fill="hold" nodeType="withEffect">
                                  <p:stCondLst>
                                    <p:cond delay="0"/>
                                  </p:stCondLst>
                                  <p:childTnLst>
                                    <p:animClr clrSpc="rgb" dir="cw">
                                      <p:cBhvr override="childStyle">
                                        <p:cTn id="46" dur="500" fill="hold"/>
                                        <p:tgtEl>
                                          <p:spTgt spid="80903">
                                            <p:txEl>
                                              <p:pRg st="8" end="8"/>
                                            </p:txEl>
                                          </p:spTgt>
                                        </p:tgtEl>
                                        <p:attrNameLst>
                                          <p:attrName>style.color</p:attrName>
                                        </p:attrNameLst>
                                      </p:cBhvr>
                                      <p:to>
                                        <a:srgbClr val="000099"/>
                                      </p:to>
                                    </p:animClr>
                                  </p:childTnLst>
                                </p:cTn>
                              </p:par>
                              <p:par>
                                <p:cTn id="47" presetID="3" presetClass="emph" presetSubtype="2" fill="hold" nodeType="withEffect">
                                  <p:stCondLst>
                                    <p:cond delay="0"/>
                                  </p:stCondLst>
                                  <p:childTnLst>
                                    <p:animClr clrSpc="rgb" dir="cw">
                                      <p:cBhvr override="childStyle">
                                        <p:cTn id="48" dur="500" fill="hold"/>
                                        <p:tgtEl>
                                          <p:spTgt spid="80903">
                                            <p:txEl>
                                              <p:pRg st="9" end="9"/>
                                            </p:txEl>
                                          </p:spTgt>
                                        </p:tgtEl>
                                        <p:attrNameLst>
                                          <p:attrName>style.color</p:attrName>
                                        </p:attrNameLst>
                                      </p:cBhvr>
                                      <p:to>
                                        <a:srgbClr val="000099"/>
                                      </p:to>
                                    </p:animClr>
                                  </p:childTnLst>
                                </p:cTn>
                              </p:par>
                              <p:par>
                                <p:cTn id="49" presetID="3" presetClass="emph" presetSubtype="2" fill="hold" nodeType="withEffect">
                                  <p:stCondLst>
                                    <p:cond delay="0"/>
                                  </p:stCondLst>
                                  <p:childTnLst>
                                    <p:animClr clrSpc="rgb" dir="cw">
                                      <p:cBhvr override="childStyle">
                                        <p:cTn id="50" dur="500" fill="hold"/>
                                        <p:tgtEl>
                                          <p:spTgt spid="80903">
                                            <p:txEl>
                                              <p:pRg st="10" end="10"/>
                                            </p:txEl>
                                          </p:spTgt>
                                        </p:tgtEl>
                                        <p:attrNameLst>
                                          <p:attrName>style.color</p:attrName>
                                        </p:attrNameLst>
                                      </p:cBhvr>
                                      <p:to>
                                        <a:srgbClr val="000099"/>
                                      </p:to>
                                    </p:animClr>
                                  </p:childTnLst>
                                </p:cTn>
                              </p:par>
                              <p:par>
                                <p:cTn id="51" presetID="3" presetClass="emph" presetSubtype="2" fill="hold" nodeType="withEffect">
                                  <p:stCondLst>
                                    <p:cond delay="0"/>
                                  </p:stCondLst>
                                  <p:childTnLst>
                                    <p:animClr clrSpc="rgb" dir="cw">
                                      <p:cBhvr override="childStyle">
                                        <p:cTn id="52" dur="500" fill="hold"/>
                                        <p:tgtEl>
                                          <p:spTgt spid="80903">
                                            <p:txEl>
                                              <p:pRg st="11" end="11"/>
                                            </p:txEl>
                                          </p:spTgt>
                                        </p:tgtEl>
                                        <p:attrNameLst>
                                          <p:attrName>style.color</p:attrName>
                                        </p:attrNameLst>
                                      </p:cBhvr>
                                      <p:to>
                                        <a:srgbClr val="000099"/>
                                      </p:to>
                                    </p:animClr>
                                  </p:childTnLst>
                                </p:cTn>
                              </p:par>
                              <p:par>
                                <p:cTn id="53" presetID="3" presetClass="emph" presetSubtype="2" fill="hold" nodeType="withEffect">
                                  <p:stCondLst>
                                    <p:cond delay="0"/>
                                  </p:stCondLst>
                                  <p:childTnLst>
                                    <p:animClr clrSpc="rgb" dir="cw">
                                      <p:cBhvr override="childStyle">
                                        <p:cTn id="54" dur="500" fill="hold"/>
                                        <p:tgtEl>
                                          <p:spTgt spid="80903">
                                            <p:txEl>
                                              <p:pRg st="12" end="12"/>
                                            </p:txEl>
                                          </p:spTgt>
                                        </p:tgtEl>
                                        <p:attrNameLst>
                                          <p:attrName>style.color</p:attrName>
                                        </p:attrNameLst>
                                      </p:cBhvr>
                                      <p:to>
                                        <a:srgbClr val="000099"/>
                                      </p:to>
                                    </p:animClr>
                                  </p:childTnLst>
                                </p:cTn>
                              </p:par>
                              <p:par>
                                <p:cTn id="55" presetID="3" presetClass="emph" presetSubtype="2" fill="hold" nodeType="withEffect">
                                  <p:stCondLst>
                                    <p:cond delay="0"/>
                                  </p:stCondLst>
                                  <p:childTnLst>
                                    <p:animClr clrSpc="rgb" dir="cw">
                                      <p:cBhvr override="childStyle">
                                        <p:cTn id="56" dur="500" fill="hold"/>
                                        <p:tgtEl>
                                          <p:spTgt spid="80903">
                                            <p:txEl>
                                              <p:pRg st="13" end="13"/>
                                            </p:txEl>
                                          </p:spTgt>
                                        </p:tgtEl>
                                        <p:attrNameLst>
                                          <p:attrName>style.color</p:attrName>
                                        </p:attrNameLst>
                                      </p:cBhvr>
                                      <p:to>
                                        <a:srgbClr val="000099"/>
                                      </p:to>
                                    </p:animClr>
                                  </p:childTnLst>
                                </p:cTn>
                              </p:par>
                              <p:par>
                                <p:cTn id="57" presetID="3" presetClass="emph" presetSubtype="2" fill="hold" nodeType="withEffect">
                                  <p:stCondLst>
                                    <p:cond delay="0"/>
                                  </p:stCondLst>
                                  <p:childTnLst>
                                    <p:animClr clrSpc="rgb" dir="cw">
                                      <p:cBhvr override="childStyle">
                                        <p:cTn id="58" dur="500" fill="hold"/>
                                        <p:tgtEl>
                                          <p:spTgt spid="80903">
                                            <p:txEl>
                                              <p:pRg st="14" end="14"/>
                                            </p:txEl>
                                          </p:spTgt>
                                        </p:tgtEl>
                                        <p:attrNameLst>
                                          <p:attrName>style.color</p:attrName>
                                        </p:attrNameLst>
                                      </p:cBhvr>
                                      <p:to>
                                        <a:srgbClr val="000099"/>
                                      </p:to>
                                    </p:animClr>
                                  </p:childTnLst>
                                </p:cTn>
                              </p:par>
                              <p:par>
                                <p:cTn id="59" presetID="3" presetClass="emph" presetSubtype="2" fill="hold" nodeType="withEffect">
                                  <p:stCondLst>
                                    <p:cond delay="0"/>
                                  </p:stCondLst>
                                  <p:childTnLst>
                                    <p:animClr clrSpc="rgb" dir="cw">
                                      <p:cBhvr override="childStyle">
                                        <p:cTn id="60" dur="500" fill="hold"/>
                                        <p:tgtEl>
                                          <p:spTgt spid="80903">
                                            <p:txEl>
                                              <p:pRg st="15" end="15"/>
                                            </p:txEl>
                                          </p:spTgt>
                                        </p:tgtEl>
                                        <p:attrNameLst>
                                          <p:attrName>style.color</p:attrName>
                                        </p:attrNameLst>
                                      </p:cBhvr>
                                      <p:to>
                                        <a:srgbClr val="00009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228600"/>
            <a:ext cx="4934087" cy="6389133"/>
          </a:xfrm>
          <a:prstGeom prst="rect">
            <a:avLst/>
          </a:prstGeom>
        </p:spPr>
      </p:pic>
      <p:sp>
        <p:nvSpPr>
          <p:cNvPr id="62476" name="Text Box 12"/>
          <p:cNvSpPr txBox="1">
            <a:spLocks noChangeArrowheads="1"/>
          </p:cNvSpPr>
          <p:nvPr/>
        </p:nvSpPr>
        <p:spPr bwMode="auto">
          <a:xfrm>
            <a:off x="457200" y="304800"/>
            <a:ext cx="8382000" cy="1446550"/>
          </a:xfrm>
          <a:prstGeom prst="rect">
            <a:avLst/>
          </a:prstGeom>
          <a:noFill/>
          <a:ln w="9525">
            <a:noFill/>
            <a:miter lim="800000"/>
            <a:headEnd/>
            <a:tailEnd/>
          </a:ln>
          <a:effectLst/>
        </p:spPr>
        <p:txBody>
          <a:bodyPr>
            <a:spAutoFit/>
          </a:bodyPr>
          <a:lstStyle/>
          <a:p>
            <a:pPr>
              <a:spcBef>
                <a:spcPct val="50000"/>
              </a:spcBef>
              <a:defRPr/>
            </a:pPr>
            <a:endParaRPr lang="en-US" sz="2200" dirty="0">
              <a:solidFill>
                <a:srgbClr val="0000CC"/>
              </a:solidFill>
              <a:effectLst>
                <a:outerShdw blurRad="38100" dist="38100" dir="2700000" algn="tl">
                  <a:srgbClr val="000000"/>
                </a:outerShdw>
              </a:effectLst>
            </a:endParaRPr>
          </a:p>
          <a:p>
            <a:pPr>
              <a:defRPr/>
            </a:pPr>
            <a:r>
              <a:rPr lang="en-US" sz="2200" dirty="0">
                <a:solidFill>
                  <a:srgbClr val="FFFF99"/>
                </a:solidFill>
              </a:rPr>
              <a:t>Inspection Report</a:t>
            </a:r>
          </a:p>
          <a:p>
            <a:pPr>
              <a:defRPr/>
            </a:pPr>
            <a:r>
              <a:rPr lang="en-US" sz="2200" dirty="0">
                <a:solidFill>
                  <a:srgbClr val="FFFF99"/>
                </a:solidFill>
              </a:rPr>
              <a:t>Cover Letter</a:t>
            </a:r>
          </a:p>
          <a:p>
            <a:pPr>
              <a:defRPr/>
            </a:pPr>
            <a:endParaRPr lang="en-US" sz="2200" dirty="0">
              <a:solidFill>
                <a:srgbClr val="FFFF99"/>
              </a:solidFill>
              <a:effectLst>
                <a:outerShdw blurRad="38100" dist="38100" dir="2700000" algn="tl">
                  <a:srgbClr val="000000"/>
                </a:outerShdw>
              </a:effectLst>
            </a:endParaRPr>
          </a:p>
        </p:txBody>
      </p:sp>
    </p:spTree>
    <p:extLst>
      <p:ext uri="{BB962C8B-B14F-4D97-AF65-F5344CB8AC3E}">
        <p14:creationId xmlns:p14="http://schemas.microsoft.com/office/powerpoint/2010/main" val="267327001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0343" y="228600"/>
            <a:ext cx="4937058" cy="6389133"/>
          </a:xfrm>
          <a:prstGeom prst="rect">
            <a:avLst/>
          </a:prstGeom>
        </p:spPr>
      </p:pic>
      <p:sp>
        <p:nvSpPr>
          <p:cNvPr id="62476" name="Text Box 12"/>
          <p:cNvSpPr txBox="1">
            <a:spLocks noChangeArrowheads="1"/>
          </p:cNvSpPr>
          <p:nvPr/>
        </p:nvSpPr>
        <p:spPr bwMode="auto">
          <a:xfrm>
            <a:off x="457200" y="304800"/>
            <a:ext cx="8382000" cy="1446550"/>
          </a:xfrm>
          <a:prstGeom prst="rect">
            <a:avLst/>
          </a:prstGeom>
          <a:noFill/>
          <a:ln w="9525">
            <a:noFill/>
            <a:miter lim="800000"/>
            <a:headEnd/>
            <a:tailEnd/>
          </a:ln>
          <a:effectLst/>
        </p:spPr>
        <p:txBody>
          <a:bodyPr>
            <a:spAutoFit/>
          </a:bodyPr>
          <a:lstStyle/>
          <a:p>
            <a:pPr>
              <a:spcBef>
                <a:spcPct val="50000"/>
              </a:spcBef>
              <a:defRPr/>
            </a:pPr>
            <a:endParaRPr lang="en-US" sz="2200" dirty="0">
              <a:solidFill>
                <a:srgbClr val="0000CC"/>
              </a:solidFill>
              <a:effectLst>
                <a:outerShdw blurRad="38100" dist="38100" dir="2700000" algn="tl">
                  <a:srgbClr val="000000"/>
                </a:outerShdw>
              </a:effectLst>
            </a:endParaRPr>
          </a:p>
          <a:p>
            <a:pPr>
              <a:defRPr/>
            </a:pPr>
            <a:r>
              <a:rPr lang="en-US" sz="2200" dirty="0">
                <a:solidFill>
                  <a:srgbClr val="FFFF99"/>
                </a:solidFill>
              </a:rPr>
              <a:t>Inspection Report</a:t>
            </a:r>
          </a:p>
          <a:p>
            <a:pPr>
              <a:defRPr/>
            </a:pPr>
            <a:r>
              <a:rPr lang="en-US" sz="2200" dirty="0">
                <a:solidFill>
                  <a:srgbClr val="FFFF99"/>
                </a:solidFill>
              </a:rPr>
              <a:t>Title Page</a:t>
            </a:r>
          </a:p>
          <a:p>
            <a:pPr>
              <a:defRPr/>
            </a:pPr>
            <a:endParaRPr lang="en-US" sz="2200" dirty="0">
              <a:solidFill>
                <a:srgbClr val="FFFF99"/>
              </a:solidFill>
              <a:effectLst>
                <a:outerShdw blurRad="38100" dist="38100" dir="2700000" algn="tl">
                  <a:srgbClr val="000000"/>
                </a:outerShdw>
              </a:effectLst>
            </a:endParaRPr>
          </a:p>
        </p:txBody>
      </p:sp>
    </p:spTree>
    <p:extLst>
      <p:ext uri="{BB962C8B-B14F-4D97-AF65-F5344CB8AC3E}">
        <p14:creationId xmlns:p14="http://schemas.microsoft.com/office/powerpoint/2010/main" val="40169995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228599"/>
            <a:ext cx="4935984" cy="6389133"/>
          </a:xfrm>
          <a:prstGeom prst="rect">
            <a:avLst/>
          </a:prstGeom>
        </p:spPr>
      </p:pic>
      <p:sp>
        <p:nvSpPr>
          <p:cNvPr id="62476" name="Text Box 12"/>
          <p:cNvSpPr txBox="1">
            <a:spLocks noChangeArrowheads="1"/>
          </p:cNvSpPr>
          <p:nvPr/>
        </p:nvSpPr>
        <p:spPr bwMode="auto">
          <a:xfrm>
            <a:off x="457200" y="304800"/>
            <a:ext cx="8382000" cy="1446550"/>
          </a:xfrm>
          <a:prstGeom prst="rect">
            <a:avLst/>
          </a:prstGeom>
          <a:noFill/>
          <a:ln w="9525">
            <a:noFill/>
            <a:miter lim="800000"/>
            <a:headEnd/>
            <a:tailEnd/>
          </a:ln>
          <a:effectLst/>
        </p:spPr>
        <p:txBody>
          <a:bodyPr>
            <a:spAutoFit/>
          </a:bodyPr>
          <a:lstStyle/>
          <a:p>
            <a:pPr>
              <a:spcBef>
                <a:spcPct val="50000"/>
              </a:spcBef>
              <a:defRPr/>
            </a:pPr>
            <a:endParaRPr lang="en-US" sz="2200" dirty="0">
              <a:solidFill>
                <a:srgbClr val="0000CC"/>
              </a:solidFill>
              <a:effectLst>
                <a:outerShdw blurRad="38100" dist="38100" dir="2700000" algn="tl">
                  <a:srgbClr val="000000"/>
                </a:outerShdw>
              </a:effectLst>
            </a:endParaRPr>
          </a:p>
          <a:p>
            <a:pPr>
              <a:defRPr/>
            </a:pPr>
            <a:r>
              <a:rPr lang="en-US" sz="2200" dirty="0">
                <a:solidFill>
                  <a:srgbClr val="FFFF99"/>
                </a:solidFill>
              </a:rPr>
              <a:t>Inspection Report</a:t>
            </a:r>
          </a:p>
          <a:p>
            <a:pPr>
              <a:defRPr/>
            </a:pPr>
            <a:r>
              <a:rPr lang="en-US" sz="2200" dirty="0">
                <a:solidFill>
                  <a:srgbClr val="FFFF99"/>
                </a:solidFill>
              </a:rPr>
              <a:t>Facility Description</a:t>
            </a:r>
          </a:p>
          <a:p>
            <a:pPr>
              <a:defRPr/>
            </a:pPr>
            <a:endParaRPr lang="en-US" sz="2200" dirty="0">
              <a:solidFill>
                <a:srgbClr val="FFFF99"/>
              </a:solidFill>
              <a:effectLst>
                <a:outerShdw blurRad="38100" dist="38100" dir="2700000" algn="tl">
                  <a:srgbClr val="000000"/>
                </a:outerShdw>
              </a:effectLst>
            </a:endParaRPr>
          </a:p>
        </p:txBody>
      </p:sp>
    </p:spTree>
    <p:extLst>
      <p:ext uri="{BB962C8B-B14F-4D97-AF65-F5344CB8AC3E}">
        <p14:creationId xmlns:p14="http://schemas.microsoft.com/office/powerpoint/2010/main" val="740905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228598"/>
            <a:ext cx="4935106" cy="6387997"/>
          </a:xfrm>
          <a:prstGeom prst="rect">
            <a:avLst/>
          </a:prstGeom>
        </p:spPr>
      </p:pic>
      <p:sp>
        <p:nvSpPr>
          <p:cNvPr id="62476" name="Text Box 12"/>
          <p:cNvSpPr txBox="1">
            <a:spLocks noChangeArrowheads="1"/>
          </p:cNvSpPr>
          <p:nvPr/>
        </p:nvSpPr>
        <p:spPr bwMode="auto">
          <a:xfrm>
            <a:off x="457200" y="304800"/>
            <a:ext cx="8382000" cy="1446550"/>
          </a:xfrm>
          <a:prstGeom prst="rect">
            <a:avLst/>
          </a:prstGeom>
          <a:noFill/>
          <a:ln w="9525">
            <a:noFill/>
            <a:miter lim="800000"/>
            <a:headEnd/>
            <a:tailEnd/>
          </a:ln>
          <a:effectLst/>
        </p:spPr>
        <p:txBody>
          <a:bodyPr>
            <a:spAutoFit/>
          </a:bodyPr>
          <a:lstStyle/>
          <a:p>
            <a:pPr>
              <a:spcBef>
                <a:spcPct val="50000"/>
              </a:spcBef>
              <a:defRPr/>
            </a:pPr>
            <a:endParaRPr lang="en-US" sz="2200" dirty="0">
              <a:solidFill>
                <a:srgbClr val="0000CC"/>
              </a:solidFill>
              <a:effectLst>
                <a:outerShdw blurRad="38100" dist="38100" dir="2700000" algn="tl">
                  <a:srgbClr val="000000"/>
                </a:outerShdw>
              </a:effectLst>
            </a:endParaRPr>
          </a:p>
          <a:p>
            <a:pPr>
              <a:defRPr/>
            </a:pPr>
            <a:r>
              <a:rPr lang="en-US" sz="2200" dirty="0">
                <a:solidFill>
                  <a:srgbClr val="FFFF99"/>
                </a:solidFill>
              </a:rPr>
              <a:t>Inspection Report</a:t>
            </a:r>
          </a:p>
          <a:p>
            <a:pPr>
              <a:defRPr/>
            </a:pPr>
            <a:r>
              <a:rPr lang="en-US" sz="2200" dirty="0">
                <a:solidFill>
                  <a:srgbClr val="FFFF99"/>
                </a:solidFill>
              </a:rPr>
              <a:t>Facility Description</a:t>
            </a:r>
          </a:p>
          <a:p>
            <a:pPr>
              <a:defRPr/>
            </a:pPr>
            <a:endParaRPr lang="en-US" sz="2200" dirty="0">
              <a:solidFill>
                <a:srgbClr val="FFFF99"/>
              </a:solidFill>
              <a:effectLst>
                <a:outerShdw blurRad="38100" dist="38100" dir="2700000" algn="tl">
                  <a:srgbClr val="000000"/>
                </a:outerShdw>
              </a:effectLst>
            </a:endParaRPr>
          </a:p>
        </p:txBody>
      </p:sp>
    </p:spTree>
    <p:extLst>
      <p:ext uri="{BB962C8B-B14F-4D97-AF65-F5344CB8AC3E}">
        <p14:creationId xmlns:p14="http://schemas.microsoft.com/office/powerpoint/2010/main" val="1686247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228596"/>
            <a:ext cx="4935106" cy="6387997"/>
          </a:xfrm>
          <a:prstGeom prst="rect">
            <a:avLst/>
          </a:prstGeom>
        </p:spPr>
      </p:pic>
      <p:sp>
        <p:nvSpPr>
          <p:cNvPr id="62476" name="Text Box 12"/>
          <p:cNvSpPr txBox="1">
            <a:spLocks noChangeArrowheads="1"/>
          </p:cNvSpPr>
          <p:nvPr/>
        </p:nvSpPr>
        <p:spPr bwMode="auto">
          <a:xfrm>
            <a:off x="457200" y="304800"/>
            <a:ext cx="8382000" cy="1446550"/>
          </a:xfrm>
          <a:prstGeom prst="rect">
            <a:avLst/>
          </a:prstGeom>
          <a:noFill/>
          <a:ln w="9525">
            <a:noFill/>
            <a:miter lim="800000"/>
            <a:headEnd/>
            <a:tailEnd/>
          </a:ln>
          <a:effectLst/>
        </p:spPr>
        <p:txBody>
          <a:bodyPr>
            <a:spAutoFit/>
          </a:bodyPr>
          <a:lstStyle/>
          <a:p>
            <a:pPr>
              <a:spcBef>
                <a:spcPct val="50000"/>
              </a:spcBef>
              <a:defRPr/>
            </a:pPr>
            <a:endParaRPr lang="en-US" sz="2200" dirty="0">
              <a:solidFill>
                <a:srgbClr val="0000CC"/>
              </a:solidFill>
              <a:effectLst>
                <a:outerShdw blurRad="38100" dist="38100" dir="2700000" algn="tl">
                  <a:srgbClr val="000000"/>
                </a:outerShdw>
              </a:effectLst>
            </a:endParaRPr>
          </a:p>
          <a:p>
            <a:pPr>
              <a:defRPr/>
            </a:pPr>
            <a:r>
              <a:rPr lang="en-US" sz="2200" dirty="0">
                <a:solidFill>
                  <a:srgbClr val="FFFF99"/>
                </a:solidFill>
              </a:rPr>
              <a:t>Inspection Report</a:t>
            </a:r>
          </a:p>
          <a:p>
            <a:pPr>
              <a:defRPr/>
            </a:pPr>
            <a:r>
              <a:rPr lang="en-US" sz="2200" dirty="0">
                <a:solidFill>
                  <a:srgbClr val="FFFF99"/>
                </a:solidFill>
              </a:rPr>
              <a:t>Facility Description</a:t>
            </a:r>
          </a:p>
          <a:p>
            <a:pPr>
              <a:defRPr/>
            </a:pPr>
            <a:endParaRPr lang="en-US" sz="2200" dirty="0">
              <a:solidFill>
                <a:srgbClr val="FFFF99"/>
              </a:solidFill>
              <a:effectLst>
                <a:outerShdw blurRad="38100" dist="38100" dir="2700000" algn="tl">
                  <a:srgbClr val="000000"/>
                </a:outerShdw>
              </a:effectLst>
            </a:endParaRPr>
          </a:p>
        </p:txBody>
      </p:sp>
    </p:spTree>
    <p:extLst>
      <p:ext uri="{BB962C8B-B14F-4D97-AF65-F5344CB8AC3E}">
        <p14:creationId xmlns:p14="http://schemas.microsoft.com/office/powerpoint/2010/main" val="136792697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199" y="217703"/>
            <a:ext cx="4951924" cy="6409766"/>
          </a:xfrm>
          <a:prstGeom prst="rect">
            <a:avLst/>
          </a:prstGeom>
        </p:spPr>
      </p:pic>
      <p:sp>
        <p:nvSpPr>
          <p:cNvPr id="62476" name="Text Box 12"/>
          <p:cNvSpPr txBox="1">
            <a:spLocks noChangeArrowheads="1"/>
          </p:cNvSpPr>
          <p:nvPr/>
        </p:nvSpPr>
        <p:spPr bwMode="auto">
          <a:xfrm>
            <a:off x="457200" y="304800"/>
            <a:ext cx="8382000" cy="1785104"/>
          </a:xfrm>
          <a:prstGeom prst="rect">
            <a:avLst/>
          </a:prstGeom>
          <a:noFill/>
          <a:ln w="9525">
            <a:noFill/>
            <a:miter lim="800000"/>
            <a:headEnd/>
            <a:tailEnd/>
          </a:ln>
          <a:effectLst/>
        </p:spPr>
        <p:txBody>
          <a:bodyPr>
            <a:spAutoFit/>
          </a:bodyPr>
          <a:lstStyle/>
          <a:p>
            <a:pPr>
              <a:spcBef>
                <a:spcPct val="50000"/>
              </a:spcBef>
              <a:defRPr/>
            </a:pPr>
            <a:endParaRPr lang="en-US" sz="2200" dirty="0">
              <a:solidFill>
                <a:srgbClr val="0000CC"/>
              </a:solidFill>
              <a:effectLst>
                <a:outerShdw blurRad="38100" dist="38100" dir="2700000" algn="tl">
                  <a:srgbClr val="000000"/>
                </a:outerShdw>
              </a:effectLst>
            </a:endParaRPr>
          </a:p>
          <a:p>
            <a:pPr>
              <a:defRPr/>
            </a:pPr>
            <a:r>
              <a:rPr lang="en-US" sz="2200" dirty="0">
                <a:solidFill>
                  <a:srgbClr val="FFFF99"/>
                </a:solidFill>
              </a:rPr>
              <a:t>Inspection Report</a:t>
            </a:r>
          </a:p>
          <a:p>
            <a:pPr>
              <a:defRPr/>
            </a:pPr>
            <a:r>
              <a:rPr lang="en-US" sz="2200" dirty="0">
                <a:solidFill>
                  <a:srgbClr val="FFFF99"/>
                </a:solidFill>
              </a:rPr>
              <a:t>Wastewater</a:t>
            </a:r>
          </a:p>
          <a:p>
            <a:pPr>
              <a:defRPr/>
            </a:pPr>
            <a:r>
              <a:rPr lang="en-US" sz="2200" dirty="0">
                <a:solidFill>
                  <a:srgbClr val="FFFF99"/>
                </a:solidFill>
              </a:rPr>
              <a:t>Control Schematic</a:t>
            </a:r>
          </a:p>
          <a:p>
            <a:pPr>
              <a:defRPr/>
            </a:pPr>
            <a:endParaRPr lang="en-US" sz="2200" dirty="0">
              <a:solidFill>
                <a:srgbClr val="FFFF99"/>
              </a:solidFill>
              <a:effectLst>
                <a:outerShdw blurRad="38100" dist="38100" dir="2700000" algn="tl">
                  <a:srgbClr val="000000"/>
                </a:outerShdw>
              </a:effectLst>
            </a:endParaRPr>
          </a:p>
        </p:txBody>
      </p:sp>
    </p:spTree>
    <p:extLst>
      <p:ext uri="{BB962C8B-B14F-4D97-AF65-F5344CB8AC3E}">
        <p14:creationId xmlns:p14="http://schemas.microsoft.com/office/powerpoint/2010/main" val="2393482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 Box 3"/>
          <p:cNvSpPr txBox="1">
            <a:spLocks noChangeArrowheads="1"/>
          </p:cNvSpPr>
          <p:nvPr/>
        </p:nvSpPr>
        <p:spPr bwMode="auto">
          <a:xfrm>
            <a:off x="457200" y="304800"/>
            <a:ext cx="8458200" cy="6232475"/>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variability in discharge quality</a:t>
            </a:r>
          </a:p>
          <a:p>
            <a:pPr>
              <a:spcBef>
                <a:spcPct val="50000"/>
              </a:spcBef>
              <a:buFontTx/>
              <a:buChar char="•"/>
              <a:defRPr/>
            </a:pPr>
            <a:r>
              <a:rPr lang="en-US" sz="2200" dirty="0">
                <a:solidFill>
                  <a:srgbClr val="FFCC00"/>
                </a:solidFill>
              </a:rPr>
              <a:t> Fed Requirements</a:t>
            </a:r>
          </a:p>
          <a:p>
            <a:pPr>
              <a:spcBef>
                <a:spcPct val="50000"/>
              </a:spcBef>
              <a:buFontTx/>
              <a:buChar char="•"/>
              <a:defRPr/>
            </a:pPr>
            <a:r>
              <a:rPr lang="en-US" sz="2200" dirty="0">
                <a:solidFill>
                  <a:srgbClr val="FFCC00"/>
                </a:solidFill>
              </a:rPr>
              <a:t> Inspection Types</a:t>
            </a:r>
          </a:p>
          <a:p>
            <a:pPr>
              <a:spcBef>
                <a:spcPct val="50000"/>
              </a:spcBef>
              <a:buFontTx/>
              <a:buChar char="•"/>
              <a:defRPr/>
            </a:pPr>
            <a:r>
              <a:rPr lang="en-US" sz="2200" dirty="0">
                <a:solidFill>
                  <a:srgbClr val="FFCC00"/>
                </a:solidFill>
              </a:rPr>
              <a:t> Conducting the</a:t>
            </a:r>
          </a:p>
          <a:p>
            <a:pPr>
              <a:spcBef>
                <a:spcPts val="0"/>
              </a:spcBef>
              <a:defRPr/>
            </a:pPr>
            <a:r>
              <a:rPr lang="en-US" sz="2200" dirty="0">
                <a:solidFill>
                  <a:srgbClr val="FFCC00"/>
                </a:solidFill>
              </a:rPr>
              <a:t>  Inspections</a:t>
            </a:r>
          </a:p>
          <a:p>
            <a:pPr>
              <a:spcBef>
                <a:spcPct val="50000"/>
              </a:spcBef>
              <a:buFontTx/>
              <a:buChar char="•"/>
              <a:defRPr/>
            </a:pPr>
            <a:r>
              <a:rPr lang="en-US" sz="2200" dirty="0">
                <a:solidFill>
                  <a:srgbClr val="FFCC00"/>
                </a:solidFill>
              </a:rPr>
              <a:t> Documentation</a:t>
            </a:r>
          </a:p>
          <a:p>
            <a:pPr>
              <a:spcBef>
                <a:spcPct val="50000"/>
              </a:spcBef>
              <a:buFontTx/>
              <a:buChar char="•"/>
              <a:defRPr/>
            </a:pPr>
            <a:r>
              <a:rPr lang="en-US" sz="2200" dirty="0">
                <a:solidFill>
                  <a:srgbClr val="FFCC00"/>
                </a:solidFill>
              </a:rPr>
              <a:t> Inspection Reports</a:t>
            </a:r>
          </a:p>
          <a:p>
            <a:pPr>
              <a:spcBef>
                <a:spcPts val="0"/>
              </a:spcBef>
              <a:defRPr/>
            </a:pPr>
            <a:r>
              <a:rPr lang="en-US" sz="2200" dirty="0">
                <a:solidFill>
                  <a:srgbClr val="FFCC00"/>
                </a:solidFill>
              </a:rPr>
              <a:t>  Permit Fact Sheets</a:t>
            </a:r>
          </a:p>
          <a:p>
            <a:pPr>
              <a:spcBef>
                <a:spcPct val="50000"/>
              </a:spcBef>
              <a:buFontTx/>
              <a:buChar char="•"/>
              <a:defRPr/>
            </a:pPr>
            <a:r>
              <a:rPr lang="en-US" sz="2200" dirty="0">
                <a:solidFill>
                  <a:srgbClr val="FFCC00"/>
                </a:solidFill>
              </a:rPr>
              <a:t> Finding Sources of</a:t>
            </a:r>
          </a:p>
          <a:p>
            <a:pPr>
              <a:spcBef>
                <a:spcPts val="0"/>
              </a:spcBef>
              <a:defRPr/>
            </a:pPr>
            <a:r>
              <a:rPr lang="en-US" sz="2200" dirty="0">
                <a:solidFill>
                  <a:srgbClr val="FFCC00"/>
                </a:solidFill>
              </a:rPr>
              <a:t>  Variability</a:t>
            </a:r>
          </a:p>
          <a:p>
            <a:pPr>
              <a:spcBef>
                <a:spcPct val="50000"/>
              </a:spcBef>
              <a:buFontTx/>
              <a:buChar char="•"/>
              <a:defRPr/>
            </a:pPr>
            <a:r>
              <a:rPr lang="en-US" sz="2200" dirty="0">
                <a:solidFill>
                  <a:schemeClr val="hlink"/>
                </a:solidFill>
              </a:rPr>
              <a:t> Representativeness</a:t>
            </a:r>
          </a:p>
          <a:p>
            <a:pPr>
              <a:spcBef>
                <a:spcPct val="50000"/>
              </a:spcBef>
              <a:buFontTx/>
              <a:buChar char="•"/>
              <a:defRPr/>
            </a:pPr>
            <a:r>
              <a:rPr lang="en-US" sz="2200" dirty="0">
                <a:solidFill>
                  <a:schemeClr val="hlink"/>
                </a:solidFill>
              </a:rPr>
              <a:t> Bypass / Dilution</a:t>
            </a:r>
          </a:p>
        </p:txBody>
      </p:sp>
      <p:pic>
        <p:nvPicPr>
          <p:cNvPr id="3075" name="Picture 5" descr="pearlharbor-iwtc-9"/>
          <p:cNvPicPr>
            <a:picLocks noChangeAspect="1" noChangeArrowheads="1"/>
          </p:cNvPicPr>
          <p:nvPr/>
        </p:nvPicPr>
        <p:blipFill>
          <a:blip r:embed="rId2">
            <a:extLst>
              <a:ext uri="{28A0092B-C50C-407E-A947-70E740481C1C}">
                <a14:useLocalDpi xmlns:a14="http://schemas.microsoft.com/office/drawing/2010/main" val="0"/>
              </a:ext>
            </a:extLst>
          </a:blip>
          <a:srcRect l="7875"/>
          <a:stretch>
            <a:fillRect/>
          </a:stretch>
        </p:blipFill>
        <p:spPr bwMode="auto">
          <a:xfrm>
            <a:off x="3424238" y="1676400"/>
            <a:ext cx="5287962"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Text Box 7"/>
          <p:cNvSpPr txBox="1">
            <a:spLocks noChangeArrowheads="1"/>
          </p:cNvSpPr>
          <p:nvPr/>
        </p:nvSpPr>
        <p:spPr bwMode="auto">
          <a:xfrm>
            <a:off x="4038600" y="6019800"/>
            <a:ext cx="48768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batch industrial wastewater treatment unit for oil and toxic shipyard process waters</a:t>
            </a:r>
          </a:p>
        </p:txBody>
      </p:sp>
      <p:sp>
        <p:nvSpPr>
          <p:cNvPr id="5130" name="Line 10"/>
          <p:cNvSpPr>
            <a:spLocks noChangeShapeType="1"/>
          </p:cNvSpPr>
          <p:nvPr/>
        </p:nvSpPr>
        <p:spPr bwMode="auto">
          <a:xfrm>
            <a:off x="7391400" y="2057400"/>
            <a:ext cx="0" cy="1447800"/>
          </a:xfrm>
          <a:prstGeom prst="line">
            <a:avLst/>
          </a:prstGeom>
          <a:noFill/>
          <a:ln w="1905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424238" y="6019800"/>
            <a:ext cx="533400" cy="707886"/>
          </a:xfrm>
          <a:prstGeom prst="rect">
            <a:avLst/>
          </a:prstGeom>
          <a:noFill/>
        </p:spPr>
        <p:txBody>
          <a:bodyPr wrap="square" rtlCol="0">
            <a:spAutoFit/>
          </a:bodyPr>
          <a:lstStyle/>
          <a:p>
            <a:r>
              <a:rPr lang="en-US" sz="4000" b="1" dirty="0">
                <a:solidFill>
                  <a:srgbClr val="FFC000"/>
                </a:solidFill>
                <a:latin typeface="Wingdings" pitchFamily="2" charset="2"/>
              </a:rPr>
              <a:t>C</a:t>
            </a:r>
          </a:p>
        </p:txBody>
      </p:sp>
    </p:spTree>
    <p:extLst>
      <p:ext uri="{BB962C8B-B14F-4D97-AF65-F5344CB8AC3E}">
        <p14:creationId xmlns:p14="http://schemas.microsoft.com/office/powerpoint/2010/main" val="25208552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123">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5123">
                                            <p:txEl>
                                              <p:pRg st="3" end="3"/>
                                            </p:txEl>
                                          </p:spTgt>
                                        </p:tgtEl>
                                        <p:attrNameLst>
                                          <p:attrName>style.visibility</p:attrName>
                                        </p:attrNameLst>
                                      </p:cBhvr>
                                      <p:to>
                                        <p:strVal val="visible"/>
                                      </p:to>
                                    </p:set>
                                  </p:childTnLst>
                                </p:cTn>
                              </p:par>
                              <p:par>
                                <p:cTn id="11" presetID="3" presetClass="emph" presetSubtype="2" fill="hold" nodeType="withEffect">
                                  <p:stCondLst>
                                    <p:cond delay="0"/>
                                  </p:stCondLst>
                                  <p:childTnLst>
                                    <p:animClr clrSpc="rgb" dir="cw">
                                      <p:cBhvr override="childStyle">
                                        <p:cTn id="12" dur="500" fill="hold"/>
                                        <p:tgtEl>
                                          <p:spTgt spid="5123">
                                            <p:txEl>
                                              <p:pRg st="2" end="2"/>
                                            </p:txEl>
                                          </p:spTgt>
                                        </p:tgtEl>
                                        <p:attrNameLst>
                                          <p:attrName>style.color</p:attrName>
                                        </p:attrNameLst>
                                      </p:cBhvr>
                                      <p:to>
                                        <a:srgbClr val="000099"/>
                                      </p:to>
                                    </p:animClr>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123">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123">
                                            <p:txEl>
                                              <p:pRg st="5" end="5"/>
                                            </p:txEl>
                                          </p:spTgt>
                                        </p:tgtEl>
                                        <p:attrNameLst>
                                          <p:attrName>style.visibility</p:attrName>
                                        </p:attrNameLst>
                                      </p:cBhvr>
                                      <p:to>
                                        <p:strVal val="visible"/>
                                      </p:to>
                                    </p:set>
                                  </p:childTnLst>
                                </p:cTn>
                              </p:par>
                              <p:par>
                                <p:cTn id="19" presetID="3" presetClass="emph" presetSubtype="2" fill="hold" nodeType="withEffect">
                                  <p:stCondLst>
                                    <p:cond delay="0"/>
                                  </p:stCondLst>
                                  <p:childTnLst>
                                    <p:animClr clrSpc="rgb" dir="cw">
                                      <p:cBhvr override="childStyle">
                                        <p:cTn id="20" dur="500" fill="hold"/>
                                        <p:tgtEl>
                                          <p:spTgt spid="5123">
                                            <p:txEl>
                                              <p:pRg st="3" end="3"/>
                                            </p:txEl>
                                          </p:spTgt>
                                        </p:tgtEl>
                                        <p:attrNameLst>
                                          <p:attrName>style.color</p:attrName>
                                        </p:attrNameLst>
                                      </p:cBhvr>
                                      <p:to>
                                        <a:srgbClr val="000099"/>
                                      </p:to>
                                    </p:animClr>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5123">
                                            <p:txEl>
                                              <p:pRg st="6" end="6"/>
                                            </p:txEl>
                                          </p:spTgt>
                                        </p:tgtEl>
                                        <p:attrNameLst>
                                          <p:attrName>style.visibility</p:attrName>
                                        </p:attrNameLst>
                                      </p:cBhvr>
                                      <p:to>
                                        <p:strVal val="visible"/>
                                      </p:to>
                                    </p:set>
                                  </p:childTnLst>
                                </p:cTn>
                              </p:par>
                              <p:par>
                                <p:cTn id="25" presetID="3" presetClass="emph" presetSubtype="2" fill="hold" nodeType="withEffect">
                                  <p:stCondLst>
                                    <p:cond delay="0"/>
                                  </p:stCondLst>
                                  <p:childTnLst>
                                    <p:animClr clrSpc="rgb" dir="cw">
                                      <p:cBhvr override="childStyle">
                                        <p:cTn id="26" dur="500" fill="hold"/>
                                        <p:tgtEl>
                                          <p:spTgt spid="5123">
                                            <p:txEl>
                                              <p:pRg st="4" end="4"/>
                                            </p:txEl>
                                          </p:spTgt>
                                        </p:tgtEl>
                                        <p:attrNameLst>
                                          <p:attrName>style.color</p:attrName>
                                        </p:attrNameLst>
                                      </p:cBhvr>
                                      <p:to>
                                        <a:srgbClr val="000099"/>
                                      </p:to>
                                    </p:animClr>
                                  </p:childTnLst>
                                </p:cTn>
                              </p:par>
                              <p:par>
                                <p:cTn id="27" presetID="3" presetClass="emph" presetSubtype="2" fill="hold" nodeType="withEffect">
                                  <p:stCondLst>
                                    <p:cond delay="0"/>
                                  </p:stCondLst>
                                  <p:childTnLst>
                                    <p:animClr clrSpc="rgb" dir="cw">
                                      <p:cBhvr override="childStyle">
                                        <p:cTn id="28" dur="500" fill="hold"/>
                                        <p:tgtEl>
                                          <p:spTgt spid="5123">
                                            <p:txEl>
                                              <p:pRg st="5" end="5"/>
                                            </p:txEl>
                                          </p:spTgt>
                                        </p:tgtEl>
                                        <p:attrNameLst>
                                          <p:attrName>style.color</p:attrName>
                                        </p:attrNameLst>
                                      </p:cBhvr>
                                      <p:to>
                                        <a:srgbClr val="000099"/>
                                      </p:to>
                                    </p:animClr>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123">
                                            <p:txEl>
                                              <p:pRg st="7" end="7"/>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123">
                                            <p:txEl>
                                              <p:pRg st="8" end="8"/>
                                            </p:txEl>
                                          </p:spTgt>
                                        </p:tgtEl>
                                        <p:attrNameLst>
                                          <p:attrName>style.visibility</p:attrName>
                                        </p:attrNameLst>
                                      </p:cBhvr>
                                      <p:to>
                                        <p:strVal val="visible"/>
                                      </p:to>
                                    </p:set>
                                  </p:childTnLst>
                                </p:cTn>
                              </p:par>
                              <p:par>
                                <p:cTn id="35" presetID="3" presetClass="emph" presetSubtype="2" fill="hold" nodeType="withEffect">
                                  <p:stCondLst>
                                    <p:cond delay="0"/>
                                  </p:stCondLst>
                                  <p:childTnLst>
                                    <p:animClr clrSpc="rgb" dir="cw">
                                      <p:cBhvr override="childStyle">
                                        <p:cTn id="36" dur="500" fill="hold"/>
                                        <p:tgtEl>
                                          <p:spTgt spid="5123">
                                            <p:txEl>
                                              <p:pRg st="6" end="6"/>
                                            </p:txEl>
                                          </p:spTgt>
                                        </p:tgtEl>
                                        <p:attrNameLst>
                                          <p:attrName>style.color</p:attrName>
                                        </p:attrNameLst>
                                      </p:cBhvr>
                                      <p:to>
                                        <a:srgbClr val="000099"/>
                                      </p:to>
                                    </p:animClr>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5123">
                                            <p:txEl>
                                              <p:pRg st="9" end="9"/>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123">
                                            <p:txEl>
                                              <p:pRg st="10" end="10"/>
                                            </p:txEl>
                                          </p:spTgt>
                                        </p:tgtEl>
                                        <p:attrNameLst>
                                          <p:attrName>style.visibility</p:attrName>
                                        </p:attrNameLst>
                                      </p:cBhvr>
                                      <p:to>
                                        <p:strVal val="visible"/>
                                      </p:to>
                                    </p:set>
                                  </p:childTnLst>
                                </p:cTn>
                              </p:par>
                              <p:par>
                                <p:cTn id="43" presetID="3" presetClass="emph" presetSubtype="2" fill="hold" nodeType="withEffect">
                                  <p:stCondLst>
                                    <p:cond delay="0"/>
                                  </p:stCondLst>
                                  <p:childTnLst>
                                    <p:animClr clrSpc="rgb" dir="cw">
                                      <p:cBhvr override="childStyle">
                                        <p:cTn id="44" dur="500" fill="hold"/>
                                        <p:tgtEl>
                                          <p:spTgt spid="5123">
                                            <p:txEl>
                                              <p:pRg st="7" end="7"/>
                                            </p:txEl>
                                          </p:spTgt>
                                        </p:tgtEl>
                                        <p:attrNameLst>
                                          <p:attrName>style.color</p:attrName>
                                        </p:attrNameLst>
                                      </p:cBhvr>
                                      <p:to>
                                        <a:srgbClr val="000099"/>
                                      </p:to>
                                    </p:animClr>
                                  </p:childTnLst>
                                </p:cTn>
                              </p:par>
                              <p:par>
                                <p:cTn id="45" presetID="3" presetClass="emph" presetSubtype="2" fill="hold" nodeType="withEffect">
                                  <p:stCondLst>
                                    <p:cond delay="0"/>
                                  </p:stCondLst>
                                  <p:childTnLst>
                                    <p:animClr clrSpc="rgb" dir="cw">
                                      <p:cBhvr override="childStyle">
                                        <p:cTn id="46" dur="500" fill="hold"/>
                                        <p:tgtEl>
                                          <p:spTgt spid="5123">
                                            <p:txEl>
                                              <p:pRg st="8" end="8"/>
                                            </p:txEl>
                                          </p:spTgt>
                                        </p:tgtEl>
                                        <p:attrNameLst>
                                          <p:attrName>style.color</p:attrName>
                                        </p:attrNameLst>
                                      </p:cBhvr>
                                      <p:to>
                                        <a:srgbClr val="000099"/>
                                      </p:to>
                                    </p:animClr>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nodeType="clickEffect">
                                  <p:stCondLst>
                                    <p:cond delay="0"/>
                                  </p:stCondLst>
                                  <p:childTnLst>
                                    <p:set>
                                      <p:cBhvr>
                                        <p:cTn id="50" dur="1" fill="hold">
                                          <p:stCondLst>
                                            <p:cond delay="0"/>
                                          </p:stCondLst>
                                        </p:cTn>
                                        <p:tgtEl>
                                          <p:spTgt spid="5123">
                                            <p:txEl>
                                              <p:pRg st="11" end="11"/>
                                            </p:txEl>
                                          </p:spTgt>
                                        </p:tgtEl>
                                        <p:attrNameLst>
                                          <p:attrName>style.visibility</p:attrName>
                                        </p:attrNameLst>
                                      </p:cBhvr>
                                      <p:to>
                                        <p:strVal val="visible"/>
                                      </p:to>
                                    </p:set>
                                  </p:childTnLst>
                                </p:cTn>
                              </p:par>
                              <p:par>
                                <p:cTn id="51" presetID="3" presetClass="emph" presetSubtype="2" fill="hold" nodeType="withEffect">
                                  <p:stCondLst>
                                    <p:cond delay="0"/>
                                  </p:stCondLst>
                                  <p:childTnLst>
                                    <p:animClr clrSpc="rgb" dir="cw">
                                      <p:cBhvr override="childStyle">
                                        <p:cTn id="52" dur="500" fill="hold"/>
                                        <p:tgtEl>
                                          <p:spTgt spid="5123">
                                            <p:txEl>
                                              <p:pRg st="9" end="9"/>
                                            </p:txEl>
                                          </p:spTgt>
                                        </p:tgtEl>
                                        <p:attrNameLst>
                                          <p:attrName>style.color</p:attrName>
                                        </p:attrNameLst>
                                      </p:cBhvr>
                                      <p:to>
                                        <a:srgbClr val="000099"/>
                                      </p:to>
                                    </p:animClr>
                                  </p:childTnLst>
                                </p:cTn>
                              </p:par>
                              <p:par>
                                <p:cTn id="53" presetID="3" presetClass="emph" presetSubtype="2" fill="hold" nodeType="withEffect">
                                  <p:stCondLst>
                                    <p:cond delay="0"/>
                                  </p:stCondLst>
                                  <p:childTnLst>
                                    <p:animClr clrSpc="rgb" dir="cw">
                                      <p:cBhvr override="childStyle">
                                        <p:cTn id="54" dur="500" fill="hold"/>
                                        <p:tgtEl>
                                          <p:spTgt spid="5123">
                                            <p:txEl>
                                              <p:pRg st="10" end="10"/>
                                            </p:txEl>
                                          </p:spTgt>
                                        </p:tgtEl>
                                        <p:attrNameLst>
                                          <p:attrName>style.color</p:attrName>
                                        </p:attrNameLst>
                                      </p:cBhvr>
                                      <p:to>
                                        <a:srgbClr val="000099"/>
                                      </p:to>
                                    </p:animClr>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5123">
                                            <p:txEl>
                                              <p:pRg st="12" end="12"/>
                                            </p:txEl>
                                          </p:spTgt>
                                        </p:tgtEl>
                                        <p:attrNameLst>
                                          <p:attrName>style.visibility</p:attrName>
                                        </p:attrNameLst>
                                      </p:cBhvr>
                                      <p:to>
                                        <p:strVal val="visible"/>
                                      </p:to>
                                    </p:set>
                                  </p:childTnLst>
                                </p:cTn>
                              </p:par>
                              <p:par>
                                <p:cTn id="59" presetID="3" presetClass="emph" presetSubtype="2" fill="hold" nodeType="withEffect">
                                  <p:stCondLst>
                                    <p:cond delay="0"/>
                                  </p:stCondLst>
                                  <p:childTnLst>
                                    <p:animClr clrSpc="rgb" dir="cw">
                                      <p:cBhvr override="childStyle">
                                        <p:cTn id="60" dur="500" fill="hold"/>
                                        <p:tgtEl>
                                          <p:spTgt spid="5123">
                                            <p:txEl>
                                              <p:pRg st="11" end="11"/>
                                            </p:txEl>
                                          </p:spTgt>
                                        </p:tgtEl>
                                        <p:attrNameLst>
                                          <p:attrName>style.color</p:attrName>
                                        </p:attrNameLst>
                                      </p:cBhvr>
                                      <p:to>
                                        <a:srgbClr val="000099"/>
                                      </p:to>
                                    </p:animClr>
                                  </p:childTnLst>
                                </p:cTn>
                              </p:par>
                            </p:childTnLst>
                          </p:cTn>
                        </p:par>
                      </p:childTnLst>
                    </p:cTn>
                  </p:par>
                  <p:par>
                    <p:cTn id="61" fill="hold">
                      <p:stCondLst>
                        <p:cond delay="indefinite"/>
                      </p:stCondLst>
                      <p:childTnLst>
                        <p:par>
                          <p:cTn id="62" fill="hold">
                            <p:stCondLst>
                              <p:cond delay="0"/>
                            </p:stCondLst>
                            <p:childTnLst>
                              <p:par>
                                <p:cTn id="63" presetID="3" presetClass="emph" presetSubtype="2" fill="hold" nodeType="clickEffect">
                                  <p:stCondLst>
                                    <p:cond delay="0"/>
                                  </p:stCondLst>
                                  <p:childTnLst>
                                    <p:animClr clrSpc="rgb" dir="cw">
                                      <p:cBhvr override="childStyle">
                                        <p:cTn id="64" dur="500" fill="hold"/>
                                        <p:tgtEl>
                                          <p:spTgt spid="5123">
                                            <p:txEl>
                                              <p:pRg st="12" end="12"/>
                                            </p:txEl>
                                          </p:spTgt>
                                        </p:tgtEl>
                                        <p:attrNameLst>
                                          <p:attrName>style.color</p:attrName>
                                        </p:attrNameLst>
                                      </p:cBhvr>
                                      <p:to>
                                        <a:srgbClr val="000099"/>
                                      </p:to>
                                    </p:animClr>
                                  </p:childTnLst>
                                </p:cTn>
                              </p:par>
                              <p:par>
                                <p:cTn id="65" presetID="10" presetClass="entr" presetSubtype="0" fill="hold" grpId="0" nodeType="withEffect">
                                  <p:stCondLst>
                                    <p:cond delay="0"/>
                                  </p:stCondLst>
                                  <p:childTnLst>
                                    <p:set>
                                      <p:cBhvr>
                                        <p:cTn id="66" dur="1" fill="hold">
                                          <p:stCondLst>
                                            <p:cond delay="0"/>
                                          </p:stCondLst>
                                        </p:cTn>
                                        <p:tgtEl>
                                          <p:spTgt spid="5130"/>
                                        </p:tgtEl>
                                        <p:attrNameLst>
                                          <p:attrName>style.visibility</p:attrName>
                                        </p:attrNameLst>
                                      </p:cBhvr>
                                      <p:to>
                                        <p:strVal val="visible"/>
                                      </p:to>
                                    </p:set>
                                    <p:animEffect transition="in" filter="fade">
                                      <p:cBhvr>
                                        <p:cTn id="67" dur="500"/>
                                        <p:tgtEl>
                                          <p:spTgt spid="5130"/>
                                        </p:tgtEl>
                                      </p:cBhvr>
                                    </p:animEffect>
                                  </p:childTnLst>
                                </p:cTn>
                              </p:par>
                              <p:par>
                                <p:cTn id="68" presetID="3" presetClass="emph" presetSubtype="2" fill="hold" nodeType="withEffect">
                                  <p:stCondLst>
                                    <p:cond delay="0"/>
                                  </p:stCondLst>
                                  <p:childTnLst>
                                    <p:animClr clrSpc="rgb" dir="cw">
                                      <p:cBhvr override="childStyle">
                                        <p:cTn id="69" dur="2000" fill="hold"/>
                                        <p:tgtEl>
                                          <p:spTgt spid="5127">
                                            <p:txEl>
                                              <p:pRg st="0" end="0"/>
                                            </p:txEl>
                                          </p:spTgt>
                                        </p:tgtEl>
                                        <p:attrNameLst>
                                          <p:attrName>style.color</p:attrName>
                                        </p:attrNameLst>
                                      </p:cBhvr>
                                      <p:to>
                                        <a:srgbClr val="FFCC00"/>
                                      </p:to>
                                    </p:animClr>
                                  </p:childTnLst>
                                </p:cTn>
                              </p:par>
                              <p:par>
                                <p:cTn id="70" presetID="3" presetClass="emph" presetSubtype="2" fill="hold" nodeType="withEffect">
                                  <p:stCondLst>
                                    <p:cond delay="0"/>
                                  </p:stCondLst>
                                  <p:childTnLst>
                                    <p:animClr clrSpc="rgb" dir="cw">
                                      <p:cBhvr override="childStyle">
                                        <p:cTn id="71" dur="500" fill="hold"/>
                                        <p:tgtEl>
                                          <p:spTgt spid="5123">
                                            <p:txEl>
                                              <p:pRg st="1" end="1"/>
                                            </p:txEl>
                                          </p:spTgt>
                                        </p:tgtEl>
                                        <p:attrNameLst>
                                          <p:attrName>style.color</p:attrName>
                                        </p:attrNameLst>
                                      </p:cBhvr>
                                      <p:to>
                                        <a:srgbClr val="FFCC00"/>
                                      </p:to>
                                    </p:animClr>
                                  </p:childTnLst>
                                </p:cTn>
                              </p:par>
                              <p:par>
                                <p:cTn id="72" presetID="1" presetClass="entr" presetSubtype="0" fill="hold" nodeType="withEffect">
                                  <p:stCondLst>
                                    <p:cond delay="0"/>
                                  </p:stCondLst>
                                  <p:childTnLst>
                                    <p:set>
                                      <p:cBhvr>
                                        <p:cTn id="73"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228593"/>
            <a:ext cx="4935106" cy="6387997"/>
          </a:xfrm>
          <a:prstGeom prst="rect">
            <a:avLst/>
          </a:prstGeom>
        </p:spPr>
      </p:pic>
      <p:sp>
        <p:nvSpPr>
          <p:cNvPr id="62476" name="Text Box 12"/>
          <p:cNvSpPr txBox="1">
            <a:spLocks noChangeArrowheads="1"/>
          </p:cNvSpPr>
          <p:nvPr/>
        </p:nvSpPr>
        <p:spPr bwMode="auto">
          <a:xfrm>
            <a:off x="457200" y="304800"/>
            <a:ext cx="8382000" cy="1785104"/>
          </a:xfrm>
          <a:prstGeom prst="rect">
            <a:avLst/>
          </a:prstGeom>
          <a:noFill/>
          <a:ln w="9525">
            <a:noFill/>
            <a:miter lim="800000"/>
            <a:headEnd/>
            <a:tailEnd/>
          </a:ln>
          <a:effectLst/>
        </p:spPr>
        <p:txBody>
          <a:bodyPr>
            <a:spAutoFit/>
          </a:bodyPr>
          <a:lstStyle/>
          <a:p>
            <a:pPr>
              <a:spcBef>
                <a:spcPct val="50000"/>
              </a:spcBef>
              <a:defRPr/>
            </a:pPr>
            <a:endParaRPr lang="en-US" sz="2200" dirty="0">
              <a:solidFill>
                <a:srgbClr val="0000CC"/>
              </a:solidFill>
              <a:effectLst>
                <a:outerShdw blurRad="38100" dist="38100" dir="2700000" algn="tl">
                  <a:srgbClr val="000000"/>
                </a:outerShdw>
              </a:effectLst>
            </a:endParaRPr>
          </a:p>
          <a:p>
            <a:pPr>
              <a:defRPr/>
            </a:pPr>
            <a:r>
              <a:rPr lang="en-US" sz="2200" dirty="0">
                <a:solidFill>
                  <a:srgbClr val="FFFF99"/>
                </a:solidFill>
              </a:rPr>
              <a:t>Inspection Report</a:t>
            </a:r>
          </a:p>
          <a:p>
            <a:pPr>
              <a:defRPr/>
            </a:pPr>
            <a:r>
              <a:rPr lang="en-US" sz="2200" dirty="0">
                <a:solidFill>
                  <a:srgbClr val="FFFF99"/>
                </a:solidFill>
              </a:rPr>
              <a:t>Facility Photo</a:t>
            </a:r>
          </a:p>
          <a:p>
            <a:pPr>
              <a:defRPr/>
            </a:pPr>
            <a:r>
              <a:rPr lang="en-US" sz="2200" dirty="0">
                <a:solidFill>
                  <a:srgbClr val="FFFF99"/>
                </a:solidFill>
              </a:rPr>
              <a:t>Documentation</a:t>
            </a:r>
          </a:p>
          <a:p>
            <a:pPr>
              <a:defRPr/>
            </a:pPr>
            <a:endParaRPr lang="en-US" sz="2200" dirty="0">
              <a:solidFill>
                <a:srgbClr val="FFFF99"/>
              </a:solidFill>
              <a:effectLst>
                <a:outerShdw blurRad="38100" dist="38100" dir="2700000" algn="tl">
                  <a:srgbClr val="000000"/>
                </a:outerShdw>
              </a:effectLst>
            </a:endParaRPr>
          </a:p>
        </p:txBody>
      </p:sp>
    </p:spTree>
    <p:extLst>
      <p:ext uri="{BB962C8B-B14F-4D97-AF65-F5344CB8AC3E}">
        <p14:creationId xmlns:p14="http://schemas.microsoft.com/office/powerpoint/2010/main" val="54750431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228594"/>
            <a:ext cx="4935105" cy="6387997"/>
          </a:xfrm>
          <a:prstGeom prst="rect">
            <a:avLst/>
          </a:prstGeom>
        </p:spPr>
      </p:pic>
      <p:sp>
        <p:nvSpPr>
          <p:cNvPr id="62476" name="Text Box 12"/>
          <p:cNvSpPr txBox="1">
            <a:spLocks noChangeArrowheads="1"/>
          </p:cNvSpPr>
          <p:nvPr/>
        </p:nvSpPr>
        <p:spPr bwMode="auto">
          <a:xfrm>
            <a:off x="457200" y="304800"/>
            <a:ext cx="8382000" cy="1446550"/>
          </a:xfrm>
          <a:prstGeom prst="rect">
            <a:avLst/>
          </a:prstGeom>
          <a:noFill/>
          <a:ln w="9525">
            <a:noFill/>
            <a:miter lim="800000"/>
            <a:headEnd/>
            <a:tailEnd/>
          </a:ln>
          <a:effectLst/>
        </p:spPr>
        <p:txBody>
          <a:bodyPr>
            <a:spAutoFit/>
          </a:bodyPr>
          <a:lstStyle/>
          <a:p>
            <a:pPr>
              <a:spcBef>
                <a:spcPct val="50000"/>
              </a:spcBef>
              <a:defRPr/>
            </a:pPr>
            <a:endParaRPr lang="en-US" sz="2200" dirty="0">
              <a:solidFill>
                <a:srgbClr val="0000CC"/>
              </a:solidFill>
              <a:effectLst>
                <a:outerShdw blurRad="38100" dist="38100" dir="2700000" algn="tl">
                  <a:srgbClr val="000000"/>
                </a:outerShdw>
              </a:effectLst>
            </a:endParaRPr>
          </a:p>
          <a:p>
            <a:pPr>
              <a:defRPr/>
            </a:pPr>
            <a:r>
              <a:rPr lang="en-US" sz="2200" dirty="0">
                <a:solidFill>
                  <a:srgbClr val="FFFF99"/>
                </a:solidFill>
              </a:rPr>
              <a:t>Inspection Report</a:t>
            </a:r>
          </a:p>
          <a:p>
            <a:pPr>
              <a:defRPr/>
            </a:pPr>
            <a:r>
              <a:rPr lang="en-US" sz="2200" dirty="0">
                <a:solidFill>
                  <a:srgbClr val="FFFF99"/>
                </a:solidFill>
              </a:rPr>
              <a:t>Permit Verification</a:t>
            </a:r>
          </a:p>
          <a:p>
            <a:pPr>
              <a:defRPr/>
            </a:pPr>
            <a:endParaRPr lang="en-US" sz="2200" dirty="0">
              <a:solidFill>
                <a:srgbClr val="FFFF99"/>
              </a:solidFill>
              <a:effectLst>
                <a:outerShdw blurRad="38100" dist="38100" dir="2700000" algn="tl">
                  <a:srgbClr val="000000"/>
                </a:outerShdw>
              </a:effectLst>
            </a:endParaRPr>
          </a:p>
        </p:txBody>
      </p:sp>
    </p:spTree>
    <p:extLst>
      <p:ext uri="{BB962C8B-B14F-4D97-AF65-F5344CB8AC3E}">
        <p14:creationId xmlns:p14="http://schemas.microsoft.com/office/powerpoint/2010/main" val="3145876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217708"/>
            <a:ext cx="4951925" cy="6409768"/>
          </a:xfrm>
          <a:prstGeom prst="rect">
            <a:avLst/>
          </a:prstGeom>
        </p:spPr>
      </p:pic>
      <p:sp>
        <p:nvSpPr>
          <p:cNvPr id="62476" name="Text Box 12"/>
          <p:cNvSpPr txBox="1">
            <a:spLocks noChangeArrowheads="1"/>
          </p:cNvSpPr>
          <p:nvPr/>
        </p:nvSpPr>
        <p:spPr bwMode="auto">
          <a:xfrm>
            <a:off x="457200" y="304800"/>
            <a:ext cx="8382000" cy="1446550"/>
          </a:xfrm>
          <a:prstGeom prst="rect">
            <a:avLst/>
          </a:prstGeom>
          <a:noFill/>
          <a:ln w="9525">
            <a:noFill/>
            <a:miter lim="800000"/>
            <a:headEnd/>
            <a:tailEnd/>
          </a:ln>
          <a:effectLst/>
        </p:spPr>
        <p:txBody>
          <a:bodyPr>
            <a:spAutoFit/>
          </a:bodyPr>
          <a:lstStyle/>
          <a:p>
            <a:pPr>
              <a:spcBef>
                <a:spcPct val="50000"/>
              </a:spcBef>
              <a:defRPr/>
            </a:pPr>
            <a:endParaRPr lang="en-US" sz="2200" dirty="0">
              <a:solidFill>
                <a:srgbClr val="0000CC"/>
              </a:solidFill>
              <a:effectLst>
                <a:outerShdw blurRad="38100" dist="38100" dir="2700000" algn="tl">
                  <a:srgbClr val="000000"/>
                </a:outerShdw>
              </a:effectLst>
            </a:endParaRPr>
          </a:p>
          <a:p>
            <a:pPr>
              <a:defRPr/>
            </a:pPr>
            <a:r>
              <a:rPr lang="en-US" sz="2200" dirty="0">
                <a:solidFill>
                  <a:srgbClr val="FFFF99"/>
                </a:solidFill>
              </a:rPr>
              <a:t>Inspection Report</a:t>
            </a:r>
          </a:p>
          <a:p>
            <a:pPr>
              <a:defRPr/>
            </a:pPr>
            <a:r>
              <a:rPr lang="en-US" sz="2200" dirty="0">
                <a:solidFill>
                  <a:srgbClr val="FFFF99"/>
                </a:solidFill>
              </a:rPr>
              <a:t>Permit Verification</a:t>
            </a:r>
          </a:p>
          <a:p>
            <a:pPr>
              <a:defRPr/>
            </a:pPr>
            <a:endParaRPr lang="en-US" sz="2200" dirty="0">
              <a:solidFill>
                <a:srgbClr val="FFFF99"/>
              </a:solidFill>
              <a:effectLst>
                <a:outerShdw blurRad="38100" dist="38100" dir="2700000" algn="tl">
                  <a:srgbClr val="000000"/>
                </a:outerShdw>
              </a:effectLst>
            </a:endParaRPr>
          </a:p>
        </p:txBody>
      </p:sp>
    </p:spTree>
    <p:extLst>
      <p:ext uri="{BB962C8B-B14F-4D97-AF65-F5344CB8AC3E}">
        <p14:creationId xmlns:p14="http://schemas.microsoft.com/office/powerpoint/2010/main" val="165901753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217706"/>
            <a:ext cx="4951926" cy="6409769"/>
          </a:xfrm>
          <a:prstGeom prst="rect">
            <a:avLst/>
          </a:prstGeom>
        </p:spPr>
      </p:pic>
      <p:sp>
        <p:nvSpPr>
          <p:cNvPr id="62476" name="Text Box 12"/>
          <p:cNvSpPr txBox="1">
            <a:spLocks noChangeArrowheads="1"/>
          </p:cNvSpPr>
          <p:nvPr/>
        </p:nvSpPr>
        <p:spPr bwMode="auto">
          <a:xfrm>
            <a:off x="457200" y="304800"/>
            <a:ext cx="8382000" cy="1446550"/>
          </a:xfrm>
          <a:prstGeom prst="rect">
            <a:avLst/>
          </a:prstGeom>
          <a:noFill/>
          <a:ln w="9525">
            <a:noFill/>
            <a:miter lim="800000"/>
            <a:headEnd/>
            <a:tailEnd/>
          </a:ln>
          <a:effectLst/>
        </p:spPr>
        <p:txBody>
          <a:bodyPr>
            <a:spAutoFit/>
          </a:bodyPr>
          <a:lstStyle/>
          <a:p>
            <a:pPr>
              <a:spcBef>
                <a:spcPct val="50000"/>
              </a:spcBef>
              <a:defRPr/>
            </a:pPr>
            <a:endParaRPr lang="en-US" sz="2200" dirty="0">
              <a:solidFill>
                <a:srgbClr val="0000CC"/>
              </a:solidFill>
              <a:effectLst>
                <a:outerShdw blurRad="38100" dist="38100" dir="2700000" algn="tl">
                  <a:srgbClr val="000000"/>
                </a:outerShdw>
              </a:effectLst>
            </a:endParaRPr>
          </a:p>
          <a:p>
            <a:pPr>
              <a:defRPr/>
            </a:pPr>
            <a:r>
              <a:rPr lang="en-US" sz="2200" dirty="0">
                <a:solidFill>
                  <a:srgbClr val="FFFF99"/>
                </a:solidFill>
              </a:rPr>
              <a:t>Inspection Report</a:t>
            </a:r>
          </a:p>
          <a:p>
            <a:pPr>
              <a:defRPr/>
            </a:pPr>
            <a:r>
              <a:rPr lang="en-US" sz="2200" dirty="0">
                <a:solidFill>
                  <a:srgbClr val="FFFF99"/>
                </a:solidFill>
              </a:rPr>
              <a:t>Permit Verification</a:t>
            </a:r>
          </a:p>
          <a:p>
            <a:pPr>
              <a:defRPr/>
            </a:pPr>
            <a:endParaRPr lang="en-US" sz="2200" dirty="0">
              <a:solidFill>
                <a:srgbClr val="FFFF99"/>
              </a:solidFill>
              <a:effectLst>
                <a:outerShdw blurRad="38100" dist="38100" dir="2700000" algn="tl">
                  <a:srgbClr val="000000"/>
                </a:outerShdw>
              </a:effectLst>
            </a:endParaRPr>
          </a:p>
        </p:txBody>
      </p:sp>
    </p:spTree>
    <p:extLst>
      <p:ext uri="{BB962C8B-B14F-4D97-AF65-F5344CB8AC3E}">
        <p14:creationId xmlns:p14="http://schemas.microsoft.com/office/powerpoint/2010/main" val="55230344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217704"/>
            <a:ext cx="4951926" cy="6409769"/>
          </a:xfrm>
          <a:prstGeom prst="rect">
            <a:avLst/>
          </a:prstGeom>
        </p:spPr>
      </p:pic>
      <p:sp>
        <p:nvSpPr>
          <p:cNvPr id="62476" name="Text Box 12"/>
          <p:cNvSpPr txBox="1">
            <a:spLocks noChangeArrowheads="1"/>
          </p:cNvSpPr>
          <p:nvPr/>
        </p:nvSpPr>
        <p:spPr bwMode="auto">
          <a:xfrm>
            <a:off x="457200" y="304800"/>
            <a:ext cx="8382000" cy="1446550"/>
          </a:xfrm>
          <a:prstGeom prst="rect">
            <a:avLst/>
          </a:prstGeom>
          <a:noFill/>
          <a:ln w="9525">
            <a:noFill/>
            <a:miter lim="800000"/>
            <a:headEnd/>
            <a:tailEnd/>
          </a:ln>
          <a:effectLst/>
        </p:spPr>
        <p:txBody>
          <a:bodyPr>
            <a:spAutoFit/>
          </a:bodyPr>
          <a:lstStyle/>
          <a:p>
            <a:pPr>
              <a:spcBef>
                <a:spcPct val="50000"/>
              </a:spcBef>
              <a:defRPr/>
            </a:pPr>
            <a:endParaRPr lang="en-US" sz="2200" dirty="0">
              <a:solidFill>
                <a:srgbClr val="0000CC"/>
              </a:solidFill>
              <a:effectLst>
                <a:outerShdw blurRad="38100" dist="38100" dir="2700000" algn="tl">
                  <a:srgbClr val="000000"/>
                </a:outerShdw>
              </a:effectLst>
            </a:endParaRPr>
          </a:p>
          <a:p>
            <a:pPr>
              <a:defRPr/>
            </a:pPr>
            <a:r>
              <a:rPr lang="en-US" sz="2200" dirty="0">
                <a:solidFill>
                  <a:srgbClr val="FFFF99"/>
                </a:solidFill>
              </a:rPr>
              <a:t>Inspection Report</a:t>
            </a:r>
          </a:p>
          <a:p>
            <a:pPr>
              <a:defRPr/>
            </a:pPr>
            <a:r>
              <a:rPr lang="en-US" sz="2200" dirty="0">
                <a:solidFill>
                  <a:srgbClr val="FFFF99"/>
                </a:solidFill>
              </a:rPr>
              <a:t>Permit Verification</a:t>
            </a:r>
          </a:p>
          <a:p>
            <a:pPr>
              <a:defRPr/>
            </a:pPr>
            <a:endParaRPr lang="en-US" sz="2200" dirty="0">
              <a:solidFill>
                <a:srgbClr val="FFFF99"/>
              </a:solidFill>
              <a:effectLst>
                <a:outerShdw blurRad="38100" dist="38100" dir="2700000" algn="tl">
                  <a:srgbClr val="000000"/>
                </a:outerShdw>
              </a:effectLst>
            </a:endParaRPr>
          </a:p>
        </p:txBody>
      </p:sp>
    </p:spTree>
    <p:extLst>
      <p:ext uri="{BB962C8B-B14F-4D97-AF65-F5344CB8AC3E}">
        <p14:creationId xmlns:p14="http://schemas.microsoft.com/office/powerpoint/2010/main" val="18819214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217703"/>
            <a:ext cx="4951926" cy="6409769"/>
          </a:xfrm>
          <a:prstGeom prst="rect">
            <a:avLst/>
          </a:prstGeom>
        </p:spPr>
      </p:pic>
      <p:sp>
        <p:nvSpPr>
          <p:cNvPr id="62476" name="Text Box 12"/>
          <p:cNvSpPr txBox="1">
            <a:spLocks noChangeArrowheads="1"/>
          </p:cNvSpPr>
          <p:nvPr/>
        </p:nvSpPr>
        <p:spPr bwMode="auto">
          <a:xfrm>
            <a:off x="457200" y="304800"/>
            <a:ext cx="8382000" cy="1785104"/>
          </a:xfrm>
          <a:prstGeom prst="rect">
            <a:avLst/>
          </a:prstGeom>
          <a:noFill/>
          <a:ln w="9525">
            <a:noFill/>
            <a:miter lim="800000"/>
            <a:headEnd/>
            <a:tailEnd/>
          </a:ln>
          <a:effectLst/>
        </p:spPr>
        <p:txBody>
          <a:bodyPr>
            <a:spAutoFit/>
          </a:bodyPr>
          <a:lstStyle/>
          <a:p>
            <a:pPr>
              <a:spcBef>
                <a:spcPct val="50000"/>
              </a:spcBef>
              <a:defRPr/>
            </a:pPr>
            <a:endParaRPr lang="en-US" sz="2200" dirty="0">
              <a:solidFill>
                <a:srgbClr val="0000CC"/>
              </a:solidFill>
              <a:effectLst>
                <a:outerShdw blurRad="38100" dist="38100" dir="2700000" algn="tl">
                  <a:srgbClr val="000000"/>
                </a:outerShdw>
              </a:effectLst>
            </a:endParaRPr>
          </a:p>
          <a:p>
            <a:pPr>
              <a:defRPr/>
            </a:pPr>
            <a:r>
              <a:rPr lang="en-US" sz="2200" dirty="0">
                <a:solidFill>
                  <a:srgbClr val="FFFF99"/>
                </a:solidFill>
              </a:rPr>
              <a:t>Inspection Report</a:t>
            </a:r>
          </a:p>
          <a:p>
            <a:pPr>
              <a:defRPr/>
            </a:pPr>
            <a:r>
              <a:rPr lang="en-US" sz="2200" dirty="0">
                <a:solidFill>
                  <a:srgbClr val="FFFF99"/>
                </a:solidFill>
              </a:rPr>
              <a:t>Compliance</a:t>
            </a:r>
          </a:p>
          <a:p>
            <a:pPr>
              <a:defRPr/>
            </a:pPr>
            <a:r>
              <a:rPr lang="en-US" sz="2200" dirty="0">
                <a:solidFill>
                  <a:srgbClr val="FFFF99"/>
                </a:solidFill>
              </a:rPr>
              <a:t>Determinations</a:t>
            </a:r>
          </a:p>
          <a:p>
            <a:pPr>
              <a:defRPr/>
            </a:pPr>
            <a:endParaRPr lang="en-US" sz="2200" dirty="0">
              <a:solidFill>
                <a:srgbClr val="FFFF99"/>
              </a:solidFill>
              <a:effectLst>
                <a:outerShdw blurRad="38100" dist="38100" dir="2700000" algn="tl">
                  <a:srgbClr val="000000"/>
                </a:outerShdw>
              </a:effectLst>
            </a:endParaRPr>
          </a:p>
        </p:txBody>
      </p:sp>
    </p:spTree>
    <p:extLst>
      <p:ext uri="{BB962C8B-B14F-4D97-AF65-F5344CB8AC3E}">
        <p14:creationId xmlns:p14="http://schemas.microsoft.com/office/powerpoint/2010/main" val="3384012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217703"/>
            <a:ext cx="4951923" cy="6409766"/>
          </a:xfrm>
          <a:prstGeom prst="rect">
            <a:avLst/>
          </a:prstGeom>
        </p:spPr>
      </p:pic>
      <p:sp>
        <p:nvSpPr>
          <p:cNvPr id="62476" name="Text Box 12"/>
          <p:cNvSpPr txBox="1">
            <a:spLocks noChangeArrowheads="1"/>
          </p:cNvSpPr>
          <p:nvPr/>
        </p:nvSpPr>
        <p:spPr bwMode="auto">
          <a:xfrm>
            <a:off x="457200" y="304800"/>
            <a:ext cx="8382000" cy="1785104"/>
          </a:xfrm>
          <a:prstGeom prst="rect">
            <a:avLst/>
          </a:prstGeom>
          <a:noFill/>
          <a:ln w="9525">
            <a:noFill/>
            <a:miter lim="800000"/>
            <a:headEnd/>
            <a:tailEnd/>
          </a:ln>
          <a:effectLst/>
        </p:spPr>
        <p:txBody>
          <a:bodyPr>
            <a:spAutoFit/>
          </a:bodyPr>
          <a:lstStyle/>
          <a:p>
            <a:pPr>
              <a:spcBef>
                <a:spcPct val="50000"/>
              </a:spcBef>
              <a:defRPr/>
            </a:pPr>
            <a:endParaRPr lang="en-US" sz="2200" dirty="0">
              <a:solidFill>
                <a:srgbClr val="0000CC"/>
              </a:solidFill>
              <a:effectLst>
                <a:outerShdw blurRad="38100" dist="38100" dir="2700000" algn="tl">
                  <a:srgbClr val="000000"/>
                </a:outerShdw>
              </a:effectLst>
            </a:endParaRPr>
          </a:p>
          <a:p>
            <a:pPr>
              <a:defRPr/>
            </a:pPr>
            <a:r>
              <a:rPr lang="en-US" sz="2200" dirty="0">
                <a:solidFill>
                  <a:srgbClr val="FFFF99"/>
                </a:solidFill>
              </a:rPr>
              <a:t>Inspection Report</a:t>
            </a:r>
          </a:p>
          <a:p>
            <a:pPr>
              <a:defRPr/>
            </a:pPr>
            <a:r>
              <a:rPr lang="en-US" sz="2200" dirty="0">
                <a:solidFill>
                  <a:srgbClr val="FFFF99"/>
                </a:solidFill>
              </a:rPr>
              <a:t>Compliance</a:t>
            </a:r>
          </a:p>
          <a:p>
            <a:pPr>
              <a:defRPr/>
            </a:pPr>
            <a:r>
              <a:rPr lang="en-US" sz="2200" dirty="0">
                <a:solidFill>
                  <a:srgbClr val="FFFF99"/>
                </a:solidFill>
              </a:rPr>
              <a:t>Determinations</a:t>
            </a:r>
          </a:p>
          <a:p>
            <a:pPr>
              <a:defRPr/>
            </a:pPr>
            <a:endParaRPr lang="en-US" sz="2200" dirty="0">
              <a:solidFill>
                <a:srgbClr val="FFFF99"/>
              </a:solidFill>
              <a:effectLst>
                <a:outerShdw blurRad="38100" dist="38100" dir="2700000" algn="tl">
                  <a:srgbClr val="000000"/>
                </a:outerShdw>
              </a:effectLst>
            </a:endParaRPr>
          </a:p>
        </p:txBody>
      </p:sp>
    </p:spTree>
    <p:extLst>
      <p:ext uri="{BB962C8B-B14F-4D97-AF65-F5344CB8AC3E}">
        <p14:creationId xmlns:p14="http://schemas.microsoft.com/office/powerpoint/2010/main" val="26642492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199" y="206817"/>
            <a:ext cx="4951924" cy="6409766"/>
          </a:xfrm>
          <a:prstGeom prst="rect">
            <a:avLst/>
          </a:prstGeom>
        </p:spPr>
      </p:pic>
      <p:sp>
        <p:nvSpPr>
          <p:cNvPr id="62476" name="Text Box 12"/>
          <p:cNvSpPr txBox="1">
            <a:spLocks noChangeArrowheads="1"/>
          </p:cNvSpPr>
          <p:nvPr/>
        </p:nvSpPr>
        <p:spPr bwMode="auto">
          <a:xfrm>
            <a:off x="457200" y="304800"/>
            <a:ext cx="8382000" cy="1785104"/>
          </a:xfrm>
          <a:prstGeom prst="rect">
            <a:avLst/>
          </a:prstGeom>
          <a:noFill/>
          <a:ln w="9525">
            <a:noFill/>
            <a:miter lim="800000"/>
            <a:headEnd/>
            <a:tailEnd/>
          </a:ln>
          <a:effectLst/>
        </p:spPr>
        <p:txBody>
          <a:bodyPr>
            <a:spAutoFit/>
          </a:bodyPr>
          <a:lstStyle/>
          <a:p>
            <a:pPr>
              <a:spcBef>
                <a:spcPct val="50000"/>
              </a:spcBef>
              <a:defRPr/>
            </a:pPr>
            <a:endParaRPr lang="en-US" sz="2200" dirty="0">
              <a:solidFill>
                <a:srgbClr val="0000CC"/>
              </a:solidFill>
              <a:effectLst>
                <a:outerShdw blurRad="38100" dist="38100" dir="2700000" algn="tl">
                  <a:srgbClr val="000000"/>
                </a:outerShdw>
              </a:effectLst>
            </a:endParaRPr>
          </a:p>
          <a:p>
            <a:pPr>
              <a:defRPr/>
            </a:pPr>
            <a:r>
              <a:rPr lang="en-US" sz="2200" dirty="0">
                <a:solidFill>
                  <a:srgbClr val="FFFF99"/>
                </a:solidFill>
              </a:rPr>
              <a:t>Inspection Report</a:t>
            </a:r>
          </a:p>
          <a:p>
            <a:pPr>
              <a:defRPr/>
            </a:pPr>
            <a:r>
              <a:rPr lang="en-US" sz="2200" dirty="0">
                <a:solidFill>
                  <a:srgbClr val="FFFF99"/>
                </a:solidFill>
              </a:rPr>
              <a:t>Compliance</a:t>
            </a:r>
          </a:p>
          <a:p>
            <a:pPr>
              <a:defRPr/>
            </a:pPr>
            <a:r>
              <a:rPr lang="en-US" sz="2200" dirty="0">
                <a:solidFill>
                  <a:srgbClr val="FFFF99"/>
                </a:solidFill>
              </a:rPr>
              <a:t>Determinations</a:t>
            </a:r>
          </a:p>
          <a:p>
            <a:pPr>
              <a:defRPr/>
            </a:pPr>
            <a:endParaRPr lang="en-US" sz="2200" dirty="0">
              <a:solidFill>
                <a:srgbClr val="FFFF99"/>
              </a:solidFill>
              <a:effectLst>
                <a:outerShdw blurRad="38100" dist="38100" dir="2700000" algn="tl">
                  <a:srgbClr val="000000"/>
                </a:outerShdw>
              </a:effectLst>
            </a:endParaRPr>
          </a:p>
        </p:txBody>
      </p:sp>
    </p:spTree>
    <p:extLst>
      <p:ext uri="{BB962C8B-B14F-4D97-AF65-F5344CB8AC3E}">
        <p14:creationId xmlns:p14="http://schemas.microsoft.com/office/powerpoint/2010/main" val="31345754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457200" y="304800"/>
            <a:ext cx="8382000" cy="4539704"/>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Finding Sources of Variability</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Conducting Inspections</a:t>
            </a:r>
          </a:p>
          <a:p>
            <a:pPr>
              <a:spcBef>
                <a:spcPct val="50000"/>
              </a:spcBef>
              <a:defRPr/>
            </a:pPr>
            <a:r>
              <a:rPr lang="en-US" sz="2200" dirty="0">
                <a:solidFill>
                  <a:srgbClr val="00B0F0"/>
                </a:solidFill>
              </a:rPr>
              <a:t>Ultimately industrial</a:t>
            </a:r>
          </a:p>
          <a:p>
            <a:pPr>
              <a:spcBef>
                <a:spcPts val="0"/>
              </a:spcBef>
              <a:defRPr/>
            </a:pPr>
            <a:r>
              <a:rPr lang="en-US" sz="2200" dirty="0">
                <a:solidFill>
                  <a:srgbClr val="00B0F0"/>
                </a:solidFill>
              </a:rPr>
              <a:t>users meet effluent</a:t>
            </a:r>
          </a:p>
          <a:p>
            <a:pPr>
              <a:spcBef>
                <a:spcPts val="0"/>
              </a:spcBef>
              <a:defRPr/>
            </a:pPr>
            <a:r>
              <a:rPr lang="en-US" sz="2200" dirty="0">
                <a:solidFill>
                  <a:srgbClr val="00B0F0"/>
                </a:solidFill>
              </a:rPr>
              <a:t>limits by controlling</a:t>
            </a:r>
          </a:p>
          <a:p>
            <a:pPr>
              <a:spcBef>
                <a:spcPts val="0"/>
              </a:spcBef>
              <a:defRPr/>
            </a:pPr>
            <a:r>
              <a:rPr lang="en-US" sz="2200" dirty="0">
                <a:solidFill>
                  <a:srgbClr val="00B0F0"/>
                </a:solidFill>
              </a:rPr>
              <a:t>the </a:t>
            </a:r>
            <a:r>
              <a:rPr lang="en-US" sz="2200" dirty="0" err="1">
                <a:solidFill>
                  <a:srgbClr val="00B0F0"/>
                </a:solidFill>
              </a:rPr>
              <a:t>variabilities</a:t>
            </a:r>
            <a:r>
              <a:rPr lang="en-US" sz="2200" dirty="0">
                <a:solidFill>
                  <a:srgbClr val="00B0F0"/>
                </a:solidFill>
              </a:rPr>
              <a:t> </a:t>
            </a:r>
          </a:p>
          <a:p>
            <a:pPr>
              <a:spcBef>
                <a:spcPts val="0"/>
              </a:spcBef>
              <a:defRPr/>
            </a:pPr>
            <a:r>
              <a:rPr lang="en-US" sz="2200" dirty="0">
                <a:solidFill>
                  <a:srgbClr val="00B0F0"/>
                </a:solidFill>
              </a:rPr>
              <a:t>inherent in the design</a:t>
            </a:r>
          </a:p>
          <a:p>
            <a:pPr>
              <a:spcBef>
                <a:spcPts val="0"/>
              </a:spcBef>
              <a:defRPr/>
            </a:pPr>
            <a:r>
              <a:rPr lang="en-US" sz="2200" dirty="0">
                <a:solidFill>
                  <a:srgbClr val="00B0F0"/>
                </a:solidFill>
              </a:rPr>
              <a:t>and operations, that</a:t>
            </a:r>
          </a:p>
          <a:p>
            <a:pPr>
              <a:spcBef>
                <a:spcPts val="0"/>
              </a:spcBef>
              <a:defRPr/>
            </a:pPr>
            <a:r>
              <a:rPr lang="en-US" sz="2200" dirty="0">
                <a:solidFill>
                  <a:srgbClr val="00B0F0"/>
                </a:solidFill>
              </a:rPr>
              <a:t>effect wastewater</a:t>
            </a:r>
          </a:p>
          <a:p>
            <a:pPr>
              <a:spcBef>
                <a:spcPts val="0"/>
              </a:spcBef>
              <a:defRPr/>
            </a:pPr>
            <a:r>
              <a:rPr lang="en-US" sz="2200" dirty="0">
                <a:solidFill>
                  <a:srgbClr val="00B0F0"/>
                </a:solidFill>
              </a:rPr>
              <a:t>quality.</a:t>
            </a:r>
            <a:endParaRPr lang="en-US" sz="2200" dirty="0">
              <a:solidFill>
                <a:srgbClr val="0066FF"/>
              </a:solidFill>
              <a:effectLst>
                <a:outerShdw blurRad="38100" dist="38100" dir="2700000" algn="tl">
                  <a:srgbClr val="000000"/>
                </a:outerShdw>
              </a:effectLst>
            </a:endParaRPr>
          </a:p>
        </p:txBody>
      </p:sp>
      <p:pic>
        <p:nvPicPr>
          <p:cNvPr id="6147" name="Picture 8" descr="alliance 015"/>
          <p:cNvPicPr>
            <a:picLocks noChangeAspect="1" noChangeArrowheads="1"/>
          </p:cNvPicPr>
          <p:nvPr/>
        </p:nvPicPr>
        <p:blipFill>
          <a:blip r:embed="rId2">
            <a:extLst>
              <a:ext uri="{28A0092B-C50C-407E-A947-70E740481C1C}">
                <a14:useLocalDpi xmlns:a14="http://schemas.microsoft.com/office/drawing/2010/main" val="0"/>
              </a:ext>
            </a:extLst>
          </a:blip>
          <a:srcRect l="11250"/>
          <a:stretch>
            <a:fillRect/>
          </a:stretch>
        </p:blipFill>
        <p:spPr bwMode="auto">
          <a:xfrm>
            <a:off x="3622675" y="1676400"/>
            <a:ext cx="51403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9" name="Line 11"/>
          <p:cNvSpPr>
            <a:spLocks noChangeShapeType="1"/>
          </p:cNvSpPr>
          <p:nvPr/>
        </p:nvSpPr>
        <p:spPr bwMode="auto">
          <a:xfrm flipH="1">
            <a:off x="7543800" y="4267200"/>
            <a:ext cx="381000" cy="3810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175" name="Text Box 7"/>
          <p:cNvSpPr txBox="1">
            <a:spLocks noChangeArrowheads="1"/>
          </p:cNvSpPr>
          <p:nvPr/>
        </p:nvSpPr>
        <p:spPr bwMode="auto">
          <a:xfrm>
            <a:off x="4191000" y="6096000"/>
            <a:ext cx="46482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continuous pH and ORP metering for treatment found not in service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17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17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17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17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lliance 015"/>
          <p:cNvPicPr>
            <a:picLocks noChangeAspect="1" noChangeArrowheads="1"/>
          </p:cNvPicPr>
          <p:nvPr/>
        </p:nvPicPr>
        <p:blipFill>
          <a:blip r:embed="rId2">
            <a:extLst>
              <a:ext uri="{28A0092B-C50C-407E-A947-70E740481C1C}">
                <a14:useLocalDpi xmlns:a14="http://schemas.microsoft.com/office/drawing/2010/main" val="0"/>
              </a:ext>
            </a:extLst>
          </a:blip>
          <a:srcRect l="11250"/>
          <a:stretch>
            <a:fillRect/>
          </a:stretch>
        </p:blipFill>
        <p:spPr bwMode="auto">
          <a:xfrm>
            <a:off x="3622675" y="1676400"/>
            <a:ext cx="51403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4" name="Text Box 4"/>
          <p:cNvSpPr txBox="1">
            <a:spLocks noChangeArrowheads="1"/>
          </p:cNvSpPr>
          <p:nvPr/>
        </p:nvSpPr>
        <p:spPr bwMode="auto">
          <a:xfrm>
            <a:off x="5638800" y="3810000"/>
            <a:ext cx="2743200" cy="1946275"/>
          </a:xfrm>
          <a:prstGeom prst="rect">
            <a:avLst/>
          </a:prstGeom>
          <a:noFill/>
          <a:ln w="9525">
            <a:solidFill>
              <a:srgbClr val="FFCC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en-US" sz="2200">
                <a:solidFill>
                  <a:srgbClr val="FFCC00"/>
                </a:solidFill>
              </a:rPr>
              <a:t>pH and ORP probes</a:t>
            </a:r>
          </a:p>
          <a:p>
            <a:pPr eaLnBrk="1" hangingPunct="1">
              <a:spcBef>
                <a:spcPct val="50000"/>
              </a:spcBef>
            </a:pPr>
            <a:endParaRPr lang="en-US" sz="2200"/>
          </a:p>
          <a:p>
            <a:pPr eaLnBrk="1" hangingPunct="1">
              <a:spcBef>
                <a:spcPct val="50000"/>
              </a:spcBef>
            </a:pPr>
            <a:endParaRPr lang="en-US" sz="2200"/>
          </a:p>
          <a:p>
            <a:pPr eaLnBrk="1" hangingPunct="1">
              <a:spcBef>
                <a:spcPct val="50000"/>
              </a:spcBef>
            </a:pPr>
            <a:endParaRPr lang="en-US" sz="2200"/>
          </a:p>
        </p:txBody>
      </p:sp>
      <p:sp>
        <p:nvSpPr>
          <p:cNvPr id="7173" name="Line 5"/>
          <p:cNvSpPr>
            <a:spLocks noChangeShapeType="1"/>
          </p:cNvSpPr>
          <p:nvPr/>
        </p:nvSpPr>
        <p:spPr bwMode="auto">
          <a:xfrm flipH="1">
            <a:off x="7543800" y="4267200"/>
            <a:ext cx="381000" cy="3810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56326" name="Picture 6" descr="alliance 023"/>
          <p:cNvPicPr>
            <a:picLocks noChangeAspect="1" noChangeArrowheads="1"/>
          </p:cNvPicPr>
          <p:nvPr/>
        </p:nvPicPr>
        <p:blipFill>
          <a:blip r:embed="rId3">
            <a:extLst>
              <a:ext uri="{28A0092B-C50C-407E-A947-70E740481C1C}">
                <a14:useLocalDpi xmlns:a14="http://schemas.microsoft.com/office/drawing/2010/main" val="0"/>
              </a:ext>
            </a:extLst>
          </a:blip>
          <a:srcRect l="11250"/>
          <a:stretch>
            <a:fillRect/>
          </a:stretch>
        </p:blipFill>
        <p:spPr bwMode="auto">
          <a:xfrm>
            <a:off x="3625850" y="1676400"/>
            <a:ext cx="5162550" cy="436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7" name="Text Box 7"/>
          <p:cNvSpPr txBox="1">
            <a:spLocks noChangeArrowheads="1"/>
          </p:cNvSpPr>
          <p:nvPr/>
        </p:nvSpPr>
        <p:spPr bwMode="auto">
          <a:xfrm>
            <a:off x="4343400" y="2743200"/>
            <a:ext cx="4038600" cy="2781300"/>
          </a:xfrm>
          <a:prstGeom prst="rect">
            <a:avLst/>
          </a:prstGeom>
          <a:noFill/>
          <a:ln w="9525">
            <a:solidFill>
              <a:srgbClr val="FFCC00"/>
            </a:solidFill>
            <a:miter lim="800000"/>
            <a:headEnd/>
            <a:tailEnd/>
          </a:ln>
          <a:effectLst/>
        </p:spPr>
        <p:txBody>
          <a:bodyPr>
            <a:spAutoFit/>
          </a:bodyPr>
          <a:lstStyle/>
          <a:p>
            <a:pPr algn="ctr">
              <a:defRPr/>
            </a:pPr>
            <a:endParaRPr lang="en-US" sz="2200" dirty="0">
              <a:solidFill>
                <a:srgbClr val="FFCC00"/>
              </a:solidFill>
              <a:effectLst>
                <a:outerShdw blurRad="38100" dist="38100" dir="2700000" algn="tl">
                  <a:srgbClr val="000000"/>
                </a:outerShdw>
              </a:effectLst>
            </a:endParaRPr>
          </a:p>
          <a:p>
            <a:pPr algn="ctr">
              <a:defRPr/>
            </a:pPr>
            <a:endParaRPr lang="en-US" sz="2200" dirty="0">
              <a:solidFill>
                <a:srgbClr val="FFCC00"/>
              </a:solidFill>
              <a:effectLst>
                <a:outerShdw blurRad="38100" dist="38100" dir="2700000" algn="tl">
                  <a:srgbClr val="000000"/>
                </a:outerShdw>
              </a:effectLst>
            </a:endParaRPr>
          </a:p>
          <a:p>
            <a:pPr algn="ctr">
              <a:defRPr/>
            </a:pPr>
            <a:endParaRPr lang="en-US" sz="2200" dirty="0">
              <a:solidFill>
                <a:srgbClr val="FFCC00"/>
              </a:solidFill>
              <a:effectLst>
                <a:outerShdw blurRad="38100" dist="38100" dir="2700000" algn="tl">
                  <a:srgbClr val="000000"/>
                </a:outerShdw>
              </a:effectLst>
            </a:endParaRPr>
          </a:p>
          <a:p>
            <a:pPr algn="ctr">
              <a:defRPr/>
            </a:pPr>
            <a:endParaRPr lang="en-US" sz="2200" dirty="0">
              <a:solidFill>
                <a:srgbClr val="FFCC00"/>
              </a:solidFill>
              <a:effectLst>
                <a:outerShdw blurRad="38100" dist="38100" dir="2700000" algn="tl">
                  <a:srgbClr val="000000"/>
                </a:outerShdw>
              </a:effectLst>
            </a:endParaRPr>
          </a:p>
          <a:p>
            <a:pPr algn="ctr">
              <a:defRPr/>
            </a:pPr>
            <a:endParaRPr lang="en-US" sz="2200" dirty="0">
              <a:solidFill>
                <a:srgbClr val="FFCC00"/>
              </a:solidFill>
              <a:effectLst>
                <a:outerShdw blurRad="38100" dist="38100" dir="2700000" algn="tl">
                  <a:srgbClr val="000000"/>
                </a:outerShdw>
              </a:effectLst>
            </a:endParaRPr>
          </a:p>
          <a:p>
            <a:pPr algn="ctr">
              <a:defRPr/>
            </a:pPr>
            <a:endParaRPr lang="en-US" sz="2200" dirty="0">
              <a:solidFill>
                <a:srgbClr val="FFCC00"/>
              </a:solidFill>
            </a:endParaRPr>
          </a:p>
          <a:p>
            <a:pPr algn="ctr">
              <a:defRPr/>
            </a:pPr>
            <a:r>
              <a:rPr lang="en-US" sz="2200" dirty="0">
                <a:solidFill>
                  <a:srgbClr val="FFCC00"/>
                </a:solidFill>
              </a:rPr>
              <a:t>evidently not used recently</a:t>
            </a:r>
          </a:p>
          <a:p>
            <a:pPr algn="ctr">
              <a:defRPr/>
            </a:pPr>
            <a:endParaRPr lang="en-US" sz="2200" dirty="0"/>
          </a:p>
        </p:txBody>
      </p:sp>
      <p:sp>
        <p:nvSpPr>
          <p:cNvPr id="56328" name="Line 8"/>
          <p:cNvSpPr>
            <a:spLocks noChangeShapeType="1"/>
          </p:cNvSpPr>
          <p:nvPr/>
        </p:nvSpPr>
        <p:spPr bwMode="auto">
          <a:xfrm>
            <a:off x="8077200" y="2057400"/>
            <a:ext cx="0" cy="1447800"/>
          </a:xfrm>
          <a:prstGeom prst="line">
            <a:avLst/>
          </a:prstGeom>
          <a:noFill/>
          <a:ln w="19050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6330" name="Text Box 10"/>
          <p:cNvSpPr txBox="1">
            <a:spLocks noChangeArrowheads="1"/>
          </p:cNvSpPr>
          <p:nvPr/>
        </p:nvSpPr>
        <p:spPr bwMode="auto">
          <a:xfrm>
            <a:off x="4191000" y="6096000"/>
            <a:ext cx="46482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continuous pH and ORP metering for treatment found not in service</a:t>
            </a:r>
          </a:p>
        </p:txBody>
      </p:sp>
      <p:sp>
        <p:nvSpPr>
          <p:cNvPr id="56331" name="Text Box 11"/>
          <p:cNvSpPr txBox="1">
            <a:spLocks noChangeArrowheads="1"/>
          </p:cNvSpPr>
          <p:nvPr/>
        </p:nvSpPr>
        <p:spPr bwMode="auto">
          <a:xfrm>
            <a:off x="457200" y="304800"/>
            <a:ext cx="8382000" cy="4912114"/>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Finding Sources of Variability</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Conducting Inspections</a:t>
            </a:r>
          </a:p>
          <a:p>
            <a:pPr>
              <a:spcBef>
                <a:spcPct val="40000"/>
              </a:spcBef>
              <a:defRPr/>
            </a:pPr>
            <a:r>
              <a:rPr lang="en-US" sz="2200" dirty="0">
                <a:solidFill>
                  <a:srgbClr val="00B0F0"/>
                </a:solidFill>
              </a:rPr>
              <a:t>So … focus field work</a:t>
            </a:r>
          </a:p>
          <a:p>
            <a:pPr>
              <a:spcBef>
                <a:spcPts val="0"/>
              </a:spcBef>
              <a:defRPr/>
            </a:pPr>
            <a:r>
              <a:rPr lang="en-US" sz="2200" dirty="0">
                <a:solidFill>
                  <a:srgbClr val="00B0F0"/>
                </a:solidFill>
              </a:rPr>
              <a:t>on identifying and</a:t>
            </a:r>
          </a:p>
          <a:p>
            <a:pPr>
              <a:spcBef>
                <a:spcPts val="0"/>
              </a:spcBef>
              <a:defRPr/>
            </a:pPr>
            <a:r>
              <a:rPr lang="en-US" sz="2200" dirty="0">
                <a:solidFill>
                  <a:srgbClr val="00B0F0"/>
                </a:solidFill>
              </a:rPr>
              <a:t>quantifying sources</a:t>
            </a:r>
          </a:p>
          <a:p>
            <a:pPr>
              <a:spcBef>
                <a:spcPts val="0"/>
              </a:spcBef>
              <a:defRPr/>
            </a:pPr>
            <a:r>
              <a:rPr lang="en-US" sz="2200" dirty="0">
                <a:solidFill>
                  <a:srgbClr val="00B0F0"/>
                </a:solidFill>
              </a:rPr>
              <a:t>and controls of</a:t>
            </a:r>
          </a:p>
          <a:p>
            <a:pPr>
              <a:spcBef>
                <a:spcPts val="0"/>
              </a:spcBef>
              <a:defRPr/>
            </a:pPr>
            <a:r>
              <a:rPr lang="en-US" sz="2200" dirty="0" err="1">
                <a:solidFill>
                  <a:srgbClr val="00B0F0"/>
                </a:solidFill>
              </a:rPr>
              <a:t>variabilities</a:t>
            </a:r>
            <a:r>
              <a:rPr lang="en-US" sz="2200" dirty="0">
                <a:solidFill>
                  <a:srgbClr val="00B0F0"/>
                </a:solidFill>
              </a:rPr>
              <a:t> from</a:t>
            </a:r>
          </a:p>
          <a:p>
            <a:pPr>
              <a:spcBef>
                <a:spcPct val="40000"/>
              </a:spcBef>
              <a:buFontTx/>
              <a:buChar char="•"/>
              <a:defRPr/>
            </a:pPr>
            <a:r>
              <a:rPr lang="en-US" sz="2200" dirty="0">
                <a:solidFill>
                  <a:srgbClr val="000099"/>
                </a:solidFill>
              </a:rPr>
              <a:t> operations</a:t>
            </a:r>
          </a:p>
          <a:p>
            <a:pPr>
              <a:spcBef>
                <a:spcPct val="40000"/>
              </a:spcBef>
              <a:buFontTx/>
              <a:buChar char="•"/>
              <a:defRPr/>
            </a:pPr>
            <a:r>
              <a:rPr lang="en-US" sz="2200" dirty="0">
                <a:solidFill>
                  <a:srgbClr val="000099"/>
                </a:solidFill>
              </a:rPr>
              <a:t> treatment</a:t>
            </a:r>
          </a:p>
          <a:p>
            <a:pPr>
              <a:spcBef>
                <a:spcPct val="40000"/>
              </a:spcBef>
              <a:buFontTx/>
              <a:buChar char="•"/>
              <a:defRPr/>
            </a:pPr>
            <a:r>
              <a:rPr lang="en-US" sz="2200" dirty="0">
                <a:solidFill>
                  <a:srgbClr val="000099"/>
                </a:solidFill>
              </a:rPr>
              <a:t> discharge </a:t>
            </a:r>
          </a:p>
        </p:txBody>
      </p:sp>
      <p:sp>
        <p:nvSpPr>
          <p:cNvPr id="2" name="TextBox 1"/>
          <p:cNvSpPr txBox="1"/>
          <p:nvPr/>
        </p:nvSpPr>
        <p:spPr>
          <a:xfrm>
            <a:off x="3581400" y="6019800"/>
            <a:ext cx="609600" cy="707886"/>
          </a:xfrm>
          <a:prstGeom prst="rect">
            <a:avLst/>
          </a:prstGeom>
          <a:noFill/>
        </p:spPr>
        <p:txBody>
          <a:bodyPr wrap="square" rtlCol="0">
            <a:spAutoFit/>
          </a:bodyPr>
          <a:lstStyle/>
          <a:p>
            <a:r>
              <a:rPr lang="en-US" sz="4000" b="1" dirty="0">
                <a:solidFill>
                  <a:srgbClr val="FFCC00"/>
                </a:solidFill>
                <a:latin typeface="Wingdings" pitchFamily="2" charset="2"/>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mph" presetSubtype="2" repeatCount="indefinite" fill="hold" nodeType="withEffect">
                                  <p:stCondLst>
                                    <p:cond delay="0"/>
                                  </p:stCondLst>
                                  <p:childTnLst>
                                    <p:animClr clrSpc="rgb" dir="cw">
                                      <p:cBhvr override="childStyle">
                                        <p:cTn id="6" dur="1000" fill="hold"/>
                                        <p:tgtEl>
                                          <p:spTgt spid="56331">
                                            <p:txEl>
                                              <p:pRg st="8" end="8"/>
                                            </p:txEl>
                                          </p:spTgt>
                                        </p:tgtEl>
                                        <p:attrNameLst>
                                          <p:attrName>style.color</p:attrName>
                                        </p:attrNameLst>
                                      </p:cBhvr>
                                      <p:to>
                                        <a:srgbClr val="FFCC00"/>
                                      </p:to>
                                    </p:animClr>
                                  </p:childTnLst>
                                </p:cTn>
                              </p:par>
                            </p:childTnLst>
                          </p:cTn>
                        </p:par>
                        <p:par>
                          <p:cTn id="7" fill="hold" nodeType="afterGroup">
                            <p:stCondLst>
                              <p:cond delay="1000"/>
                            </p:stCondLst>
                            <p:childTnLst>
                              <p:par>
                                <p:cTn id="8" presetID="3" presetClass="emph" presetSubtype="2" repeatCount="indefinite" fill="hold" nodeType="afterEffect">
                                  <p:stCondLst>
                                    <p:cond delay="1000"/>
                                  </p:stCondLst>
                                  <p:childTnLst>
                                    <p:animClr clrSpc="rgb" dir="cw">
                                      <p:cBhvr override="childStyle">
                                        <p:cTn id="9" dur="2000" fill="hold"/>
                                        <p:tgtEl>
                                          <p:spTgt spid="56331">
                                            <p:txEl>
                                              <p:pRg st="9" end="9"/>
                                            </p:txEl>
                                          </p:spTgt>
                                        </p:tgtEl>
                                        <p:attrNameLst>
                                          <p:attrName>style.color</p:attrName>
                                        </p:attrNameLst>
                                      </p:cBhvr>
                                      <p:to>
                                        <a:srgbClr val="FF6600"/>
                                      </p:to>
                                    </p:animClr>
                                  </p:childTnLst>
                                </p:cTn>
                              </p:par>
                            </p:childTnLst>
                          </p:cTn>
                        </p:par>
                        <p:par>
                          <p:cTn id="10" fill="hold">
                            <p:stCondLst>
                              <p:cond delay="4000"/>
                            </p:stCondLst>
                            <p:childTnLst>
                              <p:par>
                                <p:cTn id="11" presetID="3" presetClass="emph" presetSubtype="2" repeatCount="indefinite" fill="hold" nodeType="afterEffect">
                                  <p:stCondLst>
                                    <p:cond delay="500"/>
                                  </p:stCondLst>
                                  <p:childTnLst>
                                    <p:animClr clrSpc="rgb" dir="cw">
                                      <p:cBhvr override="childStyle">
                                        <p:cTn id="12" dur="2000" fill="hold"/>
                                        <p:tgtEl>
                                          <p:spTgt spid="56331">
                                            <p:txEl>
                                              <p:pRg st="10" end="10"/>
                                            </p:txEl>
                                          </p:spTgt>
                                        </p:tgtEl>
                                        <p:attrNameLst>
                                          <p:attrName>style.color</p:attrName>
                                        </p:attrNameLst>
                                      </p:cBhvr>
                                      <p:to>
                                        <a:srgbClr val="FF0066"/>
                                      </p:to>
                                    </p:animClr>
                                  </p:childTnLst>
                                </p:cTn>
                              </p:par>
                            </p:childTnLst>
                          </p:cTn>
                        </p:par>
                      </p:childTnLst>
                    </p:cTn>
                  </p:par>
                  <p:par>
                    <p:cTn id="13" fill="hold">
                      <p:stCondLst>
                        <p:cond delay="indefinite"/>
                      </p:stCondLst>
                      <p:childTnLst>
                        <p:par>
                          <p:cTn id="14" fill="hold">
                            <p:stCondLst>
                              <p:cond delay="0"/>
                            </p:stCondLst>
                            <p:childTnLst>
                              <p:par>
                                <p:cTn id="15" presetID="2" presetClass="entr" presetSubtype="6" fill="hold" grpId="0" nodeType="clickEffect">
                                  <p:stCondLst>
                                    <p:cond delay="0"/>
                                  </p:stCondLst>
                                  <p:childTnLst>
                                    <p:set>
                                      <p:cBhvr>
                                        <p:cTn id="16" dur="1" fill="hold">
                                          <p:stCondLst>
                                            <p:cond delay="0"/>
                                          </p:stCondLst>
                                        </p:cTn>
                                        <p:tgtEl>
                                          <p:spTgt spid="56324"/>
                                        </p:tgtEl>
                                        <p:attrNameLst>
                                          <p:attrName>style.visibility</p:attrName>
                                        </p:attrNameLst>
                                      </p:cBhvr>
                                      <p:to>
                                        <p:strVal val="visible"/>
                                      </p:to>
                                    </p:set>
                                    <p:anim calcmode="lin" valueType="num">
                                      <p:cBhvr additive="base">
                                        <p:cTn id="17" dur="500" fill="hold"/>
                                        <p:tgtEl>
                                          <p:spTgt spid="56324"/>
                                        </p:tgtEl>
                                        <p:attrNameLst>
                                          <p:attrName>ppt_x</p:attrName>
                                        </p:attrNameLst>
                                      </p:cBhvr>
                                      <p:tavLst>
                                        <p:tav tm="0">
                                          <p:val>
                                            <p:strVal val="1+#ppt_w/2"/>
                                          </p:val>
                                        </p:tav>
                                        <p:tav tm="100000">
                                          <p:val>
                                            <p:strVal val="#ppt_x"/>
                                          </p:val>
                                        </p:tav>
                                      </p:tavLst>
                                    </p:anim>
                                    <p:anim calcmode="lin" valueType="num">
                                      <p:cBhvr additive="base">
                                        <p:cTn id="18" dur="500" fill="hold"/>
                                        <p:tgtEl>
                                          <p:spTgt spid="56324"/>
                                        </p:tgtEl>
                                        <p:attrNameLst>
                                          <p:attrName>ppt_y</p:attrName>
                                        </p:attrNameLst>
                                      </p:cBhvr>
                                      <p:tavLst>
                                        <p:tav tm="0">
                                          <p:val>
                                            <p:strVal val="1+#ppt_h/2"/>
                                          </p:val>
                                        </p:tav>
                                        <p:tav tm="100000">
                                          <p:val>
                                            <p:strVal val="#ppt_y"/>
                                          </p:val>
                                        </p:tav>
                                      </p:tavLst>
                                    </p:anim>
                                  </p:childTnLst>
                                </p:cTn>
                              </p:par>
                              <p:par>
                                <p:cTn id="19" presetID="4" presetClass="entr" presetSubtype="32" fill="hold" nodeType="withEffect">
                                  <p:stCondLst>
                                    <p:cond delay="0"/>
                                  </p:stCondLst>
                                  <p:childTnLst>
                                    <p:set>
                                      <p:cBhvr>
                                        <p:cTn id="20" dur="1" fill="hold">
                                          <p:stCondLst>
                                            <p:cond delay="0"/>
                                          </p:stCondLst>
                                        </p:cTn>
                                        <p:tgtEl>
                                          <p:spTgt spid="56326"/>
                                        </p:tgtEl>
                                        <p:attrNameLst>
                                          <p:attrName>style.visibility</p:attrName>
                                        </p:attrNameLst>
                                      </p:cBhvr>
                                      <p:to>
                                        <p:strVal val="visible"/>
                                      </p:to>
                                    </p:set>
                                    <p:animEffect transition="in" filter="box(out)">
                                      <p:cBhvr>
                                        <p:cTn id="21" dur="500"/>
                                        <p:tgtEl>
                                          <p:spTgt spid="56326"/>
                                        </p:tgtEl>
                                      </p:cBhvr>
                                    </p:animEffect>
                                  </p:childTnLst>
                                </p:cTn>
                              </p:par>
                            </p:childTnLst>
                          </p:cTn>
                        </p:par>
                        <p:par>
                          <p:cTn id="22" fill="hold" nodeType="afterGroup">
                            <p:stCondLst>
                              <p:cond delay="500"/>
                            </p:stCondLst>
                            <p:childTnLst>
                              <p:par>
                                <p:cTn id="23" presetID="2" presetClass="entr" presetSubtype="3" fill="hold" grpId="0" nodeType="afterEffect">
                                  <p:stCondLst>
                                    <p:cond delay="0"/>
                                  </p:stCondLst>
                                  <p:childTnLst>
                                    <p:set>
                                      <p:cBhvr>
                                        <p:cTn id="24" dur="1" fill="hold">
                                          <p:stCondLst>
                                            <p:cond delay="0"/>
                                          </p:stCondLst>
                                        </p:cTn>
                                        <p:tgtEl>
                                          <p:spTgt spid="56327"/>
                                        </p:tgtEl>
                                        <p:attrNameLst>
                                          <p:attrName>style.visibility</p:attrName>
                                        </p:attrNameLst>
                                      </p:cBhvr>
                                      <p:to>
                                        <p:strVal val="visible"/>
                                      </p:to>
                                    </p:set>
                                    <p:anim calcmode="lin" valueType="num">
                                      <p:cBhvr additive="base">
                                        <p:cTn id="25" dur="500" fill="hold"/>
                                        <p:tgtEl>
                                          <p:spTgt spid="56327"/>
                                        </p:tgtEl>
                                        <p:attrNameLst>
                                          <p:attrName>ppt_x</p:attrName>
                                        </p:attrNameLst>
                                      </p:cBhvr>
                                      <p:tavLst>
                                        <p:tav tm="0">
                                          <p:val>
                                            <p:strVal val="1+#ppt_w/2"/>
                                          </p:val>
                                        </p:tav>
                                        <p:tav tm="100000">
                                          <p:val>
                                            <p:strVal val="#ppt_x"/>
                                          </p:val>
                                        </p:tav>
                                      </p:tavLst>
                                    </p:anim>
                                    <p:anim calcmode="lin" valueType="num">
                                      <p:cBhvr additive="base">
                                        <p:cTn id="26" dur="500" fill="hold"/>
                                        <p:tgtEl>
                                          <p:spTgt spid="56327"/>
                                        </p:tgtEl>
                                        <p:attrNameLst>
                                          <p:attrName>ppt_y</p:attrName>
                                        </p:attrNameLst>
                                      </p:cBhvr>
                                      <p:tavLst>
                                        <p:tav tm="0">
                                          <p:val>
                                            <p:strVal val="0-#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3" presetClass="emph" presetSubtype="2" fill="hold" nodeType="clickEffect">
                                  <p:stCondLst>
                                    <p:cond delay="0"/>
                                  </p:stCondLst>
                                  <p:childTnLst>
                                    <p:animClr clrSpc="rgb" dir="cw">
                                      <p:cBhvr override="childStyle">
                                        <p:cTn id="30" dur="500" fill="hold"/>
                                        <p:tgtEl>
                                          <p:spTgt spid="56331">
                                            <p:txEl>
                                              <p:pRg st="1" end="1"/>
                                            </p:txEl>
                                          </p:spTgt>
                                        </p:tgtEl>
                                        <p:attrNameLst>
                                          <p:attrName>style.color</p:attrName>
                                        </p:attrNameLst>
                                      </p:cBhvr>
                                      <p:to>
                                        <a:srgbClr val="FFCC00"/>
                                      </p:to>
                                    </p:animClr>
                                  </p:childTnLst>
                                </p:cTn>
                              </p:par>
                              <p:par>
                                <p:cTn id="31" presetID="22" presetClass="entr" presetSubtype="4" fill="hold" grpId="0" nodeType="withEffect">
                                  <p:stCondLst>
                                    <p:cond delay="0"/>
                                  </p:stCondLst>
                                  <p:childTnLst>
                                    <p:set>
                                      <p:cBhvr>
                                        <p:cTn id="32" dur="1" fill="hold">
                                          <p:stCondLst>
                                            <p:cond delay="0"/>
                                          </p:stCondLst>
                                        </p:cTn>
                                        <p:tgtEl>
                                          <p:spTgt spid="56328"/>
                                        </p:tgtEl>
                                        <p:attrNameLst>
                                          <p:attrName>style.visibility</p:attrName>
                                        </p:attrNameLst>
                                      </p:cBhvr>
                                      <p:to>
                                        <p:strVal val="visible"/>
                                      </p:to>
                                    </p:set>
                                    <p:animEffect transition="in" filter="wipe(down)">
                                      <p:cBhvr>
                                        <p:cTn id="33" dur="500"/>
                                        <p:tgtEl>
                                          <p:spTgt spid="56328"/>
                                        </p:tgtEl>
                                      </p:cBhvr>
                                    </p:animEffect>
                                  </p:childTnLst>
                                </p:cTn>
                              </p:par>
                              <p:par>
                                <p:cTn id="34" presetID="3" presetClass="emph" presetSubtype="2" fill="hold" nodeType="withEffect">
                                  <p:stCondLst>
                                    <p:cond delay="0"/>
                                  </p:stCondLst>
                                  <p:childTnLst>
                                    <p:animClr clrSpc="rgb" dir="cw">
                                      <p:cBhvr override="childStyle">
                                        <p:cTn id="35" dur="500" fill="hold"/>
                                        <p:tgtEl>
                                          <p:spTgt spid="56330">
                                            <p:txEl>
                                              <p:pRg st="0" end="0"/>
                                            </p:txEl>
                                          </p:spTgt>
                                        </p:tgtEl>
                                        <p:attrNameLst>
                                          <p:attrName>style.color</p:attrName>
                                        </p:attrNameLst>
                                      </p:cBhvr>
                                      <p:to>
                                        <a:srgbClr val="FFCC00"/>
                                      </p:to>
                                    </p:animClr>
                                  </p:childTnLst>
                                </p:cTn>
                              </p:par>
                              <p:par>
                                <p:cTn id="36" presetID="1" presetClass="entr" presetSubtype="0" fill="hold" grpId="0" nodeType="withEffect">
                                  <p:stCondLst>
                                    <p:cond delay="0"/>
                                  </p:stCondLst>
                                  <p:childTnLst>
                                    <p:set>
                                      <p:cBhvr>
                                        <p:cTn id="37" dur="1" fill="hold">
                                          <p:stCondLst>
                                            <p:cond delay="0"/>
                                          </p:stCondLst>
                                        </p:cTn>
                                        <p:tgtEl>
                                          <p:spTgt spid="2"/>
                                        </p:tgtEl>
                                        <p:attrNameLst>
                                          <p:attrName>style.visibility</p:attrName>
                                        </p:attrNameLst>
                                      </p:cBhvr>
                                      <p:to>
                                        <p:strVal val="visible"/>
                                      </p:to>
                                    </p:set>
                                  </p:childTnLst>
                                </p:cTn>
                              </p:par>
                              <p:par>
                                <p:cTn id="38" presetID="3" presetClass="emph" presetSubtype="2" fill="hold" nodeType="withEffect">
                                  <p:stCondLst>
                                    <p:cond delay="0"/>
                                  </p:stCondLst>
                                  <p:childTnLst>
                                    <p:animClr clrSpc="rgb" dir="cw">
                                      <p:cBhvr override="childStyle">
                                        <p:cTn id="39" dur="500" fill="hold"/>
                                        <p:tgtEl>
                                          <p:spTgt spid="56331">
                                            <p:txEl>
                                              <p:pRg st="2" end="2"/>
                                            </p:txEl>
                                          </p:spTgt>
                                        </p:tgtEl>
                                        <p:attrNameLst>
                                          <p:attrName>style.color</p:attrName>
                                        </p:attrNameLst>
                                      </p:cBhvr>
                                      <p:to>
                                        <a:srgbClr val="000099"/>
                                      </p:to>
                                    </p:animClr>
                                  </p:childTnLst>
                                </p:cTn>
                              </p:par>
                              <p:par>
                                <p:cTn id="40" presetID="3" presetClass="emph" presetSubtype="2" fill="hold" nodeType="withEffect">
                                  <p:stCondLst>
                                    <p:cond delay="0"/>
                                  </p:stCondLst>
                                  <p:childTnLst>
                                    <p:animClr clrSpc="rgb" dir="cw">
                                      <p:cBhvr override="childStyle">
                                        <p:cTn id="41" dur="500" fill="hold"/>
                                        <p:tgtEl>
                                          <p:spTgt spid="56331">
                                            <p:txEl>
                                              <p:pRg st="3" end="3"/>
                                            </p:txEl>
                                          </p:spTgt>
                                        </p:tgtEl>
                                        <p:attrNameLst>
                                          <p:attrName>style.color</p:attrName>
                                        </p:attrNameLst>
                                      </p:cBhvr>
                                      <p:to>
                                        <a:srgbClr val="000099"/>
                                      </p:to>
                                    </p:animClr>
                                  </p:childTnLst>
                                </p:cTn>
                              </p:par>
                              <p:par>
                                <p:cTn id="42" presetID="3" presetClass="emph" presetSubtype="2" fill="hold" nodeType="withEffect">
                                  <p:stCondLst>
                                    <p:cond delay="0"/>
                                  </p:stCondLst>
                                  <p:childTnLst>
                                    <p:animClr clrSpc="rgb" dir="cw">
                                      <p:cBhvr override="childStyle">
                                        <p:cTn id="43" dur="500" fill="hold"/>
                                        <p:tgtEl>
                                          <p:spTgt spid="56331">
                                            <p:txEl>
                                              <p:pRg st="4" end="4"/>
                                            </p:txEl>
                                          </p:spTgt>
                                        </p:tgtEl>
                                        <p:attrNameLst>
                                          <p:attrName>style.color</p:attrName>
                                        </p:attrNameLst>
                                      </p:cBhvr>
                                      <p:to>
                                        <a:srgbClr val="000099"/>
                                      </p:to>
                                    </p:animClr>
                                  </p:childTnLst>
                                </p:cTn>
                              </p:par>
                              <p:par>
                                <p:cTn id="44" presetID="3" presetClass="emph" presetSubtype="2" fill="hold" nodeType="withEffect">
                                  <p:stCondLst>
                                    <p:cond delay="0"/>
                                  </p:stCondLst>
                                  <p:childTnLst>
                                    <p:animClr clrSpc="rgb" dir="cw">
                                      <p:cBhvr override="childStyle">
                                        <p:cTn id="45" dur="500" fill="hold"/>
                                        <p:tgtEl>
                                          <p:spTgt spid="56331">
                                            <p:txEl>
                                              <p:pRg st="5" end="5"/>
                                            </p:txEl>
                                          </p:spTgt>
                                        </p:tgtEl>
                                        <p:attrNameLst>
                                          <p:attrName>style.color</p:attrName>
                                        </p:attrNameLst>
                                      </p:cBhvr>
                                      <p:to>
                                        <a:srgbClr val="000099"/>
                                      </p:to>
                                    </p:animClr>
                                  </p:childTnLst>
                                </p:cTn>
                              </p:par>
                              <p:par>
                                <p:cTn id="46" presetID="3" presetClass="emph" presetSubtype="2" fill="hold" nodeType="withEffect">
                                  <p:stCondLst>
                                    <p:cond delay="0"/>
                                  </p:stCondLst>
                                  <p:childTnLst>
                                    <p:animClr clrSpc="rgb" dir="cw">
                                      <p:cBhvr override="childStyle">
                                        <p:cTn id="47" dur="500" fill="hold"/>
                                        <p:tgtEl>
                                          <p:spTgt spid="56331">
                                            <p:txEl>
                                              <p:pRg st="6" end="6"/>
                                            </p:txEl>
                                          </p:spTgt>
                                        </p:tgtEl>
                                        <p:attrNameLst>
                                          <p:attrName>style.color</p:attrName>
                                        </p:attrNameLst>
                                      </p:cBhvr>
                                      <p:to>
                                        <a:srgbClr val="000099"/>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24" grpId="0" animBg="1"/>
      <p:bldP spid="56327" grpId="0" animBg="1"/>
      <p:bldP spid="56328" grpId="0" animBg="1"/>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9" name="Text Box 5"/>
          <p:cNvSpPr txBox="1">
            <a:spLocks noChangeArrowheads="1"/>
          </p:cNvSpPr>
          <p:nvPr/>
        </p:nvSpPr>
        <p:spPr bwMode="auto">
          <a:xfrm>
            <a:off x="457200" y="304800"/>
            <a:ext cx="8382000" cy="6220164"/>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variability in discharge quality</a:t>
            </a:r>
          </a:p>
          <a:p>
            <a:pPr>
              <a:spcBef>
                <a:spcPct val="50000"/>
              </a:spcBef>
              <a:defRPr/>
            </a:pPr>
            <a:r>
              <a:rPr lang="en-US" sz="2200" dirty="0">
                <a:solidFill>
                  <a:srgbClr val="FFFF99"/>
                </a:solidFill>
              </a:rPr>
              <a:t>Fed Requirements</a:t>
            </a:r>
          </a:p>
          <a:p>
            <a:pPr>
              <a:spcBef>
                <a:spcPts val="0"/>
              </a:spcBef>
              <a:defRPr/>
            </a:pPr>
            <a:r>
              <a:rPr lang="en-US" sz="2200" dirty="0">
                <a:solidFill>
                  <a:srgbClr val="FFC000"/>
                </a:solidFill>
              </a:rPr>
              <a:t>40 CFR 403.8(f)(2)(v)</a:t>
            </a:r>
          </a:p>
          <a:p>
            <a:pPr>
              <a:lnSpc>
                <a:spcPct val="120000"/>
              </a:lnSpc>
              <a:spcBef>
                <a:spcPts val="1800"/>
              </a:spcBef>
              <a:defRPr/>
            </a:pPr>
            <a:r>
              <a:rPr lang="en-US" sz="2200" dirty="0">
                <a:solidFill>
                  <a:srgbClr val="FFC000"/>
                </a:solidFill>
              </a:rPr>
              <a:t>POTWs must</a:t>
            </a:r>
          </a:p>
          <a:p>
            <a:pPr>
              <a:lnSpc>
                <a:spcPct val="120000"/>
              </a:lnSpc>
              <a:defRPr/>
            </a:pPr>
            <a:r>
              <a:rPr lang="en-US" sz="2200" dirty="0">
                <a:solidFill>
                  <a:srgbClr val="FFC000"/>
                </a:solidFill>
              </a:rPr>
              <a:t>determine compliance</a:t>
            </a:r>
          </a:p>
          <a:p>
            <a:pPr>
              <a:lnSpc>
                <a:spcPct val="120000"/>
              </a:lnSpc>
              <a:defRPr/>
            </a:pPr>
            <a:r>
              <a:rPr lang="en-US" sz="2200" dirty="0">
                <a:solidFill>
                  <a:srgbClr val="FFC000"/>
                </a:solidFill>
              </a:rPr>
              <a:t>independent of the </a:t>
            </a:r>
          </a:p>
          <a:p>
            <a:pPr>
              <a:lnSpc>
                <a:spcPct val="120000"/>
              </a:lnSpc>
              <a:defRPr/>
            </a:pPr>
            <a:r>
              <a:rPr lang="en-US" sz="2200" dirty="0">
                <a:solidFill>
                  <a:srgbClr val="FFC000"/>
                </a:solidFill>
              </a:rPr>
              <a:t>information provided</a:t>
            </a:r>
          </a:p>
          <a:p>
            <a:pPr>
              <a:lnSpc>
                <a:spcPct val="120000"/>
              </a:lnSpc>
              <a:defRPr/>
            </a:pPr>
            <a:r>
              <a:rPr lang="en-US" sz="2200" dirty="0">
                <a:solidFill>
                  <a:srgbClr val="FFC000"/>
                </a:solidFill>
              </a:rPr>
              <a:t>by the discharger </a:t>
            </a:r>
          </a:p>
          <a:p>
            <a:pPr>
              <a:lnSpc>
                <a:spcPct val="120000"/>
              </a:lnSpc>
              <a:spcBef>
                <a:spcPts val="1800"/>
              </a:spcBef>
              <a:buFontTx/>
              <a:buChar char="•"/>
              <a:defRPr/>
            </a:pPr>
            <a:r>
              <a:rPr lang="en-US" sz="2200" dirty="0">
                <a:solidFill>
                  <a:srgbClr val="00CCFF"/>
                </a:solidFill>
              </a:rPr>
              <a:t> sampling</a:t>
            </a:r>
          </a:p>
          <a:p>
            <a:pPr>
              <a:lnSpc>
                <a:spcPct val="120000"/>
              </a:lnSpc>
              <a:buFontTx/>
              <a:buChar char="•"/>
              <a:defRPr/>
            </a:pPr>
            <a:r>
              <a:rPr lang="en-US" sz="2200" dirty="0">
                <a:solidFill>
                  <a:srgbClr val="00CCFF"/>
                </a:solidFill>
              </a:rPr>
              <a:t> inspection</a:t>
            </a:r>
          </a:p>
          <a:p>
            <a:pPr>
              <a:lnSpc>
                <a:spcPct val="120000"/>
              </a:lnSpc>
              <a:buFontTx/>
              <a:buChar char="•"/>
              <a:defRPr/>
            </a:pPr>
            <a:r>
              <a:rPr lang="en-US" sz="2200" dirty="0">
                <a:solidFill>
                  <a:srgbClr val="00CCFF"/>
                </a:solidFill>
              </a:rPr>
              <a:t> verification</a:t>
            </a:r>
          </a:p>
          <a:p>
            <a:pPr>
              <a:spcBef>
                <a:spcPct val="50000"/>
              </a:spcBef>
              <a:defRPr/>
            </a:pPr>
            <a:endParaRPr lang="en-US" sz="2200" dirty="0">
              <a:solidFill>
                <a:srgbClr val="0066FF"/>
              </a:solidFill>
            </a:endParaRPr>
          </a:p>
        </p:txBody>
      </p:sp>
      <p:pic>
        <p:nvPicPr>
          <p:cNvPr id="4099" name="Picture 7" descr="ahplating-1"/>
          <p:cNvPicPr>
            <a:picLocks noChangeAspect="1" noChangeArrowheads="1"/>
          </p:cNvPicPr>
          <p:nvPr/>
        </p:nvPicPr>
        <p:blipFill>
          <a:blip r:embed="rId2">
            <a:extLst>
              <a:ext uri="{28A0092B-C50C-407E-A947-70E740481C1C}">
                <a14:useLocalDpi xmlns:a14="http://schemas.microsoft.com/office/drawing/2010/main" val="0"/>
              </a:ext>
            </a:extLst>
          </a:blip>
          <a:srcRect l="9000"/>
          <a:stretch>
            <a:fillRect/>
          </a:stretch>
        </p:blipFill>
        <p:spPr bwMode="auto">
          <a:xfrm>
            <a:off x="3489325" y="1676400"/>
            <a:ext cx="5222875"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0" name="Text Box 6"/>
          <p:cNvSpPr txBox="1">
            <a:spLocks noChangeArrowheads="1"/>
          </p:cNvSpPr>
          <p:nvPr/>
        </p:nvSpPr>
        <p:spPr bwMode="auto">
          <a:xfrm>
            <a:off x="4114800" y="6019800"/>
            <a:ext cx="47244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portable pump with long extension hoses in an electroplating shop</a:t>
            </a:r>
          </a:p>
        </p:txBody>
      </p:sp>
      <p:sp>
        <p:nvSpPr>
          <p:cNvPr id="52232" name="Line 8"/>
          <p:cNvSpPr>
            <a:spLocks noChangeShapeType="1"/>
          </p:cNvSpPr>
          <p:nvPr/>
        </p:nvSpPr>
        <p:spPr bwMode="auto">
          <a:xfrm>
            <a:off x="8077200" y="2057400"/>
            <a:ext cx="0" cy="1447800"/>
          </a:xfrm>
          <a:prstGeom prst="line">
            <a:avLst/>
          </a:prstGeom>
          <a:noFill/>
          <a:ln w="19050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3" name="TextBox 2"/>
          <p:cNvSpPr txBox="1"/>
          <p:nvPr/>
        </p:nvSpPr>
        <p:spPr>
          <a:xfrm>
            <a:off x="3467573" y="5949200"/>
            <a:ext cx="530915" cy="707886"/>
          </a:xfrm>
          <a:prstGeom prst="rect">
            <a:avLst/>
          </a:prstGeom>
          <a:noFill/>
        </p:spPr>
        <p:txBody>
          <a:bodyPr wrap="none" rtlCol="0">
            <a:spAutoFit/>
          </a:bodyPr>
          <a:lstStyle/>
          <a:p>
            <a:r>
              <a:rPr lang="en-US" sz="4000" b="1" dirty="0">
                <a:solidFill>
                  <a:srgbClr val="FFC000"/>
                </a:solidFill>
                <a:latin typeface="Wingdings" pitchFamily="2" charset="2"/>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nodeType="withEffect">
                                  <p:stCondLst>
                                    <p:cond delay="0"/>
                                  </p:stCondLst>
                                  <p:childTnLst>
                                    <p:set>
                                      <p:cBhvr>
                                        <p:cTn id="6" dur="1" fill="hold">
                                          <p:stCondLst>
                                            <p:cond delay="0"/>
                                          </p:stCondLst>
                                        </p:cTn>
                                        <p:tgtEl>
                                          <p:spTgt spid="52229">
                                            <p:txEl>
                                              <p:pRg st="2" end="2"/>
                                            </p:txEl>
                                          </p:spTgt>
                                        </p:tgtEl>
                                        <p:attrNameLst>
                                          <p:attrName>style.visibility</p:attrName>
                                        </p:attrNameLst>
                                      </p:cBhvr>
                                      <p:to>
                                        <p:strVal val="visible"/>
                                      </p:to>
                                    </p:set>
                                    <p:animEffect transition="in" filter="fade">
                                      <p:cBhvr>
                                        <p:cTn id="7" dur="10"/>
                                        <p:tgtEl>
                                          <p:spTgt spid="52229">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2229">
                                            <p:txEl>
                                              <p:pRg st="3" end="3"/>
                                            </p:txEl>
                                          </p:spTgt>
                                        </p:tgtEl>
                                        <p:attrNameLst>
                                          <p:attrName>style.visibility</p:attrName>
                                        </p:attrNameLst>
                                      </p:cBhvr>
                                      <p:to>
                                        <p:strVal val="visible"/>
                                      </p:to>
                                    </p:set>
                                    <p:animEffect transition="in" filter="fade">
                                      <p:cBhvr>
                                        <p:cTn id="12" dur="500"/>
                                        <p:tgtEl>
                                          <p:spTgt spid="52229">
                                            <p:txEl>
                                              <p:pRg st="3" end="3"/>
                                            </p:txEl>
                                          </p:spTgt>
                                        </p:tgtEl>
                                      </p:cBhvr>
                                    </p:animEffect>
                                  </p:childTnLst>
                                </p:cTn>
                              </p:par>
                              <p:par>
                                <p:cTn id="13" presetID="10" presetClass="entr" presetSubtype="0" fill="hold" nodeType="withEffect">
                                  <p:stCondLst>
                                    <p:cond delay="0"/>
                                  </p:stCondLst>
                                  <p:childTnLst>
                                    <p:set>
                                      <p:cBhvr>
                                        <p:cTn id="14" dur="1" fill="hold">
                                          <p:stCondLst>
                                            <p:cond delay="0"/>
                                          </p:stCondLst>
                                        </p:cTn>
                                        <p:tgtEl>
                                          <p:spTgt spid="52229">
                                            <p:txEl>
                                              <p:pRg st="4" end="4"/>
                                            </p:txEl>
                                          </p:spTgt>
                                        </p:tgtEl>
                                        <p:attrNameLst>
                                          <p:attrName>style.visibility</p:attrName>
                                        </p:attrNameLst>
                                      </p:cBhvr>
                                      <p:to>
                                        <p:strVal val="visible"/>
                                      </p:to>
                                    </p:set>
                                    <p:animEffect transition="in" filter="fade">
                                      <p:cBhvr>
                                        <p:cTn id="15" dur="500"/>
                                        <p:tgtEl>
                                          <p:spTgt spid="52229">
                                            <p:txEl>
                                              <p:pRg st="4" end="4"/>
                                            </p:txEl>
                                          </p:spTgt>
                                        </p:tgtEl>
                                      </p:cBhvr>
                                    </p:animEffect>
                                  </p:childTnLst>
                                </p:cTn>
                              </p:par>
                              <p:par>
                                <p:cTn id="16" presetID="10" presetClass="entr" presetSubtype="0" fill="hold" nodeType="withEffect">
                                  <p:stCondLst>
                                    <p:cond delay="0"/>
                                  </p:stCondLst>
                                  <p:childTnLst>
                                    <p:set>
                                      <p:cBhvr>
                                        <p:cTn id="17" dur="1" fill="hold">
                                          <p:stCondLst>
                                            <p:cond delay="0"/>
                                          </p:stCondLst>
                                        </p:cTn>
                                        <p:tgtEl>
                                          <p:spTgt spid="52229">
                                            <p:txEl>
                                              <p:pRg st="5" end="5"/>
                                            </p:txEl>
                                          </p:spTgt>
                                        </p:tgtEl>
                                        <p:attrNameLst>
                                          <p:attrName>style.visibility</p:attrName>
                                        </p:attrNameLst>
                                      </p:cBhvr>
                                      <p:to>
                                        <p:strVal val="visible"/>
                                      </p:to>
                                    </p:set>
                                    <p:animEffect transition="in" filter="fade">
                                      <p:cBhvr>
                                        <p:cTn id="18" dur="500"/>
                                        <p:tgtEl>
                                          <p:spTgt spid="52229">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52229">
                                            <p:txEl>
                                              <p:pRg st="6" end="6"/>
                                            </p:txEl>
                                          </p:spTgt>
                                        </p:tgtEl>
                                        <p:attrNameLst>
                                          <p:attrName>style.visibility</p:attrName>
                                        </p:attrNameLst>
                                      </p:cBhvr>
                                      <p:to>
                                        <p:strVal val="visible"/>
                                      </p:to>
                                    </p:set>
                                    <p:animEffect transition="in" filter="fade">
                                      <p:cBhvr>
                                        <p:cTn id="21" dur="500"/>
                                        <p:tgtEl>
                                          <p:spTgt spid="52229">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52229">
                                            <p:txEl>
                                              <p:pRg st="7" end="7"/>
                                            </p:txEl>
                                          </p:spTgt>
                                        </p:tgtEl>
                                        <p:attrNameLst>
                                          <p:attrName>style.visibility</p:attrName>
                                        </p:attrNameLst>
                                      </p:cBhvr>
                                      <p:to>
                                        <p:strVal val="visible"/>
                                      </p:to>
                                    </p:set>
                                    <p:animEffect transition="in" filter="fade">
                                      <p:cBhvr>
                                        <p:cTn id="24" dur="500"/>
                                        <p:tgtEl>
                                          <p:spTgt spid="52229">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52229">
                                            <p:txEl>
                                              <p:pRg st="8" end="8"/>
                                            </p:txEl>
                                          </p:spTgt>
                                        </p:tgtEl>
                                        <p:attrNameLst>
                                          <p:attrName>style.visibility</p:attrName>
                                        </p:attrNameLst>
                                      </p:cBhvr>
                                      <p:to>
                                        <p:strVal val="visible"/>
                                      </p:to>
                                    </p:set>
                                    <p:animEffect transition="in" filter="fade">
                                      <p:cBhvr>
                                        <p:cTn id="27" dur="500"/>
                                        <p:tgtEl>
                                          <p:spTgt spid="52229">
                                            <p:txEl>
                                              <p:pRg st="8" end="8"/>
                                            </p:txEl>
                                          </p:spTgt>
                                        </p:tgtEl>
                                      </p:cBhvr>
                                    </p:animEffect>
                                  </p:childTnLst>
                                </p:cTn>
                              </p:par>
                              <p:par>
                                <p:cTn id="28" presetID="10" presetClass="entr" presetSubtype="0" fill="hold" nodeType="withEffect">
                                  <p:stCondLst>
                                    <p:cond delay="2000"/>
                                  </p:stCondLst>
                                  <p:childTnLst>
                                    <p:set>
                                      <p:cBhvr>
                                        <p:cTn id="29" dur="1" fill="hold">
                                          <p:stCondLst>
                                            <p:cond delay="0"/>
                                          </p:stCondLst>
                                        </p:cTn>
                                        <p:tgtEl>
                                          <p:spTgt spid="52229">
                                            <p:txEl>
                                              <p:pRg st="9" end="9"/>
                                            </p:txEl>
                                          </p:spTgt>
                                        </p:tgtEl>
                                        <p:attrNameLst>
                                          <p:attrName>style.visibility</p:attrName>
                                        </p:attrNameLst>
                                      </p:cBhvr>
                                      <p:to>
                                        <p:strVal val="visible"/>
                                      </p:to>
                                    </p:set>
                                    <p:animEffect transition="in" filter="fade">
                                      <p:cBhvr>
                                        <p:cTn id="30" dur="2000"/>
                                        <p:tgtEl>
                                          <p:spTgt spid="52229">
                                            <p:txEl>
                                              <p:pRg st="9" end="9"/>
                                            </p:txEl>
                                          </p:spTgt>
                                        </p:tgtEl>
                                      </p:cBhvr>
                                    </p:animEffect>
                                  </p:childTnLst>
                                </p:cTn>
                              </p:par>
                              <p:par>
                                <p:cTn id="31" presetID="10" presetClass="entr" presetSubtype="0" fill="hold" nodeType="withEffect">
                                  <p:stCondLst>
                                    <p:cond delay="4000"/>
                                  </p:stCondLst>
                                  <p:childTnLst>
                                    <p:set>
                                      <p:cBhvr>
                                        <p:cTn id="32" dur="1" fill="hold">
                                          <p:stCondLst>
                                            <p:cond delay="0"/>
                                          </p:stCondLst>
                                        </p:cTn>
                                        <p:tgtEl>
                                          <p:spTgt spid="52229">
                                            <p:txEl>
                                              <p:pRg st="10" end="10"/>
                                            </p:txEl>
                                          </p:spTgt>
                                        </p:tgtEl>
                                        <p:attrNameLst>
                                          <p:attrName>style.visibility</p:attrName>
                                        </p:attrNameLst>
                                      </p:cBhvr>
                                      <p:to>
                                        <p:strVal val="visible"/>
                                      </p:to>
                                    </p:set>
                                    <p:animEffect transition="in" filter="fade">
                                      <p:cBhvr>
                                        <p:cTn id="33" dur="2000"/>
                                        <p:tgtEl>
                                          <p:spTgt spid="52229">
                                            <p:txEl>
                                              <p:pRg st="10" end="10"/>
                                            </p:txEl>
                                          </p:spTgt>
                                        </p:tgtEl>
                                      </p:cBhvr>
                                    </p:animEffect>
                                  </p:childTnLst>
                                </p:cTn>
                              </p:par>
                              <p:par>
                                <p:cTn id="34" presetID="10" presetClass="entr" presetSubtype="0" fill="hold" nodeType="withEffect">
                                  <p:stCondLst>
                                    <p:cond delay="6000"/>
                                  </p:stCondLst>
                                  <p:childTnLst>
                                    <p:set>
                                      <p:cBhvr>
                                        <p:cTn id="35" dur="1" fill="hold">
                                          <p:stCondLst>
                                            <p:cond delay="0"/>
                                          </p:stCondLst>
                                        </p:cTn>
                                        <p:tgtEl>
                                          <p:spTgt spid="52229">
                                            <p:txEl>
                                              <p:pRg st="11" end="11"/>
                                            </p:txEl>
                                          </p:spTgt>
                                        </p:tgtEl>
                                        <p:attrNameLst>
                                          <p:attrName>style.visibility</p:attrName>
                                        </p:attrNameLst>
                                      </p:cBhvr>
                                      <p:to>
                                        <p:strVal val="visible"/>
                                      </p:to>
                                    </p:set>
                                    <p:animEffect transition="in" filter="fade">
                                      <p:cBhvr>
                                        <p:cTn id="36" dur="2000"/>
                                        <p:tgtEl>
                                          <p:spTgt spid="52229">
                                            <p:txEl>
                                              <p:pRg st="11" end="11"/>
                                            </p:txEl>
                                          </p:spTgt>
                                        </p:tgtEl>
                                      </p:cBhvr>
                                    </p:animEffect>
                                  </p:childTnLst>
                                </p:cTn>
                              </p:par>
                            </p:childTnLst>
                          </p:cTn>
                        </p:par>
                      </p:childTnLst>
                    </p:cTn>
                  </p:par>
                  <p:par>
                    <p:cTn id="37" fill="hold" nodeType="clickPar">
                      <p:stCondLst>
                        <p:cond delay="indefinite"/>
                      </p:stCondLst>
                      <p:childTnLst>
                        <p:par>
                          <p:cTn id="38" fill="hold" nodeType="withGroup">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52232"/>
                                        </p:tgtEl>
                                        <p:attrNameLst>
                                          <p:attrName>style.visibility</p:attrName>
                                        </p:attrNameLst>
                                      </p:cBhvr>
                                      <p:to>
                                        <p:strVal val="visible"/>
                                      </p:to>
                                    </p:set>
                                    <p:animEffect transition="in" filter="wipe(down)">
                                      <p:cBhvr>
                                        <p:cTn id="41" dur="500"/>
                                        <p:tgtEl>
                                          <p:spTgt spid="52232"/>
                                        </p:tgtEl>
                                      </p:cBhvr>
                                    </p:animEffect>
                                  </p:childTnLst>
                                </p:cTn>
                              </p:par>
                              <p:par>
                                <p:cTn id="42" presetID="3" presetClass="emph" presetSubtype="2" fill="hold" nodeType="withEffect">
                                  <p:stCondLst>
                                    <p:cond delay="0"/>
                                  </p:stCondLst>
                                  <p:childTnLst>
                                    <p:animClr clrSpc="rgb" dir="cw">
                                      <p:cBhvr override="childStyle">
                                        <p:cTn id="43" dur="2000" fill="hold"/>
                                        <p:tgtEl>
                                          <p:spTgt spid="52230">
                                            <p:txEl>
                                              <p:pRg st="0" end="0"/>
                                            </p:txEl>
                                          </p:spTgt>
                                        </p:tgtEl>
                                        <p:attrNameLst>
                                          <p:attrName>style.color</p:attrName>
                                        </p:attrNameLst>
                                      </p:cBhvr>
                                      <p:to>
                                        <a:srgbClr val="FFCC00"/>
                                      </p:to>
                                    </p:animClr>
                                  </p:childTnLst>
                                </p:cTn>
                              </p:par>
                              <p:par>
                                <p:cTn id="44" presetID="1" presetClass="entr" presetSubtype="0" fill="hold" grpId="0" nodeType="withEffect">
                                  <p:stCondLst>
                                    <p:cond delay="0"/>
                                  </p:stCondLst>
                                  <p:childTnLst>
                                    <p:set>
                                      <p:cBhvr>
                                        <p:cTn id="45" dur="1" fill="hold">
                                          <p:stCondLst>
                                            <p:cond delay="0"/>
                                          </p:stCondLst>
                                        </p:cTn>
                                        <p:tgtEl>
                                          <p:spTgt spid="3"/>
                                        </p:tgtEl>
                                        <p:attrNameLst>
                                          <p:attrName>style.visibility</p:attrName>
                                        </p:attrNameLst>
                                      </p:cBhvr>
                                      <p:to>
                                        <p:strVal val="visible"/>
                                      </p:to>
                                    </p:set>
                                  </p:childTnLst>
                                </p:cTn>
                              </p:par>
                              <p:par>
                                <p:cTn id="46" presetID="3" presetClass="emph" presetSubtype="2" fill="hold" nodeType="withEffect">
                                  <p:stCondLst>
                                    <p:cond delay="0"/>
                                  </p:stCondLst>
                                  <p:childTnLst>
                                    <p:animClr clrSpc="rgb" dir="cw">
                                      <p:cBhvr override="childStyle">
                                        <p:cTn id="47" dur="500" fill="hold"/>
                                        <p:tgtEl>
                                          <p:spTgt spid="52229">
                                            <p:txEl>
                                              <p:pRg st="1" end="1"/>
                                            </p:txEl>
                                          </p:spTgt>
                                        </p:tgtEl>
                                        <p:attrNameLst>
                                          <p:attrName>style.color</p:attrName>
                                        </p:attrNameLst>
                                      </p:cBhvr>
                                      <p:to>
                                        <a:srgbClr val="FFCC00"/>
                                      </p:to>
                                    </p:animClr>
                                  </p:childTnLst>
                                </p:cTn>
                              </p:par>
                              <p:par>
                                <p:cTn id="48" presetID="3" presetClass="emph" presetSubtype="2" fill="hold" nodeType="withEffect">
                                  <p:stCondLst>
                                    <p:cond delay="0"/>
                                  </p:stCondLst>
                                  <p:childTnLst>
                                    <p:animClr clrSpc="rgb" dir="cw">
                                      <p:cBhvr override="childStyle">
                                        <p:cTn id="49" dur="250" fill="hold"/>
                                        <p:tgtEl>
                                          <p:spTgt spid="52229">
                                            <p:txEl>
                                              <p:pRg st="2" end="2"/>
                                            </p:txEl>
                                          </p:spTgt>
                                        </p:tgtEl>
                                        <p:attrNameLst>
                                          <p:attrName>style.color</p:attrName>
                                        </p:attrNameLst>
                                      </p:cBhvr>
                                      <p:to>
                                        <a:schemeClr val="accent2"/>
                                      </p:to>
                                    </p:animClr>
                                  </p:childTnLst>
                                </p:cTn>
                              </p:par>
                              <p:par>
                                <p:cTn id="50" presetID="3" presetClass="emph" presetSubtype="2" fill="hold" nodeType="withEffect">
                                  <p:stCondLst>
                                    <p:cond delay="0"/>
                                  </p:stCondLst>
                                  <p:childTnLst>
                                    <p:animClr clrSpc="rgb" dir="cw">
                                      <p:cBhvr override="childStyle">
                                        <p:cTn id="51" dur="250" fill="hold"/>
                                        <p:tgtEl>
                                          <p:spTgt spid="52229">
                                            <p:txEl>
                                              <p:pRg st="3" end="3"/>
                                            </p:txEl>
                                          </p:spTgt>
                                        </p:tgtEl>
                                        <p:attrNameLst>
                                          <p:attrName>style.color</p:attrName>
                                        </p:attrNameLst>
                                      </p:cBhvr>
                                      <p:to>
                                        <a:schemeClr val="accent2"/>
                                      </p:to>
                                    </p:animClr>
                                  </p:childTnLst>
                                </p:cTn>
                              </p:par>
                              <p:par>
                                <p:cTn id="52" presetID="3" presetClass="emph" presetSubtype="2" fill="hold" nodeType="withEffect">
                                  <p:stCondLst>
                                    <p:cond delay="0"/>
                                  </p:stCondLst>
                                  <p:childTnLst>
                                    <p:animClr clrSpc="rgb" dir="cw">
                                      <p:cBhvr override="childStyle">
                                        <p:cTn id="53" dur="250" fill="hold"/>
                                        <p:tgtEl>
                                          <p:spTgt spid="52229">
                                            <p:txEl>
                                              <p:pRg st="4" end="4"/>
                                            </p:txEl>
                                          </p:spTgt>
                                        </p:tgtEl>
                                        <p:attrNameLst>
                                          <p:attrName>style.color</p:attrName>
                                        </p:attrNameLst>
                                      </p:cBhvr>
                                      <p:to>
                                        <a:schemeClr val="accent2"/>
                                      </p:to>
                                    </p:animClr>
                                  </p:childTnLst>
                                </p:cTn>
                              </p:par>
                              <p:par>
                                <p:cTn id="54" presetID="3" presetClass="emph" presetSubtype="2" fill="hold" nodeType="withEffect">
                                  <p:stCondLst>
                                    <p:cond delay="0"/>
                                  </p:stCondLst>
                                  <p:childTnLst>
                                    <p:animClr clrSpc="rgb" dir="cw">
                                      <p:cBhvr override="childStyle">
                                        <p:cTn id="55" dur="250" fill="hold"/>
                                        <p:tgtEl>
                                          <p:spTgt spid="52229">
                                            <p:txEl>
                                              <p:pRg st="5" end="5"/>
                                            </p:txEl>
                                          </p:spTgt>
                                        </p:tgtEl>
                                        <p:attrNameLst>
                                          <p:attrName>style.color</p:attrName>
                                        </p:attrNameLst>
                                      </p:cBhvr>
                                      <p:to>
                                        <a:schemeClr val="accent2"/>
                                      </p:to>
                                    </p:animClr>
                                  </p:childTnLst>
                                </p:cTn>
                              </p:par>
                              <p:par>
                                <p:cTn id="56" presetID="3" presetClass="emph" presetSubtype="2" fill="hold" nodeType="withEffect">
                                  <p:stCondLst>
                                    <p:cond delay="0"/>
                                  </p:stCondLst>
                                  <p:childTnLst>
                                    <p:animClr clrSpc="rgb" dir="cw">
                                      <p:cBhvr override="childStyle">
                                        <p:cTn id="57" dur="250" fill="hold"/>
                                        <p:tgtEl>
                                          <p:spTgt spid="52229">
                                            <p:txEl>
                                              <p:pRg st="6" end="6"/>
                                            </p:txEl>
                                          </p:spTgt>
                                        </p:tgtEl>
                                        <p:attrNameLst>
                                          <p:attrName>style.color</p:attrName>
                                        </p:attrNameLst>
                                      </p:cBhvr>
                                      <p:to>
                                        <a:schemeClr val="accent2"/>
                                      </p:to>
                                    </p:animClr>
                                  </p:childTnLst>
                                </p:cTn>
                              </p:par>
                              <p:par>
                                <p:cTn id="58" presetID="3" presetClass="emph" presetSubtype="2" fill="hold" nodeType="withEffect">
                                  <p:stCondLst>
                                    <p:cond delay="0"/>
                                  </p:stCondLst>
                                  <p:childTnLst>
                                    <p:animClr clrSpc="rgb" dir="cw">
                                      <p:cBhvr override="childStyle">
                                        <p:cTn id="59" dur="250" fill="hold"/>
                                        <p:tgtEl>
                                          <p:spTgt spid="52229">
                                            <p:txEl>
                                              <p:pRg st="7" end="7"/>
                                            </p:txEl>
                                          </p:spTgt>
                                        </p:tgtEl>
                                        <p:attrNameLst>
                                          <p:attrName>style.color</p:attrName>
                                        </p:attrNameLst>
                                      </p:cBhvr>
                                      <p:to>
                                        <a:schemeClr val="accent2"/>
                                      </p:to>
                                    </p:animClr>
                                  </p:childTnLst>
                                </p:cTn>
                              </p:par>
                              <p:par>
                                <p:cTn id="60" presetID="3" presetClass="emph" presetSubtype="2" fill="hold" nodeType="withEffect">
                                  <p:stCondLst>
                                    <p:cond delay="0"/>
                                  </p:stCondLst>
                                  <p:childTnLst>
                                    <p:animClr clrSpc="rgb" dir="cw">
                                      <p:cBhvr override="childStyle">
                                        <p:cTn id="61" dur="250" fill="hold"/>
                                        <p:tgtEl>
                                          <p:spTgt spid="52229">
                                            <p:txEl>
                                              <p:pRg st="8" end="8"/>
                                            </p:txEl>
                                          </p:spTgt>
                                        </p:tgtEl>
                                        <p:attrNameLst>
                                          <p:attrName>style.color</p:attrName>
                                        </p:attrNameLst>
                                      </p:cBhvr>
                                      <p:to>
                                        <a:schemeClr val="accent2"/>
                                      </p:to>
                                    </p:animClr>
                                  </p:childTnLst>
                                </p:cTn>
                              </p:par>
                              <p:par>
                                <p:cTn id="62" presetID="3" presetClass="emph" presetSubtype="2" fill="hold" nodeType="withEffect">
                                  <p:stCondLst>
                                    <p:cond delay="0"/>
                                  </p:stCondLst>
                                  <p:childTnLst>
                                    <p:animClr clrSpc="rgb" dir="cw">
                                      <p:cBhvr override="childStyle">
                                        <p:cTn id="63" dur="250" fill="hold"/>
                                        <p:tgtEl>
                                          <p:spTgt spid="52229">
                                            <p:txEl>
                                              <p:pRg st="9" end="9"/>
                                            </p:txEl>
                                          </p:spTgt>
                                        </p:tgtEl>
                                        <p:attrNameLst>
                                          <p:attrName>style.color</p:attrName>
                                        </p:attrNameLst>
                                      </p:cBhvr>
                                      <p:to>
                                        <a:schemeClr val="accent2"/>
                                      </p:to>
                                    </p:animClr>
                                  </p:childTnLst>
                                </p:cTn>
                              </p:par>
                              <p:par>
                                <p:cTn id="64" presetID="3" presetClass="emph" presetSubtype="2" fill="hold" nodeType="withEffect">
                                  <p:stCondLst>
                                    <p:cond delay="0"/>
                                  </p:stCondLst>
                                  <p:childTnLst>
                                    <p:animClr clrSpc="rgb" dir="cw">
                                      <p:cBhvr override="childStyle">
                                        <p:cTn id="65" dur="250" fill="hold"/>
                                        <p:tgtEl>
                                          <p:spTgt spid="52229">
                                            <p:txEl>
                                              <p:pRg st="10" end="10"/>
                                            </p:txEl>
                                          </p:spTgt>
                                        </p:tgtEl>
                                        <p:attrNameLst>
                                          <p:attrName>style.color</p:attrName>
                                        </p:attrNameLst>
                                      </p:cBhvr>
                                      <p:to>
                                        <a:schemeClr val="accent2"/>
                                      </p:to>
                                    </p:animClr>
                                  </p:childTnLst>
                                </p:cTn>
                              </p:par>
                              <p:par>
                                <p:cTn id="66" presetID="3" presetClass="emph" presetSubtype="2" fill="hold" nodeType="withEffect">
                                  <p:stCondLst>
                                    <p:cond delay="0"/>
                                  </p:stCondLst>
                                  <p:childTnLst>
                                    <p:animClr clrSpc="rgb" dir="cw">
                                      <p:cBhvr override="childStyle">
                                        <p:cTn id="67" dur="250" fill="hold"/>
                                        <p:tgtEl>
                                          <p:spTgt spid="52229">
                                            <p:txEl>
                                              <p:pRg st="11" end="11"/>
                                            </p:txEl>
                                          </p:spTgt>
                                        </p:tgtEl>
                                        <p:attrNameLst>
                                          <p:attrName>style.color</p:attrName>
                                        </p:attrNameLst>
                                      </p:cBhvr>
                                      <p:to>
                                        <a:schemeClr val="accent2"/>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32" grpId="0" animBg="1"/>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65541" name="Text Box 5"/>
          <p:cNvSpPr txBox="1">
            <a:spLocks noChangeArrowheads="1"/>
          </p:cNvSpPr>
          <p:nvPr/>
        </p:nvSpPr>
        <p:spPr bwMode="auto">
          <a:xfrm>
            <a:off x="457200" y="304800"/>
            <a:ext cx="8382000" cy="4878259"/>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Finding Sources of Variability</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Operational</a:t>
            </a:r>
          </a:p>
          <a:p>
            <a:pPr>
              <a:defRPr/>
            </a:pPr>
            <a:r>
              <a:rPr lang="en-US" sz="2200" dirty="0">
                <a:solidFill>
                  <a:srgbClr val="FFFF99"/>
                </a:solidFill>
              </a:rPr>
              <a:t>Sources of Variability</a:t>
            </a:r>
          </a:p>
          <a:p>
            <a:pPr>
              <a:spcBef>
                <a:spcPct val="50000"/>
              </a:spcBef>
              <a:defRPr/>
            </a:pPr>
            <a:r>
              <a:rPr lang="en-US" sz="2200" dirty="0" err="1">
                <a:solidFill>
                  <a:srgbClr val="0066FF"/>
                </a:solidFill>
              </a:rPr>
              <a:t>Variabilities</a:t>
            </a:r>
            <a:r>
              <a:rPr lang="en-US" sz="2200" dirty="0">
                <a:solidFill>
                  <a:srgbClr val="0066FF"/>
                </a:solidFill>
              </a:rPr>
              <a:t> in waste-</a:t>
            </a:r>
          </a:p>
          <a:p>
            <a:pPr>
              <a:spcBef>
                <a:spcPts val="0"/>
              </a:spcBef>
              <a:defRPr/>
            </a:pPr>
            <a:r>
              <a:rPr lang="en-US" sz="2200" dirty="0">
                <a:solidFill>
                  <a:srgbClr val="0066FF"/>
                </a:solidFill>
              </a:rPr>
              <a:t>water generation are</a:t>
            </a:r>
          </a:p>
          <a:p>
            <a:pPr>
              <a:spcBef>
                <a:spcPts val="0"/>
              </a:spcBef>
              <a:defRPr/>
            </a:pPr>
            <a:r>
              <a:rPr lang="en-US" sz="2200" dirty="0">
                <a:solidFill>
                  <a:srgbClr val="0066FF"/>
                </a:solidFill>
              </a:rPr>
              <a:t>the result of the way</a:t>
            </a:r>
          </a:p>
          <a:p>
            <a:pPr>
              <a:spcBef>
                <a:spcPts val="0"/>
              </a:spcBef>
              <a:defRPr/>
            </a:pPr>
            <a:r>
              <a:rPr lang="en-US" sz="2200" dirty="0">
                <a:solidFill>
                  <a:srgbClr val="0066FF"/>
                </a:solidFill>
              </a:rPr>
              <a:t>the industry operates</a:t>
            </a:r>
          </a:p>
          <a:p>
            <a:pPr>
              <a:spcBef>
                <a:spcPts val="0"/>
              </a:spcBef>
              <a:defRPr/>
            </a:pPr>
            <a:r>
              <a:rPr lang="en-US" sz="2200" dirty="0">
                <a:solidFill>
                  <a:srgbClr val="0066FF"/>
                </a:solidFill>
              </a:rPr>
              <a:t>and in how the wastes</a:t>
            </a:r>
          </a:p>
          <a:p>
            <a:pPr>
              <a:spcBef>
                <a:spcPts val="0"/>
              </a:spcBef>
              <a:defRPr/>
            </a:pPr>
            <a:r>
              <a:rPr lang="en-US" sz="2200" dirty="0">
                <a:solidFill>
                  <a:srgbClr val="0066FF"/>
                </a:solidFill>
              </a:rPr>
              <a:t>are then collected,</a:t>
            </a:r>
          </a:p>
          <a:p>
            <a:pPr>
              <a:spcBef>
                <a:spcPts val="0"/>
              </a:spcBef>
              <a:defRPr/>
            </a:pPr>
            <a:r>
              <a:rPr lang="en-US" sz="2200" dirty="0">
                <a:solidFill>
                  <a:srgbClr val="0066FF"/>
                </a:solidFill>
              </a:rPr>
              <a:t>delivered, treated, and</a:t>
            </a:r>
          </a:p>
          <a:p>
            <a:pPr>
              <a:spcBef>
                <a:spcPts val="0"/>
              </a:spcBef>
              <a:defRPr/>
            </a:pPr>
            <a:r>
              <a:rPr lang="en-US" sz="2200" dirty="0">
                <a:solidFill>
                  <a:srgbClr val="0066FF"/>
                </a:solidFill>
              </a:rPr>
              <a:t>conveyed for disposal.</a:t>
            </a:r>
            <a:r>
              <a:rPr lang="en-US" sz="2200" dirty="0">
                <a:solidFill>
                  <a:srgbClr val="3366FF"/>
                </a:solidFill>
              </a:rPr>
              <a:t>  </a:t>
            </a:r>
          </a:p>
        </p:txBody>
      </p:sp>
      <p:pic>
        <p:nvPicPr>
          <p:cNvPr id="17411" name="Picture 10" descr="amd-6"/>
          <p:cNvPicPr>
            <a:picLocks noChangeAspect="1" noChangeArrowheads="1"/>
          </p:cNvPicPr>
          <p:nvPr/>
        </p:nvPicPr>
        <p:blipFill>
          <a:blip r:embed="rId2">
            <a:extLst>
              <a:ext uri="{28A0092B-C50C-407E-A947-70E740481C1C}">
                <a14:useLocalDpi xmlns:a14="http://schemas.microsoft.com/office/drawing/2010/main" val="0"/>
              </a:ext>
            </a:extLst>
          </a:blip>
          <a:srcRect l="2251" r="7875"/>
          <a:stretch>
            <a:fillRect/>
          </a:stretch>
        </p:blipFill>
        <p:spPr bwMode="auto">
          <a:xfrm>
            <a:off x="3606800" y="1676400"/>
            <a:ext cx="50911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2" name="Text Box 6"/>
          <p:cNvSpPr txBox="1">
            <a:spLocks noChangeArrowheads="1"/>
          </p:cNvSpPr>
          <p:nvPr/>
        </p:nvSpPr>
        <p:spPr bwMode="auto">
          <a:xfrm>
            <a:off x="4191000" y="5943600"/>
            <a:ext cx="4800600" cy="707886"/>
          </a:xfrm>
          <a:prstGeom prst="rect">
            <a:avLst/>
          </a:prstGeom>
          <a:noFill/>
          <a:ln w="9525">
            <a:noFill/>
            <a:miter lim="800000"/>
            <a:headEnd/>
            <a:tailEnd/>
          </a:ln>
          <a:effectLst/>
        </p:spPr>
        <p:txBody>
          <a:bodyPr wrap="square">
            <a:spAutoFit/>
          </a:bodyPr>
          <a:lstStyle/>
          <a:p>
            <a:pPr>
              <a:defRPr/>
            </a:pPr>
            <a:r>
              <a:rPr lang="en-US" sz="2000" dirty="0">
                <a:solidFill>
                  <a:srgbClr val="6600CC"/>
                </a:solidFill>
              </a:rPr>
              <a:t>bosses - operators - contractors - grunts</a:t>
            </a:r>
          </a:p>
          <a:p>
            <a:pPr>
              <a:defRPr/>
            </a:pPr>
            <a:r>
              <a:rPr lang="en-US" sz="2000" dirty="0">
                <a:solidFill>
                  <a:srgbClr val="6600CC"/>
                </a:solidFill>
              </a:rPr>
              <a:t>and a couple of plating shop dudes</a:t>
            </a:r>
          </a:p>
        </p:txBody>
      </p:sp>
      <p:sp>
        <p:nvSpPr>
          <p:cNvPr id="17414" name="Line 7"/>
          <p:cNvSpPr>
            <a:spLocks noChangeShapeType="1"/>
          </p:cNvSpPr>
          <p:nvPr/>
        </p:nvSpPr>
        <p:spPr bwMode="auto">
          <a:xfrm flipH="1">
            <a:off x="5181600" y="2590800"/>
            <a:ext cx="457200" cy="4572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7415" name="Line 9"/>
          <p:cNvSpPr>
            <a:spLocks noChangeShapeType="1"/>
          </p:cNvSpPr>
          <p:nvPr/>
        </p:nvSpPr>
        <p:spPr bwMode="auto">
          <a:xfrm flipH="1">
            <a:off x="3886200" y="2438400"/>
            <a:ext cx="76200" cy="6096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5541">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5541">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5541">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5541">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5541">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5541">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5541">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554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amd-6"/>
          <p:cNvPicPr>
            <a:picLocks noChangeAspect="1" noChangeArrowheads="1"/>
          </p:cNvPicPr>
          <p:nvPr/>
        </p:nvPicPr>
        <p:blipFill>
          <a:blip r:embed="rId2">
            <a:extLst>
              <a:ext uri="{28A0092B-C50C-407E-A947-70E740481C1C}">
                <a14:useLocalDpi xmlns:a14="http://schemas.microsoft.com/office/drawing/2010/main" val="0"/>
              </a:ext>
            </a:extLst>
          </a:blip>
          <a:srcRect l="2251" r="7875"/>
          <a:stretch>
            <a:fillRect/>
          </a:stretch>
        </p:blipFill>
        <p:spPr bwMode="auto">
          <a:xfrm>
            <a:off x="3606800" y="1676400"/>
            <a:ext cx="5091113"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6" name="Text Box 6"/>
          <p:cNvSpPr txBox="1">
            <a:spLocks noChangeArrowheads="1"/>
          </p:cNvSpPr>
          <p:nvPr/>
        </p:nvSpPr>
        <p:spPr bwMode="auto">
          <a:xfrm>
            <a:off x="4191000" y="5943600"/>
            <a:ext cx="4800600" cy="707886"/>
          </a:xfrm>
          <a:prstGeom prst="rect">
            <a:avLst/>
          </a:prstGeom>
          <a:noFill/>
          <a:ln w="9525">
            <a:noFill/>
            <a:miter lim="800000"/>
            <a:headEnd/>
            <a:tailEnd/>
          </a:ln>
          <a:effectLst/>
        </p:spPr>
        <p:txBody>
          <a:bodyPr wrap="square">
            <a:spAutoFit/>
          </a:bodyPr>
          <a:lstStyle/>
          <a:p>
            <a:pPr>
              <a:defRPr/>
            </a:pPr>
            <a:r>
              <a:rPr lang="en-US" sz="2000" dirty="0">
                <a:solidFill>
                  <a:srgbClr val="6600CC"/>
                </a:solidFill>
              </a:rPr>
              <a:t>bosses - operators - contractors - grunts</a:t>
            </a:r>
          </a:p>
          <a:p>
            <a:pPr>
              <a:defRPr/>
            </a:pPr>
            <a:r>
              <a:rPr lang="en-US" sz="2000" dirty="0">
                <a:solidFill>
                  <a:srgbClr val="6600CC"/>
                </a:solidFill>
              </a:rPr>
              <a:t>and a couple of plating shop dudes</a:t>
            </a:r>
          </a:p>
        </p:txBody>
      </p:sp>
      <p:sp>
        <p:nvSpPr>
          <p:cNvPr id="18437" name="Line 7"/>
          <p:cNvSpPr>
            <a:spLocks noChangeShapeType="1"/>
          </p:cNvSpPr>
          <p:nvPr/>
        </p:nvSpPr>
        <p:spPr bwMode="auto">
          <a:xfrm flipH="1">
            <a:off x="5181600" y="2590800"/>
            <a:ext cx="457200" cy="4572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8438" name="Line 8"/>
          <p:cNvSpPr>
            <a:spLocks noChangeShapeType="1"/>
          </p:cNvSpPr>
          <p:nvPr/>
        </p:nvSpPr>
        <p:spPr bwMode="auto">
          <a:xfrm flipH="1">
            <a:off x="3886200" y="2438400"/>
            <a:ext cx="76200" cy="6096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6571" name="Text Box 11"/>
          <p:cNvSpPr txBox="1">
            <a:spLocks noChangeArrowheads="1"/>
          </p:cNvSpPr>
          <p:nvPr/>
        </p:nvSpPr>
        <p:spPr bwMode="auto">
          <a:xfrm>
            <a:off x="457200" y="304800"/>
            <a:ext cx="8382000" cy="4539704"/>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Finding Sources of Variability</a:t>
            </a:r>
          </a:p>
          <a:p>
            <a:pPr>
              <a:spcBef>
                <a:spcPct val="50000"/>
              </a:spcBef>
              <a:defRPr/>
            </a:pPr>
            <a:r>
              <a:rPr lang="en-US" sz="2200" dirty="0">
                <a:solidFill>
                  <a:srgbClr val="00B0F0"/>
                </a:solidFill>
              </a:rPr>
              <a:t>Examples of </a:t>
            </a:r>
            <a:r>
              <a:rPr lang="en-US" sz="2200" dirty="0" err="1">
                <a:solidFill>
                  <a:srgbClr val="00B0F0"/>
                </a:solidFill>
              </a:rPr>
              <a:t>variabilities</a:t>
            </a:r>
            <a:r>
              <a:rPr lang="en-US" sz="2200" dirty="0">
                <a:solidFill>
                  <a:srgbClr val="00B0F0"/>
                </a:solidFill>
              </a:rPr>
              <a:t> related to operations</a:t>
            </a:r>
          </a:p>
          <a:p>
            <a:pPr>
              <a:spcBef>
                <a:spcPct val="50000"/>
              </a:spcBef>
              <a:defRPr/>
            </a:pPr>
            <a:r>
              <a:rPr lang="en-US" sz="2200" dirty="0">
                <a:solidFill>
                  <a:srgbClr val="FFFF99"/>
                </a:solidFill>
              </a:rPr>
              <a:t>Variability in Flow</a:t>
            </a:r>
          </a:p>
          <a:p>
            <a:pPr>
              <a:spcBef>
                <a:spcPct val="50000"/>
              </a:spcBef>
              <a:buFontTx/>
              <a:buChar char="•"/>
              <a:defRPr/>
            </a:pPr>
            <a:r>
              <a:rPr lang="en-US" sz="2200" dirty="0">
                <a:solidFill>
                  <a:srgbClr val="FFCC00"/>
                </a:solidFill>
              </a:rPr>
              <a:t> seasonal</a:t>
            </a:r>
          </a:p>
          <a:p>
            <a:pPr>
              <a:spcBef>
                <a:spcPct val="40000"/>
              </a:spcBef>
              <a:buFontTx/>
              <a:buChar char="•"/>
              <a:defRPr/>
            </a:pPr>
            <a:r>
              <a:rPr lang="en-US" sz="2200" dirty="0">
                <a:solidFill>
                  <a:srgbClr val="FFCC00"/>
                </a:solidFill>
              </a:rPr>
              <a:t> weekends</a:t>
            </a:r>
          </a:p>
          <a:p>
            <a:pPr>
              <a:spcBef>
                <a:spcPct val="40000"/>
              </a:spcBef>
              <a:buFontTx/>
              <a:buChar char="•"/>
              <a:defRPr/>
            </a:pPr>
            <a:r>
              <a:rPr lang="en-US" sz="2200" dirty="0">
                <a:solidFill>
                  <a:srgbClr val="FFCC00"/>
                </a:solidFill>
              </a:rPr>
              <a:t> swing shift</a:t>
            </a:r>
          </a:p>
          <a:p>
            <a:pPr>
              <a:spcBef>
                <a:spcPct val="40000"/>
              </a:spcBef>
              <a:buFontTx/>
              <a:buChar char="•"/>
              <a:defRPr/>
            </a:pPr>
            <a:r>
              <a:rPr lang="en-US" sz="2200" dirty="0">
                <a:solidFill>
                  <a:srgbClr val="FFCC00"/>
                </a:solidFill>
              </a:rPr>
              <a:t> timer</a:t>
            </a:r>
          </a:p>
          <a:p>
            <a:pPr>
              <a:spcBef>
                <a:spcPct val="40000"/>
              </a:spcBef>
              <a:buFontTx/>
              <a:buChar char="•"/>
              <a:defRPr/>
            </a:pPr>
            <a:r>
              <a:rPr lang="en-US" sz="2200" dirty="0">
                <a:solidFill>
                  <a:srgbClr val="FFCC00"/>
                </a:solidFill>
              </a:rPr>
              <a:t> scheduled overhaul</a:t>
            </a:r>
          </a:p>
          <a:p>
            <a:pPr>
              <a:spcBef>
                <a:spcPct val="40000"/>
              </a:spcBef>
              <a:buFontTx/>
              <a:buChar char="•"/>
              <a:defRPr/>
            </a:pPr>
            <a:r>
              <a:rPr lang="en-US" sz="2200" dirty="0">
                <a:solidFill>
                  <a:srgbClr val="FFCC00"/>
                </a:solidFill>
              </a:rPr>
              <a:t> CIP</a:t>
            </a:r>
            <a:r>
              <a:rPr lang="en-US" sz="2200" dirty="0">
                <a:solidFill>
                  <a:srgbClr val="3366FF"/>
                </a:solidFill>
              </a:rPr>
              <a:t>  </a:t>
            </a:r>
          </a:p>
        </p:txBody>
      </p:sp>
      <p:sp>
        <p:nvSpPr>
          <p:cNvPr id="66572" name="Line 12"/>
          <p:cNvSpPr>
            <a:spLocks noChangeShapeType="1"/>
          </p:cNvSpPr>
          <p:nvPr/>
        </p:nvSpPr>
        <p:spPr bwMode="auto">
          <a:xfrm>
            <a:off x="8077200" y="2057400"/>
            <a:ext cx="0" cy="1447800"/>
          </a:xfrm>
          <a:prstGeom prst="line">
            <a:avLst/>
          </a:prstGeom>
          <a:noFill/>
          <a:ln w="19050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606800" y="5921829"/>
            <a:ext cx="457200" cy="707886"/>
          </a:xfrm>
          <a:prstGeom prst="rect">
            <a:avLst/>
          </a:prstGeom>
          <a:noFill/>
        </p:spPr>
        <p:txBody>
          <a:bodyPr wrap="square" rtlCol="0">
            <a:spAutoFit/>
          </a:bodyPr>
          <a:lstStyle/>
          <a:p>
            <a:r>
              <a:rPr lang="en-US" sz="4000" b="1" dirty="0">
                <a:solidFill>
                  <a:srgbClr val="FFCC00"/>
                </a:solidFill>
                <a:latin typeface="Wingdings" pitchFamily="2" charset="2"/>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6571">
                                            <p:txEl>
                                              <p:pRg st="3" end="3"/>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6571">
                                            <p:txEl>
                                              <p:pRg st="4" end="4"/>
                                            </p:txEl>
                                          </p:spTgt>
                                        </p:tgtEl>
                                        <p:attrNameLst>
                                          <p:attrName>style.visibility</p:attrName>
                                        </p:attrNameLst>
                                      </p:cBhvr>
                                      <p:to>
                                        <p:strVal val="visible"/>
                                      </p:to>
                                    </p:set>
                                  </p:childTnLst>
                                </p:cTn>
                              </p:par>
                              <p:par>
                                <p:cTn id="11" presetID="3" presetClass="emph" presetSubtype="2" fill="hold" nodeType="withEffect">
                                  <p:stCondLst>
                                    <p:cond delay="0"/>
                                  </p:stCondLst>
                                  <p:childTnLst>
                                    <p:animClr clrSpc="rgb" dir="cw">
                                      <p:cBhvr override="childStyle">
                                        <p:cTn id="12" dur="500" fill="hold"/>
                                        <p:tgtEl>
                                          <p:spTgt spid="66571">
                                            <p:txEl>
                                              <p:pRg st="3" end="3"/>
                                            </p:txEl>
                                          </p:spTgt>
                                        </p:tgtEl>
                                        <p:attrNameLst>
                                          <p:attrName>style.color</p:attrName>
                                        </p:attrNameLst>
                                      </p:cBhvr>
                                      <p:to>
                                        <a:srgbClr val="000099"/>
                                      </p:to>
                                    </p:animClr>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6571">
                                            <p:txEl>
                                              <p:pRg st="5" end="5"/>
                                            </p:txEl>
                                          </p:spTgt>
                                        </p:tgtEl>
                                        <p:attrNameLst>
                                          <p:attrName>style.visibility</p:attrName>
                                        </p:attrNameLst>
                                      </p:cBhvr>
                                      <p:to>
                                        <p:strVal val="visible"/>
                                      </p:to>
                                    </p:set>
                                  </p:childTnLst>
                                </p:cTn>
                              </p:par>
                              <p:par>
                                <p:cTn id="17" presetID="3" presetClass="emph" presetSubtype="2" fill="hold" nodeType="withEffect">
                                  <p:stCondLst>
                                    <p:cond delay="0"/>
                                  </p:stCondLst>
                                  <p:childTnLst>
                                    <p:animClr clrSpc="rgb" dir="cw">
                                      <p:cBhvr override="childStyle">
                                        <p:cTn id="18" dur="500" fill="hold"/>
                                        <p:tgtEl>
                                          <p:spTgt spid="66571">
                                            <p:txEl>
                                              <p:pRg st="4" end="4"/>
                                            </p:txEl>
                                          </p:spTgt>
                                        </p:tgtEl>
                                        <p:attrNameLst>
                                          <p:attrName>style.color</p:attrName>
                                        </p:attrNameLst>
                                      </p:cBhvr>
                                      <p:to>
                                        <a:srgbClr val="000099"/>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6571">
                                            <p:txEl>
                                              <p:pRg st="6" end="6"/>
                                            </p:txEl>
                                          </p:spTgt>
                                        </p:tgtEl>
                                        <p:attrNameLst>
                                          <p:attrName>style.visibility</p:attrName>
                                        </p:attrNameLst>
                                      </p:cBhvr>
                                      <p:to>
                                        <p:strVal val="visible"/>
                                      </p:to>
                                    </p:set>
                                  </p:childTnLst>
                                </p:cTn>
                              </p:par>
                              <p:par>
                                <p:cTn id="23" presetID="3" presetClass="emph" presetSubtype="2" fill="hold" nodeType="withEffect">
                                  <p:stCondLst>
                                    <p:cond delay="0"/>
                                  </p:stCondLst>
                                  <p:childTnLst>
                                    <p:animClr clrSpc="rgb" dir="cw">
                                      <p:cBhvr override="childStyle">
                                        <p:cTn id="24" dur="500" fill="hold"/>
                                        <p:tgtEl>
                                          <p:spTgt spid="66571">
                                            <p:txEl>
                                              <p:pRg st="5" end="5"/>
                                            </p:txEl>
                                          </p:spTgt>
                                        </p:tgtEl>
                                        <p:attrNameLst>
                                          <p:attrName>style.color</p:attrName>
                                        </p:attrNameLst>
                                      </p:cBhvr>
                                      <p:to>
                                        <a:srgbClr val="000099"/>
                                      </p:to>
                                    </p:animClr>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6571">
                                            <p:txEl>
                                              <p:pRg st="7" end="7"/>
                                            </p:txEl>
                                          </p:spTgt>
                                        </p:tgtEl>
                                        <p:attrNameLst>
                                          <p:attrName>style.visibility</p:attrName>
                                        </p:attrNameLst>
                                      </p:cBhvr>
                                      <p:to>
                                        <p:strVal val="visible"/>
                                      </p:to>
                                    </p:set>
                                  </p:childTnLst>
                                </p:cTn>
                              </p:par>
                              <p:par>
                                <p:cTn id="29" presetID="3" presetClass="emph" presetSubtype="2" fill="hold" nodeType="withEffect">
                                  <p:stCondLst>
                                    <p:cond delay="0"/>
                                  </p:stCondLst>
                                  <p:childTnLst>
                                    <p:animClr clrSpc="rgb" dir="cw">
                                      <p:cBhvr override="childStyle">
                                        <p:cTn id="30" dur="500" fill="hold"/>
                                        <p:tgtEl>
                                          <p:spTgt spid="66571">
                                            <p:txEl>
                                              <p:pRg st="6" end="6"/>
                                            </p:txEl>
                                          </p:spTgt>
                                        </p:tgtEl>
                                        <p:attrNameLst>
                                          <p:attrName>style.color</p:attrName>
                                        </p:attrNameLst>
                                      </p:cBhvr>
                                      <p:to>
                                        <a:srgbClr val="000099"/>
                                      </p:to>
                                    </p:animClr>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6571">
                                            <p:txEl>
                                              <p:pRg st="8" end="8"/>
                                            </p:txEl>
                                          </p:spTgt>
                                        </p:tgtEl>
                                        <p:attrNameLst>
                                          <p:attrName>style.visibility</p:attrName>
                                        </p:attrNameLst>
                                      </p:cBhvr>
                                      <p:to>
                                        <p:strVal val="visible"/>
                                      </p:to>
                                    </p:set>
                                  </p:childTnLst>
                                </p:cTn>
                              </p:par>
                              <p:par>
                                <p:cTn id="35" presetID="3" presetClass="emph" presetSubtype="2" fill="hold" nodeType="withEffect">
                                  <p:stCondLst>
                                    <p:cond delay="0"/>
                                  </p:stCondLst>
                                  <p:childTnLst>
                                    <p:animClr clrSpc="rgb" dir="cw">
                                      <p:cBhvr override="childStyle">
                                        <p:cTn id="36" dur="500" fill="hold"/>
                                        <p:tgtEl>
                                          <p:spTgt spid="66571">
                                            <p:txEl>
                                              <p:pRg st="7" end="7"/>
                                            </p:txEl>
                                          </p:spTgt>
                                        </p:tgtEl>
                                        <p:attrNameLst>
                                          <p:attrName>style.color</p:attrName>
                                        </p:attrNameLst>
                                      </p:cBhvr>
                                      <p:to>
                                        <a:srgbClr val="000099"/>
                                      </p:to>
                                    </p:animClr>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mph" presetSubtype="2" fill="hold" nodeType="clickEffect">
                                  <p:stCondLst>
                                    <p:cond delay="0"/>
                                  </p:stCondLst>
                                  <p:childTnLst>
                                    <p:animClr clrSpc="rgb" dir="cw">
                                      <p:cBhvr override="childStyle">
                                        <p:cTn id="40" dur="500" fill="hold"/>
                                        <p:tgtEl>
                                          <p:spTgt spid="66566">
                                            <p:txEl>
                                              <p:pRg st="0" end="0"/>
                                            </p:txEl>
                                          </p:spTgt>
                                        </p:tgtEl>
                                        <p:attrNameLst>
                                          <p:attrName>style.color</p:attrName>
                                        </p:attrNameLst>
                                      </p:cBhvr>
                                      <p:to>
                                        <a:srgbClr val="FFCC00"/>
                                      </p:to>
                                    </p:animClr>
                                  </p:childTnLst>
                                </p:cTn>
                              </p:par>
                              <p:par>
                                <p:cTn id="41" presetID="3" presetClass="emph" presetSubtype="2" fill="hold" nodeType="withEffect">
                                  <p:stCondLst>
                                    <p:cond delay="0"/>
                                  </p:stCondLst>
                                  <p:childTnLst>
                                    <p:animClr clrSpc="rgb" dir="cw">
                                      <p:cBhvr override="childStyle">
                                        <p:cTn id="42" dur="500" fill="hold"/>
                                        <p:tgtEl>
                                          <p:spTgt spid="66566">
                                            <p:txEl>
                                              <p:pRg st="1" end="1"/>
                                            </p:txEl>
                                          </p:spTgt>
                                        </p:tgtEl>
                                        <p:attrNameLst>
                                          <p:attrName>style.color</p:attrName>
                                        </p:attrNameLst>
                                      </p:cBhvr>
                                      <p:to>
                                        <a:srgbClr val="FFCC00"/>
                                      </p:to>
                                    </p:animClr>
                                  </p:childTnLst>
                                </p:cTn>
                              </p:par>
                              <p:par>
                                <p:cTn id="43" presetID="22" presetClass="entr" presetSubtype="4" fill="hold" grpId="0" nodeType="withEffect">
                                  <p:stCondLst>
                                    <p:cond delay="0"/>
                                  </p:stCondLst>
                                  <p:childTnLst>
                                    <p:set>
                                      <p:cBhvr>
                                        <p:cTn id="44" dur="1" fill="hold">
                                          <p:stCondLst>
                                            <p:cond delay="0"/>
                                          </p:stCondLst>
                                        </p:cTn>
                                        <p:tgtEl>
                                          <p:spTgt spid="66572"/>
                                        </p:tgtEl>
                                        <p:attrNameLst>
                                          <p:attrName>style.visibility</p:attrName>
                                        </p:attrNameLst>
                                      </p:cBhvr>
                                      <p:to>
                                        <p:strVal val="visible"/>
                                      </p:to>
                                    </p:set>
                                    <p:animEffect transition="in" filter="wipe(down)">
                                      <p:cBhvr>
                                        <p:cTn id="45" dur="500"/>
                                        <p:tgtEl>
                                          <p:spTgt spid="66572"/>
                                        </p:tgtEl>
                                      </p:cBhvr>
                                    </p:animEffect>
                                  </p:childTnLst>
                                </p:cTn>
                              </p:par>
                              <p:par>
                                <p:cTn id="46" presetID="3" presetClass="emph" presetSubtype="2" fill="hold" nodeType="withEffect">
                                  <p:stCondLst>
                                    <p:cond delay="0"/>
                                  </p:stCondLst>
                                  <p:childTnLst>
                                    <p:animClr clrSpc="rgb" dir="cw">
                                      <p:cBhvr override="childStyle">
                                        <p:cTn id="47" dur="500" fill="hold"/>
                                        <p:tgtEl>
                                          <p:spTgt spid="66571">
                                            <p:txEl>
                                              <p:pRg st="8" end="8"/>
                                            </p:txEl>
                                          </p:spTgt>
                                        </p:tgtEl>
                                        <p:attrNameLst>
                                          <p:attrName>style.color</p:attrName>
                                        </p:attrNameLst>
                                      </p:cBhvr>
                                      <p:to>
                                        <a:srgbClr val="000099"/>
                                      </p:to>
                                    </p:animClr>
                                  </p:childTnLst>
                                </p:cTn>
                              </p:par>
                              <p:par>
                                <p:cTn id="48" presetID="10" presetClass="entr" presetSubtype="0" fill="hold" nodeType="withEffect">
                                  <p:stCondLst>
                                    <p:cond delay="0"/>
                                  </p:stCondLst>
                                  <p:childTnLst>
                                    <p:set>
                                      <p:cBhvr>
                                        <p:cTn id="49" dur="1" fill="hold">
                                          <p:stCondLst>
                                            <p:cond delay="0"/>
                                          </p:stCondLst>
                                        </p:cTn>
                                        <p:tgtEl>
                                          <p:spTgt spid="2">
                                            <p:txEl>
                                              <p:pRg st="0" end="0"/>
                                            </p:txEl>
                                          </p:spTgt>
                                        </p:tgtEl>
                                        <p:attrNameLst>
                                          <p:attrName>style.visibility</p:attrName>
                                        </p:attrNameLst>
                                      </p:cBhvr>
                                      <p:to>
                                        <p:strVal val="visible"/>
                                      </p:to>
                                    </p:set>
                                    <p:animEffect transition="in" filter="fade">
                                      <p:cBhvr>
                                        <p:cTn id="50"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57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93" name="Text Box 9"/>
          <p:cNvSpPr txBox="1">
            <a:spLocks noChangeArrowheads="1"/>
          </p:cNvSpPr>
          <p:nvPr/>
        </p:nvSpPr>
        <p:spPr bwMode="auto">
          <a:xfrm>
            <a:off x="457200" y="304800"/>
            <a:ext cx="8382000" cy="5555367"/>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Finding Sources of Variability</a:t>
            </a:r>
          </a:p>
          <a:p>
            <a:pPr>
              <a:spcBef>
                <a:spcPct val="50000"/>
              </a:spcBef>
              <a:defRPr/>
            </a:pPr>
            <a:r>
              <a:rPr lang="en-US" sz="2200" dirty="0">
                <a:solidFill>
                  <a:srgbClr val="00B0F0"/>
                </a:solidFill>
              </a:rPr>
              <a:t>Examples of </a:t>
            </a:r>
            <a:r>
              <a:rPr lang="en-US" sz="2200" dirty="0" err="1">
                <a:solidFill>
                  <a:srgbClr val="00B0F0"/>
                </a:solidFill>
              </a:rPr>
              <a:t>variabilities</a:t>
            </a:r>
            <a:r>
              <a:rPr lang="en-US" sz="2200" dirty="0">
                <a:solidFill>
                  <a:srgbClr val="00B0F0"/>
                </a:solidFill>
              </a:rPr>
              <a:t> related to operations</a:t>
            </a:r>
          </a:p>
          <a:p>
            <a:pPr>
              <a:spcBef>
                <a:spcPct val="50000"/>
              </a:spcBef>
              <a:defRPr/>
            </a:pPr>
            <a:r>
              <a:rPr lang="en-US" sz="2200" dirty="0">
                <a:solidFill>
                  <a:srgbClr val="FFFF99"/>
                </a:solidFill>
              </a:rPr>
              <a:t>Variability in</a:t>
            </a:r>
          </a:p>
          <a:p>
            <a:pPr>
              <a:defRPr/>
            </a:pPr>
            <a:r>
              <a:rPr lang="en-US" sz="2200" dirty="0">
                <a:solidFill>
                  <a:srgbClr val="FFFF99"/>
                </a:solidFill>
              </a:rPr>
              <a:t>Pollutant Loadings</a:t>
            </a:r>
          </a:p>
          <a:p>
            <a:pPr>
              <a:spcBef>
                <a:spcPct val="50000"/>
              </a:spcBef>
              <a:buFontTx/>
              <a:buChar char="•"/>
              <a:defRPr/>
            </a:pPr>
            <a:r>
              <a:rPr lang="en-US" sz="2200" dirty="0">
                <a:solidFill>
                  <a:srgbClr val="FFCC00"/>
                </a:solidFill>
              </a:rPr>
              <a:t> </a:t>
            </a:r>
            <a:r>
              <a:rPr lang="en-US" sz="2200" dirty="0" err="1">
                <a:solidFill>
                  <a:srgbClr val="FFCC00"/>
                </a:solidFill>
              </a:rPr>
              <a:t>spents</a:t>
            </a:r>
            <a:endParaRPr lang="en-US" sz="2200" dirty="0">
              <a:solidFill>
                <a:srgbClr val="FFCC00"/>
              </a:solidFill>
            </a:endParaRPr>
          </a:p>
          <a:p>
            <a:pPr>
              <a:spcBef>
                <a:spcPct val="40000"/>
              </a:spcBef>
              <a:buFontTx/>
              <a:buChar char="•"/>
              <a:defRPr/>
            </a:pPr>
            <a:r>
              <a:rPr lang="en-US" sz="2200" dirty="0">
                <a:solidFill>
                  <a:srgbClr val="FFCC00"/>
                </a:solidFill>
              </a:rPr>
              <a:t> circulation bleeds</a:t>
            </a:r>
          </a:p>
          <a:p>
            <a:pPr>
              <a:spcBef>
                <a:spcPct val="40000"/>
              </a:spcBef>
              <a:buFontTx/>
              <a:buChar char="•"/>
              <a:defRPr/>
            </a:pPr>
            <a:r>
              <a:rPr lang="en-US" sz="2200" dirty="0">
                <a:solidFill>
                  <a:srgbClr val="FFCC00"/>
                </a:solidFill>
              </a:rPr>
              <a:t> </a:t>
            </a:r>
            <a:r>
              <a:rPr lang="en-US" sz="2200" dirty="0" err="1">
                <a:solidFill>
                  <a:srgbClr val="FFCC00"/>
                </a:solidFill>
              </a:rPr>
              <a:t>regenerant</a:t>
            </a:r>
            <a:r>
              <a:rPr lang="en-US" sz="2200" dirty="0">
                <a:solidFill>
                  <a:srgbClr val="FFCC00"/>
                </a:solidFill>
              </a:rPr>
              <a:t> / reject</a:t>
            </a:r>
          </a:p>
          <a:p>
            <a:pPr>
              <a:defRPr/>
            </a:pPr>
            <a:r>
              <a:rPr lang="en-US" sz="2200" dirty="0">
                <a:solidFill>
                  <a:srgbClr val="FFCC00"/>
                </a:solidFill>
              </a:rPr>
              <a:t>  concentrates</a:t>
            </a:r>
          </a:p>
          <a:p>
            <a:pPr>
              <a:spcBef>
                <a:spcPct val="40000"/>
              </a:spcBef>
              <a:buFontTx/>
              <a:buChar char="•"/>
              <a:defRPr/>
            </a:pPr>
            <a:r>
              <a:rPr lang="en-US" sz="2200" dirty="0">
                <a:solidFill>
                  <a:srgbClr val="FFCC00"/>
                </a:solidFill>
              </a:rPr>
              <a:t> CIP tank flush</a:t>
            </a:r>
          </a:p>
          <a:p>
            <a:pPr>
              <a:spcBef>
                <a:spcPct val="40000"/>
              </a:spcBef>
              <a:buFontTx/>
              <a:buChar char="•"/>
              <a:defRPr/>
            </a:pPr>
            <a:r>
              <a:rPr lang="en-US" sz="2200" dirty="0">
                <a:solidFill>
                  <a:srgbClr val="FFCC00"/>
                </a:solidFill>
              </a:rPr>
              <a:t> sump drainage</a:t>
            </a:r>
          </a:p>
          <a:p>
            <a:pPr>
              <a:spcBef>
                <a:spcPct val="40000"/>
              </a:spcBef>
              <a:buFontTx/>
              <a:buChar char="•"/>
              <a:defRPr/>
            </a:pPr>
            <a:r>
              <a:rPr lang="en-US" sz="2200" dirty="0">
                <a:solidFill>
                  <a:srgbClr val="FFCC00"/>
                </a:solidFill>
              </a:rPr>
              <a:t> treatment unit</a:t>
            </a:r>
          </a:p>
          <a:p>
            <a:pPr>
              <a:defRPr/>
            </a:pPr>
            <a:r>
              <a:rPr lang="en-US" sz="2200" dirty="0">
                <a:solidFill>
                  <a:srgbClr val="FFCC00"/>
                </a:solidFill>
              </a:rPr>
              <a:t>  </a:t>
            </a:r>
            <a:r>
              <a:rPr lang="en-US" sz="2200" dirty="0" err="1">
                <a:solidFill>
                  <a:srgbClr val="FFCC00"/>
                </a:solidFill>
              </a:rPr>
              <a:t>tailwaters</a:t>
            </a:r>
            <a:r>
              <a:rPr lang="en-US" sz="2200" dirty="0">
                <a:solidFill>
                  <a:srgbClr val="3366FF"/>
                </a:solidFill>
              </a:rPr>
              <a:t>  </a:t>
            </a:r>
          </a:p>
        </p:txBody>
      </p:sp>
      <p:pic>
        <p:nvPicPr>
          <p:cNvPr id="19459" name="Picture 12" descr="minden-americanavk-01"/>
          <p:cNvPicPr>
            <a:picLocks noChangeAspect="1" noChangeArrowheads="1"/>
          </p:cNvPicPr>
          <p:nvPr/>
        </p:nvPicPr>
        <p:blipFill>
          <a:blip r:embed="rId2" cstate="print">
            <a:extLst>
              <a:ext uri="{28A0092B-C50C-407E-A947-70E740481C1C}">
                <a14:useLocalDpi xmlns:a14="http://schemas.microsoft.com/office/drawing/2010/main" val="0"/>
              </a:ext>
            </a:extLst>
          </a:blip>
          <a:srcRect l="12801" r="7201"/>
          <a:stretch>
            <a:fillRect/>
          </a:stretch>
        </p:blipFill>
        <p:spPr bwMode="auto">
          <a:xfrm>
            <a:off x="3562350" y="1676400"/>
            <a:ext cx="5121275"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9" name="Text Box 5"/>
          <p:cNvSpPr txBox="1">
            <a:spLocks noChangeArrowheads="1"/>
          </p:cNvSpPr>
          <p:nvPr/>
        </p:nvSpPr>
        <p:spPr bwMode="auto">
          <a:xfrm>
            <a:off x="4191000" y="5943600"/>
            <a:ext cx="4800600" cy="400110"/>
          </a:xfrm>
          <a:prstGeom prst="rect">
            <a:avLst/>
          </a:prstGeom>
          <a:noFill/>
          <a:ln w="9525">
            <a:noFill/>
            <a:miter lim="800000"/>
            <a:headEnd/>
            <a:tailEnd/>
          </a:ln>
          <a:effectLst/>
        </p:spPr>
        <p:txBody>
          <a:bodyPr wrap="square">
            <a:spAutoFit/>
          </a:bodyPr>
          <a:lstStyle/>
          <a:p>
            <a:pPr>
              <a:defRPr/>
            </a:pPr>
            <a:r>
              <a:rPr lang="en-US" sz="2000" dirty="0">
                <a:solidFill>
                  <a:srgbClr val="6600CC"/>
                </a:solidFill>
              </a:rPr>
              <a:t>floor drains - wet floors</a:t>
            </a:r>
          </a:p>
        </p:txBody>
      </p:sp>
      <p:sp>
        <p:nvSpPr>
          <p:cNvPr id="19462" name="Line 6"/>
          <p:cNvSpPr>
            <a:spLocks noChangeShapeType="1"/>
          </p:cNvSpPr>
          <p:nvPr/>
        </p:nvSpPr>
        <p:spPr bwMode="auto">
          <a:xfrm flipH="1">
            <a:off x="6172200" y="5029200"/>
            <a:ext cx="457200" cy="4572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3" name="Line 7"/>
          <p:cNvSpPr>
            <a:spLocks noChangeShapeType="1"/>
          </p:cNvSpPr>
          <p:nvPr/>
        </p:nvSpPr>
        <p:spPr bwMode="auto">
          <a:xfrm flipH="1">
            <a:off x="3810000" y="2667000"/>
            <a:ext cx="76200" cy="6096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7594" name="Line 10"/>
          <p:cNvSpPr>
            <a:spLocks noChangeShapeType="1"/>
          </p:cNvSpPr>
          <p:nvPr/>
        </p:nvSpPr>
        <p:spPr bwMode="auto">
          <a:xfrm>
            <a:off x="8077200" y="2057400"/>
            <a:ext cx="0" cy="1447800"/>
          </a:xfrm>
          <a:prstGeom prst="line">
            <a:avLst/>
          </a:prstGeom>
          <a:noFill/>
          <a:ln w="19050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9465" name="Line 13"/>
          <p:cNvSpPr>
            <a:spLocks noChangeShapeType="1"/>
          </p:cNvSpPr>
          <p:nvPr/>
        </p:nvSpPr>
        <p:spPr bwMode="auto">
          <a:xfrm flipH="1">
            <a:off x="4191000" y="3581400"/>
            <a:ext cx="76200" cy="6096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543300" y="5943600"/>
            <a:ext cx="533400" cy="707886"/>
          </a:xfrm>
          <a:prstGeom prst="rect">
            <a:avLst/>
          </a:prstGeom>
          <a:noFill/>
        </p:spPr>
        <p:txBody>
          <a:bodyPr wrap="square" rtlCol="0">
            <a:spAutoFit/>
          </a:bodyPr>
          <a:lstStyle/>
          <a:p>
            <a:r>
              <a:rPr lang="en-US" sz="4000" b="1" dirty="0">
                <a:solidFill>
                  <a:srgbClr val="FFCC00"/>
                </a:solidFill>
                <a:latin typeface="Wingdings" pitchFamily="2" charset="2"/>
              </a:rPr>
              <a:t>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759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7593">
                                            <p:txEl>
                                              <p:pRg st="5" end="5"/>
                                            </p:txEl>
                                          </p:spTgt>
                                        </p:tgtEl>
                                        <p:attrNameLst>
                                          <p:attrName>style.visibility</p:attrName>
                                        </p:attrNameLst>
                                      </p:cBhvr>
                                      <p:to>
                                        <p:strVal val="visible"/>
                                      </p:to>
                                    </p:set>
                                  </p:childTnLst>
                                </p:cTn>
                              </p:par>
                              <p:par>
                                <p:cTn id="11" presetID="3" presetClass="emph" presetSubtype="2" fill="hold" nodeType="withEffect">
                                  <p:stCondLst>
                                    <p:cond delay="0"/>
                                  </p:stCondLst>
                                  <p:childTnLst>
                                    <p:animClr clrSpc="rgb" dir="cw">
                                      <p:cBhvr override="childStyle">
                                        <p:cTn id="12" dur="500" fill="hold"/>
                                        <p:tgtEl>
                                          <p:spTgt spid="67593">
                                            <p:txEl>
                                              <p:pRg st="4" end="4"/>
                                            </p:txEl>
                                          </p:spTgt>
                                        </p:tgtEl>
                                        <p:attrNameLst>
                                          <p:attrName>style.color</p:attrName>
                                        </p:attrNameLst>
                                      </p:cBhvr>
                                      <p:to>
                                        <a:srgbClr val="000099"/>
                                      </p:to>
                                    </p:animClr>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759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7593">
                                            <p:txEl>
                                              <p:pRg st="7" end="7"/>
                                            </p:txEl>
                                          </p:spTgt>
                                        </p:tgtEl>
                                        <p:attrNameLst>
                                          <p:attrName>style.visibility</p:attrName>
                                        </p:attrNameLst>
                                      </p:cBhvr>
                                      <p:to>
                                        <p:strVal val="visible"/>
                                      </p:to>
                                    </p:set>
                                  </p:childTnLst>
                                </p:cTn>
                              </p:par>
                              <p:par>
                                <p:cTn id="19" presetID="3" presetClass="emph" presetSubtype="2" fill="hold" nodeType="withEffect">
                                  <p:stCondLst>
                                    <p:cond delay="0"/>
                                  </p:stCondLst>
                                  <p:childTnLst>
                                    <p:animClr clrSpc="rgb" dir="cw">
                                      <p:cBhvr override="childStyle">
                                        <p:cTn id="20" dur="500" fill="hold"/>
                                        <p:tgtEl>
                                          <p:spTgt spid="67593">
                                            <p:txEl>
                                              <p:pRg st="5" end="5"/>
                                            </p:txEl>
                                          </p:spTgt>
                                        </p:tgtEl>
                                        <p:attrNameLst>
                                          <p:attrName>style.color</p:attrName>
                                        </p:attrNameLst>
                                      </p:cBhvr>
                                      <p:to>
                                        <a:srgbClr val="000099"/>
                                      </p:to>
                                    </p:animClr>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nodeType="clickEffect">
                                  <p:stCondLst>
                                    <p:cond delay="0"/>
                                  </p:stCondLst>
                                  <p:childTnLst>
                                    <p:set>
                                      <p:cBhvr>
                                        <p:cTn id="24" dur="1" fill="hold">
                                          <p:stCondLst>
                                            <p:cond delay="0"/>
                                          </p:stCondLst>
                                        </p:cTn>
                                        <p:tgtEl>
                                          <p:spTgt spid="67593">
                                            <p:txEl>
                                              <p:pRg st="8" end="8"/>
                                            </p:txEl>
                                          </p:spTgt>
                                        </p:tgtEl>
                                        <p:attrNameLst>
                                          <p:attrName>style.visibility</p:attrName>
                                        </p:attrNameLst>
                                      </p:cBhvr>
                                      <p:to>
                                        <p:strVal val="visible"/>
                                      </p:to>
                                    </p:set>
                                  </p:childTnLst>
                                </p:cTn>
                              </p:par>
                              <p:par>
                                <p:cTn id="25" presetID="3" presetClass="emph" presetSubtype="2" fill="hold" nodeType="withEffect">
                                  <p:stCondLst>
                                    <p:cond delay="0"/>
                                  </p:stCondLst>
                                  <p:childTnLst>
                                    <p:animClr clrSpc="rgb" dir="cw">
                                      <p:cBhvr override="childStyle">
                                        <p:cTn id="26" dur="500" fill="hold"/>
                                        <p:tgtEl>
                                          <p:spTgt spid="67593">
                                            <p:txEl>
                                              <p:pRg st="6" end="6"/>
                                            </p:txEl>
                                          </p:spTgt>
                                        </p:tgtEl>
                                        <p:attrNameLst>
                                          <p:attrName>style.color</p:attrName>
                                        </p:attrNameLst>
                                      </p:cBhvr>
                                      <p:to>
                                        <a:srgbClr val="000099"/>
                                      </p:to>
                                    </p:animClr>
                                  </p:childTnLst>
                                </p:cTn>
                              </p:par>
                              <p:par>
                                <p:cTn id="27" presetID="3" presetClass="emph" presetSubtype="2" fill="hold" nodeType="withEffect">
                                  <p:stCondLst>
                                    <p:cond delay="0"/>
                                  </p:stCondLst>
                                  <p:childTnLst>
                                    <p:animClr clrSpc="rgb" dir="cw">
                                      <p:cBhvr override="childStyle">
                                        <p:cTn id="28" dur="500" fill="hold"/>
                                        <p:tgtEl>
                                          <p:spTgt spid="67593">
                                            <p:txEl>
                                              <p:pRg st="7" end="7"/>
                                            </p:txEl>
                                          </p:spTgt>
                                        </p:tgtEl>
                                        <p:attrNameLst>
                                          <p:attrName>style.color</p:attrName>
                                        </p:attrNameLst>
                                      </p:cBhvr>
                                      <p:to>
                                        <a:srgbClr val="000099"/>
                                      </p:to>
                                    </p:animClr>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67593">
                                            <p:txEl>
                                              <p:pRg st="9" end="9"/>
                                            </p:txEl>
                                          </p:spTgt>
                                        </p:tgtEl>
                                        <p:attrNameLst>
                                          <p:attrName>style.visibility</p:attrName>
                                        </p:attrNameLst>
                                      </p:cBhvr>
                                      <p:to>
                                        <p:strVal val="visible"/>
                                      </p:to>
                                    </p:set>
                                  </p:childTnLst>
                                </p:cTn>
                              </p:par>
                              <p:par>
                                <p:cTn id="33" presetID="3" presetClass="emph" presetSubtype="2" fill="hold" nodeType="withEffect">
                                  <p:stCondLst>
                                    <p:cond delay="0"/>
                                  </p:stCondLst>
                                  <p:childTnLst>
                                    <p:animClr clrSpc="rgb" dir="cw">
                                      <p:cBhvr override="childStyle">
                                        <p:cTn id="34" dur="500" fill="hold"/>
                                        <p:tgtEl>
                                          <p:spTgt spid="67593">
                                            <p:txEl>
                                              <p:pRg st="8" end="8"/>
                                            </p:txEl>
                                          </p:spTgt>
                                        </p:tgtEl>
                                        <p:attrNameLst>
                                          <p:attrName>style.color</p:attrName>
                                        </p:attrNameLst>
                                      </p:cBhvr>
                                      <p:to>
                                        <a:srgbClr val="000099"/>
                                      </p:to>
                                    </p:animClr>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67593">
                                            <p:txEl>
                                              <p:pRg st="10" end="10"/>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7593">
                                            <p:txEl>
                                              <p:pRg st="11" end="11"/>
                                            </p:txEl>
                                          </p:spTgt>
                                        </p:tgtEl>
                                        <p:attrNameLst>
                                          <p:attrName>style.visibility</p:attrName>
                                        </p:attrNameLst>
                                      </p:cBhvr>
                                      <p:to>
                                        <p:strVal val="visible"/>
                                      </p:to>
                                    </p:set>
                                  </p:childTnLst>
                                </p:cTn>
                              </p:par>
                              <p:par>
                                <p:cTn id="41" presetID="3" presetClass="emph" presetSubtype="2" fill="hold" nodeType="withEffect">
                                  <p:stCondLst>
                                    <p:cond delay="0"/>
                                  </p:stCondLst>
                                  <p:childTnLst>
                                    <p:animClr clrSpc="rgb" dir="cw">
                                      <p:cBhvr override="childStyle">
                                        <p:cTn id="42" dur="500" fill="hold"/>
                                        <p:tgtEl>
                                          <p:spTgt spid="67593">
                                            <p:txEl>
                                              <p:pRg st="9" end="9"/>
                                            </p:txEl>
                                          </p:spTgt>
                                        </p:tgtEl>
                                        <p:attrNameLst>
                                          <p:attrName>style.color</p:attrName>
                                        </p:attrNameLst>
                                      </p:cBhvr>
                                      <p:to>
                                        <a:srgbClr val="000099"/>
                                      </p:to>
                                    </p:animClr>
                                  </p:childTnLst>
                                </p:cTn>
                              </p:par>
                            </p:childTnLst>
                          </p:cTn>
                        </p:par>
                      </p:childTnLst>
                    </p:cTn>
                  </p:par>
                  <p:par>
                    <p:cTn id="43" fill="hold">
                      <p:stCondLst>
                        <p:cond delay="indefinite"/>
                      </p:stCondLst>
                      <p:childTnLst>
                        <p:par>
                          <p:cTn id="44" fill="hold">
                            <p:stCondLst>
                              <p:cond delay="0"/>
                            </p:stCondLst>
                            <p:childTnLst>
                              <p:par>
                                <p:cTn id="45" presetID="3" presetClass="emph" presetSubtype="2" fill="hold" nodeType="clickEffect">
                                  <p:stCondLst>
                                    <p:cond delay="0"/>
                                  </p:stCondLst>
                                  <p:childTnLst>
                                    <p:animClr clrSpc="rgb" dir="cw">
                                      <p:cBhvr override="childStyle">
                                        <p:cTn id="46" dur="500" fill="hold"/>
                                        <p:tgtEl>
                                          <p:spTgt spid="67589">
                                            <p:txEl>
                                              <p:pRg st="0" end="0"/>
                                            </p:txEl>
                                          </p:spTgt>
                                        </p:tgtEl>
                                        <p:attrNameLst>
                                          <p:attrName>style.color</p:attrName>
                                        </p:attrNameLst>
                                      </p:cBhvr>
                                      <p:to>
                                        <a:srgbClr val="FFCC00"/>
                                      </p:to>
                                    </p:animClr>
                                  </p:childTnLst>
                                </p:cTn>
                              </p:par>
                              <p:par>
                                <p:cTn id="47" presetID="3" presetClass="emph" presetSubtype="2" fill="hold" nodeType="withEffect">
                                  <p:stCondLst>
                                    <p:cond delay="0"/>
                                  </p:stCondLst>
                                  <p:childTnLst>
                                    <p:animClr clrSpc="rgb" dir="cw">
                                      <p:cBhvr override="childStyle">
                                        <p:cTn id="48" dur="500" fill="hold"/>
                                        <p:tgtEl>
                                          <p:spTgt spid="67593">
                                            <p:txEl>
                                              <p:pRg st="10" end="10"/>
                                            </p:txEl>
                                          </p:spTgt>
                                        </p:tgtEl>
                                        <p:attrNameLst>
                                          <p:attrName>style.color</p:attrName>
                                        </p:attrNameLst>
                                      </p:cBhvr>
                                      <p:to>
                                        <a:srgbClr val="000099"/>
                                      </p:to>
                                    </p:animClr>
                                  </p:childTnLst>
                                </p:cTn>
                              </p:par>
                              <p:par>
                                <p:cTn id="49" presetID="3" presetClass="emph" presetSubtype="2" fill="hold" nodeType="withEffect">
                                  <p:stCondLst>
                                    <p:cond delay="0"/>
                                  </p:stCondLst>
                                  <p:childTnLst>
                                    <p:animClr clrSpc="rgb" dir="cw">
                                      <p:cBhvr override="childStyle">
                                        <p:cTn id="50" dur="500" fill="hold"/>
                                        <p:tgtEl>
                                          <p:spTgt spid="67593">
                                            <p:txEl>
                                              <p:pRg st="11" end="11"/>
                                            </p:txEl>
                                          </p:spTgt>
                                        </p:tgtEl>
                                        <p:attrNameLst>
                                          <p:attrName>style.color</p:attrName>
                                        </p:attrNameLst>
                                      </p:cBhvr>
                                      <p:to>
                                        <a:srgbClr val="000099"/>
                                      </p:to>
                                    </p:animClr>
                                  </p:childTnLst>
                                </p:cTn>
                              </p:par>
                              <p:par>
                                <p:cTn id="51" presetID="22" presetClass="entr" presetSubtype="4" fill="hold" grpId="0" nodeType="withEffect">
                                  <p:stCondLst>
                                    <p:cond delay="0"/>
                                  </p:stCondLst>
                                  <p:childTnLst>
                                    <p:set>
                                      <p:cBhvr>
                                        <p:cTn id="52" dur="1" fill="hold">
                                          <p:stCondLst>
                                            <p:cond delay="0"/>
                                          </p:stCondLst>
                                        </p:cTn>
                                        <p:tgtEl>
                                          <p:spTgt spid="67594"/>
                                        </p:tgtEl>
                                        <p:attrNameLst>
                                          <p:attrName>style.visibility</p:attrName>
                                        </p:attrNameLst>
                                      </p:cBhvr>
                                      <p:to>
                                        <p:strVal val="visible"/>
                                      </p:to>
                                    </p:set>
                                    <p:animEffect transition="in" filter="wipe(down)">
                                      <p:cBhvr>
                                        <p:cTn id="53" dur="500"/>
                                        <p:tgtEl>
                                          <p:spTgt spid="67594"/>
                                        </p:tgtEl>
                                      </p:cBhvr>
                                    </p:animEffect>
                                  </p:childTnLst>
                                </p:cTn>
                              </p:par>
                              <p:par>
                                <p:cTn id="54" presetID="10" presetClass="entr" presetSubtype="0" fill="hold" nodeType="withEffect">
                                  <p:stCondLst>
                                    <p:cond delay="0"/>
                                  </p:stCondLst>
                                  <p:childTnLst>
                                    <p:set>
                                      <p:cBhvr>
                                        <p:cTn id="55" dur="1" fill="hold">
                                          <p:stCondLst>
                                            <p:cond delay="0"/>
                                          </p:stCondLst>
                                        </p:cTn>
                                        <p:tgtEl>
                                          <p:spTgt spid="2">
                                            <p:txEl>
                                              <p:pRg st="0" end="0"/>
                                            </p:txEl>
                                          </p:spTgt>
                                        </p:tgtEl>
                                        <p:attrNameLst>
                                          <p:attrName>style.visibility</p:attrName>
                                        </p:attrNameLst>
                                      </p:cBhvr>
                                      <p:to>
                                        <p:strVal val="visible"/>
                                      </p:to>
                                    </p:set>
                                    <p:animEffect transition="in" filter="fade">
                                      <p:cBhvr>
                                        <p:cTn id="5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9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9" name="Text Box 11"/>
          <p:cNvSpPr txBox="1">
            <a:spLocks noChangeArrowheads="1"/>
          </p:cNvSpPr>
          <p:nvPr/>
        </p:nvSpPr>
        <p:spPr bwMode="auto">
          <a:xfrm>
            <a:off x="457200" y="304800"/>
            <a:ext cx="8382000" cy="6164765"/>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Finding Sources of Variability</a:t>
            </a:r>
          </a:p>
          <a:p>
            <a:pPr>
              <a:spcBef>
                <a:spcPct val="50000"/>
              </a:spcBef>
              <a:defRPr/>
            </a:pPr>
            <a:r>
              <a:rPr lang="en-US" sz="2200" dirty="0">
                <a:solidFill>
                  <a:srgbClr val="00B0F0"/>
                </a:solidFill>
              </a:rPr>
              <a:t>Examples of </a:t>
            </a:r>
            <a:r>
              <a:rPr lang="en-US" sz="2200" dirty="0" err="1">
                <a:solidFill>
                  <a:srgbClr val="00B0F0"/>
                </a:solidFill>
              </a:rPr>
              <a:t>variabilities</a:t>
            </a:r>
            <a:r>
              <a:rPr lang="en-US" sz="2200" dirty="0">
                <a:solidFill>
                  <a:srgbClr val="00B0F0"/>
                </a:solidFill>
              </a:rPr>
              <a:t> related to operations</a:t>
            </a:r>
          </a:p>
          <a:p>
            <a:pPr>
              <a:spcBef>
                <a:spcPct val="50000"/>
              </a:spcBef>
              <a:defRPr/>
            </a:pPr>
            <a:r>
              <a:rPr lang="en-US" sz="2200" dirty="0">
                <a:solidFill>
                  <a:srgbClr val="FFFF99"/>
                </a:solidFill>
              </a:rPr>
              <a:t>Wastewater Segregation</a:t>
            </a:r>
          </a:p>
          <a:p>
            <a:pPr>
              <a:defRPr/>
            </a:pPr>
            <a:r>
              <a:rPr lang="en-US" sz="2200" dirty="0">
                <a:solidFill>
                  <a:srgbClr val="FFFF99"/>
                </a:solidFill>
              </a:rPr>
              <a:t>by Strength</a:t>
            </a:r>
          </a:p>
          <a:p>
            <a:pPr>
              <a:spcBef>
                <a:spcPct val="50000"/>
              </a:spcBef>
              <a:buFontTx/>
              <a:buChar char="•"/>
              <a:defRPr/>
            </a:pPr>
            <a:r>
              <a:rPr lang="en-US" sz="2200" dirty="0">
                <a:solidFill>
                  <a:srgbClr val="FFCC00"/>
                </a:solidFill>
              </a:rPr>
              <a:t> high-strength</a:t>
            </a:r>
          </a:p>
          <a:p>
            <a:pPr>
              <a:defRPr/>
            </a:pPr>
            <a:r>
              <a:rPr lang="en-US" sz="2200" dirty="0">
                <a:solidFill>
                  <a:srgbClr val="0066FF"/>
                </a:solidFill>
              </a:rPr>
              <a:t>  </a:t>
            </a:r>
            <a:r>
              <a:rPr lang="en-US" sz="2200" dirty="0" err="1">
                <a:solidFill>
                  <a:srgbClr val="0066FF"/>
                </a:solidFill>
              </a:rPr>
              <a:t>spents</a:t>
            </a:r>
            <a:endParaRPr lang="en-US" sz="2200" dirty="0">
              <a:solidFill>
                <a:srgbClr val="0066FF"/>
              </a:solidFill>
            </a:endParaRPr>
          </a:p>
          <a:p>
            <a:pPr>
              <a:defRPr/>
            </a:pPr>
            <a:r>
              <a:rPr lang="en-US" sz="2200" dirty="0">
                <a:solidFill>
                  <a:srgbClr val="0066FF"/>
                </a:solidFill>
              </a:rPr>
              <a:t>  drag-out </a:t>
            </a:r>
            <a:r>
              <a:rPr lang="en-US" sz="2200" dirty="0" err="1">
                <a:solidFill>
                  <a:srgbClr val="0066FF"/>
                </a:solidFill>
              </a:rPr>
              <a:t>spents</a:t>
            </a:r>
            <a:endParaRPr lang="en-US" sz="2200" dirty="0">
              <a:solidFill>
                <a:srgbClr val="0066FF"/>
              </a:solidFill>
            </a:endParaRPr>
          </a:p>
          <a:p>
            <a:pPr>
              <a:defRPr/>
            </a:pPr>
            <a:r>
              <a:rPr lang="en-US" sz="2200" dirty="0">
                <a:solidFill>
                  <a:srgbClr val="0066FF"/>
                </a:solidFill>
              </a:rPr>
              <a:t>  IX </a:t>
            </a:r>
            <a:r>
              <a:rPr lang="en-US" sz="2200" dirty="0" err="1">
                <a:solidFill>
                  <a:srgbClr val="0066FF"/>
                </a:solidFill>
              </a:rPr>
              <a:t>regenerant</a:t>
            </a:r>
            <a:endParaRPr lang="en-US" sz="2200" dirty="0">
              <a:solidFill>
                <a:srgbClr val="0066FF"/>
              </a:solidFill>
            </a:endParaRPr>
          </a:p>
          <a:p>
            <a:pPr>
              <a:spcBef>
                <a:spcPct val="40000"/>
              </a:spcBef>
              <a:buFontTx/>
              <a:buChar char="•"/>
              <a:defRPr/>
            </a:pPr>
            <a:r>
              <a:rPr lang="en-US" sz="2200" dirty="0">
                <a:solidFill>
                  <a:srgbClr val="FFCC00"/>
                </a:solidFill>
              </a:rPr>
              <a:t> low-strength</a:t>
            </a:r>
          </a:p>
          <a:p>
            <a:pPr>
              <a:defRPr/>
            </a:pPr>
            <a:r>
              <a:rPr lang="en-US" sz="2200" dirty="0">
                <a:solidFill>
                  <a:srgbClr val="0066FF"/>
                </a:solidFill>
              </a:rPr>
              <a:t>  overflow rinses</a:t>
            </a:r>
          </a:p>
          <a:p>
            <a:pPr>
              <a:defRPr/>
            </a:pPr>
            <a:r>
              <a:rPr lang="en-US" sz="2200" dirty="0">
                <a:solidFill>
                  <a:srgbClr val="0066FF"/>
                </a:solidFill>
              </a:rPr>
              <a:t>  </a:t>
            </a:r>
            <a:r>
              <a:rPr lang="en-US" sz="2200" dirty="0" err="1">
                <a:solidFill>
                  <a:srgbClr val="0066FF"/>
                </a:solidFill>
              </a:rPr>
              <a:t>washdown</a:t>
            </a:r>
            <a:endParaRPr lang="en-US" sz="2200" dirty="0">
              <a:solidFill>
                <a:srgbClr val="0066FF"/>
              </a:solidFill>
            </a:endParaRPr>
          </a:p>
          <a:p>
            <a:pPr>
              <a:defRPr/>
            </a:pPr>
            <a:r>
              <a:rPr lang="en-US" sz="2200" dirty="0">
                <a:solidFill>
                  <a:srgbClr val="0066FF"/>
                </a:solidFill>
              </a:rPr>
              <a:t>  </a:t>
            </a:r>
            <a:r>
              <a:rPr lang="en-US" sz="2200" dirty="0" err="1">
                <a:solidFill>
                  <a:srgbClr val="0066FF"/>
                </a:solidFill>
              </a:rPr>
              <a:t>hydrotest</a:t>
            </a:r>
            <a:endParaRPr lang="en-US" sz="2200" dirty="0">
              <a:solidFill>
                <a:srgbClr val="0066FF"/>
              </a:solidFill>
            </a:endParaRPr>
          </a:p>
          <a:p>
            <a:pPr>
              <a:spcBef>
                <a:spcPct val="40000"/>
              </a:spcBef>
              <a:buFontTx/>
              <a:buChar char="•"/>
              <a:defRPr/>
            </a:pPr>
            <a:r>
              <a:rPr lang="en-US" sz="2200" dirty="0">
                <a:solidFill>
                  <a:srgbClr val="FFCC00"/>
                </a:solidFill>
              </a:rPr>
              <a:t> uncontaminated</a:t>
            </a:r>
          </a:p>
          <a:p>
            <a:pPr>
              <a:defRPr/>
            </a:pPr>
            <a:r>
              <a:rPr lang="en-US" sz="2200" dirty="0">
                <a:solidFill>
                  <a:srgbClr val="0066FF"/>
                </a:solidFill>
              </a:rPr>
              <a:t>  RO/IX brines</a:t>
            </a:r>
          </a:p>
          <a:p>
            <a:pPr>
              <a:defRPr/>
            </a:pPr>
            <a:r>
              <a:rPr lang="en-US" sz="2200" dirty="0">
                <a:solidFill>
                  <a:srgbClr val="0066FF"/>
                </a:solidFill>
              </a:rPr>
              <a:t>  domestic sources</a:t>
            </a:r>
          </a:p>
        </p:txBody>
      </p:sp>
      <p:pic>
        <p:nvPicPr>
          <p:cNvPr id="20483" name="Picture 15" descr="eps-1"/>
          <p:cNvPicPr>
            <a:picLocks noChangeAspect="1" noChangeArrowheads="1"/>
          </p:cNvPicPr>
          <p:nvPr/>
        </p:nvPicPr>
        <p:blipFill>
          <a:blip r:embed="rId2">
            <a:extLst>
              <a:ext uri="{28A0092B-C50C-407E-A947-70E740481C1C}">
                <a14:useLocalDpi xmlns:a14="http://schemas.microsoft.com/office/drawing/2010/main" val="0"/>
              </a:ext>
            </a:extLst>
          </a:blip>
          <a:srcRect l="10126" r="4500"/>
          <a:stretch>
            <a:fillRect/>
          </a:stretch>
        </p:blipFill>
        <p:spPr bwMode="auto">
          <a:xfrm>
            <a:off x="3781425" y="1600200"/>
            <a:ext cx="4900613" cy="430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22" name="Text Box 14"/>
          <p:cNvSpPr txBox="1">
            <a:spLocks noChangeArrowheads="1"/>
          </p:cNvSpPr>
          <p:nvPr/>
        </p:nvSpPr>
        <p:spPr bwMode="auto">
          <a:xfrm>
            <a:off x="4343400" y="5943600"/>
            <a:ext cx="4648200" cy="707886"/>
          </a:xfrm>
          <a:prstGeom prst="rect">
            <a:avLst/>
          </a:prstGeom>
          <a:noFill/>
          <a:ln w="9525">
            <a:noFill/>
            <a:miter lim="800000"/>
            <a:headEnd/>
            <a:tailEnd/>
          </a:ln>
          <a:effectLst/>
        </p:spPr>
        <p:txBody>
          <a:bodyPr wrap="square">
            <a:spAutoFit/>
          </a:bodyPr>
          <a:lstStyle/>
          <a:p>
            <a:pPr>
              <a:defRPr/>
            </a:pPr>
            <a:r>
              <a:rPr lang="en-US" sz="2000" dirty="0" err="1">
                <a:solidFill>
                  <a:srgbClr val="6600CC"/>
                </a:solidFill>
              </a:rPr>
              <a:t>hardpiping</a:t>
            </a:r>
            <a:r>
              <a:rPr lang="en-US" sz="2000" dirty="0">
                <a:solidFill>
                  <a:srgbClr val="6600CC"/>
                </a:solidFill>
              </a:rPr>
              <a:t> of </a:t>
            </a:r>
            <a:r>
              <a:rPr lang="en-US" sz="2000" dirty="0" err="1">
                <a:solidFill>
                  <a:srgbClr val="6600CC"/>
                </a:solidFill>
              </a:rPr>
              <a:t>spents</a:t>
            </a:r>
            <a:r>
              <a:rPr lang="en-US" sz="2000" dirty="0">
                <a:solidFill>
                  <a:srgbClr val="6600CC"/>
                </a:solidFill>
              </a:rPr>
              <a:t> by type to </a:t>
            </a:r>
            <a:r>
              <a:rPr lang="en-US" sz="2000" dirty="0" err="1">
                <a:solidFill>
                  <a:srgbClr val="6600CC"/>
                </a:solidFill>
              </a:rPr>
              <a:t>segre</a:t>
            </a:r>
            <a:r>
              <a:rPr lang="en-US" sz="2000" dirty="0">
                <a:solidFill>
                  <a:srgbClr val="6600CC"/>
                </a:solidFill>
              </a:rPr>
              <a:t>-gated batch treatment + clear labeling</a:t>
            </a:r>
          </a:p>
        </p:txBody>
      </p:sp>
      <p:sp>
        <p:nvSpPr>
          <p:cNvPr id="68617" name="Line 9"/>
          <p:cNvSpPr>
            <a:spLocks noChangeShapeType="1"/>
          </p:cNvSpPr>
          <p:nvPr/>
        </p:nvSpPr>
        <p:spPr bwMode="auto">
          <a:xfrm>
            <a:off x="8077200" y="2057400"/>
            <a:ext cx="0" cy="1447800"/>
          </a:xfrm>
          <a:prstGeom prst="line">
            <a:avLst/>
          </a:prstGeom>
          <a:noFill/>
          <a:ln w="1905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733800" y="5905500"/>
            <a:ext cx="609600" cy="707886"/>
          </a:xfrm>
          <a:prstGeom prst="rect">
            <a:avLst/>
          </a:prstGeom>
          <a:noFill/>
        </p:spPr>
        <p:txBody>
          <a:bodyPr wrap="square" rtlCol="0">
            <a:spAutoFit/>
          </a:bodyPr>
          <a:lstStyle/>
          <a:p>
            <a:r>
              <a:rPr lang="en-US" sz="4000" b="1" dirty="0">
                <a:solidFill>
                  <a:srgbClr val="FFCC00"/>
                </a:solidFill>
                <a:latin typeface="Wingdings" pitchFamily="2" charset="2"/>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861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861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6861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8619">
                                            <p:txEl>
                                              <p:pRg st="7" end="7"/>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8619">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8619">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8619">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8619">
                                            <p:txEl>
                                              <p:pRg st="11" end="11"/>
                                            </p:txEl>
                                          </p:spTgt>
                                        </p:tgtEl>
                                        <p:attrNameLst>
                                          <p:attrName>style.visibility</p:attrName>
                                        </p:attrNameLst>
                                      </p:cBhvr>
                                      <p:to>
                                        <p:strVal val="visible"/>
                                      </p:to>
                                    </p:set>
                                  </p:childTnLst>
                                </p:cTn>
                              </p:par>
                              <p:par>
                                <p:cTn id="23" presetID="3" presetClass="emph" presetSubtype="2" fill="hold" nodeType="withEffect">
                                  <p:stCondLst>
                                    <p:cond delay="0"/>
                                  </p:stCondLst>
                                  <p:childTnLst>
                                    <p:animClr clrSpc="rgb" dir="cw">
                                      <p:cBhvr override="childStyle">
                                        <p:cTn id="24" dur="500" fill="hold"/>
                                        <p:tgtEl>
                                          <p:spTgt spid="68619">
                                            <p:txEl>
                                              <p:pRg st="4" end="4"/>
                                            </p:txEl>
                                          </p:spTgt>
                                        </p:tgtEl>
                                        <p:attrNameLst>
                                          <p:attrName>style.color</p:attrName>
                                        </p:attrNameLst>
                                      </p:cBhvr>
                                      <p:to>
                                        <a:srgbClr val="000099"/>
                                      </p:to>
                                    </p:animClr>
                                  </p:childTnLst>
                                </p:cTn>
                              </p:par>
                              <p:par>
                                <p:cTn id="25" presetID="3" presetClass="emph" presetSubtype="2" fill="hold" nodeType="withEffect">
                                  <p:stCondLst>
                                    <p:cond delay="0"/>
                                  </p:stCondLst>
                                  <p:childTnLst>
                                    <p:animClr clrSpc="rgb" dir="cw">
                                      <p:cBhvr override="childStyle">
                                        <p:cTn id="26" dur="500" fill="hold"/>
                                        <p:tgtEl>
                                          <p:spTgt spid="68619">
                                            <p:txEl>
                                              <p:pRg st="5" end="5"/>
                                            </p:txEl>
                                          </p:spTgt>
                                        </p:tgtEl>
                                        <p:attrNameLst>
                                          <p:attrName>style.color</p:attrName>
                                        </p:attrNameLst>
                                      </p:cBhvr>
                                      <p:to>
                                        <a:srgbClr val="000099"/>
                                      </p:to>
                                    </p:animClr>
                                  </p:childTnLst>
                                </p:cTn>
                              </p:par>
                              <p:par>
                                <p:cTn id="27" presetID="3" presetClass="emph" presetSubtype="2" fill="hold" nodeType="withEffect">
                                  <p:stCondLst>
                                    <p:cond delay="0"/>
                                  </p:stCondLst>
                                  <p:childTnLst>
                                    <p:animClr clrSpc="rgb" dir="cw">
                                      <p:cBhvr override="childStyle">
                                        <p:cTn id="28" dur="500" fill="hold"/>
                                        <p:tgtEl>
                                          <p:spTgt spid="68619">
                                            <p:txEl>
                                              <p:pRg st="6" end="6"/>
                                            </p:txEl>
                                          </p:spTgt>
                                        </p:tgtEl>
                                        <p:attrNameLst>
                                          <p:attrName>style.color</p:attrName>
                                        </p:attrNameLst>
                                      </p:cBhvr>
                                      <p:to>
                                        <a:srgbClr val="000099"/>
                                      </p:to>
                                    </p:animClr>
                                  </p:childTnLst>
                                </p:cTn>
                              </p:par>
                              <p:par>
                                <p:cTn id="29" presetID="3" presetClass="emph" presetSubtype="2" fill="hold" nodeType="withEffect">
                                  <p:stCondLst>
                                    <p:cond delay="0"/>
                                  </p:stCondLst>
                                  <p:childTnLst>
                                    <p:animClr clrSpc="rgb" dir="cw">
                                      <p:cBhvr override="childStyle">
                                        <p:cTn id="30" dur="500" fill="hold"/>
                                        <p:tgtEl>
                                          <p:spTgt spid="68619">
                                            <p:txEl>
                                              <p:pRg st="7" end="7"/>
                                            </p:txEl>
                                          </p:spTgt>
                                        </p:tgtEl>
                                        <p:attrNameLst>
                                          <p:attrName>style.color</p:attrName>
                                        </p:attrNameLst>
                                      </p:cBhvr>
                                      <p:to>
                                        <a:srgbClr val="000099"/>
                                      </p:to>
                                    </p:animClr>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8619">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68619">
                                            <p:txEl>
                                              <p:pRg st="13" end="13"/>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68619">
                                            <p:txEl>
                                              <p:pRg st="14" end="14"/>
                                            </p:txEl>
                                          </p:spTgt>
                                        </p:tgtEl>
                                        <p:attrNameLst>
                                          <p:attrName>style.visibility</p:attrName>
                                        </p:attrNameLst>
                                      </p:cBhvr>
                                      <p:to>
                                        <p:strVal val="visible"/>
                                      </p:to>
                                    </p:set>
                                  </p:childTnLst>
                                </p:cTn>
                              </p:par>
                              <p:par>
                                <p:cTn id="39" presetID="3" presetClass="emph" presetSubtype="2" fill="hold" nodeType="withEffect">
                                  <p:stCondLst>
                                    <p:cond delay="0"/>
                                  </p:stCondLst>
                                  <p:childTnLst>
                                    <p:animClr clrSpc="rgb" dir="cw">
                                      <p:cBhvr override="childStyle">
                                        <p:cTn id="40" dur="500" fill="hold"/>
                                        <p:tgtEl>
                                          <p:spTgt spid="68619">
                                            <p:txEl>
                                              <p:pRg st="8" end="8"/>
                                            </p:txEl>
                                          </p:spTgt>
                                        </p:tgtEl>
                                        <p:attrNameLst>
                                          <p:attrName>style.color</p:attrName>
                                        </p:attrNameLst>
                                      </p:cBhvr>
                                      <p:to>
                                        <a:srgbClr val="000099"/>
                                      </p:to>
                                    </p:animClr>
                                  </p:childTnLst>
                                </p:cTn>
                              </p:par>
                              <p:par>
                                <p:cTn id="41" presetID="3" presetClass="emph" presetSubtype="2" fill="hold" nodeType="withEffect">
                                  <p:stCondLst>
                                    <p:cond delay="0"/>
                                  </p:stCondLst>
                                  <p:childTnLst>
                                    <p:animClr clrSpc="rgb" dir="cw">
                                      <p:cBhvr override="childStyle">
                                        <p:cTn id="42" dur="500" fill="hold"/>
                                        <p:tgtEl>
                                          <p:spTgt spid="68619">
                                            <p:txEl>
                                              <p:pRg st="9" end="9"/>
                                            </p:txEl>
                                          </p:spTgt>
                                        </p:tgtEl>
                                        <p:attrNameLst>
                                          <p:attrName>style.color</p:attrName>
                                        </p:attrNameLst>
                                      </p:cBhvr>
                                      <p:to>
                                        <a:srgbClr val="000099"/>
                                      </p:to>
                                    </p:animClr>
                                  </p:childTnLst>
                                </p:cTn>
                              </p:par>
                              <p:par>
                                <p:cTn id="43" presetID="3" presetClass="emph" presetSubtype="2" fill="hold" nodeType="withEffect">
                                  <p:stCondLst>
                                    <p:cond delay="0"/>
                                  </p:stCondLst>
                                  <p:childTnLst>
                                    <p:animClr clrSpc="rgb" dir="cw">
                                      <p:cBhvr override="childStyle">
                                        <p:cTn id="44" dur="500" fill="hold"/>
                                        <p:tgtEl>
                                          <p:spTgt spid="68619">
                                            <p:txEl>
                                              <p:pRg st="10" end="10"/>
                                            </p:txEl>
                                          </p:spTgt>
                                        </p:tgtEl>
                                        <p:attrNameLst>
                                          <p:attrName>style.color</p:attrName>
                                        </p:attrNameLst>
                                      </p:cBhvr>
                                      <p:to>
                                        <a:srgbClr val="000099"/>
                                      </p:to>
                                    </p:animClr>
                                  </p:childTnLst>
                                </p:cTn>
                              </p:par>
                              <p:par>
                                <p:cTn id="45" presetID="3" presetClass="emph" presetSubtype="2" fill="hold" nodeType="withEffect">
                                  <p:stCondLst>
                                    <p:cond delay="0"/>
                                  </p:stCondLst>
                                  <p:childTnLst>
                                    <p:animClr clrSpc="rgb" dir="cw">
                                      <p:cBhvr override="childStyle">
                                        <p:cTn id="46" dur="500" fill="hold"/>
                                        <p:tgtEl>
                                          <p:spTgt spid="68619">
                                            <p:txEl>
                                              <p:pRg st="11" end="11"/>
                                            </p:txEl>
                                          </p:spTgt>
                                        </p:tgtEl>
                                        <p:attrNameLst>
                                          <p:attrName>style.color</p:attrName>
                                        </p:attrNameLst>
                                      </p:cBhvr>
                                      <p:to>
                                        <a:srgbClr val="000099"/>
                                      </p:to>
                                    </p:animClr>
                                  </p:childTnLst>
                                </p:cTn>
                              </p:par>
                            </p:childTnLst>
                          </p:cTn>
                        </p:par>
                      </p:childTnLst>
                    </p:cTn>
                  </p:par>
                  <p:par>
                    <p:cTn id="47" fill="hold" nodeType="clickPar">
                      <p:stCondLst>
                        <p:cond delay="indefinite"/>
                      </p:stCondLst>
                      <p:childTnLst>
                        <p:par>
                          <p:cTn id="48" fill="hold" nodeType="withGroup">
                            <p:stCondLst>
                              <p:cond delay="0"/>
                            </p:stCondLst>
                            <p:childTnLst>
                              <p:par>
                                <p:cTn id="49" presetID="3" presetClass="emph" presetSubtype="2" fill="hold" nodeType="clickEffect">
                                  <p:stCondLst>
                                    <p:cond delay="0"/>
                                  </p:stCondLst>
                                  <p:childTnLst>
                                    <p:animClr clrSpc="rgb" dir="cw">
                                      <p:cBhvr override="childStyle">
                                        <p:cTn id="50" dur="500" fill="hold"/>
                                        <p:tgtEl>
                                          <p:spTgt spid="68619">
                                            <p:txEl>
                                              <p:pRg st="12" end="12"/>
                                            </p:txEl>
                                          </p:spTgt>
                                        </p:tgtEl>
                                        <p:attrNameLst>
                                          <p:attrName>style.color</p:attrName>
                                        </p:attrNameLst>
                                      </p:cBhvr>
                                      <p:to>
                                        <a:srgbClr val="000099"/>
                                      </p:to>
                                    </p:animClr>
                                  </p:childTnLst>
                                </p:cTn>
                              </p:par>
                              <p:par>
                                <p:cTn id="51" presetID="3" presetClass="emph" presetSubtype="2" fill="hold" nodeType="withEffect">
                                  <p:stCondLst>
                                    <p:cond delay="0"/>
                                  </p:stCondLst>
                                  <p:childTnLst>
                                    <p:animClr clrSpc="rgb" dir="cw">
                                      <p:cBhvr override="childStyle">
                                        <p:cTn id="52" dur="500" fill="hold"/>
                                        <p:tgtEl>
                                          <p:spTgt spid="68619">
                                            <p:txEl>
                                              <p:pRg st="13" end="13"/>
                                            </p:txEl>
                                          </p:spTgt>
                                        </p:tgtEl>
                                        <p:attrNameLst>
                                          <p:attrName>style.color</p:attrName>
                                        </p:attrNameLst>
                                      </p:cBhvr>
                                      <p:to>
                                        <a:srgbClr val="000099"/>
                                      </p:to>
                                    </p:animClr>
                                  </p:childTnLst>
                                </p:cTn>
                              </p:par>
                              <p:par>
                                <p:cTn id="53" presetID="3" presetClass="emph" presetSubtype="2" fill="hold" nodeType="withEffect">
                                  <p:stCondLst>
                                    <p:cond delay="0"/>
                                  </p:stCondLst>
                                  <p:childTnLst>
                                    <p:animClr clrSpc="rgb" dir="cw">
                                      <p:cBhvr override="childStyle">
                                        <p:cTn id="54" dur="500" fill="hold"/>
                                        <p:tgtEl>
                                          <p:spTgt spid="68619">
                                            <p:txEl>
                                              <p:pRg st="14" end="14"/>
                                            </p:txEl>
                                          </p:spTgt>
                                        </p:tgtEl>
                                        <p:attrNameLst>
                                          <p:attrName>style.color</p:attrName>
                                        </p:attrNameLst>
                                      </p:cBhvr>
                                      <p:to>
                                        <a:srgbClr val="000099"/>
                                      </p:to>
                                    </p:animClr>
                                  </p:childTnLst>
                                </p:cTn>
                              </p:par>
                              <p:par>
                                <p:cTn id="55" presetID="22" presetClass="entr" presetSubtype="4" fill="hold" grpId="0" nodeType="withEffect">
                                  <p:stCondLst>
                                    <p:cond delay="0"/>
                                  </p:stCondLst>
                                  <p:childTnLst>
                                    <p:set>
                                      <p:cBhvr>
                                        <p:cTn id="56" dur="1" fill="hold">
                                          <p:stCondLst>
                                            <p:cond delay="0"/>
                                          </p:stCondLst>
                                        </p:cTn>
                                        <p:tgtEl>
                                          <p:spTgt spid="68617"/>
                                        </p:tgtEl>
                                        <p:attrNameLst>
                                          <p:attrName>style.visibility</p:attrName>
                                        </p:attrNameLst>
                                      </p:cBhvr>
                                      <p:to>
                                        <p:strVal val="visible"/>
                                      </p:to>
                                    </p:set>
                                    <p:animEffect transition="in" filter="wipe(down)">
                                      <p:cBhvr>
                                        <p:cTn id="57" dur="500"/>
                                        <p:tgtEl>
                                          <p:spTgt spid="68617"/>
                                        </p:tgtEl>
                                      </p:cBhvr>
                                    </p:animEffect>
                                  </p:childTnLst>
                                </p:cTn>
                              </p:par>
                              <p:par>
                                <p:cTn id="58" presetID="3" presetClass="emph" presetSubtype="2" fill="hold" nodeType="withEffect">
                                  <p:stCondLst>
                                    <p:cond delay="0"/>
                                  </p:stCondLst>
                                  <p:childTnLst>
                                    <p:animClr clrSpc="rgb" dir="cw">
                                      <p:cBhvr override="childStyle">
                                        <p:cTn id="59" dur="500" fill="hold"/>
                                        <p:tgtEl>
                                          <p:spTgt spid="68622">
                                            <p:txEl>
                                              <p:pRg st="0" end="0"/>
                                            </p:txEl>
                                          </p:spTgt>
                                        </p:tgtEl>
                                        <p:attrNameLst>
                                          <p:attrName>style.color</p:attrName>
                                        </p:attrNameLst>
                                      </p:cBhvr>
                                      <p:to>
                                        <a:srgbClr val="FFCC00"/>
                                      </p:to>
                                    </p:animClr>
                                  </p:childTnLst>
                                </p:cTn>
                              </p:par>
                              <p:par>
                                <p:cTn id="60" presetID="10" presetClass="entr" presetSubtype="0" fill="hold" nodeType="withEffect">
                                  <p:stCondLst>
                                    <p:cond delay="0"/>
                                  </p:stCondLst>
                                  <p:childTnLst>
                                    <p:set>
                                      <p:cBhvr>
                                        <p:cTn id="61" dur="1" fill="hold">
                                          <p:stCondLst>
                                            <p:cond delay="0"/>
                                          </p:stCondLst>
                                        </p:cTn>
                                        <p:tgtEl>
                                          <p:spTgt spid="2">
                                            <p:txEl>
                                              <p:pRg st="0" end="0"/>
                                            </p:txEl>
                                          </p:spTgt>
                                        </p:tgtEl>
                                        <p:attrNameLst>
                                          <p:attrName>style.visibility</p:attrName>
                                        </p:attrNameLst>
                                      </p:cBhvr>
                                      <p:to>
                                        <p:strVal val="visible"/>
                                      </p:to>
                                    </p:set>
                                    <p:animEffect transition="in" filter="fade">
                                      <p:cBhvr>
                                        <p:cTn id="62"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43" name="Text Box 11"/>
          <p:cNvSpPr txBox="1">
            <a:spLocks noChangeArrowheads="1"/>
          </p:cNvSpPr>
          <p:nvPr/>
        </p:nvSpPr>
        <p:spPr bwMode="auto">
          <a:xfrm>
            <a:off x="457200" y="304800"/>
            <a:ext cx="8382000" cy="6300186"/>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Finding Sources of Variability</a:t>
            </a:r>
          </a:p>
          <a:p>
            <a:pPr>
              <a:spcBef>
                <a:spcPct val="50000"/>
              </a:spcBef>
              <a:defRPr/>
            </a:pPr>
            <a:r>
              <a:rPr lang="en-US" sz="2200" dirty="0">
                <a:solidFill>
                  <a:srgbClr val="00B0F0"/>
                </a:solidFill>
              </a:rPr>
              <a:t>Examples of </a:t>
            </a:r>
            <a:r>
              <a:rPr lang="en-US" sz="2200" dirty="0" err="1">
                <a:solidFill>
                  <a:srgbClr val="00B0F0"/>
                </a:solidFill>
              </a:rPr>
              <a:t>variabilities</a:t>
            </a:r>
            <a:r>
              <a:rPr lang="en-US" sz="2200" dirty="0">
                <a:solidFill>
                  <a:srgbClr val="00B0F0"/>
                </a:solidFill>
              </a:rPr>
              <a:t> related to operations</a:t>
            </a:r>
          </a:p>
          <a:p>
            <a:pPr>
              <a:spcBef>
                <a:spcPct val="50000"/>
              </a:spcBef>
              <a:defRPr/>
            </a:pPr>
            <a:r>
              <a:rPr lang="en-US" sz="2200" dirty="0">
                <a:solidFill>
                  <a:srgbClr val="FFFF99"/>
                </a:solidFill>
              </a:rPr>
              <a:t>Wastewater Segregation</a:t>
            </a:r>
          </a:p>
          <a:p>
            <a:pPr>
              <a:defRPr/>
            </a:pPr>
            <a:r>
              <a:rPr lang="en-US" sz="2200" dirty="0">
                <a:solidFill>
                  <a:srgbClr val="FFFF99"/>
                </a:solidFill>
              </a:rPr>
              <a:t>by Treatability</a:t>
            </a:r>
          </a:p>
          <a:p>
            <a:pPr>
              <a:spcBef>
                <a:spcPct val="50000"/>
              </a:spcBef>
              <a:buFontTx/>
              <a:buChar char="•"/>
              <a:defRPr/>
            </a:pPr>
            <a:r>
              <a:rPr lang="en-US" sz="2200" dirty="0">
                <a:solidFill>
                  <a:srgbClr val="FFCC00"/>
                </a:solidFill>
              </a:rPr>
              <a:t> cyanide-bearing</a:t>
            </a:r>
          </a:p>
          <a:p>
            <a:pPr>
              <a:spcBef>
                <a:spcPct val="40000"/>
              </a:spcBef>
              <a:buFontTx/>
              <a:buChar char="•"/>
              <a:defRPr/>
            </a:pPr>
            <a:r>
              <a:rPr lang="en-US" sz="2200" dirty="0">
                <a:solidFill>
                  <a:srgbClr val="FFCC00"/>
                </a:solidFill>
              </a:rPr>
              <a:t> acids</a:t>
            </a:r>
          </a:p>
          <a:p>
            <a:pPr>
              <a:spcBef>
                <a:spcPct val="40000"/>
              </a:spcBef>
              <a:buFontTx/>
              <a:buChar char="•"/>
              <a:defRPr/>
            </a:pPr>
            <a:r>
              <a:rPr lang="en-US" sz="2200" dirty="0">
                <a:solidFill>
                  <a:srgbClr val="FFCC00"/>
                </a:solidFill>
              </a:rPr>
              <a:t> </a:t>
            </a:r>
            <a:r>
              <a:rPr lang="en-US" sz="2200" dirty="0" err="1">
                <a:solidFill>
                  <a:srgbClr val="FFCC00"/>
                </a:solidFill>
              </a:rPr>
              <a:t>alkalines</a:t>
            </a:r>
            <a:endParaRPr lang="en-US" sz="2200" dirty="0">
              <a:solidFill>
                <a:srgbClr val="FFCC00"/>
              </a:solidFill>
            </a:endParaRPr>
          </a:p>
          <a:p>
            <a:pPr>
              <a:spcBef>
                <a:spcPct val="40000"/>
              </a:spcBef>
              <a:buFontTx/>
              <a:buChar char="•"/>
              <a:defRPr/>
            </a:pPr>
            <a:r>
              <a:rPr lang="en-US" sz="2200" dirty="0">
                <a:solidFill>
                  <a:srgbClr val="FFCC00"/>
                </a:solidFill>
              </a:rPr>
              <a:t> oily emulsions</a:t>
            </a:r>
          </a:p>
          <a:p>
            <a:pPr>
              <a:spcBef>
                <a:spcPct val="40000"/>
              </a:spcBef>
              <a:buFontTx/>
              <a:buChar char="•"/>
              <a:defRPr/>
            </a:pPr>
            <a:r>
              <a:rPr lang="en-US" sz="2200" dirty="0">
                <a:solidFill>
                  <a:srgbClr val="FFCC00"/>
                </a:solidFill>
              </a:rPr>
              <a:t> brines</a:t>
            </a:r>
          </a:p>
          <a:p>
            <a:pPr>
              <a:spcBef>
                <a:spcPct val="40000"/>
              </a:spcBef>
              <a:buFontTx/>
              <a:buChar char="•"/>
              <a:defRPr/>
            </a:pPr>
            <a:r>
              <a:rPr lang="en-US" sz="2200" dirty="0">
                <a:solidFill>
                  <a:srgbClr val="FFCC00"/>
                </a:solidFill>
              </a:rPr>
              <a:t> solids and slurries</a:t>
            </a:r>
          </a:p>
          <a:p>
            <a:pPr>
              <a:spcBef>
                <a:spcPct val="40000"/>
              </a:spcBef>
              <a:buFontTx/>
              <a:buChar char="•"/>
              <a:defRPr/>
            </a:pPr>
            <a:r>
              <a:rPr lang="en-US" sz="2200" dirty="0">
                <a:solidFill>
                  <a:srgbClr val="FFCC00"/>
                </a:solidFill>
              </a:rPr>
              <a:t> insoluble organics</a:t>
            </a:r>
          </a:p>
          <a:p>
            <a:pPr>
              <a:spcBef>
                <a:spcPct val="40000"/>
              </a:spcBef>
              <a:buFontTx/>
              <a:buChar char="•"/>
              <a:defRPr/>
            </a:pPr>
            <a:r>
              <a:rPr lang="en-US" sz="2200" dirty="0">
                <a:solidFill>
                  <a:srgbClr val="FFCC00"/>
                </a:solidFill>
              </a:rPr>
              <a:t> soluble organics</a:t>
            </a:r>
          </a:p>
          <a:p>
            <a:pPr>
              <a:spcBef>
                <a:spcPct val="40000"/>
              </a:spcBef>
              <a:buFontTx/>
              <a:buChar char="•"/>
              <a:defRPr/>
            </a:pPr>
            <a:r>
              <a:rPr lang="en-US" sz="2200" dirty="0">
                <a:solidFill>
                  <a:srgbClr val="FFCC00"/>
                </a:solidFill>
              </a:rPr>
              <a:t> volatile organics</a:t>
            </a:r>
            <a:r>
              <a:rPr lang="en-US" sz="2200" dirty="0">
                <a:solidFill>
                  <a:srgbClr val="3366FF"/>
                </a:solidFill>
              </a:rPr>
              <a:t>  </a:t>
            </a:r>
          </a:p>
        </p:txBody>
      </p:sp>
      <p:sp>
        <p:nvSpPr>
          <p:cNvPr id="69647" name="Text Box 15"/>
          <p:cNvSpPr txBox="1">
            <a:spLocks noChangeArrowheads="1"/>
          </p:cNvSpPr>
          <p:nvPr/>
        </p:nvSpPr>
        <p:spPr bwMode="auto">
          <a:xfrm>
            <a:off x="4343400" y="5943600"/>
            <a:ext cx="4648200" cy="707886"/>
          </a:xfrm>
          <a:prstGeom prst="rect">
            <a:avLst/>
          </a:prstGeom>
          <a:noFill/>
          <a:ln w="9525">
            <a:noFill/>
            <a:miter lim="800000"/>
            <a:headEnd/>
            <a:tailEnd/>
          </a:ln>
          <a:effectLst/>
        </p:spPr>
        <p:txBody>
          <a:bodyPr wrap="square">
            <a:spAutoFit/>
          </a:bodyPr>
          <a:lstStyle/>
          <a:p>
            <a:pPr>
              <a:defRPr/>
            </a:pPr>
            <a:r>
              <a:rPr lang="en-US" sz="2000" dirty="0">
                <a:solidFill>
                  <a:srgbClr val="6600CC"/>
                </a:solidFill>
              </a:rPr>
              <a:t>separate tanks for different types of batch treatment steps</a:t>
            </a:r>
          </a:p>
        </p:txBody>
      </p:sp>
      <p:pic>
        <p:nvPicPr>
          <p:cNvPr id="21508" name="Picture 14" descr="faithplating-8"/>
          <p:cNvPicPr>
            <a:picLocks noChangeAspect="1" noChangeArrowheads="1"/>
          </p:cNvPicPr>
          <p:nvPr/>
        </p:nvPicPr>
        <p:blipFill>
          <a:blip r:embed="rId2">
            <a:extLst>
              <a:ext uri="{28A0092B-C50C-407E-A947-70E740481C1C}">
                <a14:useLocalDpi xmlns:a14="http://schemas.microsoft.com/office/drawing/2010/main" val="0"/>
              </a:ext>
            </a:extLst>
          </a:blip>
          <a:srcRect l="18800" r="3999"/>
          <a:stretch>
            <a:fillRect/>
          </a:stretch>
        </p:blipFill>
        <p:spPr bwMode="auto">
          <a:xfrm>
            <a:off x="3716338" y="1676400"/>
            <a:ext cx="4945062"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41" name="Line 9"/>
          <p:cNvSpPr>
            <a:spLocks noChangeShapeType="1"/>
          </p:cNvSpPr>
          <p:nvPr/>
        </p:nvSpPr>
        <p:spPr bwMode="auto">
          <a:xfrm>
            <a:off x="8077200" y="2057400"/>
            <a:ext cx="0" cy="1447800"/>
          </a:xfrm>
          <a:prstGeom prst="line">
            <a:avLst/>
          </a:prstGeom>
          <a:noFill/>
          <a:ln w="1905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716338" y="6019800"/>
            <a:ext cx="533400" cy="707886"/>
          </a:xfrm>
          <a:prstGeom prst="rect">
            <a:avLst/>
          </a:prstGeom>
          <a:noFill/>
        </p:spPr>
        <p:txBody>
          <a:bodyPr wrap="square" rtlCol="0">
            <a:spAutoFit/>
          </a:bodyPr>
          <a:lstStyle/>
          <a:p>
            <a:r>
              <a:rPr lang="en-US" sz="4000" b="1" dirty="0">
                <a:solidFill>
                  <a:srgbClr val="FFCC00"/>
                </a:solidFill>
                <a:latin typeface="Wingdings" pitchFamily="2" charset="2"/>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9643">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69643">
                                            <p:txEl>
                                              <p:pRg st="5" end="5"/>
                                            </p:txEl>
                                          </p:spTgt>
                                        </p:tgtEl>
                                        <p:attrNameLst>
                                          <p:attrName>style.visibility</p:attrName>
                                        </p:attrNameLst>
                                      </p:cBhvr>
                                      <p:to>
                                        <p:strVal val="visible"/>
                                      </p:to>
                                    </p:set>
                                  </p:childTnLst>
                                </p:cTn>
                              </p:par>
                              <p:par>
                                <p:cTn id="11" presetID="3" presetClass="emph" presetSubtype="2" fill="hold" nodeType="withEffect">
                                  <p:stCondLst>
                                    <p:cond delay="0"/>
                                  </p:stCondLst>
                                  <p:childTnLst>
                                    <p:animClr clrSpc="rgb" dir="cw">
                                      <p:cBhvr override="childStyle">
                                        <p:cTn id="12" dur="500" fill="hold"/>
                                        <p:tgtEl>
                                          <p:spTgt spid="69643">
                                            <p:txEl>
                                              <p:pRg st="4" end="4"/>
                                            </p:txEl>
                                          </p:spTgt>
                                        </p:tgtEl>
                                        <p:attrNameLst>
                                          <p:attrName>style.color</p:attrName>
                                        </p:attrNameLst>
                                      </p:cBhvr>
                                      <p:to>
                                        <a:srgbClr val="000099"/>
                                      </p:to>
                                    </p:animClr>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69643">
                                            <p:txEl>
                                              <p:pRg st="6" end="6"/>
                                            </p:txEl>
                                          </p:spTgt>
                                        </p:tgtEl>
                                        <p:attrNameLst>
                                          <p:attrName>style.visibility</p:attrName>
                                        </p:attrNameLst>
                                      </p:cBhvr>
                                      <p:to>
                                        <p:strVal val="visible"/>
                                      </p:to>
                                    </p:set>
                                  </p:childTnLst>
                                </p:cTn>
                              </p:par>
                              <p:par>
                                <p:cTn id="17" presetID="3" presetClass="emph" presetSubtype="2" fill="hold" nodeType="withEffect">
                                  <p:stCondLst>
                                    <p:cond delay="0"/>
                                  </p:stCondLst>
                                  <p:childTnLst>
                                    <p:animClr clrSpc="rgb" dir="cw">
                                      <p:cBhvr override="childStyle">
                                        <p:cTn id="18" dur="500" fill="hold"/>
                                        <p:tgtEl>
                                          <p:spTgt spid="69643">
                                            <p:txEl>
                                              <p:pRg st="5" end="5"/>
                                            </p:txEl>
                                          </p:spTgt>
                                        </p:tgtEl>
                                        <p:attrNameLst>
                                          <p:attrName>style.color</p:attrName>
                                        </p:attrNameLst>
                                      </p:cBhvr>
                                      <p:to>
                                        <a:srgbClr val="000099"/>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9643">
                                            <p:txEl>
                                              <p:pRg st="7" end="7"/>
                                            </p:txEl>
                                          </p:spTgt>
                                        </p:tgtEl>
                                        <p:attrNameLst>
                                          <p:attrName>style.visibility</p:attrName>
                                        </p:attrNameLst>
                                      </p:cBhvr>
                                      <p:to>
                                        <p:strVal val="visible"/>
                                      </p:to>
                                    </p:set>
                                  </p:childTnLst>
                                </p:cTn>
                              </p:par>
                              <p:par>
                                <p:cTn id="23" presetID="3" presetClass="emph" presetSubtype="2" fill="hold" nodeType="withEffect">
                                  <p:stCondLst>
                                    <p:cond delay="0"/>
                                  </p:stCondLst>
                                  <p:childTnLst>
                                    <p:animClr clrSpc="rgb" dir="cw">
                                      <p:cBhvr override="childStyle">
                                        <p:cTn id="24" dur="500" fill="hold"/>
                                        <p:tgtEl>
                                          <p:spTgt spid="69643">
                                            <p:txEl>
                                              <p:pRg st="6" end="6"/>
                                            </p:txEl>
                                          </p:spTgt>
                                        </p:tgtEl>
                                        <p:attrNameLst>
                                          <p:attrName>style.color</p:attrName>
                                        </p:attrNameLst>
                                      </p:cBhvr>
                                      <p:to>
                                        <a:srgbClr val="000099"/>
                                      </p:to>
                                    </p:animClr>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69643">
                                            <p:txEl>
                                              <p:pRg st="8" end="8"/>
                                            </p:txEl>
                                          </p:spTgt>
                                        </p:tgtEl>
                                        <p:attrNameLst>
                                          <p:attrName>style.visibility</p:attrName>
                                        </p:attrNameLst>
                                      </p:cBhvr>
                                      <p:to>
                                        <p:strVal val="visible"/>
                                      </p:to>
                                    </p:set>
                                  </p:childTnLst>
                                </p:cTn>
                              </p:par>
                              <p:par>
                                <p:cTn id="29" presetID="3" presetClass="emph" presetSubtype="2" fill="hold" nodeType="withEffect">
                                  <p:stCondLst>
                                    <p:cond delay="0"/>
                                  </p:stCondLst>
                                  <p:childTnLst>
                                    <p:animClr clrSpc="rgb" dir="cw">
                                      <p:cBhvr override="childStyle">
                                        <p:cTn id="30" dur="500" fill="hold"/>
                                        <p:tgtEl>
                                          <p:spTgt spid="69643">
                                            <p:txEl>
                                              <p:pRg st="7" end="7"/>
                                            </p:txEl>
                                          </p:spTgt>
                                        </p:tgtEl>
                                        <p:attrNameLst>
                                          <p:attrName>style.color</p:attrName>
                                        </p:attrNameLst>
                                      </p:cBhvr>
                                      <p:to>
                                        <a:srgbClr val="000099"/>
                                      </p:to>
                                    </p:animClr>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69643">
                                            <p:txEl>
                                              <p:pRg st="9" end="9"/>
                                            </p:txEl>
                                          </p:spTgt>
                                        </p:tgtEl>
                                        <p:attrNameLst>
                                          <p:attrName>style.visibility</p:attrName>
                                        </p:attrNameLst>
                                      </p:cBhvr>
                                      <p:to>
                                        <p:strVal val="visible"/>
                                      </p:to>
                                    </p:set>
                                  </p:childTnLst>
                                </p:cTn>
                              </p:par>
                              <p:par>
                                <p:cTn id="35" presetID="3" presetClass="emph" presetSubtype="2" fill="hold" nodeType="withEffect">
                                  <p:stCondLst>
                                    <p:cond delay="0"/>
                                  </p:stCondLst>
                                  <p:childTnLst>
                                    <p:animClr clrSpc="rgb" dir="cw">
                                      <p:cBhvr override="childStyle">
                                        <p:cTn id="36" dur="500" fill="hold"/>
                                        <p:tgtEl>
                                          <p:spTgt spid="69643">
                                            <p:txEl>
                                              <p:pRg st="8" end="8"/>
                                            </p:txEl>
                                          </p:spTgt>
                                        </p:tgtEl>
                                        <p:attrNameLst>
                                          <p:attrName>style.color</p:attrName>
                                        </p:attrNameLst>
                                      </p:cBhvr>
                                      <p:to>
                                        <a:srgbClr val="000099"/>
                                      </p:to>
                                    </p:animClr>
                                  </p:childTnLst>
                                </p:cTn>
                              </p:par>
                            </p:childTnLst>
                          </p:cTn>
                        </p:par>
                      </p:childTnLst>
                    </p:cTn>
                  </p:par>
                  <p:par>
                    <p:cTn id="37" fill="hold" nodeType="clickPar">
                      <p:stCondLst>
                        <p:cond delay="indefinite"/>
                      </p:stCondLst>
                      <p:childTnLst>
                        <p:par>
                          <p:cTn id="38" fill="hold" nodeType="withGroup">
                            <p:stCondLst>
                              <p:cond delay="0"/>
                            </p:stCondLst>
                            <p:childTnLst>
                              <p:par>
                                <p:cTn id="39" presetID="1" presetClass="entr" presetSubtype="0" fill="hold" nodeType="clickEffect">
                                  <p:stCondLst>
                                    <p:cond delay="0"/>
                                  </p:stCondLst>
                                  <p:childTnLst>
                                    <p:set>
                                      <p:cBhvr>
                                        <p:cTn id="40" dur="1" fill="hold">
                                          <p:stCondLst>
                                            <p:cond delay="0"/>
                                          </p:stCondLst>
                                        </p:cTn>
                                        <p:tgtEl>
                                          <p:spTgt spid="69643">
                                            <p:txEl>
                                              <p:pRg st="10" end="10"/>
                                            </p:txEl>
                                          </p:spTgt>
                                        </p:tgtEl>
                                        <p:attrNameLst>
                                          <p:attrName>style.visibility</p:attrName>
                                        </p:attrNameLst>
                                      </p:cBhvr>
                                      <p:to>
                                        <p:strVal val="visible"/>
                                      </p:to>
                                    </p:set>
                                  </p:childTnLst>
                                </p:cTn>
                              </p:par>
                              <p:par>
                                <p:cTn id="41" presetID="3" presetClass="emph" presetSubtype="2" fill="hold" nodeType="withEffect">
                                  <p:stCondLst>
                                    <p:cond delay="0"/>
                                  </p:stCondLst>
                                  <p:childTnLst>
                                    <p:animClr clrSpc="rgb" dir="cw">
                                      <p:cBhvr override="childStyle">
                                        <p:cTn id="42" dur="500" fill="hold"/>
                                        <p:tgtEl>
                                          <p:spTgt spid="69643">
                                            <p:txEl>
                                              <p:pRg st="9" end="9"/>
                                            </p:txEl>
                                          </p:spTgt>
                                        </p:tgtEl>
                                        <p:attrNameLst>
                                          <p:attrName>style.color</p:attrName>
                                        </p:attrNameLst>
                                      </p:cBhvr>
                                      <p:to>
                                        <a:srgbClr val="000099"/>
                                      </p:to>
                                    </p:animClr>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69643">
                                            <p:txEl>
                                              <p:pRg st="11" end="11"/>
                                            </p:txEl>
                                          </p:spTgt>
                                        </p:tgtEl>
                                        <p:attrNameLst>
                                          <p:attrName>style.visibility</p:attrName>
                                        </p:attrNameLst>
                                      </p:cBhvr>
                                      <p:to>
                                        <p:strVal val="visible"/>
                                      </p:to>
                                    </p:set>
                                  </p:childTnLst>
                                </p:cTn>
                              </p:par>
                              <p:par>
                                <p:cTn id="47" presetID="3" presetClass="emph" presetSubtype="2" fill="hold" nodeType="withEffect">
                                  <p:stCondLst>
                                    <p:cond delay="0"/>
                                  </p:stCondLst>
                                  <p:childTnLst>
                                    <p:animClr clrSpc="rgb" dir="cw">
                                      <p:cBhvr override="childStyle">
                                        <p:cTn id="48" dur="500" fill="hold"/>
                                        <p:tgtEl>
                                          <p:spTgt spid="69643">
                                            <p:txEl>
                                              <p:pRg st="10" end="10"/>
                                            </p:txEl>
                                          </p:spTgt>
                                        </p:tgtEl>
                                        <p:attrNameLst>
                                          <p:attrName>style.color</p:attrName>
                                        </p:attrNameLst>
                                      </p:cBhvr>
                                      <p:to>
                                        <a:srgbClr val="000099"/>
                                      </p:to>
                                    </p:animClr>
                                  </p:childTnLst>
                                </p:cTn>
                              </p:par>
                            </p:childTnLst>
                          </p:cTn>
                        </p:par>
                      </p:childTnLst>
                    </p:cTn>
                  </p:par>
                  <p:par>
                    <p:cTn id="49" fill="hold" nodeType="clickPar">
                      <p:stCondLst>
                        <p:cond delay="indefinite"/>
                      </p:stCondLst>
                      <p:childTnLst>
                        <p:par>
                          <p:cTn id="50" fill="hold" nodeType="withGroup">
                            <p:stCondLst>
                              <p:cond delay="0"/>
                            </p:stCondLst>
                            <p:childTnLst>
                              <p:par>
                                <p:cTn id="51" presetID="1" presetClass="entr" presetSubtype="0" fill="hold" nodeType="clickEffect">
                                  <p:stCondLst>
                                    <p:cond delay="0"/>
                                  </p:stCondLst>
                                  <p:childTnLst>
                                    <p:set>
                                      <p:cBhvr>
                                        <p:cTn id="52" dur="1" fill="hold">
                                          <p:stCondLst>
                                            <p:cond delay="0"/>
                                          </p:stCondLst>
                                        </p:cTn>
                                        <p:tgtEl>
                                          <p:spTgt spid="69643">
                                            <p:txEl>
                                              <p:pRg st="12" end="12"/>
                                            </p:txEl>
                                          </p:spTgt>
                                        </p:tgtEl>
                                        <p:attrNameLst>
                                          <p:attrName>style.visibility</p:attrName>
                                        </p:attrNameLst>
                                      </p:cBhvr>
                                      <p:to>
                                        <p:strVal val="visible"/>
                                      </p:to>
                                    </p:set>
                                  </p:childTnLst>
                                </p:cTn>
                              </p:par>
                              <p:par>
                                <p:cTn id="53" presetID="3" presetClass="emph" presetSubtype="2" fill="hold" nodeType="withEffect">
                                  <p:stCondLst>
                                    <p:cond delay="0"/>
                                  </p:stCondLst>
                                  <p:childTnLst>
                                    <p:animClr clrSpc="rgb" dir="cw">
                                      <p:cBhvr override="childStyle">
                                        <p:cTn id="54" dur="500" fill="hold"/>
                                        <p:tgtEl>
                                          <p:spTgt spid="69643">
                                            <p:txEl>
                                              <p:pRg st="11" end="11"/>
                                            </p:txEl>
                                          </p:spTgt>
                                        </p:tgtEl>
                                        <p:attrNameLst>
                                          <p:attrName>style.color</p:attrName>
                                        </p:attrNameLst>
                                      </p:cBhvr>
                                      <p:to>
                                        <a:srgbClr val="000099"/>
                                      </p:to>
                                    </p:animClr>
                                  </p:childTnLst>
                                </p:cTn>
                              </p:par>
                            </p:childTnLst>
                          </p:cTn>
                        </p:par>
                      </p:childTnLst>
                    </p:cTn>
                  </p:par>
                  <p:par>
                    <p:cTn id="55" fill="hold" nodeType="clickPar">
                      <p:stCondLst>
                        <p:cond delay="indefinite"/>
                      </p:stCondLst>
                      <p:childTnLst>
                        <p:par>
                          <p:cTn id="56" fill="hold" nodeType="withGroup">
                            <p:stCondLst>
                              <p:cond delay="0"/>
                            </p:stCondLst>
                            <p:childTnLst>
                              <p:par>
                                <p:cTn id="57" presetID="3" presetClass="emph" presetSubtype="2" fill="hold" nodeType="clickEffect">
                                  <p:stCondLst>
                                    <p:cond delay="0"/>
                                  </p:stCondLst>
                                  <p:childTnLst>
                                    <p:animClr clrSpc="rgb" dir="cw">
                                      <p:cBhvr override="childStyle">
                                        <p:cTn id="58" dur="500" fill="hold"/>
                                        <p:tgtEl>
                                          <p:spTgt spid="69643">
                                            <p:txEl>
                                              <p:pRg st="12" end="12"/>
                                            </p:txEl>
                                          </p:spTgt>
                                        </p:tgtEl>
                                        <p:attrNameLst>
                                          <p:attrName>style.color</p:attrName>
                                        </p:attrNameLst>
                                      </p:cBhvr>
                                      <p:to>
                                        <a:srgbClr val="000099"/>
                                      </p:to>
                                    </p:animClr>
                                  </p:childTnLst>
                                </p:cTn>
                              </p:par>
                              <p:par>
                                <p:cTn id="59" presetID="22" presetClass="entr" presetSubtype="4" fill="hold" grpId="0" nodeType="withEffect">
                                  <p:stCondLst>
                                    <p:cond delay="0"/>
                                  </p:stCondLst>
                                  <p:childTnLst>
                                    <p:set>
                                      <p:cBhvr>
                                        <p:cTn id="60" dur="1" fill="hold">
                                          <p:stCondLst>
                                            <p:cond delay="0"/>
                                          </p:stCondLst>
                                        </p:cTn>
                                        <p:tgtEl>
                                          <p:spTgt spid="69641"/>
                                        </p:tgtEl>
                                        <p:attrNameLst>
                                          <p:attrName>style.visibility</p:attrName>
                                        </p:attrNameLst>
                                      </p:cBhvr>
                                      <p:to>
                                        <p:strVal val="visible"/>
                                      </p:to>
                                    </p:set>
                                    <p:animEffect transition="in" filter="wipe(down)">
                                      <p:cBhvr>
                                        <p:cTn id="61" dur="500"/>
                                        <p:tgtEl>
                                          <p:spTgt spid="69641"/>
                                        </p:tgtEl>
                                      </p:cBhvr>
                                    </p:animEffect>
                                  </p:childTnLst>
                                </p:cTn>
                              </p:par>
                              <p:par>
                                <p:cTn id="62" presetID="3" presetClass="emph" presetSubtype="2" fill="hold" nodeType="withEffect">
                                  <p:stCondLst>
                                    <p:cond delay="0"/>
                                  </p:stCondLst>
                                  <p:childTnLst>
                                    <p:animClr clrSpc="rgb" dir="cw">
                                      <p:cBhvr override="childStyle">
                                        <p:cTn id="63" dur="500" fill="hold"/>
                                        <p:tgtEl>
                                          <p:spTgt spid="69647">
                                            <p:txEl>
                                              <p:pRg st="0" end="0"/>
                                            </p:txEl>
                                          </p:spTgt>
                                        </p:tgtEl>
                                        <p:attrNameLst>
                                          <p:attrName>style.color</p:attrName>
                                        </p:attrNameLst>
                                      </p:cBhvr>
                                      <p:to>
                                        <a:srgbClr val="FFCC00"/>
                                      </p:to>
                                    </p:animClr>
                                  </p:childTnLst>
                                </p:cTn>
                              </p:par>
                              <p:par>
                                <p:cTn id="64" presetID="10" presetClass="entr" presetSubtype="0" fill="hold" nodeType="withEffect">
                                  <p:stCondLst>
                                    <p:cond delay="0"/>
                                  </p:stCondLst>
                                  <p:childTnLst>
                                    <p:set>
                                      <p:cBhvr>
                                        <p:cTn id="65" dur="1" fill="hold">
                                          <p:stCondLst>
                                            <p:cond delay="0"/>
                                          </p:stCondLst>
                                        </p:cTn>
                                        <p:tgtEl>
                                          <p:spTgt spid="2">
                                            <p:txEl>
                                              <p:pRg st="0" end="0"/>
                                            </p:txEl>
                                          </p:spTgt>
                                        </p:tgtEl>
                                        <p:attrNameLst>
                                          <p:attrName>style.visibility</p:attrName>
                                        </p:attrNameLst>
                                      </p:cBhvr>
                                      <p:to>
                                        <p:strVal val="visible"/>
                                      </p:to>
                                    </p:set>
                                    <p:animEffect transition="in" filter="fade">
                                      <p:cBhvr>
                                        <p:cTn id="66"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4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9" descr="bruce8"/>
          <p:cNvPicPr>
            <a:picLocks noChangeAspect="1" noChangeArrowheads="1"/>
          </p:cNvPicPr>
          <p:nvPr/>
        </p:nvPicPr>
        <p:blipFill>
          <a:blip r:embed="rId2">
            <a:extLst>
              <a:ext uri="{28A0092B-C50C-407E-A947-70E740481C1C}">
                <a14:useLocalDpi xmlns:a14="http://schemas.microsoft.com/office/drawing/2010/main" val="0"/>
              </a:ext>
            </a:extLst>
          </a:blip>
          <a:srcRect l="9000"/>
          <a:stretch>
            <a:fillRect/>
          </a:stretch>
        </p:blipFill>
        <p:spPr bwMode="auto">
          <a:xfrm>
            <a:off x="3557588" y="1676400"/>
            <a:ext cx="51546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1" name="Text Box 5"/>
          <p:cNvSpPr txBox="1">
            <a:spLocks noChangeArrowheads="1"/>
          </p:cNvSpPr>
          <p:nvPr/>
        </p:nvSpPr>
        <p:spPr bwMode="auto">
          <a:xfrm>
            <a:off x="4191000" y="5943600"/>
            <a:ext cx="4800600" cy="400110"/>
          </a:xfrm>
          <a:prstGeom prst="rect">
            <a:avLst/>
          </a:prstGeom>
          <a:noFill/>
          <a:ln w="9525">
            <a:noFill/>
            <a:miter lim="800000"/>
            <a:headEnd/>
            <a:tailEnd/>
          </a:ln>
          <a:effectLst/>
        </p:spPr>
        <p:txBody>
          <a:bodyPr wrap="square">
            <a:spAutoFit/>
          </a:bodyPr>
          <a:lstStyle/>
          <a:p>
            <a:pPr>
              <a:defRPr/>
            </a:pPr>
            <a:r>
              <a:rPr lang="en-US" sz="2000" dirty="0">
                <a:solidFill>
                  <a:srgbClr val="6600CC"/>
                </a:solidFill>
              </a:rPr>
              <a:t>on-demand low-overflow rinsing</a:t>
            </a:r>
          </a:p>
        </p:txBody>
      </p:sp>
      <p:sp>
        <p:nvSpPr>
          <p:cNvPr id="70664" name="Text Box 8"/>
          <p:cNvSpPr txBox="1">
            <a:spLocks noChangeArrowheads="1"/>
          </p:cNvSpPr>
          <p:nvPr/>
        </p:nvSpPr>
        <p:spPr bwMode="auto">
          <a:xfrm>
            <a:off x="457200" y="304800"/>
            <a:ext cx="8382000" cy="4878259"/>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Finding Sources of Variability</a:t>
            </a:r>
          </a:p>
          <a:p>
            <a:pPr>
              <a:spcBef>
                <a:spcPct val="50000"/>
              </a:spcBef>
              <a:defRPr/>
            </a:pPr>
            <a:r>
              <a:rPr lang="en-US" sz="2200" dirty="0">
                <a:solidFill>
                  <a:srgbClr val="00B0F0"/>
                </a:solidFill>
              </a:rPr>
              <a:t>Examples of </a:t>
            </a:r>
            <a:r>
              <a:rPr lang="en-US" sz="2200" dirty="0" err="1">
                <a:solidFill>
                  <a:srgbClr val="00B0F0"/>
                </a:solidFill>
              </a:rPr>
              <a:t>variabilities</a:t>
            </a:r>
            <a:r>
              <a:rPr lang="en-US" sz="2200" dirty="0">
                <a:solidFill>
                  <a:srgbClr val="00B0F0"/>
                </a:solidFill>
              </a:rPr>
              <a:t> related to operations</a:t>
            </a:r>
          </a:p>
          <a:p>
            <a:pPr>
              <a:spcBef>
                <a:spcPct val="50000"/>
              </a:spcBef>
              <a:defRPr/>
            </a:pPr>
            <a:r>
              <a:rPr lang="en-US" sz="2200" dirty="0">
                <a:solidFill>
                  <a:srgbClr val="FFFF99"/>
                </a:solidFill>
              </a:rPr>
              <a:t>Process Water</a:t>
            </a:r>
          </a:p>
          <a:p>
            <a:pPr>
              <a:defRPr/>
            </a:pPr>
            <a:r>
              <a:rPr lang="en-US" sz="2200" dirty="0">
                <a:solidFill>
                  <a:srgbClr val="FFFF99"/>
                </a:solidFill>
              </a:rPr>
              <a:t>Consumption Practices</a:t>
            </a:r>
          </a:p>
          <a:p>
            <a:pPr>
              <a:spcBef>
                <a:spcPct val="50000"/>
              </a:spcBef>
              <a:buFontTx/>
              <a:buChar char="•"/>
              <a:defRPr/>
            </a:pPr>
            <a:r>
              <a:rPr lang="en-US" sz="2200" dirty="0">
                <a:solidFill>
                  <a:srgbClr val="FFCC00"/>
                </a:solidFill>
              </a:rPr>
              <a:t> on-demand</a:t>
            </a:r>
          </a:p>
          <a:p>
            <a:pPr>
              <a:spcBef>
                <a:spcPct val="40000"/>
              </a:spcBef>
              <a:buFontTx/>
              <a:buChar char="•"/>
              <a:defRPr/>
            </a:pPr>
            <a:r>
              <a:rPr lang="en-US" sz="2200" dirty="0">
                <a:solidFill>
                  <a:srgbClr val="FFCC00"/>
                </a:solidFill>
              </a:rPr>
              <a:t> countercurrent</a:t>
            </a:r>
          </a:p>
          <a:p>
            <a:pPr>
              <a:spcBef>
                <a:spcPct val="40000"/>
              </a:spcBef>
              <a:buFontTx/>
              <a:buChar char="•"/>
              <a:defRPr/>
            </a:pPr>
            <a:r>
              <a:rPr lang="en-US" sz="2200" dirty="0">
                <a:solidFill>
                  <a:srgbClr val="FFCC00"/>
                </a:solidFill>
              </a:rPr>
              <a:t> dilution</a:t>
            </a:r>
          </a:p>
          <a:p>
            <a:pPr>
              <a:spcBef>
                <a:spcPct val="40000"/>
              </a:spcBef>
              <a:buFontTx/>
              <a:buChar char="•"/>
              <a:defRPr/>
            </a:pPr>
            <a:r>
              <a:rPr lang="en-US" sz="2200" dirty="0">
                <a:solidFill>
                  <a:srgbClr val="FFCC00"/>
                </a:solidFill>
              </a:rPr>
              <a:t> DI make-up</a:t>
            </a:r>
          </a:p>
          <a:p>
            <a:pPr>
              <a:spcBef>
                <a:spcPct val="40000"/>
              </a:spcBef>
              <a:buFontTx/>
              <a:buChar char="•"/>
              <a:defRPr/>
            </a:pPr>
            <a:r>
              <a:rPr lang="en-US" sz="2200" dirty="0">
                <a:solidFill>
                  <a:srgbClr val="FFCC00"/>
                </a:solidFill>
              </a:rPr>
              <a:t> IX in-tank circulation</a:t>
            </a:r>
          </a:p>
          <a:p>
            <a:pPr>
              <a:spcBef>
                <a:spcPct val="40000"/>
              </a:spcBef>
              <a:buFontTx/>
              <a:buChar char="•"/>
              <a:defRPr/>
            </a:pPr>
            <a:r>
              <a:rPr lang="en-US" sz="2200" dirty="0">
                <a:solidFill>
                  <a:srgbClr val="FFCC00"/>
                </a:solidFill>
              </a:rPr>
              <a:t> CIP schedules</a:t>
            </a:r>
            <a:endParaRPr lang="en-US" sz="2200" dirty="0">
              <a:solidFill>
                <a:srgbClr val="3366FF"/>
              </a:solidFill>
            </a:endParaRPr>
          </a:p>
        </p:txBody>
      </p:sp>
      <p:sp>
        <p:nvSpPr>
          <p:cNvPr id="70666" name="Line 10"/>
          <p:cNvSpPr>
            <a:spLocks noChangeShapeType="1"/>
          </p:cNvSpPr>
          <p:nvPr/>
        </p:nvSpPr>
        <p:spPr bwMode="auto">
          <a:xfrm>
            <a:off x="6781800" y="2667000"/>
            <a:ext cx="1524000" cy="0"/>
          </a:xfrm>
          <a:prstGeom prst="line">
            <a:avLst/>
          </a:prstGeom>
          <a:noFill/>
          <a:ln w="1905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557588" y="5943600"/>
            <a:ext cx="533400" cy="707886"/>
          </a:xfrm>
          <a:prstGeom prst="rect">
            <a:avLst/>
          </a:prstGeom>
          <a:noFill/>
        </p:spPr>
        <p:txBody>
          <a:bodyPr wrap="square" rtlCol="0">
            <a:spAutoFit/>
          </a:bodyPr>
          <a:lstStyle/>
          <a:p>
            <a:r>
              <a:rPr lang="en-US" sz="4000" b="1" dirty="0">
                <a:solidFill>
                  <a:srgbClr val="FFCC00"/>
                </a:solidFill>
                <a:latin typeface="Wingdings" pitchFamily="2" charset="2"/>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0664">
                                            <p:txEl>
                                              <p:pRg st="4" end="4"/>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0664">
                                            <p:txEl>
                                              <p:pRg st="5" end="5"/>
                                            </p:txEl>
                                          </p:spTgt>
                                        </p:tgtEl>
                                        <p:attrNameLst>
                                          <p:attrName>style.visibility</p:attrName>
                                        </p:attrNameLst>
                                      </p:cBhvr>
                                      <p:to>
                                        <p:strVal val="visible"/>
                                      </p:to>
                                    </p:set>
                                  </p:childTnLst>
                                </p:cTn>
                              </p:par>
                              <p:par>
                                <p:cTn id="11" presetID="3" presetClass="emph" presetSubtype="2" fill="hold" nodeType="withEffect">
                                  <p:stCondLst>
                                    <p:cond delay="0"/>
                                  </p:stCondLst>
                                  <p:childTnLst>
                                    <p:animClr clrSpc="rgb" dir="cw">
                                      <p:cBhvr override="childStyle">
                                        <p:cTn id="12" dur="500" fill="hold"/>
                                        <p:tgtEl>
                                          <p:spTgt spid="70664">
                                            <p:txEl>
                                              <p:pRg st="4" end="4"/>
                                            </p:txEl>
                                          </p:spTgt>
                                        </p:tgtEl>
                                        <p:attrNameLst>
                                          <p:attrName>style.color</p:attrName>
                                        </p:attrNameLst>
                                      </p:cBhvr>
                                      <p:to>
                                        <a:srgbClr val="000099"/>
                                      </p:to>
                                    </p:animClr>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70664">
                                            <p:txEl>
                                              <p:pRg st="6" end="6"/>
                                            </p:txEl>
                                          </p:spTgt>
                                        </p:tgtEl>
                                        <p:attrNameLst>
                                          <p:attrName>style.visibility</p:attrName>
                                        </p:attrNameLst>
                                      </p:cBhvr>
                                      <p:to>
                                        <p:strVal val="visible"/>
                                      </p:to>
                                    </p:set>
                                  </p:childTnLst>
                                </p:cTn>
                              </p:par>
                              <p:par>
                                <p:cTn id="17" presetID="3" presetClass="emph" presetSubtype="2" fill="hold" nodeType="withEffect">
                                  <p:stCondLst>
                                    <p:cond delay="0"/>
                                  </p:stCondLst>
                                  <p:childTnLst>
                                    <p:animClr clrSpc="rgb" dir="cw">
                                      <p:cBhvr override="childStyle">
                                        <p:cTn id="18" dur="500" fill="hold"/>
                                        <p:tgtEl>
                                          <p:spTgt spid="70664">
                                            <p:txEl>
                                              <p:pRg st="5" end="5"/>
                                            </p:txEl>
                                          </p:spTgt>
                                        </p:tgtEl>
                                        <p:attrNameLst>
                                          <p:attrName>style.color</p:attrName>
                                        </p:attrNameLst>
                                      </p:cBhvr>
                                      <p:to>
                                        <a:srgbClr val="000099"/>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0664">
                                            <p:txEl>
                                              <p:pRg st="7" end="7"/>
                                            </p:txEl>
                                          </p:spTgt>
                                        </p:tgtEl>
                                        <p:attrNameLst>
                                          <p:attrName>style.visibility</p:attrName>
                                        </p:attrNameLst>
                                      </p:cBhvr>
                                      <p:to>
                                        <p:strVal val="visible"/>
                                      </p:to>
                                    </p:set>
                                  </p:childTnLst>
                                </p:cTn>
                              </p:par>
                              <p:par>
                                <p:cTn id="23" presetID="3" presetClass="emph" presetSubtype="2" fill="hold" nodeType="withEffect">
                                  <p:stCondLst>
                                    <p:cond delay="0"/>
                                  </p:stCondLst>
                                  <p:childTnLst>
                                    <p:animClr clrSpc="rgb" dir="cw">
                                      <p:cBhvr override="childStyle">
                                        <p:cTn id="24" dur="500" fill="hold"/>
                                        <p:tgtEl>
                                          <p:spTgt spid="70664">
                                            <p:txEl>
                                              <p:pRg st="6" end="6"/>
                                            </p:txEl>
                                          </p:spTgt>
                                        </p:tgtEl>
                                        <p:attrNameLst>
                                          <p:attrName>style.color</p:attrName>
                                        </p:attrNameLst>
                                      </p:cBhvr>
                                      <p:to>
                                        <a:srgbClr val="000099"/>
                                      </p:to>
                                    </p:animClr>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0664">
                                            <p:txEl>
                                              <p:pRg st="8" end="8"/>
                                            </p:txEl>
                                          </p:spTgt>
                                        </p:tgtEl>
                                        <p:attrNameLst>
                                          <p:attrName>style.visibility</p:attrName>
                                        </p:attrNameLst>
                                      </p:cBhvr>
                                      <p:to>
                                        <p:strVal val="visible"/>
                                      </p:to>
                                    </p:set>
                                  </p:childTnLst>
                                </p:cTn>
                              </p:par>
                              <p:par>
                                <p:cTn id="29" presetID="3" presetClass="emph" presetSubtype="2" fill="hold" nodeType="withEffect">
                                  <p:stCondLst>
                                    <p:cond delay="0"/>
                                  </p:stCondLst>
                                  <p:childTnLst>
                                    <p:animClr clrSpc="rgb" dir="cw">
                                      <p:cBhvr override="childStyle">
                                        <p:cTn id="30" dur="500" fill="hold"/>
                                        <p:tgtEl>
                                          <p:spTgt spid="70664">
                                            <p:txEl>
                                              <p:pRg st="7" end="7"/>
                                            </p:txEl>
                                          </p:spTgt>
                                        </p:tgtEl>
                                        <p:attrNameLst>
                                          <p:attrName>style.color</p:attrName>
                                        </p:attrNameLst>
                                      </p:cBhvr>
                                      <p:to>
                                        <a:srgbClr val="000099"/>
                                      </p:to>
                                    </p:animClr>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0664">
                                            <p:txEl>
                                              <p:pRg st="9" end="9"/>
                                            </p:txEl>
                                          </p:spTgt>
                                        </p:tgtEl>
                                        <p:attrNameLst>
                                          <p:attrName>style.visibility</p:attrName>
                                        </p:attrNameLst>
                                      </p:cBhvr>
                                      <p:to>
                                        <p:strVal val="visible"/>
                                      </p:to>
                                    </p:set>
                                  </p:childTnLst>
                                </p:cTn>
                              </p:par>
                              <p:par>
                                <p:cTn id="35" presetID="3" presetClass="emph" presetSubtype="2" fill="hold" nodeType="withEffect">
                                  <p:stCondLst>
                                    <p:cond delay="0"/>
                                  </p:stCondLst>
                                  <p:childTnLst>
                                    <p:animClr clrSpc="rgb" dir="cw">
                                      <p:cBhvr override="childStyle">
                                        <p:cTn id="36" dur="500" fill="hold"/>
                                        <p:tgtEl>
                                          <p:spTgt spid="70664">
                                            <p:txEl>
                                              <p:pRg st="8" end="8"/>
                                            </p:txEl>
                                          </p:spTgt>
                                        </p:tgtEl>
                                        <p:attrNameLst>
                                          <p:attrName>style.color</p:attrName>
                                        </p:attrNameLst>
                                      </p:cBhvr>
                                      <p:to>
                                        <a:srgbClr val="000099"/>
                                      </p:to>
                                    </p:animClr>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mph" presetSubtype="2" fill="hold" nodeType="clickEffect">
                                  <p:stCondLst>
                                    <p:cond delay="0"/>
                                  </p:stCondLst>
                                  <p:childTnLst>
                                    <p:animClr clrSpc="rgb" dir="cw">
                                      <p:cBhvr override="childStyle">
                                        <p:cTn id="40" dur="500" fill="hold"/>
                                        <p:tgtEl>
                                          <p:spTgt spid="70664">
                                            <p:txEl>
                                              <p:pRg st="9" end="9"/>
                                            </p:txEl>
                                          </p:spTgt>
                                        </p:tgtEl>
                                        <p:attrNameLst>
                                          <p:attrName>style.color</p:attrName>
                                        </p:attrNameLst>
                                      </p:cBhvr>
                                      <p:to>
                                        <a:srgbClr val="000099"/>
                                      </p:to>
                                    </p:animClr>
                                  </p:childTnLst>
                                </p:cTn>
                              </p:par>
                              <p:par>
                                <p:cTn id="41" presetID="3" presetClass="emph" presetSubtype="2" fill="hold" nodeType="withEffect">
                                  <p:stCondLst>
                                    <p:cond delay="0"/>
                                  </p:stCondLst>
                                  <p:childTnLst>
                                    <p:animClr clrSpc="rgb" dir="cw">
                                      <p:cBhvr override="childStyle">
                                        <p:cTn id="42" dur="500" fill="hold"/>
                                        <p:tgtEl>
                                          <p:spTgt spid="70661">
                                            <p:txEl>
                                              <p:pRg st="0" end="0"/>
                                            </p:txEl>
                                          </p:spTgt>
                                        </p:tgtEl>
                                        <p:attrNameLst>
                                          <p:attrName>style.color</p:attrName>
                                        </p:attrNameLst>
                                      </p:cBhvr>
                                      <p:to>
                                        <a:srgbClr val="FFCC00"/>
                                      </p:to>
                                    </p:animClr>
                                  </p:childTnLst>
                                </p:cTn>
                              </p:par>
                              <p:par>
                                <p:cTn id="43" presetID="22" presetClass="entr" presetSubtype="4" fill="hold" grpId="0" nodeType="withEffect">
                                  <p:stCondLst>
                                    <p:cond delay="0"/>
                                  </p:stCondLst>
                                  <p:childTnLst>
                                    <p:set>
                                      <p:cBhvr>
                                        <p:cTn id="44" dur="1" fill="hold">
                                          <p:stCondLst>
                                            <p:cond delay="0"/>
                                          </p:stCondLst>
                                        </p:cTn>
                                        <p:tgtEl>
                                          <p:spTgt spid="70666"/>
                                        </p:tgtEl>
                                        <p:attrNameLst>
                                          <p:attrName>style.visibility</p:attrName>
                                        </p:attrNameLst>
                                      </p:cBhvr>
                                      <p:to>
                                        <p:strVal val="visible"/>
                                      </p:to>
                                    </p:set>
                                    <p:animEffect transition="in" filter="wipe(down)">
                                      <p:cBhvr>
                                        <p:cTn id="45" dur="500"/>
                                        <p:tgtEl>
                                          <p:spTgt spid="70666"/>
                                        </p:tgtEl>
                                      </p:cBhvr>
                                    </p:animEffect>
                                  </p:childTnLst>
                                </p:cTn>
                              </p:par>
                              <p:par>
                                <p:cTn id="46" presetID="10" presetClass="entr" presetSubtype="0" fill="hold" nodeType="with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fade">
                                      <p:cBhvr>
                                        <p:cTn id="4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6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sp>
        <p:nvSpPr>
          <p:cNvPr id="72709" name="Text Box 5"/>
          <p:cNvSpPr txBox="1">
            <a:spLocks noChangeArrowheads="1"/>
          </p:cNvSpPr>
          <p:nvPr/>
        </p:nvSpPr>
        <p:spPr bwMode="auto">
          <a:xfrm>
            <a:off x="457200" y="304800"/>
            <a:ext cx="8382000" cy="5199885"/>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Finding Sources of Variability</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Treatment-Related</a:t>
            </a:r>
          </a:p>
          <a:p>
            <a:pPr>
              <a:defRPr/>
            </a:pPr>
            <a:r>
              <a:rPr lang="en-US" sz="2200" dirty="0">
                <a:solidFill>
                  <a:srgbClr val="FFFF99"/>
                </a:solidFill>
              </a:rPr>
              <a:t>Sources of Variability</a:t>
            </a:r>
          </a:p>
          <a:p>
            <a:pPr>
              <a:spcBef>
                <a:spcPct val="45000"/>
              </a:spcBef>
              <a:defRPr/>
            </a:pPr>
            <a:r>
              <a:rPr lang="en-US" sz="2200" dirty="0">
                <a:solidFill>
                  <a:srgbClr val="00B0F0"/>
                </a:solidFill>
              </a:rPr>
              <a:t>Treatment reduces</a:t>
            </a:r>
          </a:p>
          <a:p>
            <a:pPr>
              <a:spcBef>
                <a:spcPts val="0"/>
              </a:spcBef>
              <a:defRPr/>
            </a:pPr>
            <a:r>
              <a:rPr lang="en-US" sz="2200" dirty="0">
                <a:solidFill>
                  <a:srgbClr val="00B0F0"/>
                </a:solidFill>
              </a:rPr>
              <a:t>variability in effluent</a:t>
            </a:r>
          </a:p>
          <a:p>
            <a:pPr>
              <a:spcBef>
                <a:spcPts val="0"/>
              </a:spcBef>
              <a:defRPr/>
            </a:pPr>
            <a:r>
              <a:rPr lang="en-US" sz="2200" dirty="0">
                <a:solidFill>
                  <a:srgbClr val="00B0F0"/>
                </a:solidFill>
              </a:rPr>
              <a:t>quality (1) by reducing</a:t>
            </a:r>
          </a:p>
          <a:p>
            <a:pPr>
              <a:spcBef>
                <a:spcPts val="0"/>
              </a:spcBef>
              <a:defRPr/>
            </a:pPr>
            <a:r>
              <a:rPr lang="en-US" sz="2200" dirty="0">
                <a:solidFill>
                  <a:srgbClr val="00B0F0"/>
                </a:solidFill>
              </a:rPr>
              <a:t>mean concentrations </a:t>
            </a:r>
          </a:p>
          <a:p>
            <a:pPr>
              <a:spcBef>
                <a:spcPts val="0"/>
              </a:spcBef>
              <a:defRPr/>
            </a:pPr>
            <a:r>
              <a:rPr lang="en-US" sz="2200" dirty="0">
                <a:solidFill>
                  <a:srgbClr val="00B0F0"/>
                </a:solidFill>
              </a:rPr>
              <a:t>and (2) because </a:t>
            </a:r>
            <a:r>
              <a:rPr lang="en-US" sz="2200" dirty="0" err="1">
                <a:solidFill>
                  <a:srgbClr val="00B0F0"/>
                </a:solidFill>
              </a:rPr>
              <a:t>effec</a:t>
            </a:r>
            <a:r>
              <a:rPr lang="en-US" sz="2200" dirty="0">
                <a:solidFill>
                  <a:srgbClr val="00B0F0"/>
                </a:solidFill>
              </a:rPr>
              <a:t>-</a:t>
            </a:r>
          </a:p>
          <a:p>
            <a:pPr>
              <a:spcBef>
                <a:spcPts val="0"/>
              </a:spcBef>
              <a:defRPr/>
            </a:pPr>
            <a:r>
              <a:rPr lang="en-US" sz="2200" dirty="0" err="1">
                <a:solidFill>
                  <a:srgbClr val="00B0F0"/>
                </a:solidFill>
              </a:rPr>
              <a:t>tive</a:t>
            </a:r>
            <a:r>
              <a:rPr lang="en-US" sz="2200" dirty="0">
                <a:solidFill>
                  <a:srgbClr val="00B0F0"/>
                </a:solidFill>
              </a:rPr>
              <a:t> treatment requires</a:t>
            </a:r>
          </a:p>
          <a:p>
            <a:pPr>
              <a:spcBef>
                <a:spcPts val="0"/>
              </a:spcBef>
              <a:defRPr/>
            </a:pPr>
            <a:r>
              <a:rPr lang="en-US" sz="2200" dirty="0">
                <a:solidFill>
                  <a:srgbClr val="00B0F0"/>
                </a:solidFill>
              </a:rPr>
              <a:t>control of the influent</a:t>
            </a:r>
          </a:p>
          <a:p>
            <a:pPr>
              <a:spcBef>
                <a:spcPts val="0"/>
              </a:spcBef>
              <a:defRPr/>
            </a:pPr>
            <a:r>
              <a:rPr lang="en-US" sz="2200" dirty="0">
                <a:solidFill>
                  <a:srgbClr val="00B0F0"/>
                </a:solidFill>
              </a:rPr>
              <a:t>quality, delivery, and</a:t>
            </a:r>
          </a:p>
          <a:p>
            <a:pPr>
              <a:spcBef>
                <a:spcPts val="0"/>
              </a:spcBef>
              <a:defRPr/>
            </a:pPr>
            <a:r>
              <a:rPr lang="en-US" sz="2200" dirty="0">
                <a:solidFill>
                  <a:srgbClr val="00B0F0"/>
                </a:solidFill>
              </a:rPr>
              <a:t>treatment processes.   </a:t>
            </a:r>
          </a:p>
        </p:txBody>
      </p:sp>
      <p:pic>
        <p:nvPicPr>
          <p:cNvPr id="23555" name="Picture 12" descr="pearlharbor-bowts-13"/>
          <p:cNvPicPr>
            <a:picLocks noChangeAspect="1" noChangeArrowheads="1"/>
          </p:cNvPicPr>
          <p:nvPr/>
        </p:nvPicPr>
        <p:blipFill>
          <a:blip r:embed="rId2">
            <a:extLst>
              <a:ext uri="{28A0092B-C50C-407E-A947-70E740481C1C}">
                <a14:useLocalDpi xmlns:a14="http://schemas.microsoft.com/office/drawing/2010/main" val="0"/>
              </a:ext>
            </a:extLst>
          </a:blip>
          <a:srcRect l="5624" r="4500"/>
          <a:stretch>
            <a:fillRect/>
          </a:stretch>
        </p:blipFill>
        <p:spPr bwMode="auto">
          <a:xfrm>
            <a:off x="3595688" y="1695450"/>
            <a:ext cx="50911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710" name="Text Box 6"/>
          <p:cNvSpPr txBox="1">
            <a:spLocks noChangeArrowheads="1"/>
          </p:cNvSpPr>
          <p:nvPr/>
        </p:nvSpPr>
        <p:spPr bwMode="auto">
          <a:xfrm>
            <a:off x="4114800" y="5943600"/>
            <a:ext cx="4572000" cy="707886"/>
          </a:xfrm>
          <a:prstGeom prst="rect">
            <a:avLst/>
          </a:prstGeom>
          <a:noFill/>
          <a:ln w="9525">
            <a:noFill/>
            <a:miter lim="800000"/>
            <a:headEnd/>
            <a:tailEnd/>
          </a:ln>
          <a:effectLst/>
        </p:spPr>
        <p:txBody>
          <a:bodyPr wrap="square">
            <a:spAutoFit/>
          </a:bodyPr>
          <a:lstStyle/>
          <a:p>
            <a:pPr>
              <a:defRPr/>
            </a:pPr>
            <a:r>
              <a:rPr lang="en-US" sz="2000" dirty="0">
                <a:solidFill>
                  <a:srgbClr val="6600CC"/>
                </a:solidFill>
              </a:rPr>
              <a:t>oily wastewater treatment unit for oily bilge and ships wastewater</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270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270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270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270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2709">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2709">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2709">
                                            <p:txEl>
                                              <p:pRg st="10" end="1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2709">
                                            <p:txEl>
                                              <p:pRg st="11" end="1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2709">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6" name="Text Box 8"/>
          <p:cNvSpPr txBox="1">
            <a:spLocks noChangeArrowheads="1"/>
          </p:cNvSpPr>
          <p:nvPr/>
        </p:nvSpPr>
        <p:spPr bwMode="auto">
          <a:xfrm>
            <a:off x="457200" y="304800"/>
            <a:ext cx="8382000" cy="6266331"/>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Finding Sources of Variability</a:t>
            </a:r>
          </a:p>
          <a:p>
            <a:pPr>
              <a:spcBef>
                <a:spcPct val="50000"/>
              </a:spcBef>
              <a:defRPr/>
            </a:pPr>
            <a:r>
              <a:rPr lang="en-US" sz="2200" dirty="0">
                <a:solidFill>
                  <a:srgbClr val="00B0F0"/>
                </a:solidFill>
              </a:rPr>
              <a:t>Examples of </a:t>
            </a:r>
            <a:r>
              <a:rPr lang="en-US" sz="2200" dirty="0" err="1">
                <a:solidFill>
                  <a:srgbClr val="00B0F0"/>
                </a:solidFill>
              </a:rPr>
              <a:t>variabilities</a:t>
            </a:r>
            <a:r>
              <a:rPr lang="en-US" sz="2200" dirty="0">
                <a:solidFill>
                  <a:srgbClr val="00B0F0"/>
                </a:solidFill>
              </a:rPr>
              <a:t> related to treatment</a:t>
            </a:r>
          </a:p>
          <a:p>
            <a:pPr>
              <a:spcBef>
                <a:spcPct val="50000"/>
              </a:spcBef>
              <a:buFontTx/>
              <a:buChar char="•"/>
              <a:defRPr/>
            </a:pPr>
            <a:r>
              <a:rPr lang="en-US" sz="2200" dirty="0">
                <a:solidFill>
                  <a:srgbClr val="FFCC00"/>
                </a:solidFill>
              </a:rPr>
              <a:t> separate treatment</a:t>
            </a:r>
          </a:p>
          <a:p>
            <a:pPr>
              <a:defRPr/>
            </a:pPr>
            <a:r>
              <a:rPr lang="en-US" sz="2200" dirty="0">
                <a:solidFill>
                  <a:srgbClr val="FFCC00"/>
                </a:solidFill>
              </a:rPr>
              <a:t>  by strength</a:t>
            </a:r>
          </a:p>
          <a:p>
            <a:pPr>
              <a:spcBef>
                <a:spcPct val="40000"/>
              </a:spcBef>
              <a:buFontTx/>
              <a:buChar char="•"/>
              <a:defRPr/>
            </a:pPr>
            <a:r>
              <a:rPr lang="en-US" sz="2200" dirty="0">
                <a:solidFill>
                  <a:srgbClr val="FFCC00"/>
                </a:solidFill>
              </a:rPr>
              <a:t> reaction end-points</a:t>
            </a:r>
          </a:p>
          <a:p>
            <a:pPr>
              <a:spcBef>
                <a:spcPct val="40000"/>
              </a:spcBef>
              <a:buFontTx/>
              <a:buChar char="•"/>
              <a:defRPr/>
            </a:pPr>
            <a:r>
              <a:rPr lang="en-US" sz="2200" dirty="0">
                <a:solidFill>
                  <a:srgbClr val="FFCC00"/>
                </a:solidFill>
              </a:rPr>
              <a:t> reaction interference</a:t>
            </a:r>
          </a:p>
          <a:p>
            <a:pPr>
              <a:spcBef>
                <a:spcPct val="40000"/>
              </a:spcBef>
              <a:buFontTx/>
              <a:buChar char="•"/>
              <a:defRPr/>
            </a:pPr>
            <a:r>
              <a:rPr lang="en-US" sz="2200" dirty="0">
                <a:solidFill>
                  <a:srgbClr val="FFCC00"/>
                </a:solidFill>
              </a:rPr>
              <a:t> settling / filtration</a:t>
            </a:r>
          </a:p>
          <a:p>
            <a:pPr>
              <a:defRPr/>
            </a:pPr>
            <a:r>
              <a:rPr lang="en-US" sz="2200" dirty="0">
                <a:solidFill>
                  <a:srgbClr val="0066FF"/>
                </a:solidFill>
              </a:rPr>
              <a:t>  design capacity</a:t>
            </a:r>
          </a:p>
          <a:p>
            <a:pPr>
              <a:defRPr/>
            </a:pPr>
            <a:r>
              <a:rPr lang="en-US" sz="2200" dirty="0">
                <a:solidFill>
                  <a:srgbClr val="0066FF"/>
                </a:solidFill>
              </a:rPr>
              <a:t>  surges</a:t>
            </a:r>
          </a:p>
          <a:p>
            <a:pPr>
              <a:defRPr/>
            </a:pPr>
            <a:r>
              <a:rPr lang="en-US" sz="2200" dirty="0">
                <a:solidFill>
                  <a:srgbClr val="0066FF"/>
                </a:solidFill>
              </a:rPr>
              <a:t>  short-circuiting</a:t>
            </a:r>
          </a:p>
          <a:p>
            <a:pPr>
              <a:defRPr/>
            </a:pPr>
            <a:r>
              <a:rPr lang="en-US" sz="2200" dirty="0">
                <a:solidFill>
                  <a:srgbClr val="0066FF"/>
                </a:solidFill>
              </a:rPr>
              <a:t>  clogging</a:t>
            </a:r>
          </a:p>
          <a:p>
            <a:pPr>
              <a:defRPr/>
            </a:pPr>
            <a:r>
              <a:rPr lang="en-US" sz="2200" dirty="0">
                <a:solidFill>
                  <a:srgbClr val="0066FF"/>
                </a:solidFill>
              </a:rPr>
              <a:t>  solids handling</a:t>
            </a:r>
          </a:p>
          <a:p>
            <a:pPr>
              <a:spcBef>
                <a:spcPct val="40000"/>
              </a:spcBef>
              <a:buFontTx/>
              <a:buChar char="•"/>
              <a:defRPr/>
            </a:pPr>
            <a:r>
              <a:rPr lang="en-US" sz="2200" dirty="0">
                <a:solidFill>
                  <a:srgbClr val="FFCC00"/>
                </a:solidFill>
              </a:rPr>
              <a:t> variability controls</a:t>
            </a:r>
          </a:p>
          <a:p>
            <a:pPr>
              <a:defRPr/>
            </a:pPr>
            <a:r>
              <a:rPr lang="en-US" sz="2200" dirty="0">
                <a:solidFill>
                  <a:srgbClr val="0066FF"/>
                </a:solidFill>
              </a:rPr>
              <a:t>  equalization</a:t>
            </a:r>
          </a:p>
          <a:p>
            <a:pPr>
              <a:defRPr/>
            </a:pPr>
            <a:r>
              <a:rPr lang="en-US" sz="2200" dirty="0">
                <a:solidFill>
                  <a:srgbClr val="0066FF"/>
                </a:solidFill>
              </a:rPr>
              <a:t>  metering</a:t>
            </a:r>
          </a:p>
        </p:txBody>
      </p:sp>
      <p:pic>
        <p:nvPicPr>
          <p:cNvPr id="24579" name="Picture 2" descr="pearlharbor-bowts-13"/>
          <p:cNvPicPr>
            <a:picLocks noChangeAspect="1" noChangeArrowheads="1"/>
          </p:cNvPicPr>
          <p:nvPr/>
        </p:nvPicPr>
        <p:blipFill>
          <a:blip r:embed="rId2">
            <a:extLst>
              <a:ext uri="{28A0092B-C50C-407E-A947-70E740481C1C}">
                <a14:useLocalDpi xmlns:a14="http://schemas.microsoft.com/office/drawing/2010/main" val="0"/>
              </a:ext>
            </a:extLst>
          </a:blip>
          <a:srcRect l="5624" r="4500"/>
          <a:stretch>
            <a:fillRect/>
          </a:stretch>
        </p:blipFill>
        <p:spPr bwMode="auto">
          <a:xfrm>
            <a:off x="3595688" y="1695450"/>
            <a:ext cx="5089525"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3" name="Text Box 5"/>
          <p:cNvSpPr txBox="1">
            <a:spLocks noChangeArrowheads="1"/>
          </p:cNvSpPr>
          <p:nvPr/>
        </p:nvSpPr>
        <p:spPr bwMode="auto">
          <a:xfrm>
            <a:off x="4114800" y="5943600"/>
            <a:ext cx="4572000" cy="707886"/>
          </a:xfrm>
          <a:prstGeom prst="rect">
            <a:avLst/>
          </a:prstGeom>
          <a:noFill/>
          <a:ln w="9525">
            <a:noFill/>
            <a:miter lim="800000"/>
            <a:headEnd/>
            <a:tailEnd/>
          </a:ln>
          <a:effectLst/>
        </p:spPr>
        <p:txBody>
          <a:bodyPr wrap="square">
            <a:spAutoFit/>
          </a:bodyPr>
          <a:lstStyle/>
          <a:p>
            <a:pPr>
              <a:defRPr/>
            </a:pPr>
            <a:r>
              <a:rPr lang="en-US" sz="2000" dirty="0">
                <a:solidFill>
                  <a:srgbClr val="6600CC"/>
                </a:solidFill>
              </a:rPr>
              <a:t>oily wastewater treatment unit for oily bilge and ships wastewater</a:t>
            </a:r>
          </a:p>
        </p:txBody>
      </p:sp>
      <p:sp>
        <p:nvSpPr>
          <p:cNvPr id="73737" name="Line 9"/>
          <p:cNvSpPr>
            <a:spLocks noChangeShapeType="1"/>
          </p:cNvSpPr>
          <p:nvPr/>
        </p:nvSpPr>
        <p:spPr bwMode="auto">
          <a:xfrm>
            <a:off x="8077200" y="2057400"/>
            <a:ext cx="0" cy="1447800"/>
          </a:xfrm>
          <a:prstGeom prst="line">
            <a:avLst/>
          </a:prstGeom>
          <a:noFill/>
          <a:ln w="1905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595688" y="5943600"/>
            <a:ext cx="609600" cy="707886"/>
          </a:xfrm>
          <a:prstGeom prst="rect">
            <a:avLst/>
          </a:prstGeom>
          <a:noFill/>
        </p:spPr>
        <p:txBody>
          <a:bodyPr wrap="square" rtlCol="0">
            <a:spAutoFit/>
          </a:bodyPr>
          <a:lstStyle/>
          <a:p>
            <a:r>
              <a:rPr lang="en-US" sz="4000" b="1" dirty="0">
                <a:solidFill>
                  <a:srgbClr val="FFCC00"/>
                </a:solidFill>
                <a:latin typeface="Wingdings" pitchFamily="2" charset="2"/>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3736">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3736">
                                            <p:txEl>
                                              <p:pRg st="3" end="3"/>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73736">
                                            <p:txEl>
                                              <p:pRg st="4" end="4"/>
                                            </p:txEl>
                                          </p:spTgt>
                                        </p:tgtEl>
                                        <p:attrNameLst>
                                          <p:attrName>style.visibility</p:attrName>
                                        </p:attrNameLst>
                                      </p:cBhvr>
                                      <p:to>
                                        <p:strVal val="visible"/>
                                      </p:to>
                                    </p:set>
                                  </p:childTnLst>
                                </p:cTn>
                              </p:par>
                              <p:par>
                                <p:cTn id="13" presetID="3" presetClass="emph" presetSubtype="2" fill="hold" nodeType="withEffect">
                                  <p:stCondLst>
                                    <p:cond delay="0"/>
                                  </p:stCondLst>
                                  <p:childTnLst>
                                    <p:animClr clrSpc="rgb" dir="cw">
                                      <p:cBhvr override="childStyle">
                                        <p:cTn id="14" dur="500" fill="hold"/>
                                        <p:tgtEl>
                                          <p:spTgt spid="73736">
                                            <p:txEl>
                                              <p:pRg st="2" end="2"/>
                                            </p:txEl>
                                          </p:spTgt>
                                        </p:tgtEl>
                                        <p:attrNameLst>
                                          <p:attrName>style.color</p:attrName>
                                        </p:attrNameLst>
                                      </p:cBhvr>
                                      <p:to>
                                        <a:srgbClr val="000099"/>
                                      </p:to>
                                    </p:animClr>
                                  </p:childTnLst>
                                </p:cTn>
                              </p:par>
                              <p:par>
                                <p:cTn id="15" presetID="3" presetClass="emph" presetSubtype="2" fill="hold" nodeType="withEffect">
                                  <p:stCondLst>
                                    <p:cond delay="0"/>
                                  </p:stCondLst>
                                  <p:childTnLst>
                                    <p:animClr clrSpc="rgb" dir="cw">
                                      <p:cBhvr override="childStyle">
                                        <p:cTn id="16" dur="500" fill="hold"/>
                                        <p:tgtEl>
                                          <p:spTgt spid="73736">
                                            <p:txEl>
                                              <p:pRg st="3" end="3"/>
                                            </p:txEl>
                                          </p:spTgt>
                                        </p:tgtEl>
                                        <p:attrNameLst>
                                          <p:attrName>style.color</p:attrName>
                                        </p:attrNameLst>
                                      </p:cBhvr>
                                      <p:to>
                                        <a:srgbClr val="000099"/>
                                      </p:to>
                                    </p:animClr>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73736">
                                            <p:txEl>
                                              <p:pRg st="5" end="5"/>
                                            </p:txEl>
                                          </p:spTgt>
                                        </p:tgtEl>
                                        <p:attrNameLst>
                                          <p:attrName>style.visibility</p:attrName>
                                        </p:attrNameLst>
                                      </p:cBhvr>
                                      <p:to>
                                        <p:strVal val="visible"/>
                                      </p:to>
                                    </p:set>
                                  </p:childTnLst>
                                </p:cTn>
                              </p:par>
                              <p:par>
                                <p:cTn id="21" presetID="3" presetClass="emph" presetSubtype="2" fill="hold" nodeType="withEffect">
                                  <p:stCondLst>
                                    <p:cond delay="0"/>
                                  </p:stCondLst>
                                  <p:childTnLst>
                                    <p:animClr clrSpc="rgb" dir="cw">
                                      <p:cBhvr override="childStyle">
                                        <p:cTn id="22" dur="500" fill="hold"/>
                                        <p:tgtEl>
                                          <p:spTgt spid="73736">
                                            <p:txEl>
                                              <p:pRg st="4" end="4"/>
                                            </p:txEl>
                                          </p:spTgt>
                                        </p:tgtEl>
                                        <p:attrNameLst>
                                          <p:attrName>style.color</p:attrName>
                                        </p:attrNameLst>
                                      </p:cBhvr>
                                      <p:to>
                                        <a:srgbClr val="000099"/>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3736">
                                            <p:txEl>
                                              <p:pRg st="6" end="6"/>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3736">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3736">
                                            <p:txEl>
                                              <p:pRg st="8" end="8"/>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3736">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3736">
                                            <p:txEl>
                                              <p:pRg st="10" end="10"/>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3736">
                                            <p:txEl>
                                              <p:pRg st="11" end="11"/>
                                            </p:txEl>
                                          </p:spTgt>
                                        </p:tgtEl>
                                        <p:attrNameLst>
                                          <p:attrName>style.visibility</p:attrName>
                                        </p:attrNameLst>
                                      </p:cBhvr>
                                      <p:to>
                                        <p:strVal val="visible"/>
                                      </p:to>
                                    </p:set>
                                  </p:childTnLst>
                                </p:cTn>
                              </p:par>
                              <p:par>
                                <p:cTn id="37" presetID="3" presetClass="emph" presetSubtype="2" fill="hold" nodeType="withEffect">
                                  <p:stCondLst>
                                    <p:cond delay="0"/>
                                  </p:stCondLst>
                                  <p:childTnLst>
                                    <p:animClr clrSpc="rgb" dir="cw">
                                      <p:cBhvr override="childStyle">
                                        <p:cTn id="38" dur="500" fill="hold"/>
                                        <p:tgtEl>
                                          <p:spTgt spid="73736">
                                            <p:txEl>
                                              <p:pRg st="5" end="5"/>
                                            </p:txEl>
                                          </p:spTgt>
                                        </p:tgtEl>
                                        <p:attrNameLst>
                                          <p:attrName>style.color</p:attrName>
                                        </p:attrNameLst>
                                      </p:cBhvr>
                                      <p:to>
                                        <a:srgbClr val="000099"/>
                                      </p:to>
                                    </p:animClr>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3736">
                                            <p:txEl>
                                              <p:pRg st="12" end="12"/>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73736">
                                            <p:txEl>
                                              <p:pRg st="13" end="13"/>
                                            </p:txEl>
                                          </p:spTgt>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73736">
                                            <p:txEl>
                                              <p:pRg st="14" end="14"/>
                                            </p:txEl>
                                          </p:spTgt>
                                        </p:tgtEl>
                                        <p:attrNameLst>
                                          <p:attrName>style.visibility</p:attrName>
                                        </p:attrNameLst>
                                      </p:cBhvr>
                                      <p:to>
                                        <p:strVal val="visible"/>
                                      </p:to>
                                    </p:set>
                                  </p:childTnLst>
                                </p:cTn>
                              </p:par>
                              <p:par>
                                <p:cTn id="47" presetID="3" presetClass="emph" presetSubtype="2" fill="hold" nodeType="withEffect">
                                  <p:stCondLst>
                                    <p:cond delay="0"/>
                                  </p:stCondLst>
                                  <p:childTnLst>
                                    <p:animClr clrSpc="rgb" dir="cw">
                                      <p:cBhvr override="childStyle">
                                        <p:cTn id="48" dur="500" fill="hold"/>
                                        <p:tgtEl>
                                          <p:spTgt spid="73736">
                                            <p:txEl>
                                              <p:pRg st="6" end="6"/>
                                            </p:txEl>
                                          </p:spTgt>
                                        </p:tgtEl>
                                        <p:attrNameLst>
                                          <p:attrName>style.color</p:attrName>
                                        </p:attrNameLst>
                                      </p:cBhvr>
                                      <p:to>
                                        <a:srgbClr val="000099"/>
                                      </p:to>
                                    </p:animClr>
                                  </p:childTnLst>
                                </p:cTn>
                              </p:par>
                              <p:par>
                                <p:cTn id="49" presetID="3" presetClass="emph" presetSubtype="2" fill="hold" nodeType="withEffect">
                                  <p:stCondLst>
                                    <p:cond delay="0"/>
                                  </p:stCondLst>
                                  <p:childTnLst>
                                    <p:animClr clrSpc="rgb" dir="cw">
                                      <p:cBhvr override="childStyle">
                                        <p:cTn id="50" dur="500" fill="hold"/>
                                        <p:tgtEl>
                                          <p:spTgt spid="73736">
                                            <p:txEl>
                                              <p:pRg st="7" end="7"/>
                                            </p:txEl>
                                          </p:spTgt>
                                        </p:tgtEl>
                                        <p:attrNameLst>
                                          <p:attrName>style.color</p:attrName>
                                        </p:attrNameLst>
                                      </p:cBhvr>
                                      <p:to>
                                        <a:srgbClr val="000099"/>
                                      </p:to>
                                    </p:animClr>
                                  </p:childTnLst>
                                </p:cTn>
                              </p:par>
                              <p:par>
                                <p:cTn id="51" presetID="3" presetClass="emph" presetSubtype="2" fill="hold" nodeType="withEffect">
                                  <p:stCondLst>
                                    <p:cond delay="0"/>
                                  </p:stCondLst>
                                  <p:childTnLst>
                                    <p:animClr clrSpc="rgb" dir="cw">
                                      <p:cBhvr override="childStyle">
                                        <p:cTn id="52" dur="500" fill="hold"/>
                                        <p:tgtEl>
                                          <p:spTgt spid="73736">
                                            <p:txEl>
                                              <p:pRg st="8" end="8"/>
                                            </p:txEl>
                                          </p:spTgt>
                                        </p:tgtEl>
                                        <p:attrNameLst>
                                          <p:attrName>style.color</p:attrName>
                                        </p:attrNameLst>
                                      </p:cBhvr>
                                      <p:to>
                                        <a:srgbClr val="000099"/>
                                      </p:to>
                                    </p:animClr>
                                  </p:childTnLst>
                                </p:cTn>
                              </p:par>
                              <p:par>
                                <p:cTn id="53" presetID="3" presetClass="emph" presetSubtype="2" fill="hold" nodeType="withEffect">
                                  <p:stCondLst>
                                    <p:cond delay="0"/>
                                  </p:stCondLst>
                                  <p:childTnLst>
                                    <p:animClr clrSpc="rgb" dir="cw">
                                      <p:cBhvr override="childStyle">
                                        <p:cTn id="54" dur="500" fill="hold"/>
                                        <p:tgtEl>
                                          <p:spTgt spid="73736">
                                            <p:txEl>
                                              <p:pRg st="9" end="9"/>
                                            </p:txEl>
                                          </p:spTgt>
                                        </p:tgtEl>
                                        <p:attrNameLst>
                                          <p:attrName>style.color</p:attrName>
                                        </p:attrNameLst>
                                      </p:cBhvr>
                                      <p:to>
                                        <a:srgbClr val="000099"/>
                                      </p:to>
                                    </p:animClr>
                                  </p:childTnLst>
                                </p:cTn>
                              </p:par>
                              <p:par>
                                <p:cTn id="55" presetID="3" presetClass="emph" presetSubtype="2" fill="hold" nodeType="withEffect">
                                  <p:stCondLst>
                                    <p:cond delay="0"/>
                                  </p:stCondLst>
                                  <p:childTnLst>
                                    <p:animClr clrSpc="rgb" dir="cw">
                                      <p:cBhvr override="childStyle">
                                        <p:cTn id="56" dur="500" fill="hold"/>
                                        <p:tgtEl>
                                          <p:spTgt spid="73736">
                                            <p:txEl>
                                              <p:pRg st="10" end="10"/>
                                            </p:txEl>
                                          </p:spTgt>
                                        </p:tgtEl>
                                        <p:attrNameLst>
                                          <p:attrName>style.color</p:attrName>
                                        </p:attrNameLst>
                                      </p:cBhvr>
                                      <p:to>
                                        <a:srgbClr val="000099"/>
                                      </p:to>
                                    </p:animClr>
                                  </p:childTnLst>
                                </p:cTn>
                              </p:par>
                              <p:par>
                                <p:cTn id="57" presetID="3" presetClass="emph" presetSubtype="2" fill="hold" nodeType="withEffect">
                                  <p:stCondLst>
                                    <p:cond delay="0"/>
                                  </p:stCondLst>
                                  <p:childTnLst>
                                    <p:animClr clrSpc="rgb" dir="cw">
                                      <p:cBhvr override="childStyle">
                                        <p:cTn id="58" dur="500" fill="hold"/>
                                        <p:tgtEl>
                                          <p:spTgt spid="73736">
                                            <p:txEl>
                                              <p:pRg st="11" end="11"/>
                                            </p:txEl>
                                          </p:spTgt>
                                        </p:tgtEl>
                                        <p:attrNameLst>
                                          <p:attrName>style.color</p:attrName>
                                        </p:attrNameLst>
                                      </p:cBhvr>
                                      <p:to>
                                        <a:srgbClr val="000099"/>
                                      </p:to>
                                    </p:animClr>
                                  </p:childTnLst>
                                </p:cTn>
                              </p:par>
                            </p:childTnLst>
                          </p:cTn>
                        </p:par>
                      </p:childTnLst>
                    </p:cTn>
                  </p:par>
                  <p:par>
                    <p:cTn id="59" fill="hold" nodeType="clickPar">
                      <p:stCondLst>
                        <p:cond delay="indefinite"/>
                      </p:stCondLst>
                      <p:childTnLst>
                        <p:par>
                          <p:cTn id="60" fill="hold" nodeType="withGroup">
                            <p:stCondLst>
                              <p:cond delay="0"/>
                            </p:stCondLst>
                            <p:childTnLst>
                              <p:par>
                                <p:cTn id="61" presetID="3" presetClass="emph" presetSubtype="2" fill="hold" nodeType="clickEffect">
                                  <p:stCondLst>
                                    <p:cond delay="0"/>
                                  </p:stCondLst>
                                  <p:childTnLst>
                                    <p:animClr clrSpc="rgb" dir="cw">
                                      <p:cBhvr override="childStyle">
                                        <p:cTn id="62" dur="500" fill="hold"/>
                                        <p:tgtEl>
                                          <p:spTgt spid="73736">
                                            <p:txEl>
                                              <p:pRg st="12" end="12"/>
                                            </p:txEl>
                                          </p:spTgt>
                                        </p:tgtEl>
                                        <p:attrNameLst>
                                          <p:attrName>style.color</p:attrName>
                                        </p:attrNameLst>
                                      </p:cBhvr>
                                      <p:to>
                                        <a:srgbClr val="000099"/>
                                      </p:to>
                                    </p:animClr>
                                  </p:childTnLst>
                                </p:cTn>
                              </p:par>
                              <p:par>
                                <p:cTn id="63" presetID="3" presetClass="emph" presetSubtype="2" fill="hold" nodeType="withEffect">
                                  <p:stCondLst>
                                    <p:cond delay="0"/>
                                  </p:stCondLst>
                                  <p:childTnLst>
                                    <p:animClr clrSpc="rgb" dir="cw">
                                      <p:cBhvr override="childStyle">
                                        <p:cTn id="64" dur="500" fill="hold"/>
                                        <p:tgtEl>
                                          <p:spTgt spid="73736">
                                            <p:txEl>
                                              <p:pRg st="13" end="13"/>
                                            </p:txEl>
                                          </p:spTgt>
                                        </p:tgtEl>
                                        <p:attrNameLst>
                                          <p:attrName>style.color</p:attrName>
                                        </p:attrNameLst>
                                      </p:cBhvr>
                                      <p:to>
                                        <a:srgbClr val="000099"/>
                                      </p:to>
                                    </p:animClr>
                                  </p:childTnLst>
                                </p:cTn>
                              </p:par>
                              <p:par>
                                <p:cTn id="65" presetID="3" presetClass="emph" presetSubtype="2" fill="hold" nodeType="withEffect">
                                  <p:stCondLst>
                                    <p:cond delay="0"/>
                                  </p:stCondLst>
                                  <p:childTnLst>
                                    <p:animClr clrSpc="rgb" dir="cw">
                                      <p:cBhvr override="childStyle">
                                        <p:cTn id="66" dur="500" fill="hold"/>
                                        <p:tgtEl>
                                          <p:spTgt spid="73736">
                                            <p:txEl>
                                              <p:pRg st="14" end="14"/>
                                            </p:txEl>
                                          </p:spTgt>
                                        </p:tgtEl>
                                        <p:attrNameLst>
                                          <p:attrName>style.color</p:attrName>
                                        </p:attrNameLst>
                                      </p:cBhvr>
                                      <p:to>
                                        <a:srgbClr val="000099"/>
                                      </p:to>
                                    </p:animClr>
                                  </p:childTnLst>
                                </p:cTn>
                              </p:par>
                              <p:par>
                                <p:cTn id="67" presetID="22" presetClass="entr" presetSubtype="4" fill="hold" grpId="0" nodeType="withEffect">
                                  <p:stCondLst>
                                    <p:cond delay="0"/>
                                  </p:stCondLst>
                                  <p:childTnLst>
                                    <p:set>
                                      <p:cBhvr>
                                        <p:cTn id="68" dur="1" fill="hold">
                                          <p:stCondLst>
                                            <p:cond delay="0"/>
                                          </p:stCondLst>
                                        </p:cTn>
                                        <p:tgtEl>
                                          <p:spTgt spid="73737"/>
                                        </p:tgtEl>
                                        <p:attrNameLst>
                                          <p:attrName>style.visibility</p:attrName>
                                        </p:attrNameLst>
                                      </p:cBhvr>
                                      <p:to>
                                        <p:strVal val="visible"/>
                                      </p:to>
                                    </p:set>
                                    <p:animEffect transition="in" filter="wipe(down)">
                                      <p:cBhvr>
                                        <p:cTn id="69" dur="500"/>
                                        <p:tgtEl>
                                          <p:spTgt spid="73737"/>
                                        </p:tgtEl>
                                      </p:cBhvr>
                                    </p:animEffect>
                                  </p:childTnLst>
                                </p:cTn>
                              </p:par>
                              <p:par>
                                <p:cTn id="70" presetID="3" presetClass="emph" presetSubtype="2" fill="hold" nodeType="withEffect">
                                  <p:stCondLst>
                                    <p:cond delay="0"/>
                                  </p:stCondLst>
                                  <p:childTnLst>
                                    <p:animClr clrSpc="rgb" dir="cw">
                                      <p:cBhvr override="childStyle">
                                        <p:cTn id="71" dur="500" fill="hold"/>
                                        <p:tgtEl>
                                          <p:spTgt spid="73733">
                                            <p:txEl>
                                              <p:pRg st="0" end="0"/>
                                            </p:txEl>
                                          </p:spTgt>
                                        </p:tgtEl>
                                        <p:attrNameLst>
                                          <p:attrName>style.color</p:attrName>
                                        </p:attrNameLst>
                                      </p:cBhvr>
                                      <p:to>
                                        <a:srgbClr val="FFCC00"/>
                                      </p:to>
                                    </p:animClr>
                                  </p:childTnLst>
                                </p:cTn>
                              </p:par>
                            </p:childTnLst>
                          </p:cTn>
                        </p:par>
                        <p:par>
                          <p:cTn id="72" fill="hold">
                            <p:stCondLst>
                              <p:cond delay="500"/>
                            </p:stCondLst>
                            <p:childTnLst>
                              <p:par>
                                <p:cTn id="73" presetID="10" presetClass="entr" presetSubtype="0" fill="hold" nodeType="afterEffect">
                                  <p:stCondLst>
                                    <p:cond delay="0"/>
                                  </p:stCondLst>
                                  <p:childTnLst>
                                    <p:set>
                                      <p:cBhvr>
                                        <p:cTn id="74" dur="1" fill="hold">
                                          <p:stCondLst>
                                            <p:cond delay="0"/>
                                          </p:stCondLst>
                                        </p:cTn>
                                        <p:tgtEl>
                                          <p:spTgt spid="2">
                                            <p:txEl>
                                              <p:pRg st="0" end="0"/>
                                            </p:txEl>
                                          </p:spTgt>
                                        </p:tgtEl>
                                        <p:attrNameLst>
                                          <p:attrName>style.visibility</p:attrName>
                                        </p:attrNameLst>
                                      </p:cBhvr>
                                      <p:to>
                                        <p:strVal val="visible"/>
                                      </p:to>
                                    </p:set>
                                    <p:animEffect transition="in" filter="fade">
                                      <p:cBhvr>
                                        <p:cTn id="75"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73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8" descr="americanfaucet-7"/>
          <p:cNvPicPr>
            <a:picLocks noChangeAspect="1" noChangeArrowheads="1"/>
          </p:cNvPicPr>
          <p:nvPr/>
        </p:nvPicPr>
        <p:blipFill>
          <a:blip r:embed="rId2">
            <a:extLst>
              <a:ext uri="{28A0092B-C50C-407E-A947-70E740481C1C}">
                <a14:useLocalDpi xmlns:a14="http://schemas.microsoft.com/office/drawing/2010/main" val="0"/>
              </a:ext>
            </a:extLst>
          </a:blip>
          <a:srcRect l="9000"/>
          <a:stretch>
            <a:fillRect/>
          </a:stretch>
        </p:blipFill>
        <p:spPr bwMode="auto">
          <a:xfrm>
            <a:off x="3557588" y="1714500"/>
            <a:ext cx="51546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4757" name="Text Box 5"/>
          <p:cNvSpPr txBox="1">
            <a:spLocks noChangeArrowheads="1"/>
          </p:cNvSpPr>
          <p:nvPr/>
        </p:nvSpPr>
        <p:spPr bwMode="auto">
          <a:xfrm>
            <a:off x="4114800" y="5943600"/>
            <a:ext cx="4572000" cy="707886"/>
          </a:xfrm>
          <a:prstGeom prst="rect">
            <a:avLst/>
          </a:prstGeom>
          <a:noFill/>
          <a:ln w="9525">
            <a:noFill/>
            <a:miter lim="800000"/>
            <a:headEnd/>
            <a:tailEnd/>
          </a:ln>
          <a:effectLst/>
        </p:spPr>
        <p:txBody>
          <a:bodyPr wrap="square">
            <a:spAutoFit/>
          </a:bodyPr>
          <a:lstStyle/>
          <a:p>
            <a:pPr>
              <a:defRPr/>
            </a:pPr>
            <a:r>
              <a:rPr lang="en-US" sz="2000" dirty="0">
                <a:solidFill>
                  <a:srgbClr val="6600CC"/>
                </a:solidFill>
              </a:rPr>
              <a:t>segregated wastewaters collected for off-site disposal</a:t>
            </a:r>
          </a:p>
        </p:txBody>
      </p:sp>
      <p:sp>
        <p:nvSpPr>
          <p:cNvPr id="74759" name="Text Box 7"/>
          <p:cNvSpPr txBox="1">
            <a:spLocks noChangeArrowheads="1"/>
          </p:cNvSpPr>
          <p:nvPr/>
        </p:nvSpPr>
        <p:spPr bwMode="auto">
          <a:xfrm>
            <a:off x="457200" y="304800"/>
            <a:ext cx="8382000" cy="3862596"/>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Finding Sources of Variability</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Discharge-Related</a:t>
            </a:r>
          </a:p>
          <a:p>
            <a:pPr>
              <a:defRPr/>
            </a:pPr>
            <a:r>
              <a:rPr lang="en-US" sz="2200" dirty="0">
                <a:solidFill>
                  <a:srgbClr val="FFFF99"/>
                </a:solidFill>
              </a:rPr>
              <a:t>Sources of Variability</a:t>
            </a:r>
          </a:p>
          <a:p>
            <a:pPr>
              <a:spcBef>
                <a:spcPct val="50000"/>
              </a:spcBef>
              <a:defRPr/>
            </a:pPr>
            <a:r>
              <a:rPr lang="en-US" sz="2200" dirty="0">
                <a:solidFill>
                  <a:srgbClr val="00B0F0"/>
                </a:solidFill>
              </a:rPr>
              <a:t>The methods of dis- </a:t>
            </a:r>
          </a:p>
          <a:p>
            <a:pPr>
              <a:spcBef>
                <a:spcPts val="0"/>
              </a:spcBef>
              <a:defRPr/>
            </a:pPr>
            <a:r>
              <a:rPr lang="en-US" sz="2200" dirty="0">
                <a:solidFill>
                  <a:srgbClr val="00B0F0"/>
                </a:solidFill>
              </a:rPr>
              <a:t>charge and disposal</a:t>
            </a:r>
          </a:p>
          <a:p>
            <a:pPr>
              <a:spcBef>
                <a:spcPts val="0"/>
              </a:spcBef>
              <a:defRPr/>
            </a:pPr>
            <a:r>
              <a:rPr lang="en-US" sz="2200" dirty="0">
                <a:solidFill>
                  <a:srgbClr val="00B0F0"/>
                </a:solidFill>
              </a:rPr>
              <a:t>can significantly reduce</a:t>
            </a:r>
          </a:p>
          <a:p>
            <a:pPr>
              <a:spcBef>
                <a:spcPts val="0"/>
              </a:spcBef>
              <a:defRPr/>
            </a:pPr>
            <a:r>
              <a:rPr lang="en-US" sz="2200" dirty="0">
                <a:solidFill>
                  <a:srgbClr val="00B0F0"/>
                </a:solidFill>
              </a:rPr>
              <a:t>the </a:t>
            </a:r>
            <a:r>
              <a:rPr lang="en-US" sz="2200" dirty="0" err="1">
                <a:solidFill>
                  <a:srgbClr val="00B0F0"/>
                </a:solidFill>
              </a:rPr>
              <a:t>variabilities</a:t>
            </a:r>
            <a:r>
              <a:rPr lang="en-US" sz="2200" dirty="0">
                <a:solidFill>
                  <a:srgbClr val="00B0F0"/>
                </a:solidFill>
              </a:rPr>
              <a:t> in the</a:t>
            </a:r>
          </a:p>
          <a:p>
            <a:pPr>
              <a:spcBef>
                <a:spcPts val="0"/>
              </a:spcBef>
              <a:defRPr/>
            </a:pPr>
            <a:r>
              <a:rPr lang="en-US" sz="2200" dirty="0">
                <a:solidFill>
                  <a:srgbClr val="00B0F0"/>
                </a:solidFill>
              </a:rPr>
              <a:t>effluent quality.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4759">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4759">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4759">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4759">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475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americanfaucet-7"/>
          <p:cNvPicPr>
            <a:picLocks noChangeAspect="1" noChangeArrowheads="1"/>
          </p:cNvPicPr>
          <p:nvPr/>
        </p:nvPicPr>
        <p:blipFill>
          <a:blip r:embed="rId2">
            <a:extLst>
              <a:ext uri="{28A0092B-C50C-407E-A947-70E740481C1C}">
                <a14:useLocalDpi xmlns:a14="http://schemas.microsoft.com/office/drawing/2010/main" val="0"/>
              </a:ext>
            </a:extLst>
          </a:blip>
          <a:srcRect l="9000"/>
          <a:stretch>
            <a:fillRect/>
          </a:stretch>
        </p:blipFill>
        <p:spPr bwMode="auto">
          <a:xfrm>
            <a:off x="3557588" y="1714500"/>
            <a:ext cx="51546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1" name="Text Box 5"/>
          <p:cNvSpPr txBox="1">
            <a:spLocks noChangeArrowheads="1"/>
          </p:cNvSpPr>
          <p:nvPr/>
        </p:nvSpPr>
        <p:spPr bwMode="auto">
          <a:xfrm>
            <a:off x="4114800" y="5943600"/>
            <a:ext cx="4572000" cy="707886"/>
          </a:xfrm>
          <a:prstGeom prst="rect">
            <a:avLst/>
          </a:prstGeom>
          <a:noFill/>
          <a:ln w="9525">
            <a:noFill/>
            <a:miter lim="800000"/>
            <a:headEnd/>
            <a:tailEnd/>
          </a:ln>
          <a:effectLst/>
        </p:spPr>
        <p:txBody>
          <a:bodyPr wrap="square">
            <a:spAutoFit/>
          </a:bodyPr>
          <a:lstStyle/>
          <a:p>
            <a:pPr>
              <a:defRPr/>
            </a:pPr>
            <a:r>
              <a:rPr lang="en-US" sz="2000" dirty="0">
                <a:solidFill>
                  <a:srgbClr val="6600CC"/>
                </a:solidFill>
              </a:rPr>
              <a:t>segregated wastewaters collected for off-site disposal</a:t>
            </a:r>
          </a:p>
        </p:txBody>
      </p:sp>
      <p:sp>
        <p:nvSpPr>
          <p:cNvPr id="75784" name="Text Box 8"/>
          <p:cNvSpPr txBox="1">
            <a:spLocks noChangeArrowheads="1"/>
          </p:cNvSpPr>
          <p:nvPr/>
        </p:nvSpPr>
        <p:spPr bwMode="auto">
          <a:xfrm>
            <a:off x="457200" y="304800"/>
            <a:ext cx="8382000" cy="4065728"/>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Finding Sources of Variability</a:t>
            </a:r>
          </a:p>
          <a:p>
            <a:pPr>
              <a:spcBef>
                <a:spcPct val="50000"/>
              </a:spcBef>
              <a:defRPr/>
            </a:pPr>
            <a:r>
              <a:rPr lang="en-US" sz="2200" dirty="0">
                <a:solidFill>
                  <a:srgbClr val="00B0F0"/>
                </a:solidFill>
              </a:rPr>
              <a:t>Examples of </a:t>
            </a:r>
            <a:r>
              <a:rPr lang="en-US" sz="2200" dirty="0" err="1">
                <a:solidFill>
                  <a:srgbClr val="00B0F0"/>
                </a:solidFill>
              </a:rPr>
              <a:t>variabilities</a:t>
            </a:r>
            <a:r>
              <a:rPr lang="en-US" sz="2200" dirty="0">
                <a:solidFill>
                  <a:srgbClr val="00B0F0"/>
                </a:solidFill>
              </a:rPr>
              <a:t> related to the method of discharge</a:t>
            </a:r>
          </a:p>
          <a:p>
            <a:pPr>
              <a:spcBef>
                <a:spcPct val="50000"/>
              </a:spcBef>
              <a:buFontTx/>
              <a:buChar char="•"/>
              <a:defRPr/>
            </a:pPr>
            <a:r>
              <a:rPr lang="en-US" sz="2200" dirty="0">
                <a:solidFill>
                  <a:srgbClr val="FFCC00"/>
                </a:solidFill>
              </a:rPr>
              <a:t> combined discharge</a:t>
            </a:r>
          </a:p>
          <a:p>
            <a:pPr>
              <a:spcBef>
                <a:spcPct val="50000"/>
              </a:spcBef>
              <a:buFontTx/>
              <a:buChar char="•"/>
              <a:defRPr/>
            </a:pPr>
            <a:r>
              <a:rPr lang="en-US" sz="2200" dirty="0">
                <a:solidFill>
                  <a:srgbClr val="FFCC00"/>
                </a:solidFill>
              </a:rPr>
              <a:t> batch discharge</a:t>
            </a:r>
          </a:p>
          <a:p>
            <a:pPr>
              <a:spcBef>
                <a:spcPct val="40000"/>
              </a:spcBef>
              <a:buFontTx/>
              <a:buChar char="•"/>
              <a:defRPr/>
            </a:pPr>
            <a:r>
              <a:rPr lang="en-US" sz="2200" dirty="0">
                <a:solidFill>
                  <a:srgbClr val="FFCC00"/>
                </a:solidFill>
              </a:rPr>
              <a:t> metered discharge</a:t>
            </a:r>
          </a:p>
          <a:p>
            <a:pPr>
              <a:spcBef>
                <a:spcPct val="40000"/>
              </a:spcBef>
              <a:buFontTx/>
              <a:buChar char="•"/>
              <a:defRPr/>
            </a:pPr>
            <a:r>
              <a:rPr lang="en-US" sz="2200" dirty="0">
                <a:solidFill>
                  <a:srgbClr val="FFCC00"/>
                </a:solidFill>
              </a:rPr>
              <a:t> final equalization</a:t>
            </a:r>
          </a:p>
          <a:p>
            <a:pPr>
              <a:spcBef>
                <a:spcPct val="40000"/>
              </a:spcBef>
              <a:buFontTx/>
              <a:buChar char="•"/>
              <a:defRPr/>
            </a:pPr>
            <a:r>
              <a:rPr lang="en-US" sz="2200" dirty="0">
                <a:solidFill>
                  <a:srgbClr val="FFCC00"/>
                </a:solidFill>
              </a:rPr>
              <a:t> test prior to discharge</a:t>
            </a:r>
          </a:p>
          <a:p>
            <a:pPr>
              <a:spcBef>
                <a:spcPct val="40000"/>
              </a:spcBef>
              <a:buFontTx/>
              <a:buChar char="•"/>
              <a:defRPr/>
            </a:pPr>
            <a:r>
              <a:rPr lang="en-US" sz="2200" dirty="0">
                <a:solidFill>
                  <a:srgbClr val="FFCC00"/>
                </a:solidFill>
              </a:rPr>
              <a:t> off-site disposal</a:t>
            </a:r>
            <a:endParaRPr lang="en-US" sz="2200" dirty="0">
              <a:solidFill>
                <a:srgbClr val="3366FF"/>
              </a:solidFill>
              <a:effectLst>
                <a:outerShdw blurRad="38100" dist="38100" dir="2700000" algn="tl">
                  <a:srgbClr val="000000"/>
                </a:outerShdw>
              </a:effectLst>
            </a:endParaRPr>
          </a:p>
        </p:txBody>
      </p:sp>
      <p:sp>
        <p:nvSpPr>
          <p:cNvPr id="75785" name="Line 9"/>
          <p:cNvSpPr>
            <a:spLocks noChangeShapeType="1"/>
          </p:cNvSpPr>
          <p:nvPr/>
        </p:nvSpPr>
        <p:spPr bwMode="auto">
          <a:xfrm>
            <a:off x="8077200" y="2057400"/>
            <a:ext cx="0" cy="1447800"/>
          </a:xfrm>
          <a:prstGeom prst="line">
            <a:avLst/>
          </a:prstGeom>
          <a:noFill/>
          <a:ln w="19050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557588" y="5951764"/>
            <a:ext cx="685800" cy="707886"/>
          </a:xfrm>
          <a:prstGeom prst="rect">
            <a:avLst/>
          </a:prstGeom>
          <a:noFill/>
        </p:spPr>
        <p:txBody>
          <a:bodyPr wrap="square" rtlCol="0">
            <a:spAutoFit/>
          </a:bodyPr>
          <a:lstStyle/>
          <a:p>
            <a:r>
              <a:rPr lang="en-US" sz="4000" b="1" dirty="0">
                <a:solidFill>
                  <a:srgbClr val="FFCC00"/>
                </a:solidFill>
                <a:latin typeface="Wingdings" pitchFamily="2" charset="2"/>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5784">
                                            <p:txEl>
                                              <p:pRg st="2" end="2"/>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5784">
                                            <p:txEl>
                                              <p:pRg st="3" end="3"/>
                                            </p:txEl>
                                          </p:spTgt>
                                        </p:tgtEl>
                                        <p:attrNameLst>
                                          <p:attrName>style.visibility</p:attrName>
                                        </p:attrNameLst>
                                      </p:cBhvr>
                                      <p:to>
                                        <p:strVal val="visible"/>
                                      </p:to>
                                    </p:set>
                                  </p:childTnLst>
                                </p:cTn>
                              </p:par>
                              <p:par>
                                <p:cTn id="11" presetID="3" presetClass="emph" presetSubtype="2" fill="hold" nodeType="withEffect">
                                  <p:stCondLst>
                                    <p:cond delay="0"/>
                                  </p:stCondLst>
                                  <p:childTnLst>
                                    <p:animClr clrSpc="rgb" dir="cw">
                                      <p:cBhvr override="childStyle">
                                        <p:cTn id="12" dur="500" fill="hold"/>
                                        <p:tgtEl>
                                          <p:spTgt spid="75784">
                                            <p:txEl>
                                              <p:pRg st="2" end="2"/>
                                            </p:txEl>
                                          </p:spTgt>
                                        </p:tgtEl>
                                        <p:attrNameLst>
                                          <p:attrName>style.color</p:attrName>
                                        </p:attrNameLst>
                                      </p:cBhvr>
                                      <p:to>
                                        <a:srgbClr val="000099"/>
                                      </p:to>
                                    </p:animClr>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5784">
                                            <p:txEl>
                                              <p:pRg st="4" end="4"/>
                                            </p:txEl>
                                          </p:spTgt>
                                        </p:tgtEl>
                                        <p:attrNameLst>
                                          <p:attrName>style.visibility</p:attrName>
                                        </p:attrNameLst>
                                      </p:cBhvr>
                                      <p:to>
                                        <p:strVal val="visible"/>
                                      </p:to>
                                    </p:set>
                                  </p:childTnLst>
                                </p:cTn>
                              </p:par>
                              <p:par>
                                <p:cTn id="17" presetID="3" presetClass="emph" presetSubtype="2" fill="hold" nodeType="withEffect">
                                  <p:stCondLst>
                                    <p:cond delay="0"/>
                                  </p:stCondLst>
                                  <p:childTnLst>
                                    <p:animClr clrSpc="rgb" dir="cw">
                                      <p:cBhvr override="childStyle">
                                        <p:cTn id="18" dur="500" fill="hold"/>
                                        <p:tgtEl>
                                          <p:spTgt spid="75784">
                                            <p:txEl>
                                              <p:pRg st="3" end="3"/>
                                            </p:txEl>
                                          </p:spTgt>
                                        </p:tgtEl>
                                        <p:attrNameLst>
                                          <p:attrName>style.color</p:attrName>
                                        </p:attrNameLst>
                                      </p:cBhvr>
                                      <p:to>
                                        <a:srgbClr val="000099"/>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5784">
                                            <p:txEl>
                                              <p:pRg st="5" end="5"/>
                                            </p:txEl>
                                          </p:spTgt>
                                        </p:tgtEl>
                                        <p:attrNameLst>
                                          <p:attrName>style.visibility</p:attrName>
                                        </p:attrNameLst>
                                      </p:cBhvr>
                                      <p:to>
                                        <p:strVal val="visible"/>
                                      </p:to>
                                    </p:set>
                                  </p:childTnLst>
                                </p:cTn>
                              </p:par>
                              <p:par>
                                <p:cTn id="23" presetID="3" presetClass="emph" presetSubtype="2" fill="hold" nodeType="withEffect">
                                  <p:stCondLst>
                                    <p:cond delay="0"/>
                                  </p:stCondLst>
                                  <p:childTnLst>
                                    <p:animClr clrSpc="rgb" dir="cw">
                                      <p:cBhvr override="childStyle">
                                        <p:cTn id="24" dur="500" fill="hold"/>
                                        <p:tgtEl>
                                          <p:spTgt spid="75784">
                                            <p:txEl>
                                              <p:pRg st="4" end="4"/>
                                            </p:txEl>
                                          </p:spTgt>
                                        </p:tgtEl>
                                        <p:attrNameLst>
                                          <p:attrName>style.color</p:attrName>
                                        </p:attrNameLst>
                                      </p:cBhvr>
                                      <p:to>
                                        <a:srgbClr val="000099"/>
                                      </p:to>
                                    </p:animClr>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ntr" presetSubtype="0" fill="hold" nodeType="clickEffect">
                                  <p:stCondLst>
                                    <p:cond delay="0"/>
                                  </p:stCondLst>
                                  <p:childTnLst>
                                    <p:set>
                                      <p:cBhvr>
                                        <p:cTn id="28" dur="1" fill="hold">
                                          <p:stCondLst>
                                            <p:cond delay="0"/>
                                          </p:stCondLst>
                                        </p:cTn>
                                        <p:tgtEl>
                                          <p:spTgt spid="75784">
                                            <p:txEl>
                                              <p:pRg st="6" end="6"/>
                                            </p:txEl>
                                          </p:spTgt>
                                        </p:tgtEl>
                                        <p:attrNameLst>
                                          <p:attrName>style.visibility</p:attrName>
                                        </p:attrNameLst>
                                      </p:cBhvr>
                                      <p:to>
                                        <p:strVal val="visible"/>
                                      </p:to>
                                    </p:set>
                                  </p:childTnLst>
                                </p:cTn>
                              </p:par>
                              <p:par>
                                <p:cTn id="29" presetID="3" presetClass="emph" presetSubtype="2" fill="hold" nodeType="withEffect">
                                  <p:stCondLst>
                                    <p:cond delay="0"/>
                                  </p:stCondLst>
                                  <p:childTnLst>
                                    <p:animClr clrSpc="rgb" dir="cw">
                                      <p:cBhvr override="childStyle">
                                        <p:cTn id="30" dur="500" fill="hold"/>
                                        <p:tgtEl>
                                          <p:spTgt spid="75784">
                                            <p:txEl>
                                              <p:pRg st="5" end="5"/>
                                            </p:txEl>
                                          </p:spTgt>
                                        </p:tgtEl>
                                        <p:attrNameLst>
                                          <p:attrName>style.color</p:attrName>
                                        </p:attrNameLst>
                                      </p:cBhvr>
                                      <p:to>
                                        <a:srgbClr val="000099"/>
                                      </p:to>
                                    </p:animClr>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5784">
                                            <p:txEl>
                                              <p:pRg st="7" end="7"/>
                                            </p:txEl>
                                          </p:spTgt>
                                        </p:tgtEl>
                                        <p:attrNameLst>
                                          <p:attrName>style.visibility</p:attrName>
                                        </p:attrNameLst>
                                      </p:cBhvr>
                                      <p:to>
                                        <p:strVal val="visible"/>
                                      </p:to>
                                    </p:set>
                                  </p:childTnLst>
                                </p:cTn>
                              </p:par>
                              <p:par>
                                <p:cTn id="35" presetID="3" presetClass="emph" presetSubtype="2" fill="hold" nodeType="withEffect">
                                  <p:stCondLst>
                                    <p:cond delay="0"/>
                                  </p:stCondLst>
                                  <p:childTnLst>
                                    <p:animClr clrSpc="rgb" dir="cw">
                                      <p:cBhvr override="childStyle">
                                        <p:cTn id="36" dur="500" fill="hold"/>
                                        <p:tgtEl>
                                          <p:spTgt spid="75784">
                                            <p:txEl>
                                              <p:pRg st="6" end="6"/>
                                            </p:txEl>
                                          </p:spTgt>
                                        </p:tgtEl>
                                        <p:attrNameLst>
                                          <p:attrName>style.color</p:attrName>
                                        </p:attrNameLst>
                                      </p:cBhvr>
                                      <p:to>
                                        <a:srgbClr val="000099"/>
                                      </p:to>
                                    </p:animClr>
                                  </p:childTnLst>
                                </p:cTn>
                              </p:par>
                            </p:childTnLst>
                          </p:cTn>
                        </p:par>
                      </p:childTnLst>
                    </p:cTn>
                  </p:par>
                  <p:par>
                    <p:cTn id="37" fill="hold" nodeType="clickPar">
                      <p:stCondLst>
                        <p:cond delay="indefinite"/>
                      </p:stCondLst>
                      <p:childTnLst>
                        <p:par>
                          <p:cTn id="38" fill="hold" nodeType="withGroup">
                            <p:stCondLst>
                              <p:cond delay="0"/>
                            </p:stCondLst>
                            <p:childTnLst>
                              <p:par>
                                <p:cTn id="39" presetID="3" presetClass="emph" presetSubtype="2" fill="hold" nodeType="clickEffect">
                                  <p:stCondLst>
                                    <p:cond delay="0"/>
                                  </p:stCondLst>
                                  <p:childTnLst>
                                    <p:animClr clrSpc="rgb" dir="cw">
                                      <p:cBhvr override="childStyle">
                                        <p:cTn id="40" dur="500" fill="hold"/>
                                        <p:tgtEl>
                                          <p:spTgt spid="75781">
                                            <p:txEl>
                                              <p:pRg st="0" end="0"/>
                                            </p:txEl>
                                          </p:spTgt>
                                        </p:tgtEl>
                                        <p:attrNameLst>
                                          <p:attrName>style.color</p:attrName>
                                        </p:attrNameLst>
                                      </p:cBhvr>
                                      <p:to>
                                        <a:srgbClr val="FFCC00"/>
                                      </p:to>
                                    </p:animClr>
                                  </p:childTnLst>
                                </p:cTn>
                              </p:par>
                              <p:par>
                                <p:cTn id="41" presetID="22" presetClass="entr" presetSubtype="4" fill="hold" grpId="0" nodeType="withEffect">
                                  <p:stCondLst>
                                    <p:cond delay="0"/>
                                  </p:stCondLst>
                                  <p:childTnLst>
                                    <p:set>
                                      <p:cBhvr>
                                        <p:cTn id="42" dur="1" fill="hold">
                                          <p:stCondLst>
                                            <p:cond delay="0"/>
                                          </p:stCondLst>
                                        </p:cTn>
                                        <p:tgtEl>
                                          <p:spTgt spid="75785"/>
                                        </p:tgtEl>
                                        <p:attrNameLst>
                                          <p:attrName>style.visibility</p:attrName>
                                        </p:attrNameLst>
                                      </p:cBhvr>
                                      <p:to>
                                        <p:strVal val="visible"/>
                                      </p:to>
                                    </p:set>
                                    <p:animEffect transition="in" filter="wipe(down)">
                                      <p:cBhvr>
                                        <p:cTn id="43" dur="500"/>
                                        <p:tgtEl>
                                          <p:spTgt spid="75785"/>
                                        </p:tgtEl>
                                      </p:cBhvr>
                                    </p:animEffect>
                                  </p:childTnLst>
                                </p:cTn>
                              </p:par>
                              <p:par>
                                <p:cTn id="44" presetID="3" presetClass="emph" presetSubtype="2" fill="hold" nodeType="withEffect">
                                  <p:stCondLst>
                                    <p:cond delay="0"/>
                                  </p:stCondLst>
                                  <p:childTnLst>
                                    <p:animClr clrSpc="rgb" dir="cw">
                                      <p:cBhvr override="childStyle">
                                        <p:cTn id="45" dur="500" fill="hold"/>
                                        <p:tgtEl>
                                          <p:spTgt spid="75784">
                                            <p:txEl>
                                              <p:pRg st="7" end="7"/>
                                            </p:txEl>
                                          </p:spTgt>
                                        </p:tgtEl>
                                        <p:attrNameLst>
                                          <p:attrName>style.color</p:attrName>
                                        </p:attrNameLst>
                                      </p:cBhvr>
                                      <p:to>
                                        <a:srgbClr val="000099"/>
                                      </p:to>
                                    </p:animClr>
                                  </p:childTnLst>
                                </p:cTn>
                              </p:par>
                              <p:par>
                                <p:cTn id="46" presetID="10" presetClass="entr" presetSubtype="0" fill="hold" nodeType="withEffect">
                                  <p:stCondLst>
                                    <p:cond delay="0"/>
                                  </p:stCondLst>
                                  <p:childTnLst>
                                    <p:set>
                                      <p:cBhvr>
                                        <p:cTn id="47" dur="1" fill="hold">
                                          <p:stCondLst>
                                            <p:cond delay="0"/>
                                          </p:stCondLst>
                                        </p:cTn>
                                        <p:tgtEl>
                                          <p:spTgt spid="2">
                                            <p:txEl>
                                              <p:pRg st="0" end="0"/>
                                            </p:txEl>
                                          </p:spTgt>
                                        </p:tgtEl>
                                        <p:attrNameLst>
                                          <p:attrName>style.visibility</p:attrName>
                                        </p:attrNameLst>
                                      </p:cBhvr>
                                      <p:to>
                                        <p:strVal val="visible"/>
                                      </p:to>
                                    </p:set>
                                    <p:animEffect transition="in" filter="fade">
                                      <p:cBhvr>
                                        <p:cTn id="48"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81" name="Text Box 5"/>
          <p:cNvSpPr txBox="1">
            <a:spLocks noChangeArrowheads="1"/>
          </p:cNvSpPr>
          <p:nvPr/>
        </p:nvSpPr>
        <p:spPr bwMode="auto">
          <a:xfrm>
            <a:off x="457200" y="304800"/>
            <a:ext cx="8382000" cy="5673725"/>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Inspections Types</a:t>
            </a:r>
          </a:p>
          <a:p>
            <a:pPr>
              <a:spcBef>
                <a:spcPct val="50000"/>
              </a:spcBef>
              <a:buFontTx/>
              <a:buChar char="•"/>
              <a:defRPr/>
            </a:pPr>
            <a:r>
              <a:rPr lang="en-US" sz="2200" dirty="0">
                <a:solidFill>
                  <a:srgbClr val="FFCC00"/>
                </a:solidFill>
              </a:rPr>
              <a:t> Unannounced</a:t>
            </a:r>
          </a:p>
          <a:p>
            <a:pPr>
              <a:spcBef>
                <a:spcPct val="50000"/>
              </a:spcBef>
              <a:buFontTx/>
              <a:buChar char="•"/>
              <a:defRPr/>
            </a:pPr>
            <a:r>
              <a:rPr lang="en-US" sz="2200" dirty="0">
                <a:solidFill>
                  <a:srgbClr val="FFCC00"/>
                </a:solidFill>
              </a:rPr>
              <a:t> Announced</a:t>
            </a:r>
          </a:p>
          <a:p>
            <a:pPr>
              <a:spcBef>
                <a:spcPct val="50000"/>
              </a:spcBef>
              <a:buFontTx/>
              <a:buChar char="•"/>
              <a:defRPr/>
            </a:pPr>
            <a:r>
              <a:rPr lang="en-US" sz="2200" dirty="0">
                <a:solidFill>
                  <a:srgbClr val="FFCC00"/>
                </a:solidFill>
              </a:rPr>
              <a:t> Sampling</a:t>
            </a:r>
          </a:p>
          <a:p>
            <a:pPr>
              <a:spcBef>
                <a:spcPct val="50000"/>
              </a:spcBef>
              <a:buFontTx/>
              <a:buChar char="•"/>
              <a:defRPr/>
            </a:pPr>
            <a:r>
              <a:rPr lang="en-US" sz="2200" dirty="0">
                <a:solidFill>
                  <a:srgbClr val="FFCC00"/>
                </a:solidFill>
              </a:rPr>
              <a:t> Non-Sampling</a:t>
            </a:r>
          </a:p>
          <a:p>
            <a:pPr>
              <a:spcBef>
                <a:spcPct val="50000"/>
              </a:spcBef>
              <a:buFontTx/>
              <a:buChar char="•"/>
              <a:defRPr/>
            </a:pPr>
            <a:r>
              <a:rPr lang="en-US" sz="2200" dirty="0">
                <a:solidFill>
                  <a:srgbClr val="FFCC00"/>
                </a:solidFill>
              </a:rPr>
              <a:t> Walk-Through</a:t>
            </a:r>
          </a:p>
          <a:p>
            <a:pPr>
              <a:spcBef>
                <a:spcPct val="50000"/>
              </a:spcBef>
              <a:buFontTx/>
              <a:buChar char="•"/>
              <a:defRPr/>
            </a:pPr>
            <a:r>
              <a:rPr lang="en-US" sz="2200" dirty="0">
                <a:solidFill>
                  <a:srgbClr val="FFCC00"/>
                </a:solidFill>
              </a:rPr>
              <a:t> Comprehensive</a:t>
            </a:r>
          </a:p>
          <a:p>
            <a:pPr>
              <a:spcBef>
                <a:spcPct val="50000"/>
              </a:spcBef>
              <a:buFontTx/>
              <a:buChar char="•"/>
              <a:defRPr/>
            </a:pPr>
            <a:r>
              <a:rPr lang="en-US" sz="2200" dirty="0">
                <a:solidFill>
                  <a:srgbClr val="FFCC00"/>
                </a:solidFill>
              </a:rPr>
              <a:t> Civil Enforcement</a:t>
            </a:r>
          </a:p>
          <a:p>
            <a:pPr>
              <a:spcBef>
                <a:spcPct val="50000"/>
              </a:spcBef>
              <a:buFontTx/>
              <a:buChar char="•"/>
              <a:defRPr/>
            </a:pPr>
            <a:r>
              <a:rPr lang="en-US" sz="2200" dirty="0">
                <a:solidFill>
                  <a:srgbClr val="FFCC00"/>
                </a:solidFill>
              </a:rPr>
              <a:t> Criminal Investigation</a:t>
            </a:r>
          </a:p>
        </p:txBody>
      </p:sp>
      <p:pic>
        <p:nvPicPr>
          <p:cNvPr id="5123" name="Picture 7" descr="americanfaucet-4"/>
          <p:cNvPicPr>
            <a:picLocks noChangeAspect="1" noChangeArrowheads="1"/>
          </p:cNvPicPr>
          <p:nvPr/>
        </p:nvPicPr>
        <p:blipFill>
          <a:blip r:embed="rId2">
            <a:extLst>
              <a:ext uri="{28A0092B-C50C-407E-A947-70E740481C1C}">
                <a14:useLocalDpi xmlns:a14="http://schemas.microsoft.com/office/drawing/2010/main" val="0"/>
              </a:ext>
            </a:extLst>
          </a:blip>
          <a:srcRect l="7875"/>
          <a:stretch>
            <a:fillRect/>
          </a:stretch>
        </p:blipFill>
        <p:spPr bwMode="auto">
          <a:xfrm>
            <a:off x="3494088" y="1676400"/>
            <a:ext cx="52181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Text Box 6"/>
          <p:cNvSpPr txBox="1">
            <a:spLocks noChangeArrowheads="1"/>
          </p:cNvSpPr>
          <p:nvPr/>
        </p:nvSpPr>
        <p:spPr bwMode="auto">
          <a:xfrm>
            <a:off x="4038600" y="5943600"/>
            <a:ext cx="48768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batch industrial wastewater treatment unit for spent solutions and IX </a:t>
            </a:r>
            <a:r>
              <a:rPr lang="en-US" sz="2000" dirty="0" err="1">
                <a:solidFill>
                  <a:srgbClr val="6600CC"/>
                </a:solidFill>
              </a:rPr>
              <a:t>regenerant</a:t>
            </a:r>
            <a:endParaRPr lang="en-US" sz="2000" dirty="0">
              <a:solidFill>
                <a:srgbClr val="6600CC"/>
              </a:solidFill>
            </a:endParaRPr>
          </a:p>
        </p:txBody>
      </p:sp>
      <p:sp>
        <p:nvSpPr>
          <p:cNvPr id="50184" name="Line 8"/>
          <p:cNvSpPr>
            <a:spLocks noChangeShapeType="1"/>
          </p:cNvSpPr>
          <p:nvPr/>
        </p:nvSpPr>
        <p:spPr bwMode="auto">
          <a:xfrm>
            <a:off x="6781800" y="2667000"/>
            <a:ext cx="1524000" cy="0"/>
          </a:xfrm>
          <a:prstGeom prst="line">
            <a:avLst/>
          </a:prstGeom>
          <a:noFill/>
          <a:ln w="190500">
            <a:solidFill>
              <a:srgbClr val="FFCC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429000" y="5932714"/>
            <a:ext cx="609600" cy="707886"/>
          </a:xfrm>
          <a:prstGeom prst="rect">
            <a:avLst/>
          </a:prstGeom>
          <a:noFill/>
        </p:spPr>
        <p:txBody>
          <a:bodyPr wrap="square" rtlCol="0">
            <a:spAutoFit/>
          </a:bodyPr>
          <a:lstStyle/>
          <a:p>
            <a:r>
              <a:rPr lang="en-US" sz="4000" b="1" dirty="0">
                <a:solidFill>
                  <a:srgbClr val="FFCC00"/>
                </a:solidFill>
                <a:latin typeface="Wingdings" pitchFamily="2" charset="2"/>
              </a:rPr>
              <a:t>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0181">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0181">
                                            <p:txEl>
                                              <p:pRg st="4" end="4"/>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50181">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0181">
                                            <p:txEl>
                                              <p:pRg st="6" end="6"/>
                                            </p:txEl>
                                          </p:spTgt>
                                        </p:tgtEl>
                                        <p:attrNameLst>
                                          <p:attrName>style.visibility</p:attrName>
                                        </p:attrNameLst>
                                      </p:cBhvr>
                                      <p:to>
                                        <p:strVal val="visible"/>
                                      </p:to>
                                    </p:set>
                                  </p:childTnLst>
                                </p:cTn>
                              </p:par>
                              <p:par>
                                <p:cTn id="15" presetID="3" presetClass="emph" presetSubtype="2" fill="hold" nodeType="withEffect">
                                  <p:stCondLst>
                                    <p:cond delay="0"/>
                                  </p:stCondLst>
                                  <p:childTnLst>
                                    <p:animClr clrSpc="rgb" dir="cw">
                                      <p:cBhvr override="childStyle">
                                        <p:cTn id="16" dur="500" fill="hold"/>
                                        <p:tgtEl>
                                          <p:spTgt spid="50181">
                                            <p:txEl>
                                              <p:pRg st="3" end="3"/>
                                            </p:txEl>
                                          </p:spTgt>
                                        </p:tgtEl>
                                        <p:attrNameLst>
                                          <p:attrName>style.color</p:attrName>
                                        </p:attrNameLst>
                                      </p:cBhvr>
                                      <p:to>
                                        <a:srgbClr val="000099"/>
                                      </p:to>
                                    </p:animClr>
                                  </p:childTnLst>
                                </p:cTn>
                              </p:par>
                              <p:par>
                                <p:cTn id="17" presetID="3" presetClass="emph" presetSubtype="2" fill="hold" nodeType="withEffect">
                                  <p:stCondLst>
                                    <p:cond delay="0"/>
                                  </p:stCondLst>
                                  <p:childTnLst>
                                    <p:animClr clrSpc="rgb" dir="cw">
                                      <p:cBhvr override="childStyle">
                                        <p:cTn id="18" dur="500" fill="hold"/>
                                        <p:tgtEl>
                                          <p:spTgt spid="50181">
                                            <p:txEl>
                                              <p:pRg st="4" end="4"/>
                                            </p:txEl>
                                          </p:spTgt>
                                        </p:tgtEl>
                                        <p:attrNameLst>
                                          <p:attrName>style.color</p:attrName>
                                        </p:attrNameLst>
                                      </p:cBhvr>
                                      <p:to>
                                        <a:srgbClr val="000099"/>
                                      </p:to>
                                    </p:animClr>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50181">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0181">
                                            <p:txEl>
                                              <p:pRg st="8" end="8"/>
                                            </p:txEl>
                                          </p:spTgt>
                                        </p:tgtEl>
                                        <p:attrNameLst>
                                          <p:attrName>style.visibility</p:attrName>
                                        </p:attrNameLst>
                                      </p:cBhvr>
                                      <p:to>
                                        <p:strVal val="visible"/>
                                      </p:to>
                                    </p:set>
                                  </p:childTnLst>
                                </p:cTn>
                              </p:par>
                              <p:par>
                                <p:cTn id="25" presetID="3" presetClass="emph" presetSubtype="2" fill="hold" nodeType="withEffect">
                                  <p:stCondLst>
                                    <p:cond delay="0"/>
                                  </p:stCondLst>
                                  <p:childTnLst>
                                    <p:animClr clrSpc="rgb" dir="cw">
                                      <p:cBhvr override="childStyle">
                                        <p:cTn id="26" dur="500" fill="hold"/>
                                        <p:tgtEl>
                                          <p:spTgt spid="50181">
                                            <p:txEl>
                                              <p:pRg st="5" end="5"/>
                                            </p:txEl>
                                          </p:spTgt>
                                        </p:tgtEl>
                                        <p:attrNameLst>
                                          <p:attrName>style.color</p:attrName>
                                        </p:attrNameLst>
                                      </p:cBhvr>
                                      <p:to>
                                        <a:srgbClr val="000099"/>
                                      </p:to>
                                    </p:animClr>
                                  </p:childTnLst>
                                </p:cTn>
                              </p:par>
                              <p:par>
                                <p:cTn id="27" presetID="3" presetClass="emph" presetSubtype="2" fill="hold" nodeType="withEffect">
                                  <p:stCondLst>
                                    <p:cond delay="0"/>
                                  </p:stCondLst>
                                  <p:childTnLst>
                                    <p:animClr clrSpc="rgb" dir="cw">
                                      <p:cBhvr override="childStyle">
                                        <p:cTn id="28" dur="500" fill="hold"/>
                                        <p:tgtEl>
                                          <p:spTgt spid="50181">
                                            <p:txEl>
                                              <p:pRg st="6" end="6"/>
                                            </p:txEl>
                                          </p:spTgt>
                                        </p:tgtEl>
                                        <p:attrNameLst>
                                          <p:attrName>style.color</p:attrName>
                                        </p:attrNameLst>
                                      </p:cBhvr>
                                      <p:to>
                                        <a:srgbClr val="000099"/>
                                      </p:to>
                                    </p:animClr>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presetSubtype="0" fill="hold" nodeType="clickEffect">
                                  <p:stCondLst>
                                    <p:cond delay="0"/>
                                  </p:stCondLst>
                                  <p:childTnLst>
                                    <p:set>
                                      <p:cBhvr>
                                        <p:cTn id="32" dur="1" fill="hold">
                                          <p:stCondLst>
                                            <p:cond delay="0"/>
                                          </p:stCondLst>
                                        </p:cTn>
                                        <p:tgtEl>
                                          <p:spTgt spid="50181">
                                            <p:txEl>
                                              <p:pRg st="9" end="9"/>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50181">
                                            <p:txEl>
                                              <p:pRg st="10" end="10"/>
                                            </p:txEl>
                                          </p:spTgt>
                                        </p:tgtEl>
                                        <p:attrNameLst>
                                          <p:attrName>style.visibility</p:attrName>
                                        </p:attrNameLst>
                                      </p:cBhvr>
                                      <p:to>
                                        <p:strVal val="visible"/>
                                      </p:to>
                                    </p:set>
                                  </p:childTnLst>
                                </p:cTn>
                              </p:par>
                              <p:par>
                                <p:cTn id="35" presetID="3" presetClass="emph" presetSubtype="2" fill="hold" nodeType="withEffect">
                                  <p:stCondLst>
                                    <p:cond delay="0"/>
                                  </p:stCondLst>
                                  <p:childTnLst>
                                    <p:animClr clrSpc="rgb" dir="cw">
                                      <p:cBhvr override="childStyle">
                                        <p:cTn id="36" dur="500" fill="hold"/>
                                        <p:tgtEl>
                                          <p:spTgt spid="50181">
                                            <p:txEl>
                                              <p:pRg st="7" end="7"/>
                                            </p:txEl>
                                          </p:spTgt>
                                        </p:tgtEl>
                                        <p:attrNameLst>
                                          <p:attrName>style.color</p:attrName>
                                        </p:attrNameLst>
                                      </p:cBhvr>
                                      <p:to>
                                        <a:srgbClr val="000099"/>
                                      </p:to>
                                    </p:animClr>
                                  </p:childTnLst>
                                </p:cTn>
                              </p:par>
                              <p:par>
                                <p:cTn id="37" presetID="3" presetClass="emph" presetSubtype="2" fill="hold" nodeType="withEffect">
                                  <p:stCondLst>
                                    <p:cond delay="0"/>
                                  </p:stCondLst>
                                  <p:childTnLst>
                                    <p:animClr clrSpc="rgb" dir="cw">
                                      <p:cBhvr override="childStyle">
                                        <p:cTn id="38" dur="500" fill="hold"/>
                                        <p:tgtEl>
                                          <p:spTgt spid="50181">
                                            <p:txEl>
                                              <p:pRg st="8" end="8"/>
                                            </p:txEl>
                                          </p:spTgt>
                                        </p:tgtEl>
                                        <p:attrNameLst>
                                          <p:attrName>style.color</p:attrName>
                                        </p:attrNameLst>
                                      </p:cBhvr>
                                      <p:to>
                                        <a:srgbClr val="000099"/>
                                      </p:to>
                                    </p:animClr>
                                  </p:childTnLst>
                                </p:cTn>
                              </p:par>
                            </p:childTnLst>
                          </p:cTn>
                        </p:par>
                      </p:childTnLst>
                    </p:cTn>
                  </p:par>
                  <p:par>
                    <p:cTn id="39" fill="hold" nodeType="clickPar">
                      <p:stCondLst>
                        <p:cond delay="indefinite"/>
                      </p:stCondLst>
                      <p:childTnLst>
                        <p:par>
                          <p:cTn id="40" fill="hold" nodeType="withGroup">
                            <p:stCondLst>
                              <p:cond delay="0"/>
                            </p:stCondLst>
                            <p:childTnLst>
                              <p:par>
                                <p:cTn id="41" presetID="3" presetClass="emph" presetSubtype="2" fill="hold" nodeType="clickEffect">
                                  <p:stCondLst>
                                    <p:cond delay="0"/>
                                  </p:stCondLst>
                                  <p:childTnLst>
                                    <p:animClr clrSpc="rgb" dir="cw">
                                      <p:cBhvr override="childStyle">
                                        <p:cTn id="42" dur="500" fill="hold"/>
                                        <p:tgtEl>
                                          <p:spTgt spid="50181">
                                            <p:txEl>
                                              <p:pRg st="1" end="1"/>
                                            </p:txEl>
                                          </p:spTgt>
                                        </p:tgtEl>
                                        <p:attrNameLst>
                                          <p:attrName>style.color</p:attrName>
                                        </p:attrNameLst>
                                      </p:cBhvr>
                                      <p:to>
                                        <a:srgbClr val="FFCC00"/>
                                      </p:to>
                                    </p:animClr>
                                  </p:childTnLst>
                                </p:cTn>
                              </p:par>
                              <p:par>
                                <p:cTn id="43" presetID="3" presetClass="emph" presetSubtype="2" fill="hold" nodeType="withEffect">
                                  <p:stCondLst>
                                    <p:cond delay="0"/>
                                  </p:stCondLst>
                                  <p:childTnLst>
                                    <p:animClr clrSpc="rgb" dir="cw">
                                      <p:cBhvr override="childStyle">
                                        <p:cTn id="44" dur="500" fill="hold"/>
                                        <p:tgtEl>
                                          <p:spTgt spid="50181">
                                            <p:txEl>
                                              <p:pRg st="9" end="9"/>
                                            </p:txEl>
                                          </p:spTgt>
                                        </p:tgtEl>
                                        <p:attrNameLst>
                                          <p:attrName>style.color</p:attrName>
                                        </p:attrNameLst>
                                      </p:cBhvr>
                                      <p:to>
                                        <a:srgbClr val="0000CC"/>
                                      </p:to>
                                    </p:animClr>
                                  </p:childTnLst>
                                </p:cTn>
                              </p:par>
                              <p:par>
                                <p:cTn id="45" presetID="3" presetClass="emph" presetSubtype="2" fill="hold" nodeType="withEffect">
                                  <p:stCondLst>
                                    <p:cond delay="0"/>
                                  </p:stCondLst>
                                  <p:childTnLst>
                                    <p:animClr clrSpc="rgb" dir="cw">
                                      <p:cBhvr override="childStyle">
                                        <p:cTn id="46" dur="500" fill="hold"/>
                                        <p:tgtEl>
                                          <p:spTgt spid="50181">
                                            <p:txEl>
                                              <p:pRg st="10" end="10"/>
                                            </p:txEl>
                                          </p:spTgt>
                                        </p:tgtEl>
                                        <p:attrNameLst>
                                          <p:attrName>style.color</p:attrName>
                                        </p:attrNameLst>
                                      </p:cBhvr>
                                      <p:to>
                                        <a:srgbClr val="0000CC"/>
                                      </p:to>
                                    </p:animClr>
                                  </p:childTnLst>
                                </p:cTn>
                              </p:par>
                              <p:par>
                                <p:cTn id="47" presetID="10" presetClass="entr" presetSubtype="0" fill="hold" grpId="0" nodeType="withEffect">
                                  <p:stCondLst>
                                    <p:cond delay="0"/>
                                  </p:stCondLst>
                                  <p:childTnLst>
                                    <p:set>
                                      <p:cBhvr>
                                        <p:cTn id="48" dur="1" fill="hold">
                                          <p:stCondLst>
                                            <p:cond delay="0"/>
                                          </p:stCondLst>
                                        </p:cTn>
                                        <p:tgtEl>
                                          <p:spTgt spid="50184"/>
                                        </p:tgtEl>
                                        <p:attrNameLst>
                                          <p:attrName>style.visibility</p:attrName>
                                        </p:attrNameLst>
                                      </p:cBhvr>
                                      <p:to>
                                        <p:strVal val="visible"/>
                                      </p:to>
                                    </p:set>
                                    <p:animEffect transition="in" filter="fade">
                                      <p:cBhvr>
                                        <p:cTn id="49" dur="500"/>
                                        <p:tgtEl>
                                          <p:spTgt spid="50184"/>
                                        </p:tgtEl>
                                      </p:cBhvr>
                                    </p:animEffect>
                                  </p:childTnLst>
                                </p:cTn>
                              </p:par>
                              <p:par>
                                <p:cTn id="50" presetID="3" presetClass="emph" presetSubtype="2" fill="hold" nodeType="withEffect">
                                  <p:stCondLst>
                                    <p:cond delay="0"/>
                                  </p:stCondLst>
                                  <p:childTnLst>
                                    <p:animClr clrSpc="rgb" dir="cw">
                                      <p:cBhvr override="childStyle">
                                        <p:cTn id="51" dur="2000" fill="hold"/>
                                        <p:tgtEl>
                                          <p:spTgt spid="50182">
                                            <p:txEl>
                                              <p:pRg st="0" end="0"/>
                                            </p:txEl>
                                          </p:spTgt>
                                        </p:tgtEl>
                                        <p:attrNameLst>
                                          <p:attrName>style.color</p:attrName>
                                        </p:attrNameLst>
                                      </p:cBhvr>
                                      <p:to>
                                        <a:srgbClr val="FFCC00"/>
                                      </p:to>
                                    </p:animClr>
                                  </p:childTnLst>
                                </p:cTn>
                              </p:par>
                              <p:par>
                                <p:cTn id="52" presetID="3" presetClass="emph" presetSubtype="2" fill="hold" nodeType="withEffect">
                                  <p:stCondLst>
                                    <p:cond delay="0"/>
                                  </p:stCondLst>
                                  <p:childTnLst>
                                    <p:animClr clrSpc="rgb" dir="cw">
                                      <p:cBhvr override="childStyle">
                                        <p:cTn id="53" dur="500" fill="hold"/>
                                        <p:tgtEl>
                                          <p:spTgt spid="50181">
                                            <p:txEl>
                                              <p:pRg st="2" end="2"/>
                                            </p:txEl>
                                          </p:spTgt>
                                        </p:tgtEl>
                                        <p:attrNameLst>
                                          <p:attrName>style.color</p:attrName>
                                        </p:attrNameLst>
                                      </p:cBhvr>
                                      <p:to>
                                        <a:srgbClr val="000099"/>
                                      </p:to>
                                    </p:animClr>
                                  </p:childTnLst>
                                </p:cTn>
                              </p:par>
                              <p:par>
                                <p:cTn id="54" presetID="1" presetClass="entr" presetSubtype="0" fill="hold" grpId="0" nodeType="withEffect">
                                  <p:stCondLst>
                                    <p:cond delay="0"/>
                                  </p:stCondLst>
                                  <p:childTnLst>
                                    <p:set>
                                      <p:cBhvr>
                                        <p:cTn id="55"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84" grpId="0" animBg="1"/>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1" descr="goldenchees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51">
            <a:extLst>
              <a:ext uri="{FF2B5EF4-FFF2-40B4-BE49-F238E27FC236}">
                <a16:creationId xmlns:a16="http://schemas.microsoft.com/office/drawing/2014/main" id="{D44177F9-9DC8-4D26-B858-FB019CCBA0B7}"/>
              </a:ext>
            </a:extLst>
          </p:cNvPr>
          <p:cNvSpPr txBox="1">
            <a:spLocks noChangeArrowheads="1"/>
          </p:cNvSpPr>
          <p:nvPr/>
        </p:nvSpPr>
        <p:spPr bwMode="auto">
          <a:xfrm>
            <a:off x="457200" y="304800"/>
            <a:ext cx="8382000" cy="3416320"/>
          </a:xfrm>
          <a:prstGeom prst="rect">
            <a:avLst/>
          </a:prstGeom>
          <a:noFill/>
          <a:ln w="9525">
            <a:noFill/>
            <a:miter lim="800000"/>
            <a:headEnd/>
            <a:tailEnd/>
          </a:ln>
          <a:effectLst/>
        </p:spPr>
        <p:txBody>
          <a:bodyPr>
            <a:spAutoFit/>
          </a:bodyPr>
          <a:lstStyle/>
          <a:p>
            <a:pPr>
              <a:spcBef>
                <a:spcPct val="50000"/>
              </a:spcBef>
              <a:defRPr/>
            </a:pPr>
            <a:r>
              <a:rPr lang="en-US" sz="3600" b="1" dirty="0">
                <a:ln w="22225">
                  <a:noFill/>
                  <a:prstDash val="solid"/>
                </a:ln>
                <a:solidFill>
                  <a:srgbClr val="FFFF66"/>
                </a:solidFill>
                <a:effectLst>
                  <a:glow rad="228600">
                    <a:schemeClr val="accent4">
                      <a:satMod val="175000"/>
                      <a:alpha val="40000"/>
                    </a:schemeClr>
                  </a:glow>
                </a:effectLst>
              </a:rPr>
              <a:t>Industrial User Inspections</a:t>
            </a:r>
          </a:p>
          <a:p>
            <a:pPr>
              <a:lnSpc>
                <a:spcPct val="150000"/>
              </a:lnSpc>
              <a:defRPr/>
            </a:pPr>
            <a:r>
              <a:rPr lang="en-US" sz="2400" b="1" dirty="0">
                <a:solidFill>
                  <a:srgbClr val="FFC000"/>
                </a:solidFill>
                <a:effectLst>
                  <a:glow rad="101600">
                    <a:schemeClr val="accent4">
                      <a:satMod val="175000"/>
                      <a:alpha val="40000"/>
                    </a:schemeClr>
                  </a:glow>
                  <a:outerShdw blurRad="38100" dist="38100" dir="2700000" algn="tl">
                    <a:srgbClr val="000000"/>
                  </a:outerShdw>
                </a:effectLst>
              </a:rPr>
              <a:t>BACWA/EBMUD Pretreatment Training</a:t>
            </a:r>
          </a:p>
          <a:p>
            <a:pPr>
              <a:lnSpc>
                <a:spcPct val="150000"/>
              </a:lnSpc>
              <a:defRPr/>
            </a:pPr>
            <a:r>
              <a:rPr lang="en-US" sz="2400" b="1" dirty="0">
                <a:solidFill>
                  <a:srgbClr val="FFC000"/>
                </a:solidFill>
                <a:effectLst>
                  <a:glow rad="101600">
                    <a:schemeClr val="accent4">
                      <a:satMod val="175000"/>
                      <a:alpha val="40000"/>
                    </a:schemeClr>
                  </a:glow>
                  <a:outerShdw blurRad="38100" dist="38100" dir="2700000" algn="tl">
                    <a:srgbClr val="000000"/>
                  </a:outerShdw>
                </a:effectLst>
              </a:rPr>
              <a:t>March 11, 2019</a:t>
            </a:r>
          </a:p>
          <a:p>
            <a:pPr>
              <a:lnSpc>
                <a:spcPct val="150000"/>
              </a:lnSpc>
              <a:defRPr/>
            </a:pPr>
            <a:endParaRPr lang="en-US" sz="2400" b="1" dirty="0">
              <a:solidFill>
                <a:srgbClr val="FFC000"/>
              </a:solidFill>
              <a:effectLst>
                <a:glow rad="101600">
                  <a:schemeClr val="accent4">
                    <a:satMod val="175000"/>
                    <a:alpha val="40000"/>
                  </a:schemeClr>
                </a:glow>
                <a:outerShdw blurRad="38100" dist="38100" dir="2700000" algn="tl">
                  <a:srgbClr val="000000"/>
                </a:outerShdw>
              </a:effectLst>
            </a:endParaRPr>
          </a:p>
          <a:p>
            <a:pPr>
              <a:lnSpc>
                <a:spcPct val="150000"/>
              </a:lnSpc>
              <a:defRPr/>
            </a:pPr>
            <a:r>
              <a:rPr lang="en-US" sz="2400" b="1" dirty="0">
                <a:solidFill>
                  <a:srgbClr val="FFC000"/>
                </a:solidFill>
                <a:effectLst>
                  <a:glow rad="101600">
                    <a:schemeClr val="accent4">
                      <a:satMod val="175000"/>
                      <a:alpha val="40000"/>
                    </a:schemeClr>
                  </a:glow>
                  <a:outerShdw blurRad="38100" dist="38100" dir="2700000" algn="tl">
                    <a:srgbClr val="000000"/>
                  </a:outerShdw>
                </a:effectLst>
              </a:rPr>
              <a:t>Questions or Comments</a:t>
            </a:r>
          </a:p>
          <a:p>
            <a:pPr>
              <a:spcBef>
                <a:spcPct val="50000"/>
              </a:spcBef>
              <a:defRPr/>
            </a:pPr>
            <a:endParaRPr lang="en-US" sz="2400" b="1" dirty="0">
              <a:solidFill>
                <a:srgbClr val="00FFFF"/>
              </a:solidFill>
              <a:effectLst>
                <a:outerShdw blurRad="38100" dist="38100" dir="2700000" algn="tl">
                  <a:srgbClr val="000000"/>
                </a:outerShdw>
              </a:effectLst>
            </a:endParaRPr>
          </a:p>
        </p:txBody>
      </p:sp>
      <p:sp>
        <p:nvSpPr>
          <p:cNvPr id="10" name="Text Box 52">
            <a:extLst>
              <a:ext uri="{FF2B5EF4-FFF2-40B4-BE49-F238E27FC236}">
                <a16:creationId xmlns:a16="http://schemas.microsoft.com/office/drawing/2014/main" id="{871398E6-0E7B-45A2-9A71-E5F7E1568E8C}"/>
              </a:ext>
            </a:extLst>
          </p:cNvPr>
          <p:cNvSpPr txBox="1">
            <a:spLocks noChangeArrowheads="1"/>
          </p:cNvSpPr>
          <p:nvPr/>
        </p:nvSpPr>
        <p:spPr bwMode="auto">
          <a:xfrm>
            <a:off x="457200" y="5562600"/>
            <a:ext cx="8153400" cy="693267"/>
          </a:xfrm>
          <a:prstGeom prst="rect">
            <a:avLst/>
          </a:prstGeom>
          <a:solidFill>
            <a:srgbClr val="410082"/>
          </a:solidFill>
          <a:ln w="9525">
            <a:solidFill>
              <a:srgbClr val="FFC000"/>
            </a:solidFill>
            <a:miter lim="800000"/>
            <a:headEnd/>
            <a:tailEnd/>
          </a:ln>
          <a:effectLst/>
        </p:spPr>
        <p:txBody>
          <a:bodyPr wrap="square" lIns="182880" tIns="137160" rIns="182880" bIns="137160">
            <a:spAutoFit/>
          </a:bodyPr>
          <a:lstStyle/>
          <a:p>
            <a:pPr algn="ctr">
              <a:lnSpc>
                <a:spcPct val="125000"/>
              </a:lnSpc>
              <a:defRPr/>
            </a:pPr>
            <a:r>
              <a:rPr lang="en-US" sz="2400" b="1" dirty="0">
                <a:solidFill>
                  <a:srgbClr val="00FFFF"/>
                </a:solidFill>
                <a:effectLst>
                  <a:glow rad="101600">
                    <a:schemeClr val="accent4">
                      <a:satMod val="175000"/>
                      <a:alpha val="40000"/>
                    </a:schemeClr>
                  </a:glow>
                  <a:outerShdw blurRad="38100" dist="38100" dir="2700000" algn="tl">
                    <a:srgbClr val="000000"/>
                  </a:outerShdw>
                </a:effectLst>
              </a:rPr>
              <a:t>Greg V. Arthur  -  (510) 967-8411  -  gva@gvarthur.com</a:t>
            </a:r>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457200" y="304800"/>
            <a:ext cx="8382000" cy="6266331"/>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Conducting Inspections</a:t>
            </a:r>
          </a:p>
          <a:p>
            <a:pPr marL="182880" lvl="0" indent="-182880">
              <a:spcBef>
                <a:spcPct val="50000"/>
              </a:spcBef>
              <a:buFont typeface="Arial" pitchFamily="34" charset="0"/>
              <a:buChar char="•"/>
              <a:defRPr/>
            </a:pPr>
            <a:r>
              <a:rPr lang="en-US" sz="2200" dirty="0">
                <a:solidFill>
                  <a:srgbClr val="00B0F0"/>
                </a:solidFill>
              </a:rPr>
              <a:t>Step 1 - Entry</a:t>
            </a:r>
          </a:p>
          <a:p>
            <a:pPr lvl="0">
              <a:spcBef>
                <a:spcPct val="50000"/>
              </a:spcBef>
              <a:buFontTx/>
              <a:buChar char="•"/>
              <a:defRPr/>
            </a:pPr>
            <a:r>
              <a:rPr lang="en-US" sz="2200" dirty="0">
                <a:solidFill>
                  <a:srgbClr val="FFCC00"/>
                </a:solidFill>
              </a:rPr>
              <a:t> always present</a:t>
            </a:r>
          </a:p>
          <a:p>
            <a:pPr lvl="0">
              <a:defRPr/>
            </a:pPr>
            <a:r>
              <a:rPr lang="en-US" sz="2200" dirty="0">
                <a:solidFill>
                  <a:srgbClr val="FFCC00"/>
                </a:solidFill>
              </a:rPr>
              <a:t>  credentials</a:t>
            </a:r>
          </a:p>
          <a:p>
            <a:pPr lvl="0">
              <a:spcBef>
                <a:spcPct val="40000"/>
              </a:spcBef>
              <a:buFontTx/>
              <a:buChar char="•"/>
              <a:defRPr/>
            </a:pPr>
            <a:r>
              <a:rPr lang="en-US" sz="2200" dirty="0">
                <a:solidFill>
                  <a:srgbClr val="FFCC00"/>
                </a:solidFill>
              </a:rPr>
              <a:t> always explain the</a:t>
            </a:r>
          </a:p>
          <a:p>
            <a:pPr lvl="0">
              <a:defRPr/>
            </a:pPr>
            <a:r>
              <a:rPr lang="en-US" sz="2200" dirty="0">
                <a:solidFill>
                  <a:srgbClr val="FFCC00"/>
                </a:solidFill>
              </a:rPr>
              <a:t>  inspection purpose </a:t>
            </a:r>
          </a:p>
          <a:p>
            <a:pPr lvl="0">
              <a:spcBef>
                <a:spcPct val="40000"/>
              </a:spcBef>
              <a:buFontTx/>
              <a:buChar char="•"/>
              <a:defRPr/>
            </a:pPr>
            <a:r>
              <a:rPr lang="en-US" sz="2200" dirty="0">
                <a:solidFill>
                  <a:srgbClr val="FFCC00"/>
                </a:solidFill>
              </a:rPr>
              <a:t> always explain use</a:t>
            </a:r>
          </a:p>
          <a:p>
            <a:pPr lvl="0">
              <a:defRPr/>
            </a:pPr>
            <a:r>
              <a:rPr lang="en-US" sz="2200" dirty="0">
                <a:solidFill>
                  <a:srgbClr val="FFCC00"/>
                </a:solidFill>
              </a:rPr>
              <a:t>  of confidential info</a:t>
            </a:r>
          </a:p>
          <a:p>
            <a:pPr lvl="0">
              <a:spcBef>
                <a:spcPct val="40000"/>
              </a:spcBef>
              <a:buFontTx/>
              <a:buChar char="•"/>
              <a:defRPr/>
            </a:pPr>
            <a:r>
              <a:rPr lang="en-US" sz="2200" dirty="0">
                <a:solidFill>
                  <a:srgbClr val="FFCC00"/>
                </a:solidFill>
              </a:rPr>
              <a:t> always explain</a:t>
            </a:r>
          </a:p>
          <a:p>
            <a:pPr lvl="0">
              <a:defRPr/>
            </a:pPr>
            <a:r>
              <a:rPr lang="en-US" sz="2200" dirty="0">
                <a:solidFill>
                  <a:srgbClr val="FFCC00"/>
                </a:solidFill>
              </a:rPr>
              <a:t>  use of photographs</a:t>
            </a:r>
          </a:p>
          <a:p>
            <a:pPr lvl="0">
              <a:spcBef>
                <a:spcPct val="40000"/>
              </a:spcBef>
              <a:buFontTx/>
              <a:buChar char="•"/>
              <a:defRPr/>
            </a:pPr>
            <a:r>
              <a:rPr lang="en-US" sz="2200" dirty="0">
                <a:solidFill>
                  <a:srgbClr val="FFCC00"/>
                </a:solidFill>
              </a:rPr>
              <a:t> always stay in</a:t>
            </a:r>
          </a:p>
          <a:p>
            <a:pPr lvl="0">
              <a:defRPr/>
            </a:pPr>
            <a:r>
              <a:rPr lang="en-US" sz="2200" dirty="0">
                <a:solidFill>
                  <a:srgbClr val="FFCC00"/>
                </a:solidFill>
              </a:rPr>
              <a:t>  public in plain sight</a:t>
            </a:r>
            <a:endParaRPr lang="en-US" sz="2200" dirty="0">
              <a:solidFill>
                <a:srgbClr val="FFCC00"/>
              </a:solidFill>
              <a:effectLst>
                <a:outerShdw blurRad="38100" dist="38100" dir="2700000" algn="tl">
                  <a:srgbClr val="000000"/>
                </a:outerShdw>
              </a:effectLst>
            </a:endParaRPr>
          </a:p>
        </p:txBody>
      </p:sp>
      <p:sp>
        <p:nvSpPr>
          <p:cNvPr id="6149" name="Line 11"/>
          <p:cNvSpPr>
            <a:spLocks noChangeShapeType="1"/>
          </p:cNvSpPr>
          <p:nvPr/>
        </p:nvSpPr>
        <p:spPr bwMode="auto">
          <a:xfrm flipH="1">
            <a:off x="7543800" y="4267200"/>
            <a:ext cx="381000" cy="3810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pic>
        <p:nvPicPr>
          <p:cNvPr id="8" name="Picture 8" descr="alliance 015"/>
          <p:cNvPicPr>
            <a:picLocks noChangeAspect="1" noChangeArrowheads="1"/>
          </p:cNvPicPr>
          <p:nvPr/>
        </p:nvPicPr>
        <p:blipFill>
          <a:blip r:embed="rId2">
            <a:extLst>
              <a:ext uri="{28A0092B-C50C-407E-A947-70E740481C1C}">
                <a14:useLocalDpi xmlns:a14="http://schemas.microsoft.com/office/drawing/2010/main" val="0"/>
              </a:ext>
            </a:extLst>
          </a:blip>
          <a:srcRect l="11250"/>
          <a:stretch>
            <a:fillRect/>
          </a:stretch>
        </p:blipFill>
        <p:spPr bwMode="auto">
          <a:xfrm>
            <a:off x="3622675" y="1676400"/>
            <a:ext cx="5140325"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 Box 7"/>
          <p:cNvSpPr txBox="1">
            <a:spLocks noChangeArrowheads="1"/>
          </p:cNvSpPr>
          <p:nvPr/>
        </p:nvSpPr>
        <p:spPr bwMode="auto">
          <a:xfrm>
            <a:off x="4191000" y="6096000"/>
            <a:ext cx="46482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continuous pH and ORP metering for treatment found not in service</a:t>
            </a:r>
          </a:p>
        </p:txBody>
      </p:sp>
      <p:sp>
        <p:nvSpPr>
          <p:cNvPr id="3" name="TextBox 2"/>
          <p:cNvSpPr txBox="1"/>
          <p:nvPr/>
        </p:nvSpPr>
        <p:spPr>
          <a:xfrm>
            <a:off x="3622674" y="1676400"/>
            <a:ext cx="5140325" cy="4711674"/>
          </a:xfrm>
          <a:prstGeom prst="rect">
            <a:avLst/>
          </a:prstGeom>
          <a:solidFill>
            <a:srgbClr val="FFFF99"/>
          </a:solidFill>
          <a:ln>
            <a:solidFill>
              <a:srgbClr val="00B0F0"/>
            </a:solidFill>
          </a:ln>
        </p:spPr>
        <p:txBody>
          <a:bodyPr wrap="square" rtlCol="0">
            <a:spAutoFit/>
          </a:bodyPr>
          <a:lstStyle/>
          <a:p>
            <a:pPr algn="just">
              <a:lnSpc>
                <a:spcPts val="1900"/>
              </a:lnSpc>
            </a:pPr>
            <a:r>
              <a:rPr lang="en-US" sz="1500" dirty="0">
                <a:solidFill>
                  <a:srgbClr val="001817"/>
                </a:solidFill>
                <a:latin typeface="Calibri" pitchFamily="34" charset="0"/>
                <a:ea typeface="Times New Roman"/>
              </a:rPr>
              <a:t>“I am Greg Arthur, an inspector with US EPA Region 9 in the Clean Water Act Compliance Office.  I am conducting routine inspections of certain industrial users in order to verify the basis of the municipal permit and to make findings toward the determination of compliance.  This is a routine inspection and not one in which you were singled out.  I’m required to always present my credentials upon setting foot on facility property and so here are my credentials.  My intention is to walk-through the facility, verify the configuration of wastewater handling, and set-up a 24-hour composite sampler at the permitted sample point.  I would like to take pictures during this inspection strictly of valves and pipes and things like that, that depict wastewater generation sources, delivery methods, treatment, and disposal, and I will ask you for permission before each picture.  If you believe that anything I ask is confidential, please notify me of this, as it is not my intention to handle any confidential information.  However, effluent data, and flow or production rates needed to determine compliance are expressly not confidential. Do you have any questions of me before we start?” </a:t>
            </a:r>
            <a:endParaRPr lang="en-US" sz="1500" dirty="0">
              <a:solidFill>
                <a:srgbClr val="001817"/>
              </a:solidFill>
              <a:latin typeface="Calibri" pitchFamily="34" charset="0"/>
            </a:endParaRPr>
          </a:p>
        </p:txBody>
      </p:sp>
    </p:spTree>
    <p:extLst>
      <p:ext uri="{BB962C8B-B14F-4D97-AF65-F5344CB8AC3E}">
        <p14:creationId xmlns:p14="http://schemas.microsoft.com/office/powerpoint/2010/main" val="341429334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17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17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173">
                                            <p:txEl>
                                              <p:pRg st="5" end="5"/>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17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17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17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173">
                                            <p:txEl>
                                              <p:pRg st="9" end="9"/>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7173">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173">
                                            <p:txEl>
                                              <p:pRg st="11" end="11"/>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7173">
                                            <p:txEl>
                                              <p:pRg st="12" end="12"/>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173">
                                            <p:txEl>
                                              <p:pRg st="13" end="13"/>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fade">
                                      <p:cBhvr>
                                        <p:cTn id="41" dur="500"/>
                                        <p:tgtEl>
                                          <p:spTgt spid="3"/>
                                        </p:tgtEl>
                                      </p:cBhvr>
                                    </p:animEffect>
                                  </p:childTnLst>
                                </p:cTn>
                              </p:par>
                              <p:par>
                                <p:cTn id="42" presetID="1" presetClass="exit" presetSubtype="0" fill="hold" grpId="0" nodeType="withEffect">
                                  <p:stCondLst>
                                    <p:cond delay="0"/>
                                  </p:stCondLst>
                                  <p:childTnLst>
                                    <p:set>
                                      <p:cBhvr>
                                        <p:cTn id="43"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Text Box 5"/>
          <p:cNvSpPr txBox="1">
            <a:spLocks noChangeArrowheads="1"/>
          </p:cNvSpPr>
          <p:nvPr/>
        </p:nvSpPr>
        <p:spPr bwMode="auto">
          <a:xfrm>
            <a:off x="457200" y="304800"/>
            <a:ext cx="8382000" cy="6300186"/>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Conducting Inspections</a:t>
            </a:r>
          </a:p>
          <a:p>
            <a:pPr marL="182880" lvl="0" indent="-182880">
              <a:spcBef>
                <a:spcPct val="50000"/>
              </a:spcBef>
              <a:buFont typeface="Arial" pitchFamily="34" charset="0"/>
              <a:buChar char="•"/>
              <a:defRPr/>
            </a:pPr>
            <a:r>
              <a:rPr lang="en-US" sz="2200" dirty="0">
                <a:solidFill>
                  <a:srgbClr val="00B0F0"/>
                </a:solidFill>
              </a:rPr>
              <a:t>Step 1 - Entry</a:t>
            </a:r>
          </a:p>
          <a:p>
            <a:pPr lvl="0">
              <a:spcBef>
                <a:spcPct val="40000"/>
              </a:spcBef>
              <a:buFontTx/>
              <a:buChar char="•"/>
              <a:defRPr/>
            </a:pPr>
            <a:r>
              <a:rPr lang="en-US" sz="2200" dirty="0">
                <a:solidFill>
                  <a:srgbClr val="FFCC00"/>
                </a:solidFill>
              </a:rPr>
              <a:t> write all this in the</a:t>
            </a:r>
          </a:p>
          <a:p>
            <a:pPr lvl="0">
              <a:defRPr/>
            </a:pPr>
            <a:r>
              <a:rPr lang="en-US" sz="2200" dirty="0">
                <a:solidFill>
                  <a:srgbClr val="FFCC00"/>
                </a:solidFill>
              </a:rPr>
              <a:t>  field notebook </a:t>
            </a:r>
          </a:p>
          <a:p>
            <a:pPr lvl="0">
              <a:spcBef>
                <a:spcPct val="40000"/>
              </a:spcBef>
              <a:buFontTx/>
              <a:buChar char="•"/>
              <a:defRPr/>
            </a:pPr>
            <a:r>
              <a:rPr lang="en-US" sz="2200" dirty="0">
                <a:solidFill>
                  <a:srgbClr val="FFCC00"/>
                </a:solidFill>
              </a:rPr>
              <a:t> prepare but don’t</a:t>
            </a:r>
          </a:p>
          <a:p>
            <a:pPr lvl="0">
              <a:defRPr/>
            </a:pPr>
            <a:r>
              <a:rPr lang="en-US" sz="2200" dirty="0">
                <a:solidFill>
                  <a:srgbClr val="FFCC00"/>
                </a:solidFill>
              </a:rPr>
              <a:t>  </a:t>
            </a:r>
            <a:r>
              <a:rPr lang="en-US" sz="2200" dirty="0" err="1">
                <a:solidFill>
                  <a:srgbClr val="FFCC00"/>
                </a:solidFill>
              </a:rPr>
              <a:t>overprepare</a:t>
            </a:r>
            <a:r>
              <a:rPr lang="en-US" sz="2200" dirty="0">
                <a:solidFill>
                  <a:srgbClr val="FFCC00"/>
                </a:solidFill>
              </a:rPr>
              <a:t> - know:</a:t>
            </a:r>
          </a:p>
          <a:p>
            <a:pPr lvl="0">
              <a:defRPr/>
            </a:pPr>
            <a:r>
              <a:rPr lang="en-US" sz="2200" dirty="0">
                <a:solidFill>
                  <a:srgbClr val="FFCC00"/>
                </a:solidFill>
              </a:rPr>
              <a:t>  </a:t>
            </a:r>
            <a:r>
              <a:rPr lang="en-US" sz="2200" dirty="0">
                <a:solidFill>
                  <a:srgbClr val="00B0F0"/>
                </a:solidFill>
              </a:rPr>
              <a:t>1 - the permit</a:t>
            </a:r>
          </a:p>
          <a:p>
            <a:pPr lvl="0">
              <a:defRPr/>
            </a:pPr>
            <a:r>
              <a:rPr lang="en-US" sz="2200" dirty="0">
                <a:solidFill>
                  <a:srgbClr val="00B0F0"/>
                </a:solidFill>
              </a:rPr>
              <a:t>  2 - permit fact sheet  </a:t>
            </a:r>
          </a:p>
          <a:p>
            <a:pPr lvl="0">
              <a:defRPr/>
            </a:pPr>
            <a:r>
              <a:rPr lang="en-US" sz="2200" dirty="0">
                <a:solidFill>
                  <a:srgbClr val="00B0F0"/>
                </a:solidFill>
              </a:rPr>
              <a:t>  3 - IU submissions</a:t>
            </a:r>
          </a:p>
          <a:p>
            <a:pPr lvl="0">
              <a:defRPr/>
            </a:pPr>
            <a:r>
              <a:rPr lang="en-US" sz="2200" dirty="0">
                <a:solidFill>
                  <a:srgbClr val="00B0F0"/>
                </a:solidFill>
              </a:rPr>
              <a:t>  4 - current permitting</a:t>
            </a:r>
          </a:p>
          <a:p>
            <a:pPr lvl="0">
              <a:defRPr/>
            </a:pPr>
            <a:r>
              <a:rPr lang="en-US" sz="2200" dirty="0">
                <a:solidFill>
                  <a:srgbClr val="00B0F0"/>
                </a:solidFill>
              </a:rPr>
              <a:t>  compliance issues </a:t>
            </a:r>
          </a:p>
          <a:p>
            <a:pPr lvl="0">
              <a:spcBef>
                <a:spcPct val="40000"/>
              </a:spcBef>
              <a:buFontTx/>
              <a:buChar char="•"/>
              <a:defRPr/>
            </a:pPr>
            <a:r>
              <a:rPr lang="en-US" sz="2200" dirty="0">
                <a:solidFill>
                  <a:srgbClr val="FFCC00"/>
                </a:solidFill>
              </a:rPr>
              <a:t> opening conference</a:t>
            </a:r>
          </a:p>
          <a:p>
            <a:pPr lvl="0">
              <a:defRPr/>
            </a:pPr>
            <a:r>
              <a:rPr lang="en-US" sz="2200" dirty="0">
                <a:solidFill>
                  <a:srgbClr val="FFCC00"/>
                </a:solidFill>
              </a:rPr>
              <a:t>  announced inspection</a:t>
            </a:r>
          </a:p>
        </p:txBody>
      </p:sp>
      <p:sp>
        <p:nvSpPr>
          <p:cNvPr id="3" name="TextBox 2"/>
          <p:cNvSpPr txBox="1"/>
          <p:nvPr/>
        </p:nvSpPr>
        <p:spPr>
          <a:xfrm>
            <a:off x="3633561" y="3190076"/>
            <a:ext cx="5107666" cy="3259867"/>
          </a:xfrm>
          <a:prstGeom prst="rect">
            <a:avLst/>
          </a:prstGeom>
          <a:solidFill>
            <a:srgbClr val="FFFF99"/>
          </a:solidFill>
          <a:ln>
            <a:solidFill>
              <a:srgbClr val="00B0F0"/>
            </a:solidFill>
          </a:ln>
        </p:spPr>
        <p:txBody>
          <a:bodyPr wrap="square" rtlCol="0">
            <a:spAutoFit/>
          </a:bodyPr>
          <a:lstStyle/>
          <a:p>
            <a:pPr algn="just">
              <a:lnSpc>
                <a:spcPts val="1900"/>
              </a:lnSpc>
            </a:pPr>
            <a:r>
              <a:rPr lang="en-US" sz="1500" b="1" dirty="0">
                <a:solidFill>
                  <a:srgbClr val="001817"/>
                </a:solidFill>
                <a:latin typeface="Calibri" pitchFamily="34" charset="0"/>
                <a:ea typeface="Times New Roman"/>
              </a:rPr>
              <a:t>Unannounced inspections </a:t>
            </a:r>
            <a:r>
              <a:rPr lang="en-US" sz="1500" dirty="0">
                <a:solidFill>
                  <a:srgbClr val="001817"/>
                </a:solidFill>
                <a:latin typeface="Calibri" pitchFamily="34" charset="0"/>
                <a:ea typeface="Times New Roman"/>
              </a:rPr>
              <a:t>to collect samples, for example, should simply involve the presentation of credentials.</a:t>
            </a:r>
          </a:p>
          <a:p>
            <a:pPr algn="just">
              <a:lnSpc>
                <a:spcPts val="1900"/>
              </a:lnSpc>
            </a:pPr>
            <a:endParaRPr lang="en-US" sz="1500" dirty="0">
              <a:solidFill>
                <a:srgbClr val="001817"/>
              </a:solidFill>
              <a:latin typeface="Calibri" pitchFamily="34" charset="0"/>
              <a:ea typeface="Times New Roman"/>
            </a:endParaRPr>
          </a:p>
          <a:p>
            <a:pPr algn="just">
              <a:lnSpc>
                <a:spcPts val="1900"/>
              </a:lnSpc>
            </a:pPr>
            <a:r>
              <a:rPr lang="en-US" sz="1500" b="1" dirty="0">
                <a:solidFill>
                  <a:srgbClr val="001817"/>
                </a:solidFill>
                <a:latin typeface="Calibri" pitchFamily="34" charset="0"/>
                <a:ea typeface="Times New Roman"/>
              </a:rPr>
              <a:t>Announced inspections </a:t>
            </a:r>
            <a:r>
              <a:rPr lang="en-US" sz="1500" dirty="0">
                <a:solidFill>
                  <a:srgbClr val="001817"/>
                </a:solidFill>
                <a:latin typeface="Calibri" pitchFamily="34" charset="0"/>
                <a:ea typeface="Times New Roman"/>
              </a:rPr>
              <a:t>would involve an opening conference, followed by the escorted inspection of the facility.  The opening conference should also lay out which samples are going to be collected during the inspection – splits, dupes, blanks.  In my opinion, for routine POTW sampling, it must be assumed the results could be used in an enforcement action.  Therefore, at each facility per day, there should be one sample duplicate, one field blank, and an offer to split a sample.  The rule of thumb at EPA was one dupe and one blank for every ten samples taken in a day.</a:t>
            </a:r>
          </a:p>
        </p:txBody>
      </p:sp>
      <p:sp>
        <p:nvSpPr>
          <p:cNvPr id="2" name="TextBox 1"/>
          <p:cNvSpPr txBox="1"/>
          <p:nvPr/>
        </p:nvSpPr>
        <p:spPr>
          <a:xfrm>
            <a:off x="3633561" y="1676400"/>
            <a:ext cx="5118552" cy="1246495"/>
          </a:xfrm>
          <a:prstGeom prst="rect">
            <a:avLst/>
          </a:prstGeom>
          <a:solidFill>
            <a:srgbClr val="FFFF99"/>
          </a:solidFill>
          <a:ln>
            <a:solidFill>
              <a:srgbClr val="00B0F0"/>
            </a:solidFill>
          </a:ln>
        </p:spPr>
        <p:txBody>
          <a:bodyPr wrap="square" rtlCol="0">
            <a:spAutoFit/>
          </a:bodyPr>
          <a:lstStyle/>
          <a:p>
            <a:r>
              <a:rPr lang="en-US" sz="1500" dirty="0">
                <a:latin typeface="Calibri" pitchFamily="34" charset="0"/>
              </a:rPr>
              <a:t>I always said and did the same thing so that if I ever had to testify I could say, “I know I presented my credentials and announced my purpose for the inspection because I always present my credentials and announce my purpose for the inspection”.</a:t>
            </a:r>
          </a:p>
        </p:txBody>
      </p:sp>
    </p:spTree>
    <p:extLst>
      <p:ext uri="{BB962C8B-B14F-4D97-AF65-F5344CB8AC3E}">
        <p14:creationId xmlns:p14="http://schemas.microsoft.com/office/powerpoint/2010/main" val="379546979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717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17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173">
                                            <p:txEl>
                                              <p:pRg st="5" end="5"/>
                                            </p:txEl>
                                          </p:spTgt>
                                        </p:tgtEl>
                                        <p:attrNameLst>
                                          <p:attrName>style.visibility</p:attrName>
                                        </p:attrNameLst>
                                      </p:cBhvr>
                                      <p:to>
                                        <p:strVal val="visible"/>
                                      </p:to>
                                    </p:set>
                                  </p:childTnLst>
                                </p:cTn>
                              </p:par>
                              <p:par>
                                <p:cTn id="11" presetID="10" presetClass="entr" presetSubtype="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173">
                                            <p:txEl>
                                              <p:pRg st="6" end="6"/>
                                            </p:txEl>
                                          </p:spTgt>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7173">
                                            <p:txEl>
                                              <p:pRg st="8" end="8"/>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7173">
                                            <p:txEl>
                                              <p:pRg st="9" end="9"/>
                                            </p:txEl>
                                          </p:spTgt>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7173">
                                            <p:txEl>
                                              <p:pRg st="7" end="7"/>
                                            </p:txEl>
                                          </p:spTgt>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7173">
                                            <p:txEl>
                                              <p:pRg st="10" end="1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7173">
                                            <p:txEl>
                                              <p:pRg st="11" end="1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7173">
                                            <p:txEl>
                                              <p:pRg st="12" end="12"/>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7173">
                                            <p:txEl>
                                              <p:pRg st="13" end="13"/>
                                            </p:txEl>
                                          </p:spTgt>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7173">
                                            <p:txEl>
                                              <p:pRg st="14" end="14"/>
                                            </p:txEl>
                                          </p:spTgt>
                                        </p:tgtEl>
                                        <p:attrNameLst>
                                          <p:attrName>style.visibility</p:attrName>
                                        </p:attrNameLst>
                                      </p:cBhvr>
                                      <p:to>
                                        <p:strVal val="visible"/>
                                      </p:to>
                                    </p:set>
                                  </p:childTnLst>
                                </p:cTn>
                              </p:par>
                              <p:par>
                                <p:cTn id="36" presetID="10" presetClass="entr" presetSubtype="0" fill="hold" grpId="0" nodeType="withEffect">
                                  <p:stCondLst>
                                    <p:cond delay="0"/>
                                  </p:stCondLst>
                                  <p:childTnLst>
                                    <p:set>
                                      <p:cBhvr>
                                        <p:cTn id="37" dur="1" fill="hold">
                                          <p:stCondLst>
                                            <p:cond delay="0"/>
                                          </p:stCondLst>
                                        </p:cTn>
                                        <p:tgtEl>
                                          <p:spTgt spid="3"/>
                                        </p:tgtEl>
                                        <p:attrNameLst>
                                          <p:attrName>style.visibility</p:attrName>
                                        </p:attrNameLst>
                                      </p:cBhvr>
                                      <p:to>
                                        <p:strVal val="visible"/>
                                      </p:to>
                                    </p:set>
                                    <p:animEffect transition="in" filter="fade">
                                      <p:cBhvr>
                                        <p:cTn id="38"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9" descr="lmblackoxide-4"/>
          <p:cNvPicPr>
            <a:picLocks noChangeAspect="1" noChangeArrowheads="1"/>
          </p:cNvPicPr>
          <p:nvPr/>
        </p:nvPicPr>
        <p:blipFill>
          <a:blip r:embed="rId2">
            <a:extLst>
              <a:ext uri="{28A0092B-C50C-407E-A947-70E740481C1C}">
                <a14:useLocalDpi xmlns:a14="http://schemas.microsoft.com/office/drawing/2010/main" val="0"/>
              </a:ext>
            </a:extLst>
          </a:blip>
          <a:srcRect l="9000"/>
          <a:stretch>
            <a:fillRect/>
          </a:stretch>
        </p:blipFill>
        <p:spPr bwMode="auto">
          <a:xfrm>
            <a:off x="3557588" y="1676400"/>
            <a:ext cx="51546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 Box 5"/>
          <p:cNvSpPr txBox="1">
            <a:spLocks noChangeArrowheads="1"/>
          </p:cNvSpPr>
          <p:nvPr/>
        </p:nvSpPr>
        <p:spPr bwMode="auto">
          <a:xfrm>
            <a:off x="457200" y="304800"/>
            <a:ext cx="8382000" cy="3677930"/>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Conducting Inspections</a:t>
            </a:r>
          </a:p>
          <a:p>
            <a:pPr>
              <a:spcBef>
                <a:spcPct val="50000"/>
              </a:spcBef>
              <a:buFontTx/>
              <a:buChar char="•"/>
              <a:defRPr/>
            </a:pPr>
            <a:r>
              <a:rPr lang="en-US" sz="2200" dirty="0">
                <a:solidFill>
                  <a:srgbClr val="00B0F0"/>
                </a:solidFill>
              </a:rPr>
              <a:t> Step 2 - Process</a:t>
            </a:r>
          </a:p>
          <a:p>
            <a:pPr>
              <a:spcBef>
                <a:spcPts val="1200"/>
              </a:spcBef>
              <a:defRPr/>
            </a:pPr>
            <a:r>
              <a:rPr lang="en-US" sz="2200" dirty="0">
                <a:solidFill>
                  <a:srgbClr val="FFCC00"/>
                </a:solidFill>
              </a:rPr>
              <a:t>  First follow the </a:t>
            </a:r>
            <a:r>
              <a:rPr lang="en-US" sz="2200" dirty="0" err="1">
                <a:solidFill>
                  <a:srgbClr val="FFCC00"/>
                </a:solidFill>
              </a:rPr>
              <a:t>indus</a:t>
            </a:r>
            <a:r>
              <a:rPr lang="en-US" sz="2200" dirty="0">
                <a:solidFill>
                  <a:srgbClr val="FFCC00"/>
                </a:solidFill>
              </a:rPr>
              <a:t>-</a:t>
            </a:r>
          </a:p>
          <a:p>
            <a:pPr>
              <a:spcBef>
                <a:spcPts val="0"/>
              </a:spcBef>
              <a:defRPr/>
            </a:pPr>
            <a:r>
              <a:rPr lang="en-US" sz="2200" dirty="0">
                <a:solidFill>
                  <a:srgbClr val="FFCC00"/>
                </a:solidFill>
              </a:rPr>
              <a:t>  trial processing steps</a:t>
            </a:r>
          </a:p>
          <a:p>
            <a:pPr>
              <a:spcBef>
                <a:spcPts val="0"/>
              </a:spcBef>
              <a:defRPr/>
            </a:pPr>
            <a:r>
              <a:rPr lang="en-US" sz="2200" dirty="0">
                <a:solidFill>
                  <a:srgbClr val="FFCC00"/>
                </a:solidFill>
              </a:rPr>
              <a:t>  (raw materials in to</a:t>
            </a:r>
          </a:p>
          <a:p>
            <a:pPr>
              <a:spcBef>
                <a:spcPts val="0"/>
              </a:spcBef>
              <a:defRPr/>
            </a:pPr>
            <a:r>
              <a:rPr lang="en-US" sz="2200" dirty="0">
                <a:solidFill>
                  <a:srgbClr val="FFCC00"/>
                </a:solidFill>
              </a:rPr>
              <a:t>  final products out).</a:t>
            </a:r>
            <a:r>
              <a:rPr lang="en-US" sz="2200" dirty="0">
                <a:solidFill>
                  <a:srgbClr val="3366FF"/>
                </a:solidFill>
              </a:rPr>
              <a:t>  </a:t>
            </a:r>
          </a:p>
        </p:txBody>
      </p:sp>
      <p:sp>
        <p:nvSpPr>
          <p:cNvPr id="53254" name="Text Box 6"/>
          <p:cNvSpPr txBox="1">
            <a:spLocks noChangeArrowheads="1"/>
          </p:cNvSpPr>
          <p:nvPr/>
        </p:nvSpPr>
        <p:spPr bwMode="auto">
          <a:xfrm>
            <a:off x="4114800" y="5943600"/>
            <a:ext cx="49530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open drums, portable pump and hosing, floor staining – general uncontrolled mess</a:t>
            </a:r>
          </a:p>
        </p:txBody>
      </p:sp>
      <p:sp>
        <p:nvSpPr>
          <p:cNvPr id="8198" name="Line 19"/>
          <p:cNvSpPr>
            <a:spLocks noChangeShapeType="1"/>
          </p:cNvSpPr>
          <p:nvPr/>
        </p:nvSpPr>
        <p:spPr bwMode="auto">
          <a:xfrm>
            <a:off x="5943600" y="2514600"/>
            <a:ext cx="762000" cy="3048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9" name="Line 20"/>
          <p:cNvSpPr>
            <a:spLocks noChangeShapeType="1"/>
          </p:cNvSpPr>
          <p:nvPr/>
        </p:nvSpPr>
        <p:spPr bwMode="auto">
          <a:xfrm>
            <a:off x="6324600" y="5181600"/>
            <a:ext cx="762000" cy="3048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200" name="Line 21"/>
          <p:cNvSpPr>
            <a:spLocks noChangeShapeType="1"/>
          </p:cNvSpPr>
          <p:nvPr/>
        </p:nvSpPr>
        <p:spPr bwMode="auto">
          <a:xfrm>
            <a:off x="6477000" y="4114800"/>
            <a:ext cx="762000" cy="3048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9" name="TextBox 8"/>
          <p:cNvSpPr txBox="1"/>
          <p:nvPr/>
        </p:nvSpPr>
        <p:spPr>
          <a:xfrm>
            <a:off x="3557589" y="1676400"/>
            <a:ext cx="5154612" cy="2285241"/>
          </a:xfrm>
          <a:prstGeom prst="rect">
            <a:avLst/>
          </a:prstGeom>
          <a:solidFill>
            <a:srgbClr val="FFFF99"/>
          </a:solidFill>
          <a:ln>
            <a:solidFill>
              <a:srgbClr val="00B0F0"/>
            </a:solidFill>
          </a:ln>
        </p:spPr>
        <p:txBody>
          <a:bodyPr wrap="square" rtlCol="0">
            <a:spAutoFit/>
          </a:bodyPr>
          <a:lstStyle/>
          <a:p>
            <a:pPr algn="just">
              <a:lnSpc>
                <a:spcPts val="1900"/>
              </a:lnSpc>
            </a:pPr>
            <a:r>
              <a:rPr lang="en-US" sz="1500" dirty="0">
                <a:solidFill>
                  <a:srgbClr val="001817"/>
                </a:solidFill>
                <a:latin typeface="Calibri" pitchFamily="34" charset="0"/>
                <a:ea typeface="Times New Roman"/>
              </a:rPr>
              <a:t>“If you could lead me from the start of the process to the end, as if we are raw materials.  Along the way I will note where wastewaters and wastes are generated, and how they are delivered to their points of disposal.  Only after following the process from raw materials in to finished products out, would I then like to double back and see the points of delivery, treatment, and disposal.  This way I am able to first understand the sources in order to better grasp the layout and configuration of the wastewater handling on-site.”</a:t>
            </a:r>
            <a:endParaRPr lang="en-US" sz="1500" dirty="0">
              <a:solidFill>
                <a:srgbClr val="001817"/>
              </a:solidFill>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5325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325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325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325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3253">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500"/>
                                        <p:tgtEl>
                                          <p:spTgt spid="9"/>
                                        </p:tgtEl>
                                      </p:cBhvr>
                                    </p:animEffect>
                                  </p:childTnLst>
                                </p:cTn>
                              </p:par>
                              <p:par>
                                <p:cTn id="22" presetID="1" presetClass="exit" presetSubtype="0" fill="hold" nodeType="withEffect">
                                  <p:stCondLst>
                                    <p:cond delay="0"/>
                                  </p:stCondLst>
                                  <p:childTnLst>
                                    <p:set>
                                      <p:cBhvr>
                                        <p:cTn id="23" dur="1" fill="hold">
                                          <p:stCondLst>
                                            <p:cond delay="0"/>
                                          </p:stCondLst>
                                        </p:cTn>
                                        <p:tgtEl>
                                          <p:spTgt spid="8194"/>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8200"/>
                                        </p:tgtEl>
                                        <p:attrNameLst>
                                          <p:attrName>style.visibility</p:attrName>
                                        </p:attrNameLst>
                                      </p:cBhvr>
                                      <p:to>
                                        <p:strVal val="hidden"/>
                                      </p:to>
                                    </p:set>
                                  </p:childTnLst>
                                </p:cTn>
                              </p:par>
                              <p:par>
                                <p:cTn id="26" presetID="1" presetClass="exit" presetSubtype="0" fill="hold" grpId="0" nodeType="withEffect">
                                  <p:stCondLst>
                                    <p:cond delay="0"/>
                                  </p:stCondLst>
                                  <p:childTnLst>
                                    <p:set>
                                      <p:cBhvr>
                                        <p:cTn id="27" dur="1" fill="hold">
                                          <p:stCondLst>
                                            <p:cond delay="0"/>
                                          </p:stCondLst>
                                        </p:cTn>
                                        <p:tgtEl>
                                          <p:spTgt spid="8199"/>
                                        </p:tgtEl>
                                        <p:attrNameLst>
                                          <p:attrName>style.visibility</p:attrName>
                                        </p:attrNameLst>
                                      </p:cBhvr>
                                      <p:to>
                                        <p:strVal val="hidden"/>
                                      </p:to>
                                    </p:set>
                                  </p:childTnLst>
                                </p:cTn>
                              </p:par>
                              <p:par>
                                <p:cTn id="28" presetID="1" presetClass="exit" presetSubtype="0" fill="hold" grpId="0" nodeType="withEffect">
                                  <p:stCondLst>
                                    <p:cond delay="0"/>
                                  </p:stCondLst>
                                  <p:childTnLst>
                                    <p:set>
                                      <p:cBhvr>
                                        <p:cTn id="29" dur="1" fill="hold">
                                          <p:stCondLst>
                                            <p:cond delay="0"/>
                                          </p:stCondLst>
                                        </p:cTn>
                                        <p:tgtEl>
                                          <p:spTgt spid="5325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254" grpId="0"/>
      <p:bldP spid="8199" grpId="0" animBg="1"/>
      <p:bldP spid="8200" grpId="0" animBg="1"/>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7" name="Text Box 5"/>
          <p:cNvSpPr txBox="1">
            <a:spLocks noChangeArrowheads="1"/>
          </p:cNvSpPr>
          <p:nvPr/>
        </p:nvSpPr>
        <p:spPr bwMode="auto">
          <a:xfrm>
            <a:off x="457200" y="304800"/>
            <a:ext cx="8382000" cy="6266331"/>
          </a:xfrm>
          <a:prstGeom prst="rect">
            <a:avLst/>
          </a:prstGeom>
          <a:noFill/>
          <a:ln w="9525">
            <a:noFill/>
            <a:miter lim="800000"/>
            <a:headEnd/>
            <a:tailEnd/>
          </a:ln>
          <a:effectLst/>
        </p:spPr>
        <p:txBody>
          <a:bodyPr>
            <a:spAutoFit/>
          </a:bodyPr>
          <a:lstStyle/>
          <a:p>
            <a:pPr>
              <a:spcBef>
                <a:spcPct val="50000"/>
              </a:spcBef>
              <a:defRPr/>
            </a:pPr>
            <a:r>
              <a:rPr lang="en-US" sz="3600" dirty="0">
                <a:solidFill>
                  <a:srgbClr val="FFFF99"/>
                </a:solidFill>
              </a:rPr>
              <a:t>Industrial User Inspections</a:t>
            </a:r>
          </a:p>
          <a:p>
            <a:pPr>
              <a:spcBef>
                <a:spcPct val="50000"/>
              </a:spcBef>
              <a:defRPr/>
            </a:pPr>
            <a:r>
              <a:rPr lang="en-US" sz="2200" dirty="0">
                <a:solidFill>
                  <a:srgbClr val="000066"/>
                </a:solidFill>
              </a:rPr>
              <a:t>Key is to find the sources of the variability in discharge quality</a:t>
            </a:r>
          </a:p>
          <a:p>
            <a:pPr>
              <a:spcBef>
                <a:spcPct val="50000"/>
              </a:spcBef>
              <a:defRPr/>
            </a:pPr>
            <a:r>
              <a:rPr lang="en-US" sz="2200" dirty="0">
                <a:solidFill>
                  <a:srgbClr val="FFFF99"/>
                </a:solidFill>
              </a:rPr>
              <a:t>Conducting Inspections</a:t>
            </a:r>
          </a:p>
          <a:p>
            <a:pPr>
              <a:spcBef>
                <a:spcPct val="50000"/>
              </a:spcBef>
              <a:defRPr/>
            </a:pPr>
            <a:r>
              <a:rPr lang="en-US" sz="2200" dirty="0">
                <a:solidFill>
                  <a:srgbClr val="00B0F0"/>
                </a:solidFill>
              </a:rPr>
              <a:t>Step 2 - Along the way</a:t>
            </a:r>
          </a:p>
          <a:p>
            <a:pPr>
              <a:spcBef>
                <a:spcPct val="50000"/>
              </a:spcBef>
              <a:buFontTx/>
              <a:buChar char="•"/>
              <a:defRPr/>
            </a:pPr>
            <a:r>
              <a:rPr lang="en-US" sz="2200" dirty="0">
                <a:solidFill>
                  <a:srgbClr val="FFCC00"/>
                </a:solidFill>
              </a:rPr>
              <a:t> identify all</a:t>
            </a:r>
          </a:p>
          <a:p>
            <a:pPr>
              <a:defRPr/>
            </a:pPr>
            <a:r>
              <a:rPr lang="en-US" sz="2200" dirty="0">
                <a:solidFill>
                  <a:srgbClr val="FFCC00"/>
                </a:solidFill>
              </a:rPr>
              <a:t>  </a:t>
            </a:r>
            <a:r>
              <a:rPr lang="en-US" sz="2200" dirty="0" err="1">
                <a:solidFill>
                  <a:srgbClr val="FFCC00"/>
                </a:solidFill>
              </a:rPr>
              <a:t>wastestreams</a:t>
            </a:r>
            <a:endParaRPr lang="en-US" sz="2200" dirty="0">
              <a:solidFill>
                <a:srgbClr val="FFCC00"/>
              </a:solidFill>
            </a:endParaRPr>
          </a:p>
          <a:p>
            <a:pPr>
              <a:spcBef>
                <a:spcPct val="40000"/>
              </a:spcBef>
              <a:buFontTx/>
              <a:buChar char="•"/>
              <a:defRPr/>
            </a:pPr>
            <a:r>
              <a:rPr lang="en-US" sz="2200" dirty="0">
                <a:solidFill>
                  <a:srgbClr val="FFCC00"/>
                </a:solidFill>
              </a:rPr>
              <a:t> determine</a:t>
            </a:r>
          </a:p>
          <a:p>
            <a:pPr>
              <a:defRPr/>
            </a:pPr>
            <a:r>
              <a:rPr lang="en-US" sz="2200" dirty="0">
                <a:solidFill>
                  <a:srgbClr val="FFCC00"/>
                </a:solidFill>
              </a:rPr>
              <a:t>  controls for each</a:t>
            </a:r>
          </a:p>
          <a:p>
            <a:pPr>
              <a:spcBef>
                <a:spcPct val="40000"/>
              </a:spcBef>
              <a:buFontTx/>
              <a:buChar char="•"/>
              <a:defRPr/>
            </a:pPr>
            <a:r>
              <a:rPr lang="en-US" sz="2200" dirty="0">
                <a:solidFill>
                  <a:srgbClr val="FFCC00"/>
                </a:solidFill>
              </a:rPr>
              <a:t> determine all</a:t>
            </a:r>
          </a:p>
          <a:p>
            <a:pPr>
              <a:defRPr/>
            </a:pPr>
            <a:r>
              <a:rPr lang="en-US" sz="2200" dirty="0">
                <a:solidFill>
                  <a:srgbClr val="FFCC00"/>
                </a:solidFill>
              </a:rPr>
              <a:t>  methods of delivery</a:t>
            </a:r>
          </a:p>
          <a:p>
            <a:pPr>
              <a:spcBef>
                <a:spcPct val="40000"/>
              </a:spcBef>
              <a:buFontTx/>
              <a:buChar char="•"/>
              <a:defRPr/>
            </a:pPr>
            <a:r>
              <a:rPr lang="en-US" sz="2200" dirty="0">
                <a:solidFill>
                  <a:srgbClr val="FFCC00"/>
                </a:solidFill>
              </a:rPr>
              <a:t> verify the</a:t>
            </a:r>
          </a:p>
          <a:p>
            <a:pPr>
              <a:defRPr/>
            </a:pPr>
            <a:r>
              <a:rPr lang="en-US" sz="2200" dirty="0">
                <a:solidFill>
                  <a:srgbClr val="FFCC00"/>
                </a:solidFill>
              </a:rPr>
              <a:t>  pollutants present</a:t>
            </a:r>
          </a:p>
          <a:p>
            <a:pPr>
              <a:spcBef>
                <a:spcPct val="40000"/>
              </a:spcBef>
              <a:buFontTx/>
              <a:buChar char="•"/>
              <a:defRPr/>
            </a:pPr>
            <a:r>
              <a:rPr lang="en-US" sz="2200" dirty="0">
                <a:solidFill>
                  <a:srgbClr val="FFCC00"/>
                </a:solidFill>
              </a:rPr>
              <a:t> verify process</a:t>
            </a:r>
          </a:p>
          <a:p>
            <a:pPr>
              <a:defRPr/>
            </a:pPr>
            <a:r>
              <a:rPr lang="en-US" sz="2200" dirty="0">
                <a:solidFill>
                  <a:srgbClr val="FFCC00"/>
                </a:solidFill>
              </a:rPr>
              <a:t>  and start-up dates</a:t>
            </a:r>
            <a:r>
              <a:rPr lang="en-US" sz="2200" dirty="0">
                <a:solidFill>
                  <a:srgbClr val="3366FF"/>
                </a:solidFill>
              </a:rPr>
              <a:t>  </a:t>
            </a:r>
          </a:p>
        </p:txBody>
      </p:sp>
      <p:pic>
        <p:nvPicPr>
          <p:cNvPr id="9219" name="Picture 2" descr="lmblackoxide-4"/>
          <p:cNvPicPr>
            <a:picLocks noChangeAspect="1" noChangeArrowheads="1"/>
          </p:cNvPicPr>
          <p:nvPr/>
        </p:nvPicPr>
        <p:blipFill>
          <a:blip r:embed="rId2">
            <a:extLst>
              <a:ext uri="{28A0092B-C50C-407E-A947-70E740481C1C}">
                <a14:useLocalDpi xmlns:a14="http://schemas.microsoft.com/office/drawing/2010/main" val="0"/>
              </a:ext>
            </a:extLst>
          </a:blip>
          <a:srcRect l="9000"/>
          <a:stretch>
            <a:fillRect/>
          </a:stretch>
        </p:blipFill>
        <p:spPr bwMode="auto">
          <a:xfrm>
            <a:off x="3557588" y="1676400"/>
            <a:ext cx="5154612" cy="4248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8" name="Text Box 6"/>
          <p:cNvSpPr txBox="1">
            <a:spLocks noChangeArrowheads="1"/>
          </p:cNvSpPr>
          <p:nvPr/>
        </p:nvSpPr>
        <p:spPr bwMode="auto">
          <a:xfrm>
            <a:off x="4114800" y="5943600"/>
            <a:ext cx="5029200" cy="707886"/>
          </a:xfrm>
          <a:prstGeom prst="rect">
            <a:avLst/>
          </a:prstGeom>
          <a:noFill/>
          <a:ln w="9525">
            <a:noFill/>
            <a:miter lim="800000"/>
            <a:headEnd/>
            <a:tailEnd/>
          </a:ln>
          <a:effectLst/>
        </p:spPr>
        <p:txBody>
          <a:bodyPr wrap="square">
            <a:spAutoFit/>
          </a:bodyPr>
          <a:lstStyle/>
          <a:p>
            <a:pPr>
              <a:spcBef>
                <a:spcPct val="50000"/>
              </a:spcBef>
              <a:defRPr/>
            </a:pPr>
            <a:r>
              <a:rPr lang="en-US" sz="2000" dirty="0">
                <a:solidFill>
                  <a:srgbClr val="6600CC"/>
                </a:solidFill>
              </a:rPr>
              <a:t>open drums, portable pump and hosing, floor staining – general uncontrolled mess</a:t>
            </a:r>
          </a:p>
        </p:txBody>
      </p:sp>
      <p:sp>
        <p:nvSpPr>
          <p:cNvPr id="54279" name="Line 7"/>
          <p:cNvSpPr>
            <a:spLocks noChangeShapeType="1"/>
          </p:cNvSpPr>
          <p:nvPr/>
        </p:nvSpPr>
        <p:spPr bwMode="auto">
          <a:xfrm>
            <a:off x="8077200" y="2057400"/>
            <a:ext cx="0" cy="1447800"/>
          </a:xfrm>
          <a:prstGeom prst="line">
            <a:avLst/>
          </a:prstGeom>
          <a:noFill/>
          <a:ln w="19050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4280" name="Line 8"/>
          <p:cNvSpPr>
            <a:spLocks noChangeShapeType="1"/>
          </p:cNvSpPr>
          <p:nvPr/>
        </p:nvSpPr>
        <p:spPr bwMode="auto">
          <a:xfrm>
            <a:off x="7391400" y="2057400"/>
            <a:ext cx="0" cy="1447800"/>
          </a:xfrm>
          <a:prstGeom prst="line">
            <a:avLst/>
          </a:prstGeom>
          <a:noFill/>
          <a:ln w="190500">
            <a:solidFill>
              <a:srgbClr val="FFCC00"/>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54282" name="Line 10"/>
          <p:cNvSpPr>
            <a:spLocks noChangeShapeType="1"/>
          </p:cNvSpPr>
          <p:nvPr/>
        </p:nvSpPr>
        <p:spPr bwMode="auto">
          <a:xfrm>
            <a:off x="5943600" y="2514600"/>
            <a:ext cx="762000" cy="3048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3" name="Line 11"/>
          <p:cNvSpPr>
            <a:spLocks noChangeShapeType="1"/>
          </p:cNvSpPr>
          <p:nvPr/>
        </p:nvSpPr>
        <p:spPr bwMode="auto">
          <a:xfrm>
            <a:off x="6324600" y="5181600"/>
            <a:ext cx="762000" cy="3048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4284" name="Line 12"/>
          <p:cNvSpPr>
            <a:spLocks noChangeShapeType="1"/>
          </p:cNvSpPr>
          <p:nvPr/>
        </p:nvSpPr>
        <p:spPr bwMode="auto">
          <a:xfrm>
            <a:off x="6477000" y="4114800"/>
            <a:ext cx="762000" cy="304800"/>
          </a:xfrm>
          <a:prstGeom prst="line">
            <a:avLst/>
          </a:prstGeom>
          <a:noFill/>
          <a:ln w="57150">
            <a:solidFill>
              <a:srgbClr val="FFCC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 name="TextBox 1"/>
          <p:cNvSpPr txBox="1"/>
          <p:nvPr/>
        </p:nvSpPr>
        <p:spPr>
          <a:xfrm>
            <a:off x="3352800" y="5924550"/>
            <a:ext cx="990600" cy="707886"/>
          </a:xfrm>
          <a:prstGeom prst="rect">
            <a:avLst/>
          </a:prstGeom>
          <a:noFill/>
        </p:spPr>
        <p:txBody>
          <a:bodyPr wrap="square" rtlCol="0">
            <a:spAutoFit/>
          </a:bodyPr>
          <a:lstStyle/>
          <a:p>
            <a:r>
              <a:rPr lang="en-US" sz="4000" b="1" dirty="0">
                <a:solidFill>
                  <a:srgbClr val="FFCC00"/>
                </a:solidFill>
                <a:latin typeface="Wingdings" pitchFamily="2" charset="2"/>
              </a:rPr>
              <a:t>DD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427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4277">
                                            <p:txEl>
                                              <p:pRg st="7" end="7"/>
                                            </p:txEl>
                                          </p:spTgt>
                                        </p:tgtEl>
                                        <p:attrNameLst>
                                          <p:attrName>style.visibility</p:attrName>
                                        </p:attrNameLst>
                                      </p:cBhvr>
                                      <p:to>
                                        <p:strVal val="visible"/>
                                      </p:to>
                                    </p:set>
                                  </p:childTnLst>
                                </p:cTn>
                              </p:par>
                              <p:par>
                                <p:cTn id="9" presetID="3" presetClass="emph" presetSubtype="2" fill="hold" nodeType="withEffect">
                                  <p:stCondLst>
                                    <p:cond delay="0"/>
                                  </p:stCondLst>
                                  <p:childTnLst>
                                    <p:animClr clrSpc="rgb" dir="cw">
                                      <p:cBhvr override="childStyle">
                                        <p:cTn id="10" dur="500" fill="hold"/>
                                        <p:tgtEl>
                                          <p:spTgt spid="54277">
                                            <p:txEl>
                                              <p:pRg st="4" end="4"/>
                                            </p:txEl>
                                          </p:spTgt>
                                        </p:tgtEl>
                                        <p:attrNameLst>
                                          <p:attrName>style.color</p:attrName>
                                        </p:attrNameLst>
                                      </p:cBhvr>
                                      <p:to>
                                        <a:srgbClr val="000099"/>
                                      </p:to>
                                    </p:animClr>
                                  </p:childTnLst>
                                </p:cTn>
                              </p:par>
                              <p:par>
                                <p:cTn id="11" presetID="3" presetClass="emph" presetSubtype="2" fill="hold" nodeType="withEffect">
                                  <p:stCondLst>
                                    <p:cond delay="0"/>
                                  </p:stCondLst>
                                  <p:childTnLst>
                                    <p:animClr clrSpc="rgb" dir="cw">
                                      <p:cBhvr override="childStyle">
                                        <p:cTn id="12" dur="500" fill="hold"/>
                                        <p:tgtEl>
                                          <p:spTgt spid="54277">
                                            <p:txEl>
                                              <p:pRg st="5" end="5"/>
                                            </p:txEl>
                                          </p:spTgt>
                                        </p:tgtEl>
                                        <p:attrNameLst>
                                          <p:attrName>style.color</p:attrName>
                                        </p:attrNameLst>
                                      </p:cBhvr>
                                      <p:to>
                                        <a:srgbClr val="000099"/>
                                      </p:to>
                                    </p:animClr>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54277">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4277">
                                            <p:txEl>
                                              <p:pRg st="9" end="9"/>
                                            </p:txEl>
                                          </p:spTgt>
                                        </p:tgtEl>
                                        <p:attrNameLst>
                                          <p:attrName>style.visibility</p:attrName>
                                        </p:attrNameLst>
                                      </p:cBhvr>
                                      <p:to>
                                        <p:strVal val="visible"/>
                                      </p:to>
                                    </p:set>
                                  </p:childTnLst>
                                </p:cTn>
                              </p:par>
                              <p:par>
                                <p:cTn id="19" presetID="3" presetClass="emph" presetSubtype="2" fill="hold" nodeType="withEffect">
                                  <p:stCondLst>
                                    <p:cond delay="0"/>
                                  </p:stCondLst>
                                  <p:childTnLst>
                                    <p:animClr clrSpc="rgb" dir="cw">
                                      <p:cBhvr override="childStyle">
                                        <p:cTn id="20" dur="500" fill="hold"/>
                                        <p:tgtEl>
                                          <p:spTgt spid="54277">
                                            <p:txEl>
                                              <p:pRg st="6" end="6"/>
                                            </p:txEl>
                                          </p:spTgt>
                                        </p:tgtEl>
                                        <p:attrNameLst>
                                          <p:attrName>style.color</p:attrName>
                                        </p:attrNameLst>
                                      </p:cBhvr>
                                      <p:to>
                                        <a:srgbClr val="000099"/>
                                      </p:to>
                                    </p:animClr>
                                  </p:childTnLst>
                                </p:cTn>
                              </p:par>
                              <p:par>
                                <p:cTn id="21" presetID="3" presetClass="emph" presetSubtype="2" fill="hold" nodeType="withEffect">
                                  <p:stCondLst>
                                    <p:cond delay="0"/>
                                  </p:stCondLst>
                                  <p:childTnLst>
                                    <p:animClr clrSpc="rgb" dir="cw">
                                      <p:cBhvr override="childStyle">
                                        <p:cTn id="22" dur="500" fill="hold"/>
                                        <p:tgtEl>
                                          <p:spTgt spid="54277">
                                            <p:txEl>
                                              <p:pRg st="7" end="7"/>
                                            </p:txEl>
                                          </p:spTgt>
                                        </p:tgtEl>
                                        <p:attrNameLst>
                                          <p:attrName>style.color</p:attrName>
                                        </p:attrNameLst>
                                      </p:cBhvr>
                                      <p:to>
                                        <a:srgbClr val="000099"/>
                                      </p:to>
                                    </p:animClr>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5427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4277">
                                            <p:txEl>
                                              <p:pRg st="11" end="11"/>
                                            </p:txEl>
                                          </p:spTgt>
                                        </p:tgtEl>
                                        <p:attrNameLst>
                                          <p:attrName>style.visibility</p:attrName>
                                        </p:attrNameLst>
                                      </p:cBhvr>
                                      <p:to>
                                        <p:strVal val="visible"/>
                                      </p:to>
                                    </p:set>
                                  </p:childTnLst>
                                </p:cTn>
                              </p:par>
                              <p:par>
                                <p:cTn id="29" presetID="3" presetClass="emph" presetSubtype="2" fill="hold" nodeType="withEffect">
                                  <p:stCondLst>
                                    <p:cond delay="0"/>
                                  </p:stCondLst>
                                  <p:childTnLst>
                                    <p:animClr clrSpc="rgb" dir="cw">
                                      <p:cBhvr override="childStyle">
                                        <p:cTn id="30" dur="500" fill="hold"/>
                                        <p:tgtEl>
                                          <p:spTgt spid="54277">
                                            <p:txEl>
                                              <p:pRg st="8" end="8"/>
                                            </p:txEl>
                                          </p:spTgt>
                                        </p:tgtEl>
                                        <p:attrNameLst>
                                          <p:attrName>style.color</p:attrName>
                                        </p:attrNameLst>
                                      </p:cBhvr>
                                      <p:to>
                                        <a:srgbClr val="000099"/>
                                      </p:to>
                                    </p:animClr>
                                  </p:childTnLst>
                                </p:cTn>
                              </p:par>
                              <p:par>
                                <p:cTn id="31" presetID="3" presetClass="emph" presetSubtype="2" fill="hold" nodeType="withEffect">
                                  <p:stCondLst>
                                    <p:cond delay="0"/>
                                  </p:stCondLst>
                                  <p:childTnLst>
                                    <p:animClr clrSpc="rgb" dir="cw">
                                      <p:cBhvr override="childStyle">
                                        <p:cTn id="32" dur="500" fill="hold"/>
                                        <p:tgtEl>
                                          <p:spTgt spid="54277">
                                            <p:txEl>
                                              <p:pRg st="9" end="9"/>
                                            </p:txEl>
                                          </p:spTgt>
                                        </p:tgtEl>
                                        <p:attrNameLst>
                                          <p:attrName>style.color</p:attrName>
                                        </p:attrNameLst>
                                      </p:cBhvr>
                                      <p:to>
                                        <a:srgbClr val="000099"/>
                                      </p:to>
                                    </p:animClr>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presetSubtype="0" fill="hold" nodeType="clickEffect">
                                  <p:stCondLst>
                                    <p:cond delay="0"/>
                                  </p:stCondLst>
                                  <p:childTnLst>
                                    <p:set>
                                      <p:cBhvr>
                                        <p:cTn id="36" dur="1" fill="hold">
                                          <p:stCondLst>
                                            <p:cond delay="0"/>
                                          </p:stCondLst>
                                        </p:cTn>
                                        <p:tgtEl>
                                          <p:spTgt spid="54277">
                                            <p:txEl>
                                              <p:pRg st="12" end="12"/>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54277">
                                            <p:txEl>
                                              <p:pRg st="13" end="13"/>
                                            </p:txEl>
                                          </p:spTgt>
                                        </p:tgtEl>
                                        <p:attrNameLst>
                                          <p:attrName>style.visibility</p:attrName>
                                        </p:attrNameLst>
                                      </p:cBhvr>
                                      <p:to>
                                        <p:strVal val="visible"/>
                                      </p:to>
                                    </p:set>
                                  </p:childTnLst>
                                </p:cTn>
                              </p:par>
                              <p:par>
                                <p:cTn id="39" presetID="3" presetClass="emph" presetSubtype="2" fill="hold" nodeType="withEffect">
                                  <p:stCondLst>
                                    <p:cond delay="0"/>
                                  </p:stCondLst>
                                  <p:childTnLst>
                                    <p:animClr clrSpc="rgb" dir="cw">
                                      <p:cBhvr override="childStyle">
                                        <p:cTn id="40" dur="500" fill="hold"/>
                                        <p:tgtEl>
                                          <p:spTgt spid="54277">
                                            <p:txEl>
                                              <p:pRg st="10" end="10"/>
                                            </p:txEl>
                                          </p:spTgt>
                                        </p:tgtEl>
                                        <p:attrNameLst>
                                          <p:attrName>style.color</p:attrName>
                                        </p:attrNameLst>
                                      </p:cBhvr>
                                      <p:to>
                                        <a:srgbClr val="000099"/>
                                      </p:to>
                                    </p:animClr>
                                  </p:childTnLst>
                                </p:cTn>
                              </p:par>
                              <p:par>
                                <p:cTn id="41" presetID="3" presetClass="emph" presetSubtype="2" fill="hold" nodeType="withEffect">
                                  <p:stCondLst>
                                    <p:cond delay="0"/>
                                  </p:stCondLst>
                                  <p:childTnLst>
                                    <p:animClr clrSpc="rgb" dir="cw">
                                      <p:cBhvr override="childStyle">
                                        <p:cTn id="42" dur="500" fill="hold"/>
                                        <p:tgtEl>
                                          <p:spTgt spid="54277">
                                            <p:txEl>
                                              <p:pRg st="11" end="11"/>
                                            </p:txEl>
                                          </p:spTgt>
                                        </p:tgtEl>
                                        <p:attrNameLst>
                                          <p:attrName>style.color</p:attrName>
                                        </p:attrNameLst>
                                      </p:cBhvr>
                                      <p:to>
                                        <a:srgbClr val="000099"/>
                                      </p:to>
                                    </p:animClr>
                                  </p:childTnLst>
                                </p:cTn>
                              </p:par>
                            </p:childTnLst>
                          </p:cTn>
                        </p:par>
                      </p:childTnLst>
                    </p:cTn>
                  </p:par>
                  <p:par>
                    <p:cTn id="43" fill="hold" nodeType="clickPar">
                      <p:stCondLst>
                        <p:cond delay="indefinite"/>
                      </p:stCondLst>
                      <p:childTnLst>
                        <p:par>
                          <p:cTn id="44" fill="hold" nodeType="withGroup">
                            <p:stCondLst>
                              <p:cond delay="0"/>
                            </p:stCondLst>
                            <p:childTnLst>
                              <p:par>
                                <p:cTn id="45" presetID="3" presetClass="emph" presetSubtype="2" fill="hold" nodeType="clickEffect">
                                  <p:stCondLst>
                                    <p:cond delay="0"/>
                                  </p:stCondLst>
                                  <p:childTnLst>
                                    <p:animClr clrSpc="rgb" dir="cw">
                                      <p:cBhvr override="childStyle">
                                        <p:cTn id="46" dur="500" fill="hold"/>
                                        <p:tgtEl>
                                          <p:spTgt spid="54278">
                                            <p:txEl>
                                              <p:pRg st="0" end="0"/>
                                            </p:txEl>
                                          </p:spTgt>
                                        </p:tgtEl>
                                        <p:attrNameLst>
                                          <p:attrName>style.color</p:attrName>
                                        </p:attrNameLst>
                                      </p:cBhvr>
                                      <p:to>
                                        <a:srgbClr val="FFCC00"/>
                                      </p:to>
                                    </p:animClr>
                                  </p:childTnLst>
                                </p:cTn>
                              </p:par>
                              <p:par>
                                <p:cTn id="47" presetID="3" presetClass="emph" presetSubtype="2" fill="hold" nodeType="withEffect">
                                  <p:stCondLst>
                                    <p:cond delay="0"/>
                                  </p:stCondLst>
                                  <p:childTnLst>
                                    <p:animClr clrSpc="rgb" dir="cw">
                                      <p:cBhvr override="childStyle">
                                        <p:cTn id="48" dur="500" fill="hold"/>
                                        <p:tgtEl>
                                          <p:spTgt spid="54277">
                                            <p:txEl>
                                              <p:pRg st="12" end="12"/>
                                            </p:txEl>
                                          </p:spTgt>
                                        </p:tgtEl>
                                        <p:attrNameLst>
                                          <p:attrName>style.color</p:attrName>
                                        </p:attrNameLst>
                                      </p:cBhvr>
                                      <p:to>
                                        <a:srgbClr val="000099"/>
                                      </p:to>
                                    </p:animClr>
                                  </p:childTnLst>
                                </p:cTn>
                              </p:par>
                              <p:par>
                                <p:cTn id="49" presetID="3" presetClass="emph" presetSubtype="2" fill="hold" nodeType="withEffect">
                                  <p:stCondLst>
                                    <p:cond delay="0"/>
                                  </p:stCondLst>
                                  <p:childTnLst>
                                    <p:animClr clrSpc="rgb" dir="cw">
                                      <p:cBhvr override="childStyle">
                                        <p:cTn id="50" dur="500" fill="hold"/>
                                        <p:tgtEl>
                                          <p:spTgt spid="54277">
                                            <p:txEl>
                                              <p:pRg st="13" end="13"/>
                                            </p:txEl>
                                          </p:spTgt>
                                        </p:tgtEl>
                                        <p:attrNameLst>
                                          <p:attrName>style.color</p:attrName>
                                        </p:attrNameLst>
                                      </p:cBhvr>
                                      <p:to>
                                        <a:srgbClr val="000099"/>
                                      </p:to>
                                    </p:animClr>
                                  </p:childTnLst>
                                </p:cTn>
                              </p:par>
                              <p:par>
                                <p:cTn id="51" presetID="22" presetClass="entr" presetSubtype="4" fill="hold" grpId="0" nodeType="withEffect">
                                  <p:stCondLst>
                                    <p:cond delay="0"/>
                                  </p:stCondLst>
                                  <p:childTnLst>
                                    <p:set>
                                      <p:cBhvr>
                                        <p:cTn id="52" dur="1" fill="hold">
                                          <p:stCondLst>
                                            <p:cond delay="0"/>
                                          </p:stCondLst>
                                        </p:cTn>
                                        <p:tgtEl>
                                          <p:spTgt spid="54279"/>
                                        </p:tgtEl>
                                        <p:attrNameLst>
                                          <p:attrName>style.visibility</p:attrName>
                                        </p:attrNameLst>
                                      </p:cBhvr>
                                      <p:to>
                                        <p:strVal val="visible"/>
                                      </p:to>
                                    </p:set>
                                    <p:animEffect transition="in" filter="wipe(down)">
                                      <p:cBhvr>
                                        <p:cTn id="53" dur="500"/>
                                        <p:tgtEl>
                                          <p:spTgt spid="54279"/>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54280"/>
                                        </p:tgtEl>
                                        <p:attrNameLst>
                                          <p:attrName>style.visibility</p:attrName>
                                        </p:attrNameLst>
                                      </p:cBhvr>
                                      <p:to>
                                        <p:strVal val="visible"/>
                                      </p:to>
                                    </p:set>
                                    <p:animEffect transition="in" filter="wipe(down)">
                                      <p:cBhvr>
                                        <p:cTn id="56" dur="500"/>
                                        <p:tgtEl>
                                          <p:spTgt spid="54280"/>
                                        </p:tgtEl>
                                      </p:cBhvr>
                                    </p:animEffect>
                                  </p:childTnLst>
                                </p:cTn>
                              </p:par>
                              <p:par>
                                <p:cTn id="57" presetID="10" presetClass="exit" presetSubtype="0" fill="hold" grpId="0" nodeType="withEffect">
                                  <p:stCondLst>
                                    <p:cond delay="0"/>
                                  </p:stCondLst>
                                  <p:childTnLst>
                                    <p:animEffect transition="out" filter="fade">
                                      <p:cBhvr>
                                        <p:cTn id="58" dur="2000"/>
                                        <p:tgtEl>
                                          <p:spTgt spid="54282"/>
                                        </p:tgtEl>
                                      </p:cBhvr>
                                    </p:animEffect>
                                    <p:set>
                                      <p:cBhvr>
                                        <p:cTn id="59" dur="1" fill="hold">
                                          <p:stCondLst>
                                            <p:cond delay="1999"/>
                                          </p:stCondLst>
                                        </p:cTn>
                                        <p:tgtEl>
                                          <p:spTgt spid="54282"/>
                                        </p:tgtEl>
                                        <p:attrNameLst>
                                          <p:attrName>style.visibility</p:attrName>
                                        </p:attrNameLst>
                                      </p:cBhvr>
                                      <p:to>
                                        <p:strVal val="hidden"/>
                                      </p:to>
                                    </p:set>
                                  </p:childTnLst>
                                </p:cTn>
                              </p:par>
                              <p:par>
                                <p:cTn id="60" presetID="10" presetClass="exit" presetSubtype="0" fill="hold" grpId="0" nodeType="withEffect">
                                  <p:stCondLst>
                                    <p:cond delay="0"/>
                                  </p:stCondLst>
                                  <p:childTnLst>
                                    <p:animEffect transition="out" filter="fade">
                                      <p:cBhvr>
                                        <p:cTn id="61" dur="2000"/>
                                        <p:tgtEl>
                                          <p:spTgt spid="54283"/>
                                        </p:tgtEl>
                                      </p:cBhvr>
                                    </p:animEffect>
                                    <p:set>
                                      <p:cBhvr>
                                        <p:cTn id="62" dur="1" fill="hold">
                                          <p:stCondLst>
                                            <p:cond delay="1999"/>
                                          </p:stCondLst>
                                        </p:cTn>
                                        <p:tgtEl>
                                          <p:spTgt spid="54283"/>
                                        </p:tgtEl>
                                        <p:attrNameLst>
                                          <p:attrName>style.visibility</p:attrName>
                                        </p:attrNameLst>
                                      </p:cBhvr>
                                      <p:to>
                                        <p:strVal val="hidden"/>
                                      </p:to>
                                    </p:set>
                                  </p:childTnLst>
                                </p:cTn>
                              </p:par>
                              <p:par>
                                <p:cTn id="63" presetID="10" presetClass="exit" presetSubtype="0" fill="hold" grpId="0" nodeType="withEffect">
                                  <p:stCondLst>
                                    <p:cond delay="0"/>
                                  </p:stCondLst>
                                  <p:childTnLst>
                                    <p:animEffect transition="out" filter="fade">
                                      <p:cBhvr>
                                        <p:cTn id="64" dur="2000"/>
                                        <p:tgtEl>
                                          <p:spTgt spid="54284"/>
                                        </p:tgtEl>
                                      </p:cBhvr>
                                    </p:animEffect>
                                    <p:set>
                                      <p:cBhvr>
                                        <p:cTn id="65" dur="1" fill="hold">
                                          <p:stCondLst>
                                            <p:cond delay="1999"/>
                                          </p:stCondLst>
                                        </p:cTn>
                                        <p:tgtEl>
                                          <p:spTgt spid="54284"/>
                                        </p:tgtEl>
                                        <p:attrNameLst>
                                          <p:attrName>style.visibility</p:attrName>
                                        </p:attrNameLst>
                                      </p:cBhvr>
                                      <p:to>
                                        <p:strVal val="hidden"/>
                                      </p:to>
                                    </p:set>
                                  </p:childTnLst>
                                </p:cTn>
                              </p:par>
                              <p:par>
                                <p:cTn id="66" presetID="3" presetClass="emph" presetSubtype="2" fill="hold" nodeType="withEffect">
                                  <p:stCondLst>
                                    <p:cond delay="0"/>
                                  </p:stCondLst>
                                  <p:childTnLst>
                                    <p:animClr clrSpc="rgb" dir="cw">
                                      <p:cBhvr override="childStyle">
                                        <p:cTn id="67" dur="500" fill="hold"/>
                                        <p:tgtEl>
                                          <p:spTgt spid="54277">
                                            <p:txEl>
                                              <p:pRg st="1" end="1"/>
                                            </p:txEl>
                                          </p:spTgt>
                                        </p:tgtEl>
                                        <p:attrNameLst>
                                          <p:attrName>style.color</p:attrName>
                                        </p:attrNameLst>
                                      </p:cBhvr>
                                      <p:to>
                                        <a:srgbClr val="FFCC00"/>
                                      </p:to>
                                    </p:animClr>
                                  </p:childTnLst>
                                </p:cTn>
                              </p:par>
                              <p:par>
                                <p:cTn id="68" presetID="3" presetClass="emph" presetSubtype="2" fill="hold" nodeType="withEffect">
                                  <p:stCondLst>
                                    <p:cond delay="0"/>
                                  </p:stCondLst>
                                  <p:childTnLst>
                                    <p:animClr clrSpc="rgb" dir="cw">
                                      <p:cBhvr override="childStyle">
                                        <p:cTn id="69" dur="500" fill="hold"/>
                                        <p:tgtEl>
                                          <p:spTgt spid="54277">
                                            <p:txEl>
                                              <p:pRg st="2" end="2"/>
                                            </p:txEl>
                                          </p:spTgt>
                                        </p:tgtEl>
                                        <p:attrNameLst>
                                          <p:attrName>style.color</p:attrName>
                                        </p:attrNameLst>
                                      </p:cBhvr>
                                      <p:to>
                                        <a:srgbClr val="000099"/>
                                      </p:to>
                                    </p:animClr>
                                  </p:childTnLst>
                                </p:cTn>
                              </p:par>
                              <p:par>
                                <p:cTn id="70" presetID="3" presetClass="emph" presetSubtype="2" fill="hold" nodeType="withEffect">
                                  <p:stCondLst>
                                    <p:cond delay="0"/>
                                  </p:stCondLst>
                                  <p:childTnLst>
                                    <p:animClr clrSpc="rgb" dir="cw">
                                      <p:cBhvr override="childStyle">
                                        <p:cTn id="71" dur="500" fill="hold"/>
                                        <p:tgtEl>
                                          <p:spTgt spid="54277">
                                            <p:txEl>
                                              <p:pRg st="3" end="3"/>
                                            </p:txEl>
                                          </p:spTgt>
                                        </p:tgtEl>
                                        <p:attrNameLst>
                                          <p:attrName>style.color</p:attrName>
                                        </p:attrNameLst>
                                      </p:cBhvr>
                                      <p:to>
                                        <a:srgbClr val="000099"/>
                                      </p:to>
                                    </p:animClr>
                                  </p:childTnLst>
                                </p:cTn>
                              </p:par>
                              <p:par>
                                <p:cTn id="72" presetID="10" presetClass="entr" presetSubtype="0" fill="hold" nodeType="withEffect">
                                  <p:stCondLst>
                                    <p:cond delay="0"/>
                                  </p:stCondLst>
                                  <p:childTnLst>
                                    <p:set>
                                      <p:cBhvr>
                                        <p:cTn id="73" dur="1" fill="hold">
                                          <p:stCondLst>
                                            <p:cond delay="0"/>
                                          </p:stCondLst>
                                        </p:cTn>
                                        <p:tgtEl>
                                          <p:spTgt spid="2">
                                            <p:txEl>
                                              <p:pRg st="0" end="0"/>
                                            </p:txEl>
                                          </p:spTgt>
                                        </p:tgtEl>
                                        <p:attrNameLst>
                                          <p:attrName>style.visibility</p:attrName>
                                        </p:attrNameLst>
                                      </p:cBhvr>
                                      <p:to>
                                        <p:strVal val="visible"/>
                                      </p:to>
                                    </p:set>
                                    <p:animEffect transition="in" filter="fade">
                                      <p:cBhvr>
                                        <p:cTn id="74"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9" grpId="0" animBg="1"/>
      <p:bldP spid="54280" grpId="0" animBg="1"/>
      <p:bldP spid="54282" grpId="0" animBg="1"/>
      <p:bldP spid="54283" grpId="0" animBg="1"/>
      <p:bldP spid="54284" grpId="0" animBg="1"/>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23385</TotalTime>
  <Words>2475</Words>
  <Application>Microsoft Office PowerPoint</Application>
  <PresentationFormat>On-screen Show (4:3)</PresentationFormat>
  <Paragraphs>522</Paragraphs>
  <Slides>50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50</vt:i4>
      </vt:variant>
    </vt:vector>
  </HeadingPairs>
  <TitlesOfParts>
    <vt:vector size="54" baseType="lpstr">
      <vt:lpstr>Arial</vt:lpstr>
      <vt:lpstr>Calibri</vt:lpstr>
      <vt:lpstr>Wingdings</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EPA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Greg</dc:creator>
  <cp:lastModifiedBy>Greg Arthur</cp:lastModifiedBy>
  <cp:revision>145</cp:revision>
  <dcterms:created xsi:type="dcterms:W3CDTF">2007-10-15T20:17:52Z</dcterms:created>
  <dcterms:modified xsi:type="dcterms:W3CDTF">2019-03-10T06:18:48Z</dcterms:modified>
</cp:coreProperties>
</file>