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53" r:id="rId2"/>
    <p:sldId id="323" r:id="rId3"/>
    <p:sldId id="297" r:id="rId4"/>
    <p:sldId id="259" r:id="rId5"/>
    <p:sldId id="298" r:id="rId6"/>
    <p:sldId id="314" r:id="rId7"/>
    <p:sldId id="303" r:id="rId8"/>
    <p:sldId id="308" r:id="rId9"/>
    <p:sldId id="305" r:id="rId10"/>
    <p:sldId id="309" r:id="rId11"/>
    <p:sldId id="304" r:id="rId12"/>
    <p:sldId id="306" r:id="rId13"/>
    <p:sldId id="307" r:id="rId14"/>
    <p:sldId id="300" r:id="rId15"/>
    <p:sldId id="299" r:id="rId16"/>
    <p:sldId id="310" r:id="rId17"/>
    <p:sldId id="312" r:id="rId18"/>
    <p:sldId id="313" r:id="rId19"/>
    <p:sldId id="315" r:id="rId20"/>
    <p:sldId id="316" r:id="rId21"/>
    <p:sldId id="318" r:id="rId22"/>
    <p:sldId id="319" r:id="rId23"/>
    <p:sldId id="320" r:id="rId24"/>
    <p:sldId id="321" r:id="rId25"/>
    <p:sldId id="322" r:id="rId26"/>
    <p:sldId id="301" r:id="rId27"/>
    <p:sldId id="354" r:id="rId28"/>
    <p:sldId id="258" r:id="rId29"/>
    <p:sldId id="262" r:id="rId30"/>
    <p:sldId id="264" r:id="rId31"/>
    <p:sldId id="266" r:id="rId32"/>
    <p:sldId id="265" r:id="rId33"/>
    <p:sldId id="317" r:id="rId34"/>
    <p:sldId id="267" r:id="rId35"/>
    <p:sldId id="29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99"/>
    <a:srgbClr val="FFFF66"/>
    <a:srgbClr val="FF6600"/>
    <a:srgbClr val="0000FF"/>
    <a:srgbClr val="012B89"/>
    <a:srgbClr val="1903BD"/>
    <a:srgbClr val="00009A"/>
    <a:srgbClr val="0D0DB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69" d="100"/>
          <a:sy n="69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Clean Water Act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B5A5A-8D40-4D74-AD63-2D8B2CDE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3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206DD-2E17-4BC2-B118-64579BF24037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92A3-2280-4D6F-A5DB-496DEA472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7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92A3-2280-4D6F-A5DB-496DEA4727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1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92A3-2280-4D6F-A5DB-496DEA4727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8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92A3-2280-4D6F-A5DB-496DEA4727B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1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ECABA-0C88-4E21-BDCC-CEDD29B23A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B677D-4969-43FB-A214-0AA7B659D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FA2A3-6D50-4296-AA2E-A58D145B8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23180-802D-4DD0-A458-FD5AF7242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05803-77F8-4900-97A7-4EFB15515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96651-90F3-49E5-B596-A3458E733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F2999-FB53-40B5-B3FF-07A75F946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5E799-A71C-4EB9-999A-804FF8F47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1A243-7477-45AF-B0C6-1B47C9180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7F491-FAFC-4550-94BB-05BD6FC26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D5349-81E5-49D8-91D2-D2E749398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B85CE5-4C5B-452A-BC50-A5263C62B5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304800"/>
            <a:ext cx="83820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Clean Water Act Basics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BACWA/EBMUD Pretreatment Training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March 11, 2019</a:t>
            </a:r>
          </a:p>
          <a:p>
            <a:pPr lvl="0">
              <a:spcBef>
                <a:spcPct val="50000"/>
              </a:spcBef>
            </a:pPr>
            <a:endParaRPr lang="en-US" sz="2200" b="1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36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52">
            <a:extLst>
              <a:ext uri="{FF2B5EF4-FFF2-40B4-BE49-F238E27FC236}">
                <a16:creationId xmlns:a16="http://schemas.microsoft.com/office/drawing/2014/main" id="{CA1309CB-29C4-4CDC-BC0D-378ACEF5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8153400" cy="693267"/>
          </a:xfrm>
          <a:prstGeom prst="rect">
            <a:avLst/>
          </a:prstGeom>
          <a:solidFill>
            <a:srgbClr val="410082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182880" tIns="137160" rIns="182880" bIns="13716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Greg V. Arthur  -  (510) 967-8411  -  gva@gvarthur.com</a:t>
            </a:r>
          </a:p>
        </p:txBody>
      </p:sp>
    </p:spTree>
    <p:extLst>
      <p:ext uri="{BB962C8B-B14F-4D97-AF65-F5344CB8AC3E}">
        <p14:creationId xmlns:p14="http://schemas.microsoft.com/office/powerpoint/2010/main" val="1804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486775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Technology-Based (Categorical)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Sections 407-471 Effluent Guidelines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Concentration, Flow-based Mass, or pH Pretreatment </a:t>
            </a:r>
            <a:r>
              <a:rPr lang="en-US" sz="2200" b="1" dirty="0" err="1">
                <a:solidFill>
                  <a:srgbClr val="FF9933"/>
                </a:solidFill>
              </a:rPr>
              <a:t>Stds</a:t>
            </a: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99"/>
                </a:solidFill>
              </a:rPr>
              <a:t>    439 </a:t>
            </a:r>
            <a:r>
              <a:rPr lang="en-US" sz="2200" b="1" dirty="0">
                <a:solidFill>
                  <a:srgbClr val="FF9933"/>
                </a:solidFill>
              </a:rPr>
              <a:t>– Pharmaceutical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r>
              <a:rPr lang="en-US" sz="2200" b="1" dirty="0">
                <a:solidFill>
                  <a:srgbClr val="FF9933"/>
                </a:solidFill>
              </a:rPr>
              <a:t>     </a:t>
            </a:r>
            <a:r>
              <a:rPr lang="en-US" sz="2200" b="1" dirty="0">
                <a:solidFill>
                  <a:srgbClr val="FFFF99"/>
                </a:solidFill>
              </a:rPr>
              <a:t>442</a:t>
            </a:r>
            <a:r>
              <a:rPr lang="en-US" sz="2200" b="1" dirty="0">
                <a:solidFill>
                  <a:srgbClr val="FF9933"/>
                </a:solidFill>
              </a:rPr>
              <a:t> –Transport Equip Cleaning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443</a:t>
            </a:r>
            <a:r>
              <a:rPr lang="en-US" sz="2200" b="1" dirty="0">
                <a:solidFill>
                  <a:srgbClr val="FF9933"/>
                </a:solidFill>
              </a:rPr>
              <a:t> – Asphalt Emulsion	      </a:t>
            </a:r>
            <a:r>
              <a:rPr lang="en-US" sz="2200" b="1" dirty="0">
                <a:solidFill>
                  <a:srgbClr val="FFFF99"/>
                </a:solidFill>
              </a:rPr>
              <a:t>444</a:t>
            </a:r>
            <a:r>
              <a:rPr lang="en-US" sz="2200" b="1" dirty="0">
                <a:solidFill>
                  <a:srgbClr val="FF9933"/>
                </a:solidFill>
              </a:rPr>
              <a:t> – Waste Combustors	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455</a:t>
            </a:r>
            <a:r>
              <a:rPr lang="en-US" sz="2200" b="1" dirty="0">
                <a:solidFill>
                  <a:srgbClr val="FF9933"/>
                </a:solidFill>
              </a:rPr>
              <a:t> – Pesticide </a:t>
            </a:r>
            <a:r>
              <a:rPr lang="en-US" sz="2200" b="1" dirty="0" err="1">
                <a:solidFill>
                  <a:srgbClr val="FF9933"/>
                </a:solidFill>
              </a:rPr>
              <a:t>Chems</a:t>
            </a:r>
            <a:r>
              <a:rPr lang="en-US" sz="2200" b="1" dirty="0">
                <a:solidFill>
                  <a:srgbClr val="FF9933"/>
                </a:solidFill>
              </a:rPr>
              <a:t>	      </a:t>
            </a:r>
            <a:r>
              <a:rPr lang="en-US" sz="2200" b="1" dirty="0">
                <a:solidFill>
                  <a:srgbClr val="FFFF99"/>
                </a:solidFill>
              </a:rPr>
              <a:t>458</a:t>
            </a:r>
            <a:r>
              <a:rPr lang="en-US" sz="2200" b="1" dirty="0">
                <a:solidFill>
                  <a:srgbClr val="FF9933"/>
                </a:solidFill>
              </a:rPr>
              <a:t> – Carbon Black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466</a:t>
            </a:r>
            <a:r>
              <a:rPr lang="en-US" sz="2200" b="1" dirty="0">
                <a:solidFill>
                  <a:srgbClr val="FF9933"/>
                </a:solidFill>
              </a:rPr>
              <a:t> – Porcelain Enameling    </a:t>
            </a:r>
            <a:r>
              <a:rPr lang="en-US" sz="2200" b="1" dirty="0">
                <a:solidFill>
                  <a:srgbClr val="FFFF99"/>
                </a:solidFill>
              </a:rPr>
              <a:t>469</a:t>
            </a:r>
            <a:r>
              <a:rPr lang="en-US" sz="2200" b="1" dirty="0">
                <a:solidFill>
                  <a:srgbClr val="FF9933"/>
                </a:solidFill>
              </a:rPr>
              <a:t> – E/E Components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1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Technology-Based (Categorical)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Sections 407-471 Effluent Guidelines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Production-based Mass Pretreatment Standards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</a:t>
            </a:r>
            <a:r>
              <a:rPr lang="en-US" sz="2200" b="1" dirty="0">
                <a:solidFill>
                  <a:srgbClr val="FFFF99"/>
                </a:solidFill>
              </a:rPr>
              <a:t> 411 </a:t>
            </a:r>
            <a:r>
              <a:rPr lang="en-US" sz="2200" b="1" dirty="0">
                <a:solidFill>
                  <a:srgbClr val="FF9933"/>
                </a:solidFill>
              </a:rPr>
              <a:t>– </a:t>
            </a:r>
            <a:r>
              <a:rPr lang="en-US" sz="2200" b="1" dirty="0" err="1">
                <a:solidFill>
                  <a:srgbClr val="FF9933"/>
                </a:solidFill>
              </a:rPr>
              <a:t>Nonleach</a:t>
            </a:r>
            <a:r>
              <a:rPr lang="en-US" sz="2200" b="1" dirty="0">
                <a:solidFill>
                  <a:srgbClr val="FF9933"/>
                </a:solidFill>
              </a:rPr>
              <a:t> Cement (A)   </a:t>
            </a:r>
            <a:r>
              <a:rPr lang="en-US" sz="2200" b="1" dirty="0">
                <a:solidFill>
                  <a:srgbClr val="FFFF99"/>
                </a:solidFill>
              </a:rPr>
              <a:t>418</a:t>
            </a:r>
            <a:r>
              <a:rPr lang="en-US" sz="2200" b="1" dirty="0">
                <a:solidFill>
                  <a:srgbClr val="FF9933"/>
                </a:solidFill>
              </a:rPr>
              <a:t> – Fertilizer (BCDE PSNS)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420</a:t>
            </a:r>
            <a:r>
              <a:rPr lang="en-US" sz="2200" b="1" dirty="0">
                <a:solidFill>
                  <a:srgbClr val="FF9933"/>
                </a:solidFill>
              </a:rPr>
              <a:t> – Iron and Steel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r>
              <a:rPr lang="en-US" sz="2200" b="1" dirty="0">
                <a:solidFill>
                  <a:srgbClr val="FF9933"/>
                </a:solidFill>
              </a:rPr>
              <a:t>	      </a:t>
            </a:r>
            <a:r>
              <a:rPr lang="en-US" sz="2200" b="1" dirty="0">
                <a:solidFill>
                  <a:srgbClr val="FFFF99"/>
                </a:solidFill>
              </a:rPr>
              <a:t>421</a:t>
            </a:r>
            <a:r>
              <a:rPr lang="en-US" sz="2200" b="1" dirty="0">
                <a:solidFill>
                  <a:srgbClr val="FF9933"/>
                </a:solidFill>
              </a:rPr>
              <a:t> – Non-Ferrous Metals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426</a:t>
            </a:r>
            <a:r>
              <a:rPr lang="en-US" sz="2200" b="1" dirty="0">
                <a:solidFill>
                  <a:srgbClr val="FF9933"/>
                </a:solidFill>
              </a:rPr>
              <a:t> – Glass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r>
              <a:rPr lang="en-US" sz="2200" b="1" dirty="0">
                <a:solidFill>
                  <a:srgbClr val="FF9933"/>
                </a:solidFill>
              </a:rPr>
              <a:t> (HKL) 	      </a:t>
            </a:r>
            <a:r>
              <a:rPr lang="en-US" sz="2200" b="1" dirty="0">
                <a:solidFill>
                  <a:srgbClr val="FFFF99"/>
                </a:solidFill>
              </a:rPr>
              <a:t>428</a:t>
            </a:r>
            <a:r>
              <a:rPr lang="en-US" sz="2200" b="1" dirty="0">
                <a:solidFill>
                  <a:srgbClr val="FF9933"/>
                </a:solidFill>
              </a:rPr>
              <a:t> – Rubber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430</a:t>
            </a:r>
            <a:r>
              <a:rPr lang="en-US" sz="2200" b="1" dirty="0">
                <a:solidFill>
                  <a:srgbClr val="FF9933"/>
                </a:solidFill>
              </a:rPr>
              <a:t> – Pulp Paper </a:t>
            </a:r>
            <a:r>
              <a:rPr lang="en-US" sz="2200" b="1" dirty="0" err="1">
                <a:solidFill>
                  <a:srgbClr val="FF9933"/>
                </a:solidFill>
              </a:rPr>
              <a:t>Paprbrd</a:t>
            </a:r>
            <a:r>
              <a:rPr lang="en-US" sz="2200" b="1" dirty="0">
                <a:solidFill>
                  <a:srgbClr val="FF9933"/>
                </a:solidFill>
              </a:rPr>
              <a:t>     </a:t>
            </a:r>
            <a:r>
              <a:rPr lang="en-US" sz="2200" b="1" dirty="0">
                <a:solidFill>
                  <a:srgbClr val="FFFF99"/>
                </a:solidFill>
              </a:rPr>
              <a:t>461</a:t>
            </a:r>
            <a:r>
              <a:rPr lang="en-US" sz="2200" b="1" dirty="0">
                <a:solidFill>
                  <a:srgbClr val="FF9933"/>
                </a:solidFill>
              </a:rPr>
              <a:t> – Battery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464</a:t>
            </a:r>
            <a:r>
              <a:rPr lang="en-US" sz="2200" b="1" dirty="0">
                <a:solidFill>
                  <a:srgbClr val="FF9933"/>
                </a:solidFill>
              </a:rPr>
              <a:t> – Metals Mold/Casting    </a:t>
            </a:r>
            <a:r>
              <a:rPr lang="en-US" sz="2200" b="1" dirty="0">
                <a:solidFill>
                  <a:srgbClr val="FFFF99"/>
                </a:solidFill>
              </a:rPr>
              <a:t>465</a:t>
            </a:r>
            <a:r>
              <a:rPr lang="en-US" sz="2200" b="1" dirty="0">
                <a:solidFill>
                  <a:srgbClr val="FF9933"/>
                </a:solidFill>
              </a:rPr>
              <a:t> – Coil Coat/</a:t>
            </a:r>
            <a:r>
              <a:rPr lang="en-US" sz="2200" b="1" dirty="0" err="1">
                <a:solidFill>
                  <a:srgbClr val="FF9933"/>
                </a:solidFill>
              </a:rPr>
              <a:t>Canmaking</a:t>
            </a: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466</a:t>
            </a:r>
            <a:r>
              <a:rPr lang="en-US" sz="2200" b="1" dirty="0">
                <a:solidFill>
                  <a:srgbClr val="FF9933"/>
                </a:solidFill>
              </a:rPr>
              <a:t> – Porcelain Enameling    </a:t>
            </a:r>
            <a:r>
              <a:rPr lang="en-US" sz="2200" b="1" dirty="0">
                <a:solidFill>
                  <a:srgbClr val="FFFF99"/>
                </a:solidFill>
              </a:rPr>
              <a:t>467</a:t>
            </a:r>
            <a:r>
              <a:rPr lang="en-US" sz="2200" b="1" dirty="0">
                <a:solidFill>
                  <a:srgbClr val="FF9933"/>
                </a:solidFill>
              </a:rPr>
              <a:t> – Aluminum Forming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468</a:t>
            </a:r>
            <a:r>
              <a:rPr lang="en-US" sz="2200" b="1" dirty="0">
                <a:solidFill>
                  <a:srgbClr val="FF9933"/>
                </a:solidFill>
              </a:rPr>
              <a:t> – Copper Forming           </a:t>
            </a:r>
            <a:r>
              <a:rPr lang="en-US" sz="2200" b="1" dirty="0">
                <a:solidFill>
                  <a:srgbClr val="FFFF99"/>
                </a:solidFill>
              </a:rPr>
              <a:t>471</a:t>
            </a:r>
            <a:r>
              <a:rPr lang="en-US" sz="2200" b="1" dirty="0">
                <a:solidFill>
                  <a:srgbClr val="FF9933"/>
                </a:solidFill>
              </a:rPr>
              <a:t> – </a:t>
            </a:r>
            <a:r>
              <a:rPr lang="en-US" sz="2200" b="1" dirty="0" err="1">
                <a:solidFill>
                  <a:srgbClr val="FF9933"/>
                </a:solidFill>
              </a:rPr>
              <a:t>NonFerrous</a:t>
            </a:r>
            <a:r>
              <a:rPr lang="en-US" sz="2200" b="1" dirty="0">
                <a:solidFill>
                  <a:srgbClr val="FF9933"/>
                </a:solidFill>
              </a:rPr>
              <a:t> Forming</a:t>
            </a:r>
            <a:r>
              <a:rPr lang="en-US" sz="2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91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Technology-Based (Categorical)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Sections 407-471 Effluent Guidelines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Prohibitions Against Discharge to the Sewers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415</a:t>
            </a:r>
            <a:r>
              <a:rPr lang="en-US" sz="2200" b="1" dirty="0">
                <a:solidFill>
                  <a:srgbClr val="FF9933"/>
                </a:solidFill>
              </a:rPr>
              <a:t> – Inorganic </a:t>
            </a:r>
            <a:r>
              <a:rPr lang="en-US" sz="2200" b="1" dirty="0" err="1">
                <a:solidFill>
                  <a:srgbClr val="FF9933"/>
                </a:solidFill>
              </a:rPr>
              <a:t>Chem</a:t>
            </a:r>
            <a:r>
              <a:rPr lang="en-US" sz="2200" b="1" dirty="0">
                <a:solidFill>
                  <a:srgbClr val="FF9933"/>
                </a:solidFill>
              </a:rPr>
              <a:t>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r>
              <a:rPr lang="en-US" sz="2200" b="1" dirty="0">
                <a:solidFill>
                  <a:srgbClr val="FF9933"/>
                </a:solidFill>
              </a:rPr>
              <a:t> (21 of 47 PSNS, all wastewaters)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418</a:t>
            </a:r>
            <a:r>
              <a:rPr lang="en-US" sz="2200" b="1" dirty="0">
                <a:solidFill>
                  <a:srgbClr val="FF9933"/>
                </a:solidFill>
              </a:rPr>
              <a:t> – Fertilizer (A PSNS, all wastewaters)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423</a:t>
            </a:r>
            <a:r>
              <a:rPr lang="en-US" sz="2200" b="1" dirty="0">
                <a:solidFill>
                  <a:srgbClr val="FF9933"/>
                </a:solidFill>
              </a:rPr>
              <a:t> – Steam Electric (PCBs, fly ash water)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446</a:t>
            </a:r>
            <a:r>
              <a:rPr lang="en-US" sz="2200" b="1" dirty="0">
                <a:solidFill>
                  <a:srgbClr val="FF9933"/>
                </a:solidFill>
              </a:rPr>
              <a:t> – Paint Formulation (oil-based wastewaters)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447</a:t>
            </a:r>
            <a:r>
              <a:rPr lang="en-US" sz="2200" b="1" dirty="0">
                <a:solidFill>
                  <a:srgbClr val="FF9933"/>
                </a:solidFill>
              </a:rPr>
              <a:t> – Ink Formulation (oil-based wastewaters)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454</a:t>
            </a:r>
            <a:r>
              <a:rPr lang="en-US" sz="2200" b="1" dirty="0">
                <a:solidFill>
                  <a:srgbClr val="FF9933"/>
                </a:solidFill>
              </a:rPr>
              <a:t> – Char and Charcoal </a:t>
            </a:r>
            <a:r>
              <a:rPr lang="en-US" sz="2200" b="1" dirty="0" err="1">
                <a:solidFill>
                  <a:srgbClr val="FF9933"/>
                </a:solidFill>
              </a:rPr>
              <a:t>Briquets</a:t>
            </a:r>
            <a:r>
              <a:rPr lang="en-US" sz="2200" b="1" dirty="0">
                <a:solidFill>
                  <a:srgbClr val="FF9933"/>
                </a:solidFill>
              </a:rPr>
              <a:t> (all wastewaters)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455</a:t>
            </a:r>
            <a:r>
              <a:rPr lang="en-US" sz="2200" b="1" dirty="0">
                <a:solidFill>
                  <a:srgbClr val="FF9933"/>
                </a:solidFill>
              </a:rPr>
              <a:t> – Repackaging Ag Pesticides (all wastewaters)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    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80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Technology-Based (Categorical)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Sections 407-471 Effluent Guidelines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Prohibitions Against Discharge to the Sewers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99"/>
                </a:solidFill>
              </a:rPr>
              <a:t>  461</a:t>
            </a:r>
            <a:r>
              <a:rPr lang="en-US" sz="2200" b="1" dirty="0">
                <a:solidFill>
                  <a:srgbClr val="FF9933"/>
                </a:solidFill>
              </a:rPr>
              <a:t> – Calcium Anode Battery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r>
              <a:rPr lang="en-US" sz="2200" b="1" dirty="0">
                <a:solidFill>
                  <a:srgbClr val="FF9933"/>
                </a:solidFill>
              </a:rPr>
              <a:t> (PSNS all wastewaters)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99"/>
                </a:solidFill>
              </a:rPr>
              <a:t>  464</a:t>
            </a:r>
            <a:r>
              <a:rPr lang="en-US" sz="2200" b="1" dirty="0">
                <a:solidFill>
                  <a:srgbClr val="FF9933"/>
                </a:solidFill>
              </a:rPr>
              <a:t> – Metal Mold/Casting (grinder scrubber </a:t>
            </a:r>
            <a:r>
              <a:rPr lang="en-US" sz="2200" b="1" dirty="0" err="1">
                <a:solidFill>
                  <a:srgbClr val="FF9933"/>
                </a:solidFill>
              </a:rPr>
              <a:t>wwaters</a:t>
            </a:r>
            <a:r>
              <a:rPr lang="en-US" sz="2200" b="1" dirty="0">
                <a:solidFill>
                  <a:srgbClr val="FF9933"/>
                </a:solidFill>
              </a:rPr>
              <a:t>)</a:t>
            </a:r>
            <a:r>
              <a:rPr lang="en-US" sz="2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99"/>
                </a:solidFill>
              </a:rPr>
              <a:t>  466</a:t>
            </a:r>
            <a:r>
              <a:rPr lang="en-US" sz="2200" b="1" dirty="0">
                <a:solidFill>
                  <a:srgbClr val="FF9933"/>
                </a:solidFill>
              </a:rPr>
              <a:t> – Porcelain Enameling (iron prep wastewaters)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99"/>
                </a:solidFill>
              </a:rPr>
              <a:t>  471</a:t>
            </a:r>
            <a:r>
              <a:rPr lang="en-US" sz="2200" b="1" dirty="0">
                <a:solidFill>
                  <a:srgbClr val="FF9933"/>
                </a:solidFill>
              </a:rPr>
              <a:t> – </a:t>
            </a:r>
            <a:r>
              <a:rPr lang="en-US" sz="2200" b="1" dirty="0" err="1">
                <a:solidFill>
                  <a:srgbClr val="FF9933"/>
                </a:solidFill>
              </a:rPr>
              <a:t>NonFerrous</a:t>
            </a:r>
            <a:r>
              <a:rPr lang="en-US" sz="2200" b="1" dirty="0">
                <a:solidFill>
                  <a:srgbClr val="FF9933"/>
                </a:solidFill>
              </a:rPr>
              <a:t> Metals Forming (spent oils, lubricants)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9933"/>
                </a:solidFill>
              </a:rPr>
              <a:t>http://www.gpo.gov/fdsys/granule/CFR-2012-title40-vol30/CFR-2012-title40-vol30-part403-appE/content-detail.html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58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382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Water Quality Standards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66"/>
                </a:solidFill>
              </a:rPr>
              <a:t>WQBELs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WQ Pollutants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of Concern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Discharge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Prohibitions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Whole-effluent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Toxicity Limits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Acute / Chronic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Best </a:t>
            </a:r>
            <a:r>
              <a:rPr lang="en-US" sz="2200" b="1" dirty="0" err="1">
                <a:solidFill>
                  <a:srgbClr val="FF9933"/>
                </a:solidFill>
              </a:rPr>
              <a:t>Mgmt</a:t>
            </a: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Practices (BMPs)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r="10766"/>
          <a:stretch/>
        </p:blipFill>
        <p:spPr>
          <a:xfrm>
            <a:off x="3124199" y="1683488"/>
            <a:ext cx="5564963" cy="43053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124199" y="5981700"/>
            <a:ext cx="571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 well field to capture contaminated mine drainage for treatment and discharge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486775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Water Quality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Contaminants of Emerging Concern (CECs)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>
                <a:solidFill>
                  <a:srgbClr val="FFFF99"/>
                </a:solidFill>
              </a:rPr>
              <a:t>antibiotics antimicrobials </a:t>
            </a:r>
            <a:r>
              <a:rPr lang="en-US" sz="2200" b="1" dirty="0">
                <a:solidFill>
                  <a:srgbClr val="FF9933"/>
                </a:solidFill>
              </a:rPr>
              <a:t>– bacterial resistance, </a:t>
            </a:r>
            <a:r>
              <a:rPr lang="en-US" sz="2200" b="1" dirty="0" err="1">
                <a:solidFill>
                  <a:srgbClr val="FF9933"/>
                </a:solidFill>
              </a:rPr>
              <a:t>biotoxicity</a:t>
            </a:r>
            <a:r>
              <a:rPr lang="en-US" sz="2200" b="1" dirty="0">
                <a:solidFill>
                  <a:srgbClr val="FF9933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>
                <a:solidFill>
                  <a:srgbClr val="FFFF99"/>
                </a:solidFill>
              </a:rPr>
              <a:t>hormones</a:t>
            </a:r>
            <a:r>
              <a:rPr lang="en-US" sz="2200" b="1" dirty="0">
                <a:solidFill>
                  <a:srgbClr val="FF9933"/>
                </a:solidFill>
              </a:rPr>
              <a:t> – endocrine disruptors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>
                <a:solidFill>
                  <a:srgbClr val="FFFF99"/>
                </a:solidFill>
              </a:rPr>
              <a:t>pesticides</a:t>
            </a:r>
            <a:r>
              <a:rPr lang="en-US" sz="2200" b="1" dirty="0">
                <a:solidFill>
                  <a:srgbClr val="FF9933"/>
                </a:solidFill>
              </a:rPr>
              <a:t> – aquatic </a:t>
            </a:r>
            <a:r>
              <a:rPr lang="en-US" sz="2200" b="1" dirty="0" err="1">
                <a:solidFill>
                  <a:srgbClr val="FF9933"/>
                </a:solidFill>
              </a:rPr>
              <a:t>biotoxicity</a:t>
            </a:r>
            <a:r>
              <a:rPr lang="en-US" sz="2200" b="1" dirty="0">
                <a:solidFill>
                  <a:srgbClr val="FF9933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>
                <a:solidFill>
                  <a:srgbClr val="FFFF99"/>
                </a:solidFill>
              </a:rPr>
              <a:t>surfactants detergents </a:t>
            </a:r>
            <a:r>
              <a:rPr lang="en-US" sz="2200" b="1" dirty="0">
                <a:solidFill>
                  <a:srgbClr val="FF9933"/>
                </a:solidFill>
              </a:rPr>
              <a:t>– aquatic </a:t>
            </a:r>
            <a:r>
              <a:rPr lang="en-US" sz="2200" b="1" dirty="0" err="1">
                <a:solidFill>
                  <a:srgbClr val="FF9933"/>
                </a:solidFill>
              </a:rPr>
              <a:t>biotoxicity</a:t>
            </a: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 err="1">
                <a:solidFill>
                  <a:srgbClr val="FFFF99"/>
                </a:solidFill>
              </a:rPr>
              <a:t>antifoulant</a:t>
            </a:r>
            <a:r>
              <a:rPr lang="en-US" sz="2200" b="1" dirty="0">
                <a:solidFill>
                  <a:srgbClr val="FFFF99"/>
                </a:solidFill>
              </a:rPr>
              <a:t> biocides </a:t>
            </a:r>
            <a:r>
              <a:rPr lang="en-US" sz="2200" b="1" dirty="0">
                <a:solidFill>
                  <a:srgbClr val="FF9933"/>
                </a:solidFill>
              </a:rPr>
              <a:t>– aquatic </a:t>
            </a:r>
            <a:r>
              <a:rPr lang="en-US" sz="2200" b="1" dirty="0" err="1">
                <a:solidFill>
                  <a:srgbClr val="FF9933"/>
                </a:solidFill>
              </a:rPr>
              <a:t>biotoxicity</a:t>
            </a:r>
            <a:r>
              <a:rPr lang="en-US" sz="2200" b="1" dirty="0">
                <a:solidFill>
                  <a:srgbClr val="FF9933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>
                <a:solidFill>
                  <a:srgbClr val="FFFF99"/>
                </a:solidFill>
              </a:rPr>
              <a:t>disinfection by-products </a:t>
            </a:r>
            <a:r>
              <a:rPr lang="en-US" sz="2200" b="1" dirty="0">
                <a:solidFill>
                  <a:srgbClr val="FF9933"/>
                </a:solidFill>
              </a:rPr>
              <a:t>– </a:t>
            </a:r>
            <a:r>
              <a:rPr lang="en-US" sz="2200" b="1" dirty="0" err="1">
                <a:solidFill>
                  <a:srgbClr val="FF9933"/>
                </a:solidFill>
              </a:rPr>
              <a:t>carcenogenics</a:t>
            </a: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 err="1">
                <a:solidFill>
                  <a:srgbClr val="FFFF99"/>
                </a:solidFill>
              </a:rPr>
              <a:t>cyanotoxins</a:t>
            </a:r>
            <a:r>
              <a:rPr lang="en-US" sz="2200" b="1" dirty="0">
                <a:solidFill>
                  <a:srgbClr val="FF9933"/>
                </a:solidFill>
              </a:rPr>
              <a:t> – algal bloom induced fish kills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>
                <a:solidFill>
                  <a:srgbClr val="FFFF99"/>
                </a:solidFill>
              </a:rPr>
              <a:t>pharmaceuticals</a:t>
            </a:r>
            <a:r>
              <a:rPr lang="en-US" sz="2200" b="1" dirty="0">
                <a:solidFill>
                  <a:srgbClr val="FF9933"/>
                </a:solidFill>
              </a:rPr>
              <a:t> (</a:t>
            </a:r>
            <a:r>
              <a:rPr lang="en-US" sz="2200" b="1" dirty="0" err="1">
                <a:solidFill>
                  <a:srgbClr val="FF9933"/>
                </a:solidFill>
              </a:rPr>
              <a:t>PiEs</a:t>
            </a:r>
            <a:r>
              <a:rPr lang="en-US" sz="2200" b="1" dirty="0">
                <a:solidFill>
                  <a:srgbClr val="FF9933"/>
                </a:solidFill>
              </a:rPr>
              <a:t>) and </a:t>
            </a:r>
            <a:r>
              <a:rPr lang="en-US" sz="2200" b="1" dirty="0">
                <a:solidFill>
                  <a:srgbClr val="FFFF99"/>
                </a:solidFill>
              </a:rPr>
              <a:t>personal care products </a:t>
            </a:r>
            <a:r>
              <a:rPr lang="en-US" sz="2200" b="1" dirty="0">
                <a:solidFill>
                  <a:srgbClr val="FF9933"/>
                </a:solidFill>
              </a:rPr>
              <a:t>(PPCPs) 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Water Quality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State Water Quality Standards for Receiving Waters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CWA 303(d) Impaired Waters Lists – The “Gold Book”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TMDL Waste Load Allocations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Basin Plans – Implementation Plans – Triennial Reviews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Conversion to WQBELs for NPDES Permitted Discharges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Reasonable Potential Analysis – Critical Dilution Factors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Whole-Effluent Toxicity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 403 Pretreatment Regulations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  </a:t>
            </a:r>
            <a:r>
              <a:rPr lang="en-US" sz="2200" b="1" dirty="0">
                <a:solidFill>
                  <a:srgbClr val="FF9933"/>
                </a:solidFill>
              </a:rPr>
              <a:t>National Prohibitions Against Pass-Through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6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2"/>
            <a:ext cx="8382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Water Quality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State Water Quality Standards for Receiving Waters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9933"/>
                </a:solidFill>
              </a:rPr>
              <a:t>  </a:t>
            </a: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2" y="2133600"/>
            <a:ext cx="7905839" cy="33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46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4"/>
          <a:stretch/>
        </p:blipFill>
        <p:spPr>
          <a:xfrm>
            <a:off x="762000" y="2133600"/>
            <a:ext cx="7467600" cy="4023360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Water Quality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Conversion to WQBELs for a POTW’s NPDES Discharge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9933"/>
                </a:solidFill>
              </a:rPr>
              <a:t>  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11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Water Quality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Conversion to WQBELs for a POTW’s NPDES Discharge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9933"/>
                </a:solidFill>
              </a:rPr>
              <a:t>  </a:t>
            </a: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3"/>
          <a:stretch/>
        </p:blipFill>
        <p:spPr>
          <a:xfrm>
            <a:off x="762000" y="2152831"/>
            <a:ext cx="746760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6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16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7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Clean Water Act Basics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Involving the Federal, State and local governments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EPA HQ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EPA Regions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DOJ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State Water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State AGs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DAs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Sewer Districts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Municipals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Counties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638300"/>
            <a:ext cx="5886450" cy="43911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81325" y="5949523"/>
            <a:ext cx="563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tuna cannery final effluent for discharge through a deep-water ocean outfall</a:t>
            </a:r>
          </a:p>
        </p:txBody>
      </p:sp>
    </p:spTree>
    <p:extLst>
      <p:ext uri="{BB962C8B-B14F-4D97-AF65-F5344CB8AC3E}">
        <p14:creationId xmlns:p14="http://schemas.microsoft.com/office/powerpoint/2010/main" val="189441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2"/>
            <a:ext cx="8382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Water Quality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WQBELs for a POTW’s NPDES Discharge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2133602"/>
            <a:ext cx="7391401" cy="40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24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2"/>
            <a:ext cx="8382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Water Quality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WQBELs for a POTW’s NPDES Discharge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315200" cy="33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41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2"/>
            <a:ext cx="8382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Water Quality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Receiving Water Limits for a POTW’s NPDES Discharge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5"/>
          <a:stretch/>
        </p:blipFill>
        <p:spPr>
          <a:xfrm>
            <a:off x="762000" y="2133600"/>
            <a:ext cx="7315200" cy="39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19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2"/>
            <a:ext cx="8382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Water Quality Standards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Compliance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Schedules for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a POTW’s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NPDES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Permitted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Discharge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6600"/>
                </a:solidFill>
              </a:rPr>
              <a:t>  </a:t>
            </a:r>
            <a:r>
              <a:rPr lang="en-US" sz="2200" b="1" dirty="0">
                <a:solidFill>
                  <a:srgbClr val="FF9933"/>
                </a:solidFill>
              </a:rPr>
              <a:t>copper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cyanide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dioxin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584301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39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9" y="2161955"/>
            <a:ext cx="7444561" cy="2570886"/>
          </a:xfrm>
          <a:prstGeom prst="rect">
            <a:avLst/>
          </a:prstGeom>
          <a:ln>
            <a:noFill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2"/>
            <a:ext cx="8382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 err="1">
                <a:solidFill>
                  <a:schemeClr val="bg1"/>
                </a:solidFill>
              </a:rPr>
              <a:t>Biosolids</a:t>
            </a:r>
            <a:r>
              <a:rPr lang="en-US" sz="2200" b="1" dirty="0">
                <a:solidFill>
                  <a:schemeClr val="bg1"/>
                </a:solidFill>
              </a:rPr>
              <a:t> (Sludge) Limits 40 CFR 503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Sludge Requirements for a POTW’s NPDES Discharge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1" r="641" b="41675"/>
          <a:stretch/>
        </p:blipFill>
        <p:spPr>
          <a:xfrm>
            <a:off x="785039" y="4732841"/>
            <a:ext cx="7444561" cy="14166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986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2"/>
            <a:ext cx="838200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Federal </a:t>
            </a:r>
            <a:r>
              <a:rPr lang="en-US" sz="2200" b="1" dirty="0" err="1">
                <a:solidFill>
                  <a:schemeClr val="bg1"/>
                </a:solidFill>
              </a:rPr>
              <a:t>Biosolids</a:t>
            </a:r>
            <a:r>
              <a:rPr lang="en-US" sz="2200" b="1" dirty="0">
                <a:solidFill>
                  <a:schemeClr val="bg1"/>
                </a:solidFill>
              </a:rPr>
              <a:t> (Sludge) Requirements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Sludge Requirements for a POTW’s NPDES Discharge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99"/>
                </a:solidFill>
              </a:rPr>
              <a:t>  </a:t>
            </a:r>
            <a:r>
              <a:rPr lang="en-US" sz="2200" b="1" dirty="0">
                <a:solidFill>
                  <a:srgbClr val="FFFF66"/>
                </a:solidFill>
              </a:rPr>
              <a:t>Table 1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99"/>
                </a:solidFill>
              </a:rPr>
              <a:t>  </a:t>
            </a:r>
            <a:r>
              <a:rPr lang="en-US" sz="2200" b="1" dirty="0">
                <a:solidFill>
                  <a:srgbClr val="FF9933"/>
                </a:solidFill>
              </a:rPr>
              <a:t>landfill disposal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99"/>
                </a:solidFill>
              </a:rPr>
              <a:t>  </a:t>
            </a:r>
            <a:r>
              <a:rPr lang="en-US" sz="2200" b="1" dirty="0">
                <a:solidFill>
                  <a:srgbClr val="FFFF66"/>
                </a:solidFill>
              </a:rPr>
              <a:t>Table 2-3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99"/>
                </a:solidFill>
              </a:rPr>
              <a:t>  </a:t>
            </a:r>
            <a:r>
              <a:rPr lang="en-US" sz="2200" b="1" dirty="0">
                <a:solidFill>
                  <a:srgbClr val="FF9933"/>
                </a:solidFill>
              </a:rPr>
              <a:t>land application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bulk product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99"/>
                </a:solidFill>
              </a:rPr>
              <a:t>  </a:t>
            </a:r>
            <a:r>
              <a:rPr lang="en-US" sz="2200" b="1" dirty="0">
                <a:solidFill>
                  <a:srgbClr val="FFFF66"/>
                </a:solidFill>
              </a:rPr>
              <a:t>Table 4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99"/>
                </a:solidFill>
              </a:rPr>
              <a:t>  </a:t>
            </a:r>
            <a:r>
              <a:rPr lang="en-US" sz="2200" b="1" dirty="0">
                <a:solidFill>
                  <a:srgbClr val="FF9933"/>
                </a:solidFill>
              </a:rPr>
              <a:t>sold product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80548"/>
            <a:ext cx="2514600" cy="3970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4085"/>
          <a:stretch/>
        </p:blipFill>
        <p:spPr>
          <a:xfrm>
            <a:off x="5983638" y="2080548"/>
            <a:ext cx="2444621" cy="1119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"/>
          <a:stretch/>
        </p:blipFill>
        <p:spPr>
          <a:xfrm>
            <a:off x="5972292" y="3124200"/>
            <a:ext cx="2444620" cy="30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95600" y="1600200"/>
            <a:ext cx="381000" cy="4572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304802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NPDES Permits</a:t>
            </a:r>
          </a:p>
        </p:txBody>
      </p:sp>
      <p:pic>
        <p:nvPicPr>
          <p:cNvPr id="9" name="Picture 8" descr="pretreatment-program-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066800"/>
            <a:ext cx="6892496" cy="495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3276600"/>
            <a:ext cx="9906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BAT</a:t>
            </a:r>
          </a:p>
        </p:txBody>
      </p:sp>
      <p:sp>
        <p:nvSpPr>
          <p:cNvPr id="11" name="Oval 10"/>
          <p:cNvSpPr/>
          <p:nvPr/>
        </p:nvSpPr>
        <p:spPr>
          <a:xfrm>
            <a:off x="6248400" y="4876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76600" y="25146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38600" y="280035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09600" y="4876801"/>
            <a:ext cx="9906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 Narrow" pitchFamily="34" charset="0"/>
              </a:rPr>
              <a:t>MAHL</a:t>
            </a:r>
            <a:r>
              <a:rPr lang="en-US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1" name="Oval 40"/>
          <p:cNvSpPr/>
          <p:nvPr/>
        </p:nvSpPr>
        <p:spPr>
          <a:xfrm>
            <a:off x="5939791" y="36576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657600" y="2286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377691" y="25146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44340" y="2590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9600" y="3810001"/>
            <a:ext cx="990600" cy="369332"/>
          </a:xfrm>
          <a:prstGeom prst="rect">
            <a:avLst/>
          </a:prstGeom>
          <a:solidFill>
            <a:srgbClr val="99FF66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Arial Narrow" pitchFamily="34" charset="0"/>
              </a:rPr>
              <a:t>WQBELs</a:t>
            </a:r>
          </a:p>
        </p:txBody>
      </p:sp>
      <p:sp>
        <p:nvSpPr>
          <p:cNvPr id="51" name="Oval 50"/>
          <p:cNvSpPr/>
          <p:nvPr/>
        </p:nvSpPr>
        <p:spPr>
          <a:xfrm>
            <a:off x="6400800" y="4953000"/>
            <a:ext cx="152400" cy="152400"/>
          </a:xfrm>
          <a:prstGeom prst="ellipse">
            <a:avLst/>
          </a:prstGeom>
          <a:solidFill>
            <a:srgbClr val="99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09600" y="4343401"/>
            <a:ext cx="990600" cy="369332"/>
          </a:xfrm>
          <a:prstGeom prst="rect">
            <a:avLst/>
          </a:prstGeom>
          <a:solidFill>
            <a:srgbClr val="CCCC00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Arial Narrow" pitchFamily="34" charset="0"/>
              </a:rPr>
              <a:t>Sludge</a:t>
            </a:r>
          </a:p>
        </p:txBody>
      </p:sp>
      <p:sp>
        <p:nvSpPr>
          <p:cNvPr id="53" name="Oval 52"/>
          <p:cNvSpPr/>
          <p:nvPr/>
        </p:nvSpPr>
        <p:spPr>
          <a:xfrm>
            <a:off x="7086600" y="3505200"/>
            <a:ext cx="152400" cy="152400"/>
          </a:xfrm>
          <a:prstGeom prst="ellipse">
            <a:avLst/>
          </a:prstGeom>
          <a:solidFill>
            <a:srgbClr val="CCCC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44340" y="2574667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77691" y="2498467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8600" y="2784217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7600" y="2269867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600" y="2498467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9791" y="3649597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86600" y="3489067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rgbClr val="663300"/>
                </a:solidFill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8400" y="4860667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800" y="4936867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rgbClr val="008000"/>
                </a:solidFill>
              </a:rPr>
              <a:t>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5396681"/>
            <a:ext cx="990600" cy="369332"/>
          </a:xfrm>
          <a:prstGeom prst="rect">
            <a:avLst/>
          </a:prstGeom>
          <a:solidFill>
            <a:srgbClr val="66FFFF"/>
          </a:solidFill>
          <a:ln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9966"/>
                </a:solidFill>
                <a:latin typeface="Arial Narrow" pitchFamily="34" charset="0"/>
              </a:rPr>
              <a:t>WQS</a:t>
            </a:r>
          </a:p>
        </p:txBody>
      </p:sp>
      <p:sp>
        <p:nvSpPr>
          <p:cNvPr id="31" name="Oval 30"/>
          <p:cNvSpPr/>
          <p:nvPr/>
        </p:nvSpPr>
        <p:spPr>
          <a:xfrm>
            <a:off x="1676400" y="3385066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76400" y="3358634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4" name="Oval 33"/>
          <p:cNvSpPr/>
          <p:nvPr/>
        </p:nvSpPr>
        <p:spPr>
          <a:xfrm>
            <a:off x="1676400" y="4988514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6400" y="4972381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36" name="Oval 35"/>
          <p:cNvSpPr/>
          <p:nvPr/>
        </p:nvSpPr>
        <p:spPr>
          <a:xfrm>
            <a:off x="1673987" y="3918467"/>
            <a:ext cx="152400" cy="152400"/>
          </a:xfrm>
          <a:prstGeom prst="ellipse">
            <a:avLst/>
          </a:prstGeom>
          <a:solidFill>
            <a:srgbClr val="99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673987" y="3902334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rgbClr val="008000"/>
                </a:solidFill>
              </a:rPr>
              <a:t>W</a:t>
            </a:r>
          </a:p>
        </p:txBody>
      </p:sp>
      <p:sp>
        <p:nvSpPr>
          <p:cNvPr id="38" name="Oval 37"/>
          <p:cNvSpPr/>
          <p:nvPr/>
        </p:nvSpPr>
        <p:spPr>
          <a:xfrm>
            <a:off x="1673987" y="4454279"/>
            <a:ext cx="152400" cy="152400"/>
          </a:xfrm>
          <a:prstGeom prst="ellipse">
            <a:avLst/>
          </a:prstGeom>
          <a:solidFill>
            <a:srgbClr val="CCCC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673987" y="4438146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rgbClr val="663300"/>
                </a:solidFill>
              </a:rPr>
              <a:t>S</a:t>
            </a:r>
          </a:p>
        </p:txBody>
      </p:sp>
      <p:sp>
        <p:nvSpPr>
          <p:cNvPr id="42" name="Oval 41"/>
          <p:cNvSpPr/>
          <p:nvPr/>
        </p:nvSpPr>
        <p:spPr>
          <a:xfrm>
            <a:off x="1676400" y="5486400"/>
            <a:ext cx="152400" cy="152400"/>
          </a:xfrm>
          <a:prstGeom prst="ellipse">
            <a:avLst/>
          </a:prstGeom>
          <a:solidFill>
            <a:srgbClr val="66FFFF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410200" y="5558246"/>
            <a:ext cx="152400" cy="152400"/>
          </a:xfrm>
          <a:prstGeom prst="ellipse">
            <a:avLst/>
          </a:prstGeom>
          <a:solidFill>
            <a:srgbClr val="66FFFF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5542113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rgbClr val="339966"/>
                </a:solidFill>
              </a:rPr>
              <a:t>Q</a:t>
            </a:r>
          </a:p>
        </p:txBody>
      </p:sp>
      <p:sp>
        <p:nvSpPr>
          <p:cNvPr id="46" name="Oval 45"/>
          <p:cNvSpPr/>
          <p:nvPr/>
        </p:nvSpPr>
        <p:spPr>
          <a:xfrm>
            <a:off x="6192198" y="5600294"/>
            <a:ext cx="152400" cy="152400"/>
          </a:xfrm>
          <a:prstGeom prst="ellipse">
            <a:avLst/>
          </a:prstGeom>
          <a:solidFill>
            <a:srgbClr val="66FFFF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997298" y="5246133"/>
            <a:ext cx="152400" cy="152400"/>
          </a:xfrm>
          <a:prstGeom prst="ellipse">
            <a:avLst/>
          </a:prstGeom>
          <a:solidFill>
            <a:srgbClr val="66FFFF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391400" y="4622812"/>
            <a:ext cx="152400" cy="152400"/>
          </a:xfrm>
          <a:prstGeom prst="ellipse">
            <a:avLst/>
          </a:prstGeom>
          <a:solidFill>
            <a:srgbClr val="66FFFF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91400" y="4606679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rgbClr val="339966"/>
                </a:solidFill>
              </a:rPr>
              <a:t>Q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97298" y="5230000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rgbClr val="339966"/>
                </a:solidFill>
              </a:rPr>
              <a:t>Q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92198" y="5584161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rgbClr val="339966"/>
                </a:solidFill>
              </a:rPr>
              <a:t>Q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76400" y="5470267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rgbClr val="339966"/>
                </a:solidFill>
              </a:rPr>
              <a:t>Q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16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7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0"/>
            <a:ext cx="9144000" cy="6858000"/>
          </a:xfrm>
          <a:prstGeom prst="rect">
            <a:avLst/>
          </a:prstGeom>
        </p:spPr>
      </p:pic>
      <p:sp>
        <p:nvSpPr>
          <p:cNvPr id="6" name="Text Box 51">
            <a:extLst>
              <a:ext uri="{FF2B5EF4-FFF2-40B4-BE49-F238E27FC236}">
                <a16:creationId xmlns:a16="http://schemas.microsoft.com/office/drawing/2014/main" id="{2DC3F10B-E446-4B46-A729-02D9ED5FB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n w="22225">
                  <a:noFill/>
                  <a:prstDash val="solid"/>
                </a:ln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Clean Water Act Basics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BACWA/EBMUD Pretreatment Training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March 11, 2019</a:t>
            </a:r>
          </a:p>
          <a:p>
            <a:pPr>
              <a:lnSpc>
                <a:spcPct val="150000"/>
              </a:lnSpc>
              <a:defRPr/>
            </a:pPr>
            <a:endParaRPr lang="en-US" sz="2400" b="1" dirty="0">
              <a:solidFill>
                <a:srgbClr val="FFC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Questions or Comments</a:t>
            </a: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FF0E08DD-2338-444A-B46C-E24AB657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8153400" cy="693267"/>
          </a:xfrm>
          <a:prstGeom prst="rect">
            <a:avLst/>
          </a:prstGeom>
          <a:solidFill>
            <a:srgbClr val="410082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182880" tIns="137160" rIns="182880" bIns="13716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Greg V. Arthur  -  (510) 967-8411  -  gva@gvarthur.com</a:t>
            </a:r>
          </a:p>
        </p:txBody>
      </p:sp>
    </p:spTree>
    <p:extLst>
      <p:ext uri="{BB962C8B-B14F-4D97-AF65-F5344CB8AC3E}">
        <p14:creationId xmlns:p14="http://schemas.microsoft.com/office/powerpoint/2010/main" val="3876293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The Clean Water Act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Reasons for effective environmental compliance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66"/>
                </a:solidFill>
              </a:rPr>
              <a:t>Mostly Above Board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Little corruption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Diffused power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Defined compliance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achievable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clear pathways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measurable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consistent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Open records</a:t>
            </a:r>
            <a:r>
              <a:rPr lang="en-US" sz="2200" dirty="0">
                <a:solidFill>
                  <a:srgbClr val="3366FF"/>
                </a:solidFill>
              </a:rPr>
              <a:t>	</a:t>
            </a:r>
            <a:r>
              <a:rPr lang="en-US" sz="2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12" y="1752600"/>
            <a:ext cx="5283200" cy="4198442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98112" y="5937187"/>
            <a:ext cx="518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FF66"/>
                </a:solidFill>
              </a:rPr>
              <a:t>ultraviolet disinfection at an ocean</a:t>
            </a:r>
          </a:p>
          <a:p>
            <a:pPr algn="ctr">
              <a:spcBef>
                <a:spcPts val="0"/>
              </a:spcBef>
            </a:pPr>
            <a:r>
              <a:rPr lang="en-US" sz="2200" dirty="0">
                <a:solidFill>
                  <a:srgbClr val="FFFF66"/>
                </a:solidFill>
              </a:rPr>
              <a:t>discharging wastewater treatment plant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382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The Clean Water Act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Reasons for effective environmental compliance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66"/>
                </a:solidFill>
              </a:rPr>
              <a:t>Level Playing Field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national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national enforce-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 err="1">
                <a:solidFill>
                  <a:srgbClr val="FF9933"/>
                </a:solidFill>
              </a:rPr>
              <a:t>ment</a:t>
            </a:r>
            <a:r>
              <a:rPr lang="en-US" sz="2200" b="1" dirty="0">
                <a:solidFill>
                  <a:srgbClr val="FF9933"/>
                </a:solidFill>
              </a:rPr>
              <a:t> policies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recovery of the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economic benefit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of non-compliance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states and local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agencies must be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as stringent</a:t>
            </a:r>
            <a:r>
              <a:rPr lang="en-US" sz="2200" b="1" dirty="0">
                <a:solidFill>
                  <a:srgbClr val="3366FF"/>
                </a:solidFill>
              </a:rPr>
              <a:t>	</a:t>
            </a:r>
            <a:r>
              <a:rPr lang="en-US" sz="2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</p:txBody>
      </p:sp>
      <p:pic>
        <p:nvPicPr>
          <p:cNvPr id="10246" name="Picture 6" descr="goldenchees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76400"/>
            <a:ext cx="5435600" cy="43053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79800" y="5981700"/>
            <a:ext cx="518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FF66"/>
                </a:solidFill>
              </a:rPr>
              <a:t>deep shaft bioreactors with dissolved air flotation of solids from cheese wastes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The Clean Water Act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NPDES Permitting involves Federal, State, local governments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Federal Technology-Based Effluent Limits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301(h) Waivers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State Receiving Water Quality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Water Quality-Based Effluent Limits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State 401 Certification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Pretreatment Regulations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Sewage Sludge Regulations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General Storm Water BMPs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Anti-backsliding / </a:t>
            </a:r>
            <a:r>
              <a:rPr lang="en-US" sz="2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Antidegredation</a:t>
            </a:r>
            <a:endParaRPr lang="en-US" sz="2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The Clean Water Act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Reasons for effective environmental compliance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66"/>
                </a:solidFill>
              </a:rPr>
              <a:t>Data-driven and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Predictable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compliance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determined by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sampling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national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guidelines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for test methods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</a:t>
            </a:r>
            <a:r>
              <a:rPr lang="en-US" sz="2200" b="1" i="1" dirty="0">
                <a:solidFill>
                  <a:srgbClr val="FF9933"/>
                </a:solidFill>
              </a:rPr>
              <a:t>not sampling</a:t>
            </a:r>
            <a:r>
              <a:rPr lang="en-US" sz="2200" b="1" dirty="0">
                <a:solidFill>
                  <a:srgbClr val="FF9933"/>
                </a:solidFill>
              </a:rPr>
              <a:t> is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equal to a failure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to meet standards</a:t>
            </a:r>
          </a:p>
        </p:txBody>
      </p:sp>
      <p:pic>
        <p:nvPicPr>
          <p:cNvPr id="13318" name="Picture 6" descr="wwtp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76400"/>
            <a:ext cx="5511800" cy="43053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352800" y="5981700"/>
            <a:ext cx="533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err="1">
                <a:solidFill>
                  <a:srgbClr val="66FFFF"/>
                </a:solidFill>
              </a:rPr>
              <a:t>biotower</a:t>
            </a:r>
            <a:r>
              <a:rPr lang="en-US" sz="2200" dirty="0">
                <a:solidFill>
                  <a:srgbClr val="66FFFF"/>
                </a:solidFill>
              </a:rPr>
              <a:t> preceding sludge contact at a municipal sewage treatment plant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38200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The Clean Water Act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Reasons for effective environmental compliance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66"/>
                </a:solidFill>
              </a:rPr>
              <a:t>Most Work Done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By State / Locals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delegation of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authorities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partial national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funding for states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national oversight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national reporting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mandated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requirements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2" y="1695450"/>
            <a:ext cx="5492307" cy="43053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124200" y="7010401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96092" y="5962240"/>
            <a:ext cx="556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FF66"/>
                </a:solidFill>
              </a:rPr>
              <a:t>single-pass cooling water intake at a ocean discharging power plant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" y="304802"/>
            <a:ext cx="8382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The Clean Water Act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Reasons for effective environmental compliance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Little corruption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National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Broad public support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Level playing field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Protection of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public investment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Data-driven and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predictable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State and local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delegation</a:t>
            </a:r>
          </a:p>
          <a:p>
            <a:pPr>
              <a:spcBef>
                <a:spcPct val="50000"/>
              </a:spcBef>
            </a:pPr>
            <a:endParaRPr lang="en-US" sz="22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2" name="Picture 6" descr="wwtp-control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1"/>
            <a:ext cx="5051427" cy="43037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311236" y="5980114"/>
            <a:ext cx="5562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someone needs new slides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wwtp-control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1"/>
            <a:ext cx="5051427" cy="43037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895600" y="1600200"/>
            <a:ext cx="533400" cy="4572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3820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The Clean Water Act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Reasons for effective environmental compliance</a:t>
            </a:r>
            <a:endParaRPr lang="en-US" sz="2200" b="1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7200" y="1524000"/>
            <a:ext cx="3200400" cy="397031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66"/>
                </a:solidFill>
              </a:rPr>
              <a:t>Most compliance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is achieved through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voluntary compliance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Some is achieved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administratively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Use of governmental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power through courts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is rarely necessary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Almost no criminal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prosecution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59A866E-1BA1-4AC1-9377-A747D60AC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236" y="5980114"/>
            <a:ext cx="5562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someone needs new slides</a:t>
            </a:r>
          </a:p>
        </p:txBody>
      </p:sp>
    </p:spTree>
    <p:extLst>
      <p:ext uri="{BB962C8B-B14F-4D97-AF65-F5344CB8AC3E}">
        <p14:creationId xmlns:p14="http://schemas.microsoft.com/office/powerpoint/2010/main" val="4066819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The Clean Water Act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Some weaknesses in environmental compliance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Data management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Governmental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sources of pollution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  </a:t>
            </a:r>
            <a:r>
              <a:rPr lang="en-US" sz="2200" b="1" dirty="0">
                <a:solidFill>
                  <a:srgbClr val="9393FF"/>
                </a:solidFill>
              </a:rPr>
              <a:t>Federal installations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9393FF"/>
                </a:solidFill>
              </a:rPr>
              <a:t>  State agencies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9393FF"/>
                </a:solidFill>
              </a:rPr>
              <a:t>  City utilities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Developing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regulatory capability</a:t>
            </a:r>
            <a:endParaRPr lang="en-US" sz="22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 Complexity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Ever-moving target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5125801" cy="43053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79939" y="5946317"/>
            <a:ext cx="53034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aerated lagoons for treatment of oil refinery wastewater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16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7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0"/>
            <a:ext cx="9144000" cy="6858000"/>
          </a:xfrm>
          <a:prstGeom prst="rect">
            <a:avLst/>
          </a:prstGeom>
        </p:spPr>
      </p:pic>
      <p:sp>
        <p:nvSpPr>
          <p:cNvPr id="6" name="Text Box 51">
            <a:extLst>
              <a:ext uri="{FF2B5EF4-FFF2-40B4-BE49-F238E27FC236}">
                <a16:creationId xmlns:a16="http://schemas.microsoft.com/office/drawing/2014/main" id="{2DC3F10B-E446-4B46-A729-02D9ED5FB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n w="22225">
                  <a:noFill/>
                  <a:prstDash val="solid"/>
                </a:ln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Clean Water Act Basics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BACWA/EBMUD Pretreatment Training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March 11, 2019</a:t>
            </a:r>
          </a:p>
          <a:p>
            <a:pPr>
              <a:lnSpc>
                <a:spcPct val="150000"/>
              </a:lnSpc>
              <a:defRPr/>
            </a:pPr>
            <a:endParaRPr lang="en-US" sz="2400" b="1" dirty="0">
              <a:solidFill>
                <a:srgbClr val="FFC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Questions or Comments</a:t>
            </a: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FF0E08DD-2338-444A-B46C-E24AB657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8153400" cy="693267"/>
          </a:xfrm>
          <a:prstGeom prst="rect">
            <a:avLst/>
          </a:prstGeom>
          <a:solidFill>
            <a:srgbClr val="410082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182880" tIns="137160" rIns="182880" bIns="13716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Greg V. Arthur  -  (510) 967-8411  -  gva@gvarthur.com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Technology-Based (Categorical) Standards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66"/>
                </a:solidFill>
              </a:rPr>
              <a:t>National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Best-Available-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Technology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treatment (BAT)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BAT defined for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high-strength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wastewaters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End result wide-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spread treatment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66"/>
                </a:solidFill>
              </a:rPr>
              <a:t>BPJ Standards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rgbClr val="3366FF"/>
                </a:solidFill>
              </a:rPr>
              <a:t>		</a:t>
            </a:r>
          </a:p>
        </p:txBody>
      </p:sp>
      <p:pic>
        <p:nvPicPr>
          <p:cNvPr id="7174" name="Picture 6" descr="wwtp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5588000" cy="43624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175000" y="5994808"/>
            <a:ext cx="563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activated sludge aeration tanks at a municipal sewage treatment plant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Technology-Based (Categorical)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 133 Municipal Secondary Treatment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  </a:t>
            </a:r>
            <a:r>
              <a:rPr lang="en-US" sz="2200" b="1" dirty="0">
                <a:solidFill>
                  <a:srgbClr val="FF9933"/>
                </a:solidFill>
              </a:rPr>
              <a:t>301(h) Waivers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Sections 407-471 Industrial Effluent Guidelines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Best Available Treatment Technology (BPT/BAT)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New Source Performance Standards (NSPS)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 403 Pretreatment Regulations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  </a:t>
            </a:r>
            <a:r>
              <a:rPr lang="en-US" sz="2200" b="1" dirty="0">
                <a:solidFill>
                  <a:srgbClr val="FF9933"/>
                </a:solidFill>
              </a:rPr>
              <a:t>Pretreatment Standards Existing Sources (PSES)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Pretreatment Standards New Sources (PSNS)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Prohibitions Against Interference / Dilution / Bypassing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2"/>
            <a:ext cx="8382000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Technology-Based (Categorical)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 133 Secondary Treatment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BPJ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3" y="2667000"/>
            <a:ext cx="7365703" cy="27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9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486775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Technology-Based (Categorical)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Sections 407-471 Effluent Guidelines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Direct Discharge Standards Only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405</a:t>
            </a:r>
            <a:r>
              <a:rPr lang="en-US" sz="2200" b="1" dirty="0">
                <a:solidFill>
                  <a:srgbClr val="FF9933"/>
                </a:solidFill>
              </a:rPr>
              <a:t> – Dairy Products	     </a:t>
            </a:r>
            <a:r>
              <a:rPr lang="en-US" sz="2200" b="1" dirty="0">
                <a:solidFill>
                  <a:srgbClr val="FFFF99"/>
                </a:solidFill>
              </a:rPr>
              <a:t> 406 </a:t>
            </a:r>
            <a:r>
              <a:rPr lang="en-US" sz="2200" b="1" dirty="0">
                <a:solidFill>
                  <a:srgbClr val="FF9933"/>
                </a:solidFill>
              </a:rPr>
              <a:t>– Grain Mills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407</a:t>
            </a:r>
            <a:r>
              <a:rPr lang="en-US" sz="2200" b="1" dirty="0">
                <a:solidFill>
                  <a:srgbClr val="FF9933"/>
                </a:solidFill>
              </a:rPr>
              <a:t> – Fruit/Veg Canning	      </a:t>
            </a:r>
            <a:r>
              <a:rPr lang="en-US" sz="2200" b="1" dirty="0">
                <a:solidFill>
                  <a:srgbClr val="FFFF99"/>
                </a:solidFill>
              </a:rPr>
              <a:t>408 </a:t>
            </a:r>
            <a:r>
              <a:rPr lang="en-US" sz="2200" b="1" dirty="0">
                <a:solidFill>
                  <a:srgbClr val="FF9933"/>
                </a:solidFill>
              </a:rPr>
              <a:t>– Seafood Canning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409</a:t>
            </a:r>
            <a:r>
              <a:rPr lang="en-US" sz="2200" b="1" dirty="0">
                <a:solidFill>
                  <a:srgbClr val="FF9933"/>
                </a:solidFill>
              </a:rPr>
              <a:t> – Sugar Processing	     </a:t>
            </a:r>
            <a:r>
              <a:rPr lang="en-US" sz="2200" b="1" dirty="0">
                <a:solidFill>
                  <a:srgbClr val="FFFF99"/>
                </a:solidFill>
              </a:rPr>
              <a:t> 410 </a:t>
            </a:r>
            <a:r>
              <a:rPr lang="en-US" sz="2200" b="1" dirty="0">
                <a:solidFill>
                  <a:srgbClr val="FF9933"/>
                </a:solidFill>
              </a:rPr>
              <a:t>– Textile Mills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411 </a:t>
            </a:r>
            <a:r>
              <a:rPr lang="en-US" sz="2200" b="1" dirty="0">
                <a:solidFill>
                  <a:srgbClr val="FF9933"/>
                </a:solidFill>
              </a:rPr>
              <a:t>– Cement (BC)	     </a:t>
            </a:r>
            <a:r>
              <a:rPr lang="en-US" sz="2200" b="1" dirty="0">
                <a:solidFill>
                  <a:srgbClr val="FFFF99"/>
                </a:solidFill>
              </a:rPr>
              <a:t> 412 </a:t>
            </a:r>
            <a:r>
              <a:rPr lang="en-US" sz="2200" b="1" dirty="0">
                <a:solidFill>
                  <a:srgbClr val="FF9933"/>
                </a:solidFill>
              </a:rPr>
              <a:t>– Feedlots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415</a:t>
            </a:r>
            <a:r>
              <a:rPr lang="en-US" sz="2200" b="1" dirty="0">
                <a:solidFill>
                  <a:srgbClr val="FF9933"/>
                </a:solidFill>
              </a:rPr>
              <a:t> – </a:t>
            </a:r>
            <a:r>
              <a:rPr lang="en-US" sz="2200" b="1" dirty="0" err="1">
                <a:solidFill>
                  <a:srgbClr val="FF9933"/>
                </a:solidFill>
              </a:rPr>
              <a:t>Inorg</a:t>
            </a:r>
            <a:r>
              <a:rPr lang="en-US" sz="2200" b="1" dirty="0">
                <a:solidFill>
                  <a:srgbClr val="FF9933"/>
                </a:solidFill>
              </a:rPr>
              <a:t> </a:t>
            </a:r>
            <a:r>
              <a:rPr lang="en-US" sz="2200" b="1" dirty="0" err="1">
                <a:solidFill>
                  <a:srgbClr val="FF9933"/>
                </a:solidFill>
              </a:rPr>
              <a:t>Chem</a:t>
            </a:r>
            <a:r>
              <a:rPr lang="en-US" sz="2200" b="1" dirty="0">
                <a:solidFill>
                  <a:srgbClr val="FF9933"/>
                </a:solidFill>
              </a:rPr>
              <a:t>	(33 of 47)  </a:t>
            </a:r>
            <a:r>
              <a:rPr lang="en-US" sz="2200" b="1" dirty="0">
                <a:solidFill>
                  <a:srgbClr val="FFFF99"/>
                </a:solidFill>
              </a:rPr>
              <a:t>417</a:t>
            </a:r>
            <a:r>
              <a:rPr lang="en-US" sz="2200" b="1" dirty="0">
                <a:solidFill>
                  <a:srgbClr val="FF9933"/>
                </a:solidFill>
              </a:rPr>
              <a:t> – Soap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r>
              <a:rPr lang="en-US" sz="2200" b="1" dirty="0">
                <a:solidFill>
                  <a:srgbClr val="FF9933"/>
                </a:solidFill>
              </a:rPr>
              <a:t> (A-N,S)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418</a:t>
            </a:r>
            <a:r>
              <a:rPr lang="en-US" sz="2200" b="1" dirty="0">
                <a:solidFill>
                  <a:srgbClr val="FF9933"/>
                </a:solidFill>
              </a:rPr>
              <a:t> – Fertilizer (PSES)	      </a:t>
            </a:r>
            <a:r>
              <a:rPr lang="en-US" sz="2200" b="1" dirty="0">
                <a:solidFill>
                  <a:srgbClr val="FFFF99"/>
                </a:solidFill>
              </a:rPr>
              <a:t>422 </a:t>
            </a:r>
            <a:r>
              <a:rPr lang="en-US" sz="2200" b="1" dirty="0">
                <a:solidFill>
                  <a:srgbClr val="FF9933"/>
                </a:solidFill>
              </a:rPr>
              <a:t>– Phosphate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424</a:t>
            </a:r>
            <a:r>
              <a:rPr lang="en-US" sz="2200" b="1" dirty="0">
                <a:solidFill>
                  <a:srgbClr val="FF9933"/>
                </a:solidFill>
              </a:rPr>
              <a:t> – Ferroalloy </a:t>
            </a:r>
            <a:r>
              <a:rPr lang="en-US" sz="2200" b="1" dirty="0" err="1">
                <a:solidFill>
                  <a:srgbClr val="FF9933"/>
                </a:solidFill>
              </a:rPr>
              <a:t>Mn</a:t>
            </a:r>
            <a:r>
              <a:rPr lang="en-US" sz="2200" b="1" dirty="0">
                <a:solidFill>
                  <a:srgbClr val="FF9933"/>
                </a:solidFill>
              </a:rPr>
              <a:t>/Cr	      </a:t>
            </a:r>
            <a:r>
              <a:rPr lang="en-US" sz="2200" b="1" dirty="0">
                <a:solidFill>
                  <a:srgbClr val="FFFF99"/>
                </a:solidFill>
              </a:rPr>
              <a:t>426</a:t>
            </a:r>
            <a:r>
              <a:rPr lang="en-US" sz="2200" b="1" dirty="0">
                <a:solidFill>
                  <a:srgbClr val="FF9933"/>
                </a:solidFill>
              </a:rPr>
              <a:t> – Glass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r>
              <a:rPr lang="en-US" sz="2200" b="1" dirty="0">
                <a:solidFill>
                  <a:srgbClr val="FF9933"/>
                </a:solidFill>
              </a:rPr>
              <a:t> (A-G) 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6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486775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Technology-Based (Categorical)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Sections 407-471 Effluent Guidelines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Direct Discharge Standards Only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427</a:t>
            </a:r>
            <a:r>
              <a:rPr lang="en-US" sz="2200" b="1" dirty="0">
                <a:solidFill>
                  <a:srgbClr val="FF9933"/>
                </a:solidFill>
              </a:rPr>
              <a:t> – Asbestos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r>
              <a:rPr lang="en-US" sz="2200" b="1" dirty="0">
                <a:solidFill>
                  <a:srgbClr val="FF9933"/>
                </a:solidFill>
              </a:rPr>
              <a:t>	      </a:t>
            </a:r>
            <a:r>
              <a:rPr lang="en-US" sz="2200" b="1" dirty="0">
                <a:solidFill>
                  <a:srgbClr val="FFFF99"/>
                </a:solidFill>
              </a:rPr>
              <a:t>429</a:t>
            </a:r>
            <a:r>
              <a:rPr lang="en-US" sz="2200" b="1" dirty="0">
                <a:solidFill>
                  <a:srgbClr val="FF9933"/>
                </a:solidFill>
              </a:rPr>
              <a:t> – Timber Products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432</a:t>
            </a:r>
            <a:r>
              <a:rPr lang="en-US" sz="2200" b="1" dirty="0">
                <a:solidFill>
                  <a:srgbClr val="FF9933"/>
                </a:solidFill>
              </a:rPr>
              <a:t> – Meat Products              </a:t>
            </a:r>
            <a:r>
              <a:rPr lang="en-US" sz="2200" b="1" dirty="0">
                <a:solidFill>
                  <a:srgbClr val="FFFF99"/>
                </a:solidFill>
              </a:rPr>
              <a:t>434</a:t>
            </a:r>
            <a:r>
              <a:rPr lang="en-US" sz="2200" b="1" dirty="0">
                <a:solidFill>
                  <a:srgbClr val="FF9933"/>
                </a:solidFill>
              </a:rPr>
              <a:t> – Coal Mining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435</a:t>
            </a:r>
            <a:r>
              <a:rPr lang="en-US" sz="2200" b="1" dirty="0">
                <a:solidFill>
                  <a:srgbClr val="FF9933"/>
                </a:solidFill>
              </a:rPr>
              <a:t> – Oil Gas Extraction        </a:t>
            </a:r>
            <a:r>
              <a:rPr lang="en-US" sz="2200" b="1" dirty="0">
                <a:solidFill>
                  <a:srgbClr val="FFFF99"/>
                </a:solidFill>
              </a:rPr>
              <a:t>436</a:t>
            </a:r>
            <a:r>
              <a:rPr lang="en-US" sz="2200" b="1" dirty="0">
                <a:solidFill>
                  <a:srgbClr val="FF9933"/>
                </a:solidFill>
              </a:rPr>
              <a:t> – Mineral Mining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</a:t>
            </a:r>
            <a:r>
              <a:rPr lang="en-US" sz="2200" b="1" dirty="0">
                <a:solidFill>
                  <a:srgbClr val="FFFF99"/>
                </a:solidFill>
              </a:rPr>
              <a:t> 440 </a:t>
            </a:r>
            <a:r>
              <a:rPr lang="en-US" sz="2200" b="1" dirty="0">
                <a:solidFill>
                  <a:srgbClr val="FF9933"/>
                </a:solidFill>
              </a:rPr>
              <a:t>– Ore Mining Dressing    </a:t>
            </a:r>
            <a:r>
              <a:rPr lang="en-US" sz="2200" b="1" dirty="0">
                <a:solidFill>
                  <a:srgbClr val="FFFF99"/>
                </a:solidFill>
              </a:rPr>
              <a:t>445</a:t>
            </a:r>
            <a:r>
              <a:rPr lang="en-US" sz="2200" b="1" dirty="0">
                <a:solidFill>
                  <a:srgbClr val="FF9933"/>
                </a:solidFill>
              </a:rPr>
              <a:t> – Landfills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454</a:t>
            </a:r>
            <a:r>
              <a:rPr lang="en-US" sz="2200" b="1" dirty="0">
                <a:solidFill>
                  <a:srgbClr val="FF9933"/>
                </a:solidFill>
              </a:rPr>
              <a:t> – Gum, Wood </a:t>
            </a:r>
            <a:r>
              <a:rPr lang="en-US" sz="2200" b="1" dirty="0" err="1">
                <a:solidFill>
                  <a:srgbClr val="FF9933"/>
                </a:solidFill>
              </a:rPr>
              <a:t>Chems</a:t>
            </a:r>
            <a:r>
              <a:rPr lang="en-US" sz="2200" b="1" dirty="0">
                <a:solidFill>
                  <a:srgbClr val="FF9933"/>
                </a:solidFill>
              </a:rPr>
              <a:t>      </a:t>
            </a:r>
            <a:r>
              <a:rPr lang="en-US" sz="2200" b="1" dirty="0">
                <a:solidFill>
                  <a:srgbClr val="FFFF99"/>
                </a:solidFill>
              </a:rPr>
              <a:t>457</a:t>
            </a:r>
            <a:r>
              <a:rPr lang="en-US" sz="2200" b="1" dirty="0">
                <a:solidFill>
                  <a:srgbClr val="FF9933"/>
                </a:solidFill>
              </a:rPr>
              <a:t> – Explosives MFG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458</a:t>
            </a:r>
            <a:r>
              <a:rPr lang="en-US" sz="2200" b="1" dirty="0">
                <a:solidFill>
                  <a:srgbClr val="FF9933"/>
                </a:solidFill>
              </a:rPr>
              <a:t> – Carbon Black (BCD)     </a:t>
            </a:r>
            <a:r>
              <a:rPr lang="en-US" sz="2200" b="1" dirty="0">
                <a:solidFill>
                  <a:srgbClr val="FFFF99"/>
                </a:solidFill>
              </a:rPr>
              <a:t>459</a:t>
            </a:r>
            <a:r>
              <a:rPr lang="en-US" sz="2200" b="1" dirty="0">
                <a:solidFill>
                  <a:srgbClr val="FF9933"/>
                </a:solidFill>
              </a:rPr>
              <a:t> – Photo Processing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</a:t>
            </a:r>
            <a:r>
              <a:rPr lang="en-US" sz="2200" b="1" dirty="0">
                <a:solidFill>
                  <a:srgbClr val="FFFF99"/>
                </a:solidFill>
              </a:rPr>
              <a:t> 460 </a:t>
            </a:r>
            <a:r>
              <a:rPr lang="en-US" sz="2200" b="1" dirty="0">
                <a:solidFill>
                  <a:srgbClr val="FF9933"/>
                </a:solidFill>
              </a:rPr>
              <a:t>– Hospitals       </a:t>
            </a:r>
            <a:r>
              <a:rPr lang="en-US" sz="2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</a:t>
            </a:r>
            <a:r>
              <a:rPr lang="en-US" sz="2200" b="1" dirty="0">
                <a:solidFill>
                  <a:srgbClr val="FFFF99"/>
                </a:solidFill>
              </a:rPr>
              <a:t>463 </a:t>
            </a:r>
            <a:r>
              <a:rPr lang="en-US" sz="2200" b="1" dirty="0">
                <a:solidFill>
                  <a:srgbClr val="FF9933"/>
                </a:solidFill>
              </a:rPr>
              <a:t>– Plastics Molding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48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486775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NPDES Permits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Technology-Based (Categorical)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Sections 407-471 Effluent Guidelines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Concentration, Flow-based Mass, or pH Pretreatment </a:t>
            </a:r>
            <a:r>
              <a:rPr lang="en-US" sz="2200" b="1" dirty="0" err="1">
                <a:solidFill>
                  <a:srgbClr val="FF9933"/>
                </a:solidFill>
              </a:rPr>
              <a:t>Stds</a:t>
            </a: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411</a:t>
            </a:r>
            <a:r>
              <a:rPr lang="en-US" sz="2200" b="1" dirty="0">
                <a:solidFill>
                  <a:srgbClr val="FF9933"/>
                </a:solidFill>
              </a:rPr>
              <a:t> – Cement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r>
              <a:rPr lang="en-US" sz="2200" b="1" dirty="0">
                <a:solidFill>
                  <a:srgbClr val="FF9933"/>
                </a:solidFill>
              </a:rPr>
              <a:t> (A)	      </a:t>
            </a:r>
            <a:r>
              <a:rPr lang="en-US" sz="2200" b="1" dirty="0">
                <a:solidFill>
                  <a:srgbClr val="FFFF99"/>
                </a:solidFill>
              </a:rPr>
              <a:t>413</a:t>
            </a:r>
            <a:r>
              <a:rPr lang="en-US" sz="2200" b="1" dirty="0">
                <a:solidFill>
                  <a:srgbClr val="FF9933"/>
                </a:solidFill>
              </a:rPr>
              <a:t> – Job-shop Electroplating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414</a:t>
            </a:r>
            <a:r>
              <a:rPr lang="en-US" sz="2200" b="1" dirty="0">
                <a:solidFill>
                  <a:srgbClr val="FF9933"/>
                </a:solidFill>
              </a:rPr>
              <a:t> – Organic Chemicals	      </a:t>
            </a:r>
            <a:r>
              <a:rPr lang="en-US" sz="2200" b="1" dirty="0">
                <a:solidFill>
                  <a:srgbClr val="FFFF99"/>
                </a:solidFill>
              </a:rPr>
              <a:t>415</a:t>
            </a:r>
            <a:r>
              <a:rPr lang="en-US" sz="2200" b="1" dirty="0">
                <a:solidFill>
                  <a:srgbClr val="FF9933"/>
                </a:solidFill>
              </a:rPr>
              <a:t> – </a:t>
            </a:r>
            <a:r>
              <a:rPr lang="en-US" sz="2200" b="1" dirty="0" err="1">
                <a:solidFill>
                  <a:srgbClr val="FF9933"/>
                </a:solidFill>
              </a:rPr>
              <a:t>Inorg</a:t>
            </a:r>
            <a:r>
              <a:rPr lang="en-US" sz="2200" b="1" dirty="0">
                <a:solidFill>
                  <a:srgbClr val="FF9933"/>
                </a:solidFill>
              </a:rPr>
              <a:t> </a:t>
            </a:r>
            <a:r>
              <a:rPr lang="en-US" sz="2200" b="1" dirty="0" err="1">
                <a:solidFill>
                  <a:srgbClr val="FF9933"/>
                </a:solidFill>
              </a:rPr>
              <a:t>Chem</a:t>
            </a:r>
            <a:r>
              <a:rPr lang="en-US" sz="2200" b="1" dirty="0">
                <a:solidFill>
                  <a:srgbClr val="FF9933"/>
                </a:solidFill>
              </a:rPr>
              <a:t> (14 of 47)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417</a:t>
            </a:r>
            <a:r>
              <a:rPr lang="en-US" sz="2200" b="1" dirty="0">
                <a:solidFill>
                  <a:srgbClr val="FF9933"/>
                </a:solidFill>
              </a:rPr>
              <a:t> – Detergents (ORQR)	      </a:t>
            </a:r>
            <a:r>
              <a:rPr lang="en-US" sz="2200" b="1" dirty="0">
                <a:solidFill>
                  <a:srgbClr val="FFFF99"/>
                </a:solidFill>
              </a:rPr>
              <a:t>418</a:t>
            </a:r>
            <a:r>
              <a:rPr lang="en-US" sz="2200" b="1" dirty="0">
                <a:solidFill>
                  <a:srgbClr val="FF9933"/>
                </a:solidFill>
              </a:rPr>
              <a:t> – Fertilizer </a:t>
            </a:r>
            <a:r>
              <a:rPr lang="en-US" sz="2200" b="1" dirty="0" err="1">
                <a:solidFill>
                  <a:srgbClr val="FF9933"/>
                </a:solidFill>
              </a:rPr>
              <a:t>Mfg</a:t>
            </a:r>
            <a:r>
              <a:rPr lang="en-US" sz="2200" b="1" dirty="0">
                <a:solidFill>
                  <a:srgbClr val="FF9933"/>
                </a:solidFill>
              </a:rPr>
              <a:t> (EG PSNS)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419</a:t>
            </a:r>
            <a:r>
              <a:rPr lang="en-US" sz="2200" b="1" dirty="0">
                <a:solidFill>
                  <a:srgbClr val="FF9933"/>
                </a:solidFill>
              </a:rPr>
              <a:t> – Petroleum Refining	      </a:t>
            </a:r>
            <a:r>
              <a:rPr lang="en-US" sz="2200" b="1" dirty="0">
                <a:solidFill>
                  <a:srgbClr val="FFFF99"/>
                </a:solidFill>
              </a:rPr>
              <a:t>423</a:t>
            </a:r>
            <a:r>
              <a:rPr lang="en-US" sz="2200" b="1" dirty="0">
                <a:solidFill>
                  <a:srgbClr val="FF9933"/>
                </a:solidFill>
              </a:rPr>
              <a:t> – Steam Electric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425</a:t>
            </a:r>
            <a:r>
              <a:rPr lang="en-US" sz="2200" b="1" dirty="0">
                <a:solidFill>
                  <a:srgbClr val="FF9933"/>
                </a:solidFill>
              </a:rPr>
              <a:t> – Leather Tanning	     </a:t>
            </a:r>
            <a:r>
              <a:rPr lang="en-US" sz="2200" b="1" dirty="0">
                <a:solidFill>
                  <a:srgbClr val="FFFF99"/>
                </a:solidFill>
              </a:rPr>
              <a:t> 426 </a:t>
            </a:r>
            <a:r>
              <a:rPr lang="en-US" sz="2200" b="1" dirty="0">
                <a:solidFill>
                  <a:srgbClr val="FF9933"/>
                </a:solidFill>
              </a:rPr>
              <a:t>– Blown Glass (M)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428</a:t>
            </a:r>
            <a:r>
              <a:rPr lang="en-US" sz="2200" b="1" dirty="0">
                <a:solidFill>
                  <a:srgbClr val="FF9933"/>
                </a:solidFill>
              </a:rPr>
              <a:t> – Rubber (EFGIJ)	      </a:t>
            </a:r>
            <a:r>
              <a:rPr lang="en-US" sz="2200" b="1" dirty="0">
                <a:solidFill>
                  <a:srgbClr val="FFFF99"/>
                </a:solidFill>
              </a:rPr>
              <a:t>429</a:t>
            </a:r>
            <a:r>
              <a:rPr lang="en-US" sz="2200" b="1" dirty="0">
                <a:solidFill>
                  <a:srgbClr val="FF9933"/>
                </a:solidFill>
              </a:rPr>
              <a:t> – Wood Preserving (GH)	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 </a:t>
            </a:r>
            <a:r>
              <a:rPr lang="en-US" sz="2200" b="1" dirty="0">
                <a:solidFill>
                  <a:srgbClr val="FFFF99"/>
                </a:solidFill>
              </a:rPr>
              <a:t>433</a:t>
            </a:r>
            <a:r>
              <a:rPr lang="en-US" sz="2200" b="1" dirty="0">
                <a:solidFill>
                  <a:srgbClr val="FF9933"/>
                </a:solidFill>
              </a:rPr>
              <a:t> – Metal Finishing	      </a:t>
            </a:r>
            <a:r>
              <a:rPr lang="en-US" sz="2200" b="1" dirty="0">
                <a:solidFill>
                  <a:srgbClr val="FFFF99"/>
                </a:solidFill>
              </a:rPr>
              <a:t>437</a:t>
            </a:r>
            <a:r>
              <a:rPr lang="en-US" sz="2200" b="1" dirty="0">
                <a:solidFill>
                  <a:srgbClr val="FF9933"/>
                </a:solidFill>
              </a:rPr>
              <a:t> – Centralized Waste Treat</a:t>
            </a:r>
            <a:r>
              <a:rPr lang="en-US" sz="2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5170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21072</TotalTime>
  <Words>1331</Words>
  <Application>Microsoft Office PowerPoint</Application>
  <PresentationFormat>On-screen Show (4:3)</PresentationFormat>
  <Paragraphs>351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Arial Narrow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Greg Arthur</cp:lastModifiedBy>
  <cp:revision>165</cp:revision>
  <dcterms:created xsi:type="dcterms:W3CDTF">2007-10-15T20:17:52Z</dcterms:created>
  <dcterms:modified xsi:type="dcterms:W3CDTF">2019-03-10T04:11:17Z</dcterms:modified>
  <cp:contentStatus/>
</cp:coreProperties>
</file>