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55" r:id="rId2"/>
    <p:sldId id="321" r:id="rId3"/>
    <p:sldId id="256" r:id="rId4"/>
    <p:sldId id="297" r:id="rId5"/>
    <p:sldId id="322" r:id="rId6"/>
    <p:sldId id="323" r:id="rId7"/>
    <p:sldId id="324" r:id="rId8"/>
    <p:sldId id="325" r:id="rId9"/>
    <p:sldId id="326" r:id="rId10"/>
    <p:sldId id="328" r:id="rId11"/>
    <p:sldId id="329" r:id="rId12"/>
    <p:sldId id="330" r:id="rId13"/>
    <p:sldId id="332" r:id="rId14"/>
    <p:sldId id="333" r:id="rId15"/>
    <p:sldId id="331" r:id="rId16"/>
    <p:sldId id="298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57" r:id="rId31"/>
    <p:sldId id="296" r:id="rId32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FFCC"/>
    <a:srgbClr val="66FFFF"/>
    <a:srgbClr val="FF9933"/>
    <a:srgbClr val="FFFF66"/>
    <a:srgbClr val="0033CC"/>
    <a:srgbClr val="0000FF"/>
    <a:srgbClr val="4D4D4D"/>
    <a:srgbClr val="FFFF99"/>
    <a:srgbClr val="004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6" autoAdjust="0"/>
    <p:restoredTop sz="94660"/>
  </p:normalViewPr>
  <p:slideViewPr>
    <p:cSldViewPr>
      <p:cViewPr varScale="1">
        <p:scale>
          <a:sx n="69" d="100"/>
          <a:sy n="69" d="100"/>
        </p:scale>
        <p:origin x="121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-2130" y="-96"/>
      </p:cViewPr>
      <p:guideLst>
        <p:guide orient="horz" pos="2160"/>
        <p:guide pos="2880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Clean Water Act Basics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9/5/2013</a:t>
            </a:r>
          </a:p>
        </p:txBody>
      </p:sp>
    </p:spTree>
    <p:extLst>
      <p:ext uri="{BB962C8B-B14F-4D97-AF65-F5344CB8AC3E}">
        <p14:creationId xmlns:p14="http://schemas.microsoft.com/office/powerpoint/2010/main" val="373253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206DD-2E17-4BC2-B118-64579BF24037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792A3-2280-4D6F-A5DB-496DEA472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7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ECABA-0C88-4E21-BDCC-CEDD29B23A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B677D-4969-43FB-A214-0AA7B659D2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FA2A3-6D50-4296-AA2E-A58D145B8F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23180-802D-4DD0-A458-FD5AF7242C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05803-77F8-4900-97A7-4EFB15515B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96651-90F3-49E5-B596-A3458E733F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F2999-FB53-40B5-B3FF-07A75F9469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5E799-A71C-4EB9-999A-804FF8F478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1A243-7477-45AF-B0C6-1B47C9180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7F491-FAFC-4550-94BB-05BD6FC26B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D5349-81E5-49D8-91D2-D2E749398A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0B85CE5-4C5B-452A-BC50-A5263C62B5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57200" y="304800"/>
            <a:ext cx="8382000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Pretreatment Program Basics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BACWA/EBMUD Pretreatment Training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March 11, 2019</a:t>
            </a:r>
          </a:p>
          <a:p>
            <a:pPr lvl="0">
              <a:spcBef>
                <a:spcPct val="50000"/>
              </a:spcBef>
            </a:pPr>
            <a:endParaRPr lang="en-US" sz="2200" b="1" dirty="0">
              <a:solidFill>
                <a:srgbClr val="FFFF66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en-US" sz="36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 Box 52">
            <a:extLst>
              <a:ext uri="{FF2B5EF4-FFF2-40B4-BE49-F238E27FC236}">
                <a16:creationId xmlns:a16="http://schemas.microsoft.com/office/drawing/2014/main" id="{CA1309CB-29C4-4CDC-BC0D-378ACEF55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62600"/>
            <a:ext cx="8153400" cy="693267"/>
          </a:xfrm>
          <a:prstGeom prst="rect">
            <a:avLst/>
          </a:prstGeom>
          <a:solidFill>
            <a:srgbClr val="410082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lIns="182880" tIns="137160" rIns="182880" bIns="137160"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en-US" sz="2400" b="1" dirty="0">
                <a:solidFill>
                  <a:srgbClr val="00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Greg V. Arthur  -  (510) 967-8411  -  gva@gvarthur.com</a:t>
            </a:r>
          </a:p>
        </p:txBody>
      </p:sp>
    </p:spTree>
    <p:extLst>
      <p:ext uri="{BB962C8B-B14F-4D97-AF65-F5344CB8AC3E}">
        <p14:creationId xmlns:p14="http://schemas.microsoft.com/office/powerpoint/2010/main" val="103087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382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40 CFR 403.5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National Prohibitions / Local Limits</a:t>
            </a:r>
            <a:endParaRPr lang="en-US" sz="22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Municipal Local Limits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5"/>
          <a:stretch/>
        </p:blipFill>
        <p:spPr>
          <a:xfrm>
            <a:off x="762000" y="2209800"/>
            <a:ext cx="4480560" cy="365760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" t="5895" r="54571" b="35501"/>
          <a:stretch/>
        </p:blipFill>
        <p:spPr>
          <a:xfrm>
            <a:off x="5344608" y="411513"/>
            <a:ext cx="3505200" cy="5635070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62000" y="2209800"/>
            <a:ext cx="260070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>
                <a:solidFill>
                  <a:srgbClr val="000066"/>
                </a:solidFill>
              </a:rPr>
              <a:t>official permitted sample point</a:t>
            </a:r>
          </a:p>
        </p:txBody>
      </p:sp>
    </p:spTree>
    <p:extLst>
      <p:ext uri="{BB962C8B-B14F-4D97-AF65-F5344CB8AC3E}">
        <p14:creationId xmlns:p14="http://schemas.microsoft.com/office/powerpoint/2010/main" val="2126471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382000" cy="521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40 CFR 403.6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Technology-based Categorical Standards</a:t>
            </a:r>
            <a:endParaRPr lang="en-US" sz="22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Sections 407-471 Effluent Guidelines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FF66"/>
                </a:solidFill>
              </a:rPr>
              <a:t>  </a:t>
            </a:r>
            <a:r>
              <a:rPr lang="en-US" sz="2200" b="1" dirty="0">
                <a:solidFill>
                  <a:srgbClr val="FF9933"/>
                </a:solidFill>
              </a:rPr>
              <a:t>compliance deadlines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concentration to flow-based mass limits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production-based mass to concentration limits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</a:t>
            </a:r>
            <a:r>
              <a:rPr lang="en-US" sz="2200" b="1" dirty="0">
                <a:solidFill>
                  <a:schemeClr val="bg1"/>
                </a:solidFill>
              </a:rPr>
              <a:t>prohibition against dilution as a substitute for treatment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combined </a:t>
            </a:r>
            <a:r>
              <a:rPr lang="en-US" sz="2200" b="1" dirty="0" err="1">
                <a:solidFill>
                  <a:srgbClr val="FF9933"/>
                </a:solidFill>
              </a:rPr>
              <a:t>wastestream</a:t>
            </a:r>
            <a:r>
              <a:rPr lang="en-US" sz="2200" b="1" dirty="0">
                <a:solidFill>
                  <a:srgbClr val="FF9933"/>
                </a:solidFill>
              </a:rPr>
              <a:t> formula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definition of regulated, unregulated, and dilution waters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end-of-process-after-treatment sampling </a:t>
            </a:r>
          </a:p>
        </p:txBody>
      </p:sp>
    </p:spTree>
    <p:extLst>
      <p:ext uri="{BB962C8B-B14F-4D97-AF65-F5344CB8AC3E}">
        <p14:creationId xmlns:p14="http://schemas.microsoft.com/office/powerpoint/2010/main" val="1533281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Text Box 4"/>
              <p:cNvSpPr txBox="1">
                <a:spLocks noChangeArrowheads="1"/>
              </p:cNvSpPr>
              <p:nvPr/>
            </p:nvSpPr>
            <p:spPr bwMode="auto">
              <a:xfrm>
                <a:off x="457200" y="304800"/>
                <a:ext cx="8382000" cy="6237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 dirty="0">
                    <a:solidFill>
                      <a:schemeClr val="bg1"/>
                    </a:solidFill>
                  </a:rPr>
                  <a:t>40 CFR 403.6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200" b="1" dirty="0">
                    <a:solidFill>
                      <a:schemeClr val="bg1"/>
                    </a:solidFill>
                  </a:rPr>
                  <a:t>Technology-based Categorical Standards</a:t>
                </a:r>
                <a:endParaRPr lang="en-US" sz="2200" b="1" dirty="0">
                  <a:solidFill>
                    <a:srgbClr val="FFFF00"/>
                  </a:solidFill>
                </a:endParaRP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en-US" sz="2200" b="1" dirty="0">
                    <a:solidFill>
                      <a:srgbClr val="FFFF66"/>
                    </a:solidFill>
                  </a:rPr>
                  <a:t> Sections 407-471 Effluent Guidelines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200" b="1" dirty="0">
                    <a:solidFill>
                      <a:srgbClr val="FF9933"/>
                    </a:solidFill>
                  </a:rPr>
                  <a:t>  combined </a:t>
                </a:r>
                <a:r>
                  <a:rPr lang="en-US" sz="2200" b="1" dirty="0" err="1">
                    <a:solidFill>
                      <a:srgbClr val="FF9933"/>
                    </a:solidFill>
                  </a:rPr>
                  <a:t>wastestream</a:t>
                </a:r>
                <a:r>
                  <a:rPr lang="en-US" sz="2200" b="1" dirty="0">
                    <a:solidFill>
                      <a:srgbClr val="FF9933"/>
                    </a:solidFill>
                  </a:rPr>
                  <a:t> formula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200" b="1" dirty="0">
                    <a:solidFill>
                      <a:srgbClr val="FF9933"/>
                    </a:solidFill>
                  </a:rPr>
                  <a:t>  40 CFR 403.6(e)</a:t>
                </a:r>
              </a:p>
              <a:p>
                <a:pPr>
                  <a:spcBef>
                    <a:spcPts val="0"/>
                  </a:spcBef>
                </a:pPr>
                <a:endParaRPr lang="en-US" sz="2200" dirty="0">
                  <a:solidFill>
                    <a:srgbClr val="FF9933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2200" dirty="0">
                    <a:solidFill>
                      <a:srgbClr val="FF9933"/>
                    </a:solidFill>
                  </a:rPr>
                  <a:t>	</a:t>
                </a:r>
                <a:r>
                  <a:rPr lang="en-US" sz="2200" b="1" dirty="0">
                    <a:solidFill>
                      <a:srgbClr val="FF9933"/>
                    </a:solidFill>
                  </a:rPr>
                  <a:t>	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 smtClean="0">
                            <a:solidFill>
                              <a:srgbClr val="FF9933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200" b="1" i="1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200" b="1" i="1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2200" b="1" i="1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𝒏</m:t>
                        </m:r>
                      </m:sup>
                      <m:e>
                        <m:r>
                          <a:rPr lang="en-US" sz="2200" b="1" i="1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𝑪</m:t>
                        </m:r>
                        <m:r>
                          <a:rPr lang="en-US" sz="2200" b="1" i="1" baseline="-2500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200" b="1" i="1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𝑸</m:t>
                        </m:r>
                        <m:r>
                          <a:rPr lang="en-US" sz="2200" b="1" i="1" baseline="-2500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𝒊</m:t>
                        </m:r>
                      </m:e>
                    </m:nary>
                  </m:oMath>
                </a14:m>
                <a:r>
                  <a:rPr lang="en-US" sz="2200" b="1" dirty="0">
                    <a:solidFill>
                      <a:srgbClr val="FF9933"/>
                    </a:solidFill>
                  </a:rPr>
                  <a:t>       </a:t>
                </a:r>
                <a:r>
                  <a:rPr lang="en-US" sz="2200" b="1" i="1" dirty="0">
                    <a:solidFill>
                      <a:srgbClr val="FF9933"/>
                    </a:solidFill>
                    <a:latin typeface="Cambria Math" pitchFamily="18" charset="0"/>
                    <a:ea typeface="Cambria Math" pitchFamily="18" charset="0"/>
                  </a:rPr>
                  <a:t>Q</a:t>
                </a:r>
                <a:r>
                  <a:rPr lang="en-US" sz="2200" b="1" i="1" baseline="-25000" dirty="0">
                    <a:solidFill>
                      <a:srgbClr val="FF9933"/>
                    </a:solidFill>
                  </a:rPr>
                  <a:t>total</a:t>
                </a:r>
                <a:r>
                  <a:rPr lang="en-US" sz="2200" b="1" i="1" dirty="0">
                    <a:solidFill>
                      <a:srgbClr val="FF9933"/>
                    </a:solidFill>
                  </a:rPr>
                  <a:t>  </a:t>
                </a:r>
                <a:r>
                  <a:rPr lang="en-US" sz="2200" i="1" dirty="0">
                    <a:solidFill>
                      <a:srgbClr val="FF9933"/>
                    </a:solidFill>
                  </a:rPr>
                  <a:t>-</a:t>
                </a:r>
                <a:r>
                  <a:rPr lang="en-US" sz="2200" b="1" i="1" dirty="0">
                    <a:solidFill>
                      <a:srgbClr val="FF9933"/>
                    </a:solidFill>
                  </a:rPr>
                  <a:t> </a:t>
                </a:r>
                <a:r>
                  <a:rPr lang="en-US" sz="2200" b="1" i="1" dirty="0" err="1">
                    <a:solidFill>
                      <a:srgbClr val="FF9933"/>
                    </a:solidFill>
                    <a:latin typeface="Cambria Math" pitchFamily="18" charset="0"/>
                    <a:ea typeface="Cambria Math" pitchFamily="18" charset="0"/>
                  </a:rPr>
                  <a:t>Q</a:t>
                </a:r>
                <a:r>
                  <a:rPr lang="en-US" sz="2200" b="1" i="1" baseline="-25000" dirty="0" err="1">
                    <a:solidFill>
                      <a:srgbClr val="FF9933"/>
                    </a:solidFill>
                  </a:rPr>
                  <a:t>dilution</a:t>
                </a:r>
                <a:r>
                  <a:rPr lang="en-US" sz="2200" b="1" i="1" dirty="0">
                    <a:solidFill>
                      <a:srgbClr val="FF9933"/>
                    </a:solidFill>
                  </a:rPr>
                  <a:t>  </a:t>
                </a:r>
                <a:r>
                  <a:rPr lang="en-US" sz="2200" i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-</a:t>
                </a:r>
                <a:r>
                  <a:rPr lang="en-US" sz="2200" b="1" i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200" b="1" i="1" strike="dblStrike" dirty="0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Q</a:t>
                </a:r>
                <a:r>
                  <a:rPr lang="en-US" sz="2200" b="1" i="1" strike="dblStrike" baseline="-25000" dirty="0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unregulated</a:t>
                </a:r>
                <a:r>
                  <a:rPr lang="en-US" sz="2200" b="1" i="1" strike="dblStrike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  <a:p>
                <a:pPr>
                  <a:lnSpc>
                    <a:spcPts val="2000"/>
                  </a:lnSpc>
                  <a:spcBef>
                    <a:spcPts val="0"/>
                  </a:spcBef>
                </a:pPr>
                <a:r>
                  <a:rPr lang="en-US" sz="2200" b="1" dirty="0">
                    <a:solidFill>
                      <a:srgbClr val="FF9933"/>
                    </a:solidFill>
                  </a:rPr>
                  <a:t>	</a:t>
                </a:r>
                <a:r>
                  <a:rPr lang="en-US" sz="2200" b="1" i="1" dirty="0" err="1">
                    <a:solidFill>
                      <a:srgbClr val="FF9933"/>
                    </a:solidFill>
                    <a:latin typeface="Cambria Math" pitchFamily="18" charset="0"/>
                    <a:ea typeface="Cambria Math" pitchFamily="18" charset="0"/>
                  </a:rPr>
                  <a:t>C</a:t>
                </a:r>
                <a:r>
                  <a:rPr lang="en-US" sz="2200" b="1" i="1" baseline="-25000" dirty="0" err="1">
                    <a:solidFill>
                      <a:srgbClr val="FF9933"/>
                    </a:solidFill>
                  </a:rPr>
                  <a:t>total</a:t>
                </a:r>
                <a:r>
                  <a:rPr lang="en-US" sz="2200" b="1" baseline="-25000" dirty="0">
                    <a:solidFill>
                      <a:srgbClr val="FF9933"/>
                    </a:solidFill>
                  </a:rPr>
                  <a:t> </a:t>
                </a:r>
                <a:r>
                  <a:rPr lang="en-US" sz="2200" b="1" dirty="0">
                    <a:solidFill>
                      <a:srgbClr val="FF9933"/>
                    </a:solidFill>
                  </a:rPr>
                  <a:t> 	</a:t>
                </a:r>
                <a:r>
                  <a:rPr lang="en-US" sz="2200" dirty="0">
                    <a:solidFill>
                      <a:srgbClr val="FF9933"/>
                    </a:solidFill>
                  </a:rPr>
                  <a:t>=</a:t>
                </a:r>
                <a:r>
                  <a:rPr lang="en-US" sz="2200" b="1" dirty="0">
                    <a:solidFill>
                      <a:srgbClr val="FF9933"/>
                    </a:solidFill>
                  </a:rPr>
                  <a:t>                    </a:t>
                </a:r>
                <a:r>
                  <a:rPr lang="en-US" sz="2200" dirty="0">
                    <a:solidFill>
                      <a:srgbClr val="FF9933"/>
                    </a:solidFill>
                  </a:rPr>
                  <a:t>x</a:t>
                </a:r>
                <a:r>
                  <a:rPr lang="en-US" sz="2200" b="1" dirty="0">
                    <a:solidFill>
                      <a:srgbClr val="FF9933"/>
                    </a:solidFill>
                  </a:rPr>
                  <a:t>   </a:t>
                </a:r>
              </a:p>
              <a:p>
                <a:pPr>
                  <a:lnSpc>
                    <a:spcPts val="2000"/>
                  </a:lnSpc>
                  <a:spcBef>
                    <a:spcPts val="0"/>
                  </a:spcBef>
                </a:pPr>
                <a:r>
                  <a:rPr lang="en-US" sz="2200" b="1" dirty="0">
                    <a:solidFill>
                      <a:srgbClr val="FF9933"/>
                    </a:solidFill>
                  </a:rPr>
                  <a:t>		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 smtClean="0">
                            <a:solidFill>
                              <a:srgbClr val="FF9933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200" b="1" i="1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200" b="1" i="1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200" b="1" i="1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 </m:t>
                        </m:r>
                      </m:sub>
                      <m:sup>
                        <m:r>
                          <a:rPr lang="en-US" sz="2200" b="1" i="1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𝒏</m:t>
                        </m:r>
                      </m:sup>
                      <m:e>
                        <m:r>
                          <a:rPr lang="en-US" sz="2200" b="1" i="1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𝑸</m:t>
                        </m:r>
                        <m:r>
                          <a:rPr lang="en-US" sz="2200" b="1" i="1" baseline="-25000" smtClean="0">
                            <a:solidFill>
                              <a:srgbClr val="FF9933"/>
                            </a:solidFill>
                            <a:latin typeface="Cambria Math"/>
                          </a:rPr>
                          <m:t>𝒊</m:t>
                        </m:r>
                      </m:e>
                    </m:nary>
                  </m:oMath>
                </a14:m>
                <a:r>
                  <a:rPr lang="en-US" sz="2200" b="1" dirty="0">
                    <a:solidFill>
                      <a:srgbClr val="FF9933"/>
                    </a:solidFill>
                  </a:rPr>
                  <a:t>	           </a:t>
                </a:r>
                <a:r>
                  <a:rPr lang="en-US" sz="2200" b="1" i="1" dirty="0" err="1">
                    <a:solidFill>
                      <a:srgbClr val="FF9933"/>
                    </a:solidFill>
                    <a:latin typeface="Cambria Math" pitchFamily="18" charset="0"/>
                    <a:ea typeface="Cambria Math" pitchFamily="18" charset="0"/>
                  </a:rPr>
                  <a:t>Q</a:t>
                </a:r>
                <a:r>
                  <a:rPr lang="en-US" sz="2200" b="1" i="1" baseline="-25000" dirty="0" err="1">
                    <a:solidFill>
                      <a:srgbClr val="FF9933"/>
                    </a:solidFill>
                  </a:rPr>
                  <a:t>total</a:t>
                </a:r>
                <a:endParaRPr lang="en-US" sz="2200" b="1" i="1" baseline="-25000" dirty="0">
                  <a:solidFill>
                    <a:srgbClr val="FF9933"/>
                  </a:solidFill>
                </a:endParaRPr>
              </a:p>
              <a:p>
                <a:pPr>
                  <a:spcBef>
                    <a:spcPts val="0"/>
                  </a:spcBef>
                </a:pPr>
                <a:endParaRPr lang="en-US" sz="2200" dirty="0">
                  <a:solidFill>
                    <a:srgbClr val="FF9933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2200" dirty="0">
                    <a:solidFill>
                      <a:srgbClr val="FF9933"/>
                    </a:solidFill>
                  </a:rPr>
                  <a:t>  </a:t>
                </a:r>
                <a:r>
                  <a:rPr lang="en-US" sz="2200" b="1" dirty="0">
                    <a:solidFill>
                      <a:srgbClr val="FFFF66"/>
                    </a:solidFill>
                  </a:rPr>
                  <a:t>regulated</a:t>
                </a:r>
                <a:r>
                  <a:rPr lang="en-US" sz="2200" b="1" dirty="0">
                    <a:solidFill>
                      <a:srgbClr val="FF9933"/>
                    </a:solidFill>
                  </a:rPr>
                  <a:t> – defined categorical </a:t>
                </a:r>
                <a:r>
                  <a:rPr lang="en-US" sz="2200" b="1" dirty="0" err="1">
                    <a:solidFill>
                      <a:srgbClr val="FF9933"/>
                    </a:solidFill>
                  </a:rPr>
                  <a:t>wastestreams</a:t>
                </a:r>
                <a:endParaRPr lang="en-US" sz="2200" b="1" dirty="0">
                  <a:solidFill>
                    <a:srgbClr val="FF9933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2200" b="1" dirty="0">
                    <a:solidFill>
                      <a:srgbClr val="FF9933"/>
                    </a:solidFill>
                  </a:rPr>
                  <a:t>  </a:t>
                </a:r>
                <a:r>
                  <a:rPr lang="en-US" sz="2200" b="1" dirty="0">
                    <a:solidFill>
                      <a:srgbClr val="FFFF66"/>
                    </a:solidFill>
                  </a:rPr>
                  <a:t>dilution</a:t>
                </a:r>
                <a:r>
                  <a:rPr lang="en-US" sz="2200" b="1" dirty="0">
                    <a:solidFill>
                      <a:srgbClr val="FF9933"/>
                    </a:solidFill>
                  </a:rPr>
                  <a:t> – boiler </a:t>
                </a:r>
                <a:r>
                  <a:rPr lang="en-US" sz="2200" b="1" dirty="0" err="1">
                    <a:solidFill>
                      <a:srgbClr val="FF9933"/>
                    </a:solidFill>
                  </a:rPr>
                  <a:t>blowdown</a:t>
                </a:r>
                <a:r>
                  <a:rPr lang="en-US" sz="2200" b="1" dirty="0">
                    <a:solidFill>
                      <a:srgbClr val="FF9933"/>
                    </a:solidFill>
                  </a:rPr>
                  <a:t>, non-contact cooling, storm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200" b="1" dirty="0">
                    <a:solidFill>
                      <a:srgbClr val="FF9933"/>
                    </a:solidFill>
                  </a:rPr>
                  <a:t>  water, demineralizer backwash, domestic wastewater and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200" b="1" dirty="0">
                    <a:solidFill>
                      <a:srgbClr val="FF9933"/>
                    </a:solidFill>
                  </a:rPr>
                  <a:t>  Appendix D subcategory wastewaters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200" b="1" dirty="0">
                    <a:solidFill>
                      <a:srgbClr val="FF9933"/>
                    </a:solidFill>
                  </a:rPr>
                  <a:t>  </a:t>
                </a:r>
                <a:r>
                  <a:rPr lang="en-US" sz="2200" b="1" dirty="0">
                    <a:solidFill>
                      <a:srgbClr val="FFFF66"/>
                    </a:solidFill>
                  </a:rPr>
                  <a:t>unregulated</a:t>
                </a:r>
                <a:r>
                  <a:rPr lang="en-US" sz="2200" b="1" dirty="0">
                    <a:solidFill>
                      <a:srgbClr val="FF9933"/>
                    </a:solidFill>
                  </a:rPr>
                  <a:t> – everything else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200" dirty="0">
                    <a:solidFill>
                      <a:srgbClr val="FF9933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205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04800"/>
                <a:ext cx="8382000" cy="6237605"/>
              </a:xfrm>
              <a:prstGeom prst="rect">
                <a:avLst/>
              </a:prstGeom>
              <a:blipFill rotWithShape="1">
                <a:blip r:embed="rId2"/>
                <a:stretch>
                  <a:fillRect l="-2182" t="-146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2819400" y="3505200"/>
            <a:ext cx="1066800" cy="0"/>
          </a:xfrm>
          <a:prstGeom prst="line">
            <a:avLst/>
          </a:prstGeom>
          <a:ln w="254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419600" y="3515833"/>
            <a:ext cx="3276600" cy="0"/>
          </a:xfrm>
          <a:prstGeom prst="line">
            <a:avLst/>
          </a:prstGeom>
          <a:ln w="254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675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382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40 CFR 403.6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Technology-based Categorical Standards</a:t>
            </a:r>
            <a:endParaRPr lang="en-US" sz="22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Pharmaceuticals 40 CFR 437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applicability 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regulated pollutants 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basis of standards  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new </a:t>
            </a:r>
            <a:r>
              <a:rPr lang="en-US" sz="2200" b="1" dirty="0" err="1">
                <a:solidFill>
                  <a:srgbClr val="FF9933"/>
                </a:solidFill>
              </a:rPr>
              <a:t>vs</a:t>
            </a:r>
            <a:r>
              <a:rPr lang="en-US" sz="2200" b="1" dirty="0">
                <a:solidFill>
                  <a:srgbClr val="FF9933"/>
                </a:solidFill>
              </a:rPr>
              <a:t> existing source</a:t>
            </a:r>
          </a:p>
          <a:p>
            <a:pPr>
              <a:spcBef>
                <a:spcPts val="12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dilution as sub for treatment</a:t>
            </a:r>
          </a:p>
          <a:p>
            <a:pPr>
              <a:spcBef>
                <a:spcPts val="12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combined </a:t>
            </a:r>
            <a:r>
              <a:rPr lang="en-US" sz="2200" b="1" dirty="0" err="1">
                <a:solidFill>
                  <a:srgbClr val="FF9933"/>
                </a:solidFill>
              </a:rPr>
              <a:t>wastestream</a:t>
            </a:r>
            <a:r>
              <a:rPr lang="en-US" sz="2200" b="1" dirty="0">
                <a:solidFill>
                  <a:srgbClr val="FF9933"/>
                </a:solidFill>
              </a:rPr>
              <a:t> formula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sampling locations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compliance deadline </a:t>
            </a:r>
            <a:endParaRPr lang="en-US" sz="2200" dirty="0">
              <a:solidFill>
                <a:srgbClr val="FF993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490" y="1600220"/>
            <a:ext cx="3852710" cy="370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68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382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40 CFR 403.6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Technology-based Categorical Standards</a:t>
            </a:r>
            <a:endParaRPr lang="en-US" sz="22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endParaRPr lang="en-US" sz="2200" dirty="0">
              <a:solidFill>
                <a:srgbClr val="FF993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5"/>
          <a:stretch/>
        </p:blipFill>
        <p:spPr>
          <a:xfrm>
            <a:off x="1255331" y="1522272"/>
            <a:ext cx="6785737" cy="457200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BD902087-6250-45AE-BF95-3088D8FE1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2073" y="4251951"/>
            <a:ext cx="25602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end of process after treatment</a:t>
            </a:r>
            <a:endParaRPr lang="en-US" sz="22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227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"/>
          <a:stretch/>
        </p:blipFill>
        <p:spPr>
          <a:xfrm>
            <a:off x="3274828" y="2057414"/>
            <a:ext cx="5513572" cy="3981435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382000" cy="435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40 CFR 403.7 and 403.11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Removal Credits for Categorical Standards</a:t>
            </a:r>
            <a:endParaRPr lang="en-US" sz="22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Sections 407-471 Effluent Guidelines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FF66"/>
                </a:solidFill>
              </a:rPr>
              <a:t>  </a:t>
            </a:r>
            <a:r>
              <a:rPr lang="en-US" sz="2200" b="1" dirty="0">
                <a:solidFill>
                  <a:srgbClr val="FF9933"/>
                </a:solidFill>
              </a:rPr>
              <a:t>Alternate Federal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standards based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on treatment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plants removals</a:t>
            </a:r>
          </a:p>
          <a:p>
            <a:pPr>
              <a:spcBef>
                <a:spcPts val="12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None in Region 9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ever approved by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EPA or States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14225" y="6004193"/>
            <a:ext cx="5638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rgbClr val="66FFFF"/>
                </a:solidFill>
              </a:rPr>
              <a:t>activated sludge aeration raceways at a municipal sewage treatment plant</a:t>
            </a:r>
          </a:p>
        </p:txBody>
      </p:sp>
    </p:spTree>
    <p:extLst>
      <p:ext uri="{BB962C8B-B14F-4D97-AF65-F5344CB8AC3E}">
        <p14:creationId xmlns:p14="http://schemas.microsoft.com/office/powerpoint/2010/main" val="2529555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1"/>
            <a:ext cx="838200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40 CFR 403.8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POTW Pretreatment Program Requirements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8(a) </a:t>
            </a:r>
            <a:r>
              <a:rPr lang="en-US" sz="2200" b="1" dirty="0">
                <a:solidFill>
                  <a:srgbClr val="FF9933"/>
                </a:solidFill>
              </a:rPr>
              <a:t>– POTWs with WWTPs total design flow &gt; 5 </a:t>
            </a:r>
            <a:r>
              <a:rPr lang="en-US" sz="2200" b="1" dirty="0" err="1">
                <a:solidFill>
                  <a:srgbClr val="FF9933"/>
                </a:solidFill>
              </a:rPr>
              <a:t>mgd</a:t>
            </a:r>
            <a:endParaRPr lang="en-US" sz="2200" b="1" dirty="0">
              <a:solidFill>
                <a:srgbClr val="FF9933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8(b) </a:t>
            </a:r>
            <a:r>
              <a:rPr lang="en-US" sz="2200" b="1" dirty="0">
                <a:solidFill>
                  <a:srgbClr val="FF9933"/>
                </a:solidFill>
              </a:rPr>
              <a:t>– Administered to ensure compliance by IUs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8(f)1 </a:t>
            </a:r>
            <a:r>
              <a:rPr lang="en-US" sz="2200" b="1" dirty="0">
                <a:solidFill>
                  <a:srgbClr val="FF9933"/>
                </a:solidFill>
              </a:rPr>
              <a:t>– Legal authority (including MJPA)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issue permits  (duration, non-transferability, effluent limits,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self-monitoring, penalties, slug discharge control)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conduct inspections and monitoring to determine com- 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</a:t>
            </a:r>
            <a:r>
              <a:rPr lang="en-US" sz="2200" b="1" dirty="0" err="1">
                <a:solidFill>
                  <a:srgbClr val="FF9933"/>
                </a:solidFill>
              </a:rPr>
              <a:t>pliance</a:t>
            </a:r>
            <a:r>
              <a:rPr lang="en-US" sz="2200" b="1" dirty="0">
                <a:solidFill>
                  <a:srgbClr val="FF9933"/>
                </a:solidFill>
              </a:rPr>
              <a:t> independent of information supplied by the IUs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obtain injunctive relief, and civil and criminal penalties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halt or prevent discharges which pose or may pose </a:t>
            </a:r>
            <a:r>
              <a:rPr lang="en-US" sz="2200" b="1" dirty="0" err="1">
                <a:solidFill>
                  <a:srgbClr val="FF9933"/>
                </a:solidFill>
              </a:rPr>
              <a:t>immi</a:t>
            </a:r>
            <a:r>
              <a:rPr lang="en-US" sz="2200" b="1" dirty="0">
                <a:solidFill>
                  <a:srgbClr val="FF9933"/>
                </a:solidFill>
              </a:rPr>
              <a:t>-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</a:t>
            </a:r>
            <a:r>
              <a:rPr lang="en-US" sz="2200" b="1" dirty="0" err="1">
                <a:solidFill>
                  <a:srgbClr val="FF9933"/>
                </a:solidFill>
              </a:rPr>
              <a:t>nent</a:t>
            </a:r>
            <a:r>
              <a:rPr lang="en-US" sz="2200" b="1" dirty="0">
                <a:solidFill>
                  <a:srgbClr val="FF9933"/>
                </a:solidFill>
              </a:rPr>
              <a:t> endangerment to health, welfare, </a:t>
            </a:r>
            <a:r>
              <a:rPr lang="en-US" sz="2200" b="1" dirty="0" err="1">
                <a:solidFill>
                  <a:srgbClr val="FF9933"/>
                </a:solidFill>
              </a:rPr>
              <a:t>envr</a:t>
            </a:r>
            <a:r>
              <a:rPr lang="en-US" sz="2200" b="1" dirty="0">
                <a:solidFill>
                  <a:srgbClr val="FF9933"/>
                </a:solidFill>
              </a:rPr>
              <a:t>, or POTW</a:t>
            </a:r>
            <a:endParaRPr lang="en-US" sz="2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1"/>
            <a:ext cx="8382000" cy="589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40 CFR 403.8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POTW Pretreatment Program Requirements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8(f)2 </a:t>
            </a:r>
            <a:r>
              <a:rPr lang="en-US" sz="2200" b="1" dirty="0">
                <a:solidFill>
                  <a:srgbClr val="FF9933"/>
                </a:solidFill>
              </a:rPr>
              <a:t>– Implement Procedures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compile inventory of IUs and identify the character and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volume of pollutants discharged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notify IUs of requirements and SIUs of their status 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receive and analyze self-monitoring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inspect and sample to obtain results independent of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information from the IUs (at least once per year for SIUs)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require slug control plans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investigate non-compliance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publish annually the SIUs in significant non-compliance</a:t>
            </a:r>
            <a:endParaRPr lang="en-US" sz="2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20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1"/>
            <a:ext cx="8382000" cy="55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40 CFR 403.8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POTW Pretreatment Program Requirements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8(f)3 </a:t>
            </a:r>
            <a:r>
              <a:rPr lang="en-US" sz="2200" b="1" dirty="0">
                <a:solidFill>
                  <a:srgbClr val="FF9933"/>
                </a:solidFill>
              </a:rPr>
              <a:t>– Funding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sufficient re-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sources and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qualified person- 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</a:t>
            </a:r>
            <a:r>
              <a:rPr lang="en-US" sz="2200" b="1" dirty="0" err="1">
                <a:solidFill>
                  <a:srgbClr val="FF9933"/>
                </a:solidFill>
              </a:rPr>
              <a:t>nel</a:t>
            </a:r>
            <a:r>
              <a:rPr lang="en-US" sz="2200" b="1" dirty="0">
                <a:solidFill>
                  <a:srgbClr val="FF9933"/>
                </a:solidFill>
              </a:rPr>
              <a:t> to enact the 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legal authority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and implement 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the procedures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8(f)4 </a:t>
            </a:r>
            <a:r>
              <a:rPr lang="en-US" sz="2200" b="1" dirty="0">
                <a:solidFill>
                  <a:srgbClr val="FF9933"/>
                </a:solidFill>
              </a:rPr>
              <a:t>– Local Limits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develop local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limits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93" y="1874538"/>
            <a:ext cx="5422108" cy="4164312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274947" y="6038850"/>
            <a:ext cx="5638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rgbClr val="66FFFF"/>
                </a:solidFill>
              </a:rPr>
              <a:t>batch treatment for chromium reduction, metals precipitation, settling </a:t>
            </a:r>
          </a:p>
        </p:txBody>
      </p:sp>
    </p:spTree>
    <p:extLst>
      <p:ext uri="{BB962C8B-B14F-4D97-AF65-F5344CB8AC3E}">
        <p14:creationId xmlns:p14="http://schemas.microsoft.com/office/powerpoint/2010/main" val="3786656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eps-10"/>
          <p:cNvPicPr>
            <a:picLocks noChangeAspect="1" noChangeArrowheads="1"/>
          </p:cNvPicPr>
          <p:nvPr/>
        </p:nvPicPr>
        <p:blipFill rotWithShape="1">
          <a:blip r:embed="rId2" cstate="print"/>
          <a:srcRect l="7841"/>
          <a:stretch/>
        </p:blipFill>
        <p:spPr bwMode="auto">
          <a:xfrm>
            <a:off x="3383293" y="2057412"/>
            <a:ext cx="5388091" cy="398143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1"/>
            <a:ext cx="8382000" cy="570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40 CFR 403.8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POTW Pretreatment Program Requirements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8(f)5 </a:t>
            </a:r>
            <a:r>
              <a:rPr lang="en-US" sz="2200" b="1" dirty="0">
                <a:solidFill>
                  <a:srgbClr val="FF9933"/>
                </a:solidFill>
              </a:rPr>
              <a:t>– ERP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implement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an enforcement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response plan</a:t>
            </a:r>
          </a:p>
          <a:p>
            <a:pPr>
              <a:spcBef>
                <a:spcPts val="0"/>
              </a:spcBef>
            </a:pPr>
            <a:endParaRPr lang="en-US" sz="2200" b="1" dirty="0">
              <a:solidFill>
                <a:srgbClr val="FF9933"/>
              </a:solidFill>
            </a:endParaRP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chemeClr val="bg1"/>
                </a:solidFill>
              </a:rPr>
              <a:t>  SUO Checklist</a:t>
            </a:r>
          </a:p>
          <a:p>
            <a:pPr>
              <a:spcBef>
                <a:spcPts val="0"/>
              </a:spcBef>
            </a:pPr>
            <a:endParaRPr lang="en-US" sz="2200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8(f)6 </a:t>
            </a:r>
            <a:r>
              <a:rPr lang="en-US" sz="2200" b="1" dirty="0">
                <a:solidFill>
                  <a:srgbClr val="FF9933"/>
                </a:solidFill>
              </a:rPr>
              <a:t>– SIU List</a:t>
            </a:r>
          </a:p>
          <a:p>
            <a:pPr>
              <a:spcBef>
                <a:spcPts val="12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maintain and 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submit list of SIUs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429000" y="6038847"/>
            <a:ext cx="53423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rgbClr val="66FFFF"/>
                </a:solidFill>
              </a:rPr>
              <a:t>industrial wastewater treatment unit for toxic metals and acids at a plating shop</a:t>
            </a:r>
          </a:p>
        </p:txBody>
      </p:sp>
    </p:spTree>
    <p:extLst>
      <p:ext uri="{BB962C8B-B14F-4D97-AF65-F5344CB8AC3E}">
        <p14:creationId xmlns:p14="http://schemas.microsoft.com/office/powerpoint/2010/main" val="87550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" y="0"/>
            <a:ext cx="9144000" cy="6858000"/>
          </a:xfrm>
          <a:prstGeom prst="rect">
            <a:avLst/>
          </a:prstGeom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486778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Pretreatment Program Basics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Clean Water Act applied to indirect non-domestic discharges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EPA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DOJ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State Water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State AGs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DAs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chemeClr val="accent1">
                    <a:lumMod val="90000"/>
                  </a:schemeClr>
                </a:solidFill>
              </a:rPr>
              <a:t> Sewer Districts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chemeClr val="accent1">
                    <a:lumMod val="90000"/>
                  </a:schemeClr>
                </a:solidFill>
              </a:rPr>
              <a:t> Municipals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chemeClr val="accent1">
                    <a:lumMod val="90000"/>
                  </a:schemeClr>
                </a:solidFill>
              </a:rPr>
              <a:t> JPAs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chemeClr val="accent1">
                    <a:lumMod val="90000"/>
                  </a:schemeClr>
                </a:solidFill>
              </a:rPr>
              <a:t> Counties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3"/>
          <a:stretch/>
        </p:blipFill>
        <p:spPr>
          <a:xfrm>
            <a:off x="2971800" y="1657350"/>
            <a:ext cx="5715002" cy="428625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971800" y="5943600"/>
            <a:ext cx="5715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rgbClr val="66FFFF"/>
                </a:solidFill>
              </a:rPr>
              <a:t>treatment unit to remove metals at a metal finisher</a:t>
            </a:r>
          </a:p>
        </p:txBody>
      </p:sp>
    </p:spTree>
    <p:extLst>
      <p:ext uri="{BB962C8B-B14F-4D97-AF65-F5344CB8AC3E}">
        <p14:creationId xmlns:p14="http://schemas.microsoft.com/office/powerpoint/2010/main" val="4035279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1"/>
            <a:ext cx="8382000" cy="69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40 CFR 403.9 and 403.18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Pretreatment Program Approval and Modification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9(b) </a:t>
            </a:r>
            <a:r>
              <a:rPr lang="en-US" sz="2200" b="1" dirty="0">
                <a:solidFill>
                  <a:srgbClr val="FF9933"/>
                </a:solidFill>
              </a:rPr>
              <a:t>– Contents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of POTW Program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Submittal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certifying state-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</a:t>
            </a:r>
            <a:r>
              <a:rPr lang="en-US" sz="2200" b="1" dirty="0" err="1">
                <a:solidFill>
                  <a:srgbClr val="FF9933"/>
                </a:solidFill>
              </a:rPr>
              <a:t>ment</a:t>
            </a:r>
            <a:r>
              <a:rPr lang="en-US" sz="2200" b="1" dirty="0">
                <a:solidFill>
                  <a:srgbClr val="FF9933"/>
                </a:solidFill>
              </a:rPr>
              <a:t> of legal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authority</a:t>
            </a:r>
          </a:p>
          <a:p>
            <a:pPr>
              <a:spcBef>
                <a:spcPts val="9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local limits</a:t>
            </a:r>
          </a:p>
          <a:p>
            <a:pPr>
              <a:spcBef>
                <a:spcPts val="9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IU inventory</a:t>
            </a:r>
          </a:p>
          <a:p>
            <a:pPr>
              <a:spcBef>
                <a:spcPts val="9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permitting</a:t>
            </a:r>
          </a:p>
          <a:p>
            <a:pPr>
              <a:spcBef>
                <a:spcPts val="9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monitoring</a:t>
            </a:r>
          </a:p>
          <a:p>
            <a:pPr>
              <a:spcBef>
                <a:spcPts val="9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ERP</a:t>
            </a:r>
          </a:p>
          <a:p>
            <a:pPr>
              <a:spcBef>
                <a:spcPts val="0"/>
              </a:spcBef>
            </a:pPr>
            <a:endParaRPr lang="en-US" sz="2200" b="1" dirty="0">
              <a:solidFill>
                <a:srgbClr val="FF9933"/>
              </a:solidFill>
            </a:endParaRPr>
          </a:p>
          <a:p>
            <a:pPr>
              <a:spcBef>
                <a:spcPts val="0"/>
              </a:spcBef>
            </a:pPr>
            <a:endParaRPr lang="en-US" sz="2200" b="1" dirty="0">
              <a:solidFill>
                <a:srgbClr val="FF9933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5" name="Picture 6" descr="fotokem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695450"/>
            <a:ext cx="5511800" cy="43053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380769" y="6000750"/>
            <a:ext cx="53034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rgbClr val="66FFFF"/>
                </a:solidFill>
              </a:rPr>
              <a:t>rotating-drum </a:t>
            </a:r>
            <a:r>
              <a:rPr lang="en-US" sz="2200" dirty="0" err="1">
                <a:solidFill>
                  <a:srgbClr val="66FFFF"/>
                </a:solidFill>
              </a:rPr>
              <a:t>electrowinning</a:t>
            </a:r>
            <a:r>
              <a:rPr lang="en-US" sz="2200" dirty="0">
                <a:solidFill>
                  <a:srgbClr val="66FFFF"/>
                </a:solidFill>
              </a:rPr>
              <a:t> silver recovery for movie film processing plant</a:t>
            </a:r>
          </a:p>
        </p:txBody>
      </p:sp>
    </p:spTree>
    <p:extLst>
      <p:ext uri="{BB962C8B-B14F-4D97-AF65-F5344CB8AC3E}">
        <p14:creationId xmlns:p14="http://schemas.microsoft.com/office/powerpoint/2010/main" val="1350251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pearlharbor-bowts-13"/>
          <p:cNvPicPr>
            <a:picLocks noChangeAspect="1" noChangeArrowheads="1"/>
          </p:cNvPicPr>
          <p:nvPr/>
        </p:nvPicPr>
        <p:blipFill rotWithShape="1">
          <a:blip r:embed="rId2" cstate="print"/>
          <a:srcRect l="2086"/>
          <a:stretch/>
        </p:blipFill>
        <p:spPr bwMode="auto">
          <a:xfrm>
            <a:off x="3276600" y="1695450"/>
            <a:ext cx="5511800" cy="43053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1"/>
            <a:ext cx="8382000" cy="481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40 CFR 403.10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State Pretreatment Programs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10(e) </a:t>
            </a:r>
            <a:r>
              <a:rPr lang="en-US" sz="2200" b="1" dirty="0">
                <a:solidFill>
                  <a:srgbClr val="FF9933"/>
                </a:solidFill>
              </a:rPr>
              <a:t>– State PT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Program in lieu of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POTW Programs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Connecticut</a:t>
            </a:r>
          </a:p>
          <a:p>
            <a:pPr>
              <a:spcBef>
                <a:spcPts val="12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Vermont</a:t>
            </a:r>
          </a:p>
          <a:p>
            <a:pPr>
              <a:spcBef>
                <a:spcPts val="12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Alabama</a:t>
            </a:r>
          </a:p>
          <a:p>
            <a:pPr>
              <a:spcBef>
                <a:spcPts val="12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Mississippi</a:t>
            </a:r>
          </a:p>
          <a:p>
            <a:pPr>
              <a:spcBef>
                <a:spcPts val="12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Nebraska</a:t>
            </a:r>
            <a:endParaRPr lang="en-US" sz="2200" b="1" dirty="0">
              <a:solidFill>
                <a:srgbClr val="FFFF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467100" y="5940136"/>
            <a:ext cx="5130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err="1">
                <a:solidFill>
                  <a:srgbClr val="66FFFF"/>
                </a:solidFill>
              </a:rPr>
              <a:t>chem</a:t>
            </a:r>
            <a:r>
              <a:rPr lang="en-US" sz="2200" dirty="0">
                <a:solidFill>
                  <a:srgbClr val="66FFFF"/>
                </a:solidFill>
              </a:rPr>
              <a:t>-aided de-emulsion oil water separator unit for oily ships bilge waters</a:t>
            </a:r>
          </a:p>
        </p:txBody>
      </p:sp>
    </p:spTree>
    <p:extLst>
      <p:ext uri="{BB962C8B-B14F-4D97-AF65-F5344CB8AC3E}">
        <p14:creationId xmlns:p14="http://schemas.microsoft.com/office/powerpoint/2010/main" val="998017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1"/>
            <a:ext cx="8382000" cy="55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40 CFR 403.12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Monitoring and Reporting for POTWs and IUs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12(b) </a:t>
            </a:r>
            <a:r>
              <a:rPr lang="en-US" sz="2200" b="1" dirty="0">
                <a:solidFill>
                  <a:srgbClr val="FF9933"/>
                </a:solidFill>
              </a:rPr>
              <a:t>– CIU Baseline Monitoring Reports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12(d) </a:t>
            </a:r>
            <a:r>
              <a:rPr lang="en-US" sz="2200" b="1" dirty="0">
                <a:solidFill>
                  <a:srgbClr val="FF9933"/>
                </a:solidFill>
              </a:rPr>
              <a:t>– CIU 90-day Compliance Report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12(e) </a:t>
            </a:r>
            <a:r>
              <a:rPr lang="en-US" sz="2200" b="1" dirty="0">
                <a:solidFill>
                  <a:srgbClr val="FF9933"/>
                </a:solidFill>
              </a:rPr>
              <a:t>– CIU Periodic Compliance Reports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self-monitoring at least twice per year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self-certification in lieu of sampling for pollutants not 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present, if waived by permit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12(h) </a:t>
            </a:r>
            <a:r>
              <a:rPr lang="en-US" sz="2200" b="1" dirty="0">
                <a:solidFill>
                  <a:srgbClr val="FF9933"/>
                </a:solidFill>
              </a:rPr>
              <a:t>– SIU Periodic Compliance Reports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self-monitoring at least twice per year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12(f)</a:t>
            </a:r>
            <a:r>
              <a:rPr lang="en-US" sz="2200" b="1" dirty="0">
                <a:solidFill>
                  <a:srgbClr val="FF9933"/>
                </a:solidFill>
              </a:rPr>
              <a:t> – Notification of potential slug load discharges</a:t>
            </a:r>
            <a:endParaRPr lang="en-US" sz="2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28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1"/>
            <a:ext cx="8382000" cy="583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40 CFR 403.12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Monitoring and Reporting for POTWs and IUs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12(g) </a:t>
            </a:r>
            <a:r>
              <a:rPr lang="en-US" sz="2200" b="1" dirty="0">
                <a:solidFill>
                  <a:srgbClr val="FF9933"/>
                </a:solidFill>
              </a:rPr>
              <a:t>– Monitoring and Analysis for CIUs, SIUs, POTWs</a:t>
            </a:r>
          </a:p>
          <a:p>
            <a:pPr marL="18288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 monitoring by the POTW in lieu of self-monitoring</a:t>
            </a:r>
          </a:p>
          <a:p>
            <a:pPr marL="18288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 24-hour notification upon becoming aware of a violation</a:t>
            </a:r>
          </a:p>
          <a:p>
            <a:pPr marL="18288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 resample in 30 days of becoming aware of a violation</a:t>
            </a:r>
          </a:p>
          <a:p>
            <a:pPr marL="18288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b="1" dirty="0">
                <a:solidFill>
                  <a:srgbClr val="FFFFCC"/>
                </a:solidFill>
              </a:rPr>
              <a:t>  sample record representative over the reporting period</a:t>
            </a:r>
          </a:p>
          <a:p>
            <a:pPr marL="18288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b="1" dirty="0">
                <a:solidFill>
                  <a:srgbClr val="FFFFCC"/>
                </a:solidFill>
              </a:rPr>
              <a:t>  samples representative the sampling period</a:t>
            </a:r>
          </a:p>
          <a:p>
            <a:pPr marL="18288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 grab samples for pH, CN, S</a:t>
            </a:r>
            <a:r>
              <a:rPr lang="en-US" sz="2200" b="1" baseline="30000" dirty="0">
                <a:solidFill>
                  <a:srgbClr val="FF9933"/>
                </a:solidFill>
              </a:rPr>
              <a:t>=</a:t>
            </a:r>
            <a:r>
              <a:rPr lang="en-US" sz="2200" b="1" dirty="0">
                <a:solidFill>
                  <a:srgbClr val="FF9933"/>
                </a:solidFill>
              </a:rPr>
              <a:t>, phenols, VOAs as also</a:t>
            </a:r>
          </a:p>
          <a:p>
            <a:pPr marL="182880"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 defined in Appendix E</a:t>
            </a:r>
          </a:p>
          <a:p>
            <a:pPr marL="18288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 24-hour composite sampling for all other pollutants</a:t>
            </a:r>
          </a:p>
          <a:p>
            <a:pPr marL="18288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 analyses in accordance with 40 CFR 136</a:t>
            </a:r>
          </a:p>
          <a:p>
            <a:pPr marL="18288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 more frequent self-monitoring must be reported</a:t>
            </a:r>
            <a:endParaRPr lang="en-US" sz="2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281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1"/>
            <a:ext cx="838200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40 CFR 403.12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Monitoring and Reporting for POTWs and IUs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12(</a:t>
            </a:r>
            <a:r>
              <a:rPr lang="en-US" sz="2200" b="1" dirty="0" err="1">
                <a:solidFill>
                  <a:srgbClr val="FFFF66"/>
                </a:solidFill>
              </a:rPr>
              <a:t>i</a:t>
            </a:r>
            <a:r>
              <a:rPr lang="en-US" sz="2200" b="1" dirty="0">
                <a:solidFill>
                  <a:srgbClr val="FFFF66"/>
                </a:solidFill>
              </a:rPr>
              <a:t>) </a:t>
            </a:r>
            <a:r>
              <a:rPr lang="en-US" sz="2200" b="1" dirty="0">
                <a:solidFill>
                  <a:srgbClr val="FF9933"/>
                </a:solidFill>
              </a:rPr>
              <a:t>– POTW Annual Report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updated IU inventory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summary of IU compliance status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summary of enforcement activities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summary of changes to the POTW Pretreatment Program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12(j) </a:t>
            </a:r>
            <a:r>
              <a:rPr lang="en-US" sz="2200" b="1" dirty="0">
                <a:solidFill>
                  <a:srgbClr val="FF9933"/>
                </a:solidFill>
              </a:rPr>
              <a:t>– IU Notification of substantial changes in discharge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12(l) </a:t>
            </a:r>
            <a:r>
              <a:rPr lang="en-US" sz="2200" b="1" dirty="0">
                <a:solidFill>
                  <a:srgbClr val="FF9933"/>
                </a:solidFill>
              </a:rPr>
              <a:t>– IU Signatory Requirements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12(m) </a:t>
            </a:r>
            <a:r>
              <a:rPr lang="en-US" sz="2200" b="1" dirty="0">
                <a:solidFill>
                  <a:srgbClr val="FF9933"/>
                </a:solidFill>
              </a:rPr>
              <a:t>– POTW Signatory Requirements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</a:t>
            </a:r>
            <a:endParaRPr lang="en-US" sz="2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0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1"/>
            <a:ext cx="8382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40 CFR 403.12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Monitoring and Reporting for POTWs and IUs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12(o) </a:t>
            </a:r>
            <a:r>
              <a:rPr lang="en-US" sz="2200" b="1" dirty="0">
                <a:solidFill>
                  <a:srgbClr val="FF9933"/>
                </a:solidFill>
              </a:rPr>
              <a:t>– POTW and IU Record-keeping requirements</a:t>
            </a:r>
          </a:p>
          <a:p>
            <a:pPr>
              <a:spcBef>
                <a:spcPts val="6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updated IU inventory</a:t>
            </a:r>
          </a:p>
          <a:p>
            <a:pPr>
              <a:spcBef>
                <a:spcPts val="6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summary of IU compliance status</a:t>
            </a:r>
          </a:p>
          <a:p>
            <a:pPr>
              <a:spcBef>
                <a:spcPts val="6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summary of enforcement activities</a:t>
            </a:r>
          </a:p>
          <a:p>
            <a:pPr>
              <a:spcBef>
                <a:spcPts val="6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summary of changes to the POTW Pretreatment Program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12(p) </a:t>
            </a:r>
            <a:r>
              <a:rPr lang="en-US" sz="2200" b="1" dirty="0">
                <a:solidFill>
                  <a:srgbClr val="FF9933"/>
                </a:solidFill>
              </a:rPr>
              <a:t>– IU notification of discharges that would otherwise be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hazardous waste under 40 CFR 261</a:t>
            </a:r>
          </a:p>
          <a:p>
            <a:pPr marL="18288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 Domestic Sewage Exclusion</a:t>
            </a:r>
          </a:p>
          <a:p>
            <a:pPr marL="18288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 DTSC Permit-by-Rule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12(r) </a:t>
            </a:r>
            <a:r>
              <a:rPr lang="en-US" sz="2200" b="1" dirty="0">
                <a:solidFill>
                  <a:srgbClr val="FF9933"/>
                </a:solidFill>
              </a:rPr>
              <a:t>– Electronic reporting in 40 CFR 3</a:t>
            </a:r>
            <a:endParaRPr lang="en-US" sz="2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41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587" y="1695449"/>
            <a:ext cx="5617813" cy="4331793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1"/>
            <a:ext cx="8382000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40 CFR 403.13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Fundamental Different Factors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Case by Case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FF66"/>
                </a:solidFill>
              </a:rPr>
              <a:t>  Variance of 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FF66"/>
                </a:solidFill>
              </a:rPr>
              <a:t>  Categorical </a:t>
            </a:r>
            <a:r>
              <a:rPr lang="en-US" sz="2200" b="1" dirty="0" err="1">
                <a:solidFill>
                  <a:srgbClr val="FFFF66"/>
                </a:solidFill>
              </a:rPr>
              <a:t>Stds</a:t>
            </a:r>
            <a:endParaRPr lang="en-US" sz="2200" b="1" dirty="0">
              <a:solidFill>
                <a:srgbClr val="FFFF66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CIU request 180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days after pub-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</a:t>
            </a:r>
            <a:r>
              <a:rPr lang="en-US" sz="2200" b="1" dirty="0" err="1">
                <a:solidFill>
                  <a:srgbClr val="FF9933"/>
                </a:solidFill>
              </a:rPr>
              <a:t>lication</a:t>
            </a:r>
            <a:r>
              <a:rPr lang="en-US" sz="2200" b="1" dirty="0">
                <a:solidFill>
                  <a:srgbClr val="FF9933"/>
                </a:solidFill>
              </a:rPr>
              <a:t> date of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categorical </a:t>
            </a:r>
            <a:r>
              <a:rPr lang="en-US" sz="2200" b="1" dirty="0" err="1">
                <a:solidFill>
                  <a:srgbClr val="FF9933"/>
                </a:solidFill>
              </a:rPr>
              <a:t>std</a:t>
            </a:r>
            <a:endParaRPr lang="en-US" sz="2200" b="1" dirty="0">
              <a:solidFill>
                <a:srgbClr val="FF9933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Not Applicable</a:t>
            </a:r>
            <a:endParaRPr lang="en-US" sz="2200" b="1" dirty="0">
              <a:solidFill>
                <a:srgbClr val="FFFF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414093" y="6019710"/>
            <a:ext cx="5130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rgbClr val="66FFFF"/>
                </a:solidFill>
              </a:rPr>
              <a:t>vibratory </a:t>
            </a:r>
            <a:r>
              <a:rPr lang="en-US" sz="2200" dirty="0" err="1">
                <a:solidFill>
                  <a:srgbClr val="66FFFF"/>
                </a:solidFill>
              </a:rPr>
              <a:t>deburring</a:t>
            </a:r>
            <a:r>
              <a:rPr lang="en-US" sz="2200" dirty="0">
                <a:solidFill>
                  <a:srgbClr val="66FFFF"/>
                </a:solidFill>
              </a:rPr>
              <a:t> silt catchment prior to discharge to the sewers</a:t>
            </a:r>
          </a:p>
        </p:txBody>
      </p:sp>
    </p:spTree>
    <p:extLst>
      <p:ext uri="{BB962C8B-B14F-4D97-AF65-F5344CB8AC3E}">
        <p14:creationId xmlns:p14="http://schemas.microsoft.com/office/powerpoint/2010/main" val="3311828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1"/>
            <a:ext cx="8382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40 CFR 403.14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Confidentiality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IU Submittals</a:t>
            </a:r>
          </a:p>
          <a:p>
            <a:pPr>
              <a:spcBef>
                <a:spcPts val="12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</a:t>
            </a:r>
            <a:r>
              <a:rPr lang="en-US" sz="2200" b="1" dirty="0">
                <a:solidFill>
                  <a:srgbClr val="FFFF66"/>
                </a:solidFill>
              </a:rPr>
              <a:t>No</a:t>
            </a:r>
            <a:r>
              <a:rPr lang="en-US" sz="2200" b="1" dirty="0">
                <a:solidFill>
                  <a:srgbClr val="FF9933"/>
                </a:solidFill>
              </a:rPr>
              <a:t> – production 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data to determine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limits</a:t>
            </a:r>
          </a:p>
          <a:p>
            <a:pPr>
              <a:spcBef>
                <a:spcPts val="12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</a:t>
            </a:r>
            <a:r>
              <a:rPr lang="en-US" sz="2200" b="1" dirty="0">
                <a:solidFill>
                  <a:srgbClr val="FFFF66"/>
                </a:solidFill>
              </a:rPr>
              <a:t>No</a:t>
            </a:r>
            <a:r>
              <a:rPr lang="en-US" sz="2200" b="1" dirty="0">
                <a:solidFill>
                  <a:srgbClr val="FF9933"/>
                </a:solidFill>
              </a:rPr>
              <a:t> – effluent or 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flow data</a:t>
            </a:r>
          </a:p>
          <a:p>
            <a:pPr>
              <a:spcBef>
                <a:spcPts val="12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</a:t>
            </a:r>
            <a:r>
              <a:rPr lang="en-US" sz="2200" b="1" dirty="0">
                <a:solidFill>
                  <a:srgbClr val="FFFF66"/>
                </a:solidFill>
              </a:rPr>
              <a:t>Maybe</a:t>
            </a:r>
            <a:r>
              <a:rPr lang="en-US" sz="2200" b="1" dirty="0">
                <a:solidFill>
                  <a:srgbClr val="FF9933"/>
                </a:solidFill>
              </a:rPr>
              <a:t> – All other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data claimed as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“confidential” 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under 40 CFR 2</a:t>
            </a:r>
          </a:p>
          <a:p>
            <a:pPr>
              <a:spcBef>
                <a:spcPts val="12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</a:t>
            </a:r>
            <a:r>
              <a:rPr lang="en-US" sz="2200" b="1" dirty="0">
                <a:solidFill>
                  <a:srgbClr val="FFFF66"/>
                </a:solidFill>
              </a:rPr>
              <a:t>No</a:t>
            </a:r>
            <a:r>
              <a:rPr lang="en-US" sz="2200" b="1" dirty="0">
                <a:solidFill>
                  <a:srgbClr val="FF9933"/>
                </a:solidFill>
              </a:rPr>
              <a:t> – Any data 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not claimed 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84" y="1695448"/>
            <a:ext cx="5585915" cy="4331793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435149" y="6008193"/>
            <a:ext cx="51205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rgbClr val="FFFF66"/>
                </a:solidFill>
              </a:rPr>
              <a:t>oily drainage skimming and equalization for tank farm flows </a:t>
            </a:r>
          </a:p>
        </p:txBody>
      </p:sp>
    </p:spTree>
    <p:extLst>
      <p:ext uri="{BB962C8B-B14F-4D97-AF65-F5344CB8AC3E}">
        <p14:creationId xmlns:p14="http://schemas.microsoft.com/office/powerpoint/2010/main" val="995210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53" y="1691656"/>
            <a:ext cx="5608262" cy="4206197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1"/>
            <a:ext cx="8382000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40 CFR 403.15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Net/Gross Calculations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Adjustment of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FF66"/>
                </a:solidFill>
              </a:rPr>
              <a:t>  categorical </a:t>
            </a:r>
            <a:r>
              <a:rPr lang="en-US" sz="2200" b="1" dirty="0" err="1">
                <a:solidFill>
                  <a:srgbClr val="FFFF66"/>
                </a:solidFill>
              </a:rPr>
              <a:t>stds</a:t>
            </a:r>
            <a:endParaRPr lang="en-US" sz="2200" b="1" dirty="0">
              <a:solidFill>
                <a:srgbClr val="FFFF66"/>
              </a:solidFill>
            </a:endParaRP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FF66"/>
                </a:solidFill>
              </a:rPr>
              <a:t>  to account for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FF66"/>
                </a:solidFill>
              </a:rPr>
              <a:t>  intake water</a:t>
            </a:r>
          </a:p>
          <a:p>
            <a:pPr>
              <a:spcBef>
                <a:spcPts val="12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Intake from same 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water body that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the POTW dis-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charges into</a:t>
            </a:r>
          </a:p>
          <a:p>
            <a:pPr>
              <a:spcBef>
                <a:spcPts val="12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Treatment would 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meet standards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without intake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concentrations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440992" y="5897853"/>
            <a:ext cx="51205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rgbClr val="66FFFF"/>
                </a:solidFill>
              </a:rPr>
              <a:t>portable pump and hose delivery at a metal finishing shop </a:t>
            </a:r>
          </a:p>
        </p:txBody>
      </p:sp>
    </p:spTree>
    <p:extLst>
      <p:ext uri="{BB962C8B-B14F-4D97-AF65-F5344CB8AC3E}">
        <p14:creationId xmlns:p14="http://schemas.microsoft.com/office/powerpoint/2010/main" val="3802198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53" y="1724610"/>
            <a:ext cx="5608262" cy="4206197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1"/>
            <a:ext cx="8382000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40 CFR 403.16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Upset Provision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Affirmative 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FF66"/>
                </a:solidFill>
              </a:rPr>
              <a:t>  defense for IU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FF66"/>
                </a:solidFill>
              </a:rPr>
              <a:t>  violations</a:t>
            </a:r>
          </a:p>
          <a:p>
            <a:pPr>
              <a:spcBef>
                <a:spcPts val="12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Entirely outside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of IU’s control</a:t>
            </a:r>
          </a:p>
          <a:p>
            <a:pPr>
              <a:spcBef>
                <a:spcPts val="0"/>
              </a:spcBef>
            </a:pPr>
            <a:endParaRPr lang="en-US" sz="2200" b="1" dirty="0">
              <a:solidFill>
                <a:srgbClr val="FFFF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440992" y="5907236"/>
            <a:ext cx="51205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rgbClr val="66FFFF"/>
                </a:solidFill>
              </a:rPr>
              <a:t>unworkable sample point with too many contributing discharges</a:t>
            </a:r>
          </a:p>
        </p:txBody>
      </p:sp>
    </p:spTree>
    <p:extLst>
      <p:ext uri="{BB962C8B-B14F-4D97-AF65-F5344CB8AC3E}">
        <p14:creationId xmlns:p14="http://schemas.microsoft.com/office/powerpoint/2010/main" val="2089110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4"/>
          <a:stretch/>
        </p:blipFill>
        <p:spPr>
          <a:xfrm>
            <a:off x="2860158" y="1657350"/>
            <a:ext cx="5826644" cy="428625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382000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40 CFR 403.2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Purpose and Objectives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Prevent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interference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Prevent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pass-through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Improve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reclaim/recycle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wastewater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and </a:t>
            </a:r>
            <a:r>
              <a:rPr lang="en-US" sz="2200" b="1" dirty="0" err="1">
                <a:solidFill>
                  <a:srgbClr val="FF9933"/>
                </a:solidFill>
              </a:rPr>
              <a:t>sludges</a:t>
            </a:r>
            <a:endParaRPr lang="en-US" sz="2200" b="1" dirty="0">
              <a:solidFill>
                <a:srgbClr val="FF9933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167445" y="5943600"/>
            <a:ext cx="521206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rgbClr val="66FFFF"/>
                </a:solidFill>
              </a:rPr>
              <a:t>reaction end-point monitoring for metals </a:t>
            </a:r>
            <a:r>
              <a:rPr lang="en-US" sz="2200" dirty="0" err="1">
                <a:solidFill>
                  <a:srgbClr val="66FFFF"/>
                </a:solidFill>
              </a:rPr>
              <a:t>precip</a:t>
            </a:r>
            <a:r>
              <a:rPr lang="en-US" sz="2200" dirty="0">
                <a:solidFill>
                  <a:srgbClr val="66FFFF"/>
                </a:solidFill>
              </a:rPr>
              <a:t>, Cr-reduction, CN-destruction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1"/>
            <a:ext cx="8382000" cy="583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40 CFR 403.17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Bypass Provision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17(d) – </a:t>
            </a:r>
            <a:r>
              <a:rPr lang="en-US" sz="2200" b="1" dirty="0" err="1">
                <a:solidFill>
                  <a:srgbClr val="FFFF66"/>
                </a:solidFill>
              </a:rPr>
              <a:t>Prohibi</a:t>
            </a:r>
            <a:r>
              <a:rPr lang="en-US" sz="2200" b="1" dirty="0">
                <a:solidFill>
                  <a:srgbClr val="FFFF66"/>
                </a:solidFill>
              </a:rPr>
              <a:t>- 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FF66"/>
                </a:solidFill>
              </a:rPr>
              <a:t>  </a:t>
            </a:r>
            <a:r>
              <a:rPr lang="en-US" sz="2200" b="1" dirty="0" err="1">
                <a:solidFill>
                  <a:srgbClr val="FFFF66"/>
                </a:solidFill>
              </a:rPr>
              <a:t>tion</a:t>
            </a:r>
            <a:r>
              <a:rPr lang="en-US" sz="2200" b="1" dirty="0">
                <a:solidFill>
                  <a:srgbClr val="FFFF66"/>
                </a:solidFill>
              </a:rPr>
              <a:t> against the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FF66"/>
                </a:solidFill>
              </a:rPr>
              <a:t>  bypassing of 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FF66"/>
                </a:solidFill>
              </a:rPr>
              <a:t>  treatment </a:t>
            </a:r>
            <a:r>
              <a:rPr lang="en-US" sz="2200" b="1" dirty="0" err="1">
                <a:solidFill>
                  <a:srgbClr val="FFFF66"/>
                </a:solidFill>
              </a:rPr>
              <a:t>neces</a:t>
            </a:r>
            <a:r>
              <a:rPr lang="en-US" sz="2200" b="1" dirty="0">
                <a:solidFill>
                  <a:srgbClr val="FFFF66"/>
                </a:solidFill>
              </a:rPr>
              <a:t>-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FF66"/>
                </a:solidFill>
              </a:rPr>
              <a:t>  </a:t>
            </a:r>
            <a:r>
              <a:rPr lang="en-US" sz="2200" b="1" dirty="0" err="1">
                <a:solidFill>
                  <a:srgbClr val="FFFF66"/>
                </a:solidFill>
              </a:rPr>
              <a:t>sary</a:t>
            </a:r>
            <a:r>
              <a:rPr lang="en-US" sz="2200" b="1" dirty="0">
                <a:solidFill>
                  <a:srgbClr val="FFFF66"/>
                </a:solidFill>
              </a:rPr>
              <a:t> to comply</a:t>
            </a:r>
          </a:p>
          <a:p>
            <a:pPr>
              <a:spcBef>
                <a:spcPts val="12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Unless …</a:t>
            </a:r>
          </a:p>
          <a:p>
            <a:pPr>
              <a:spcBef>
                <a:spcPts val="12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no feasible 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alternative</a:t>
            </a:r>
          </a:p>
          <a:p>
            <a:pPr>
              <a:spcBef>
                <a:spcPts val="12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unavoidable to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prevent loss of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life, injury, or 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severe damage.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53" y="1724609"/>
            <a:ext cx="5608262" cy="4206197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440992" y="6012414"/>
            <a:ext cx="51205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rgbClr val="66FFFF"/>
                </a:solidFill>
              </a:rPr>
              <a:t>final effluent flume flow meter</a:t>
            </a:r>
          </a:p>
        </p:txBody>
      </p:sp>
    </p:spTree>
    <p:extLst>
      <p:ext uri="{BB962C8B-B14F-4D97-AF65-F5344CB8AC3E}">
        <p14:creationId xmlns:p14="http://schemas.microsoft.com/office/powerpoint/2010/main" val="427104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" y="0"/>
            <a:ext cx="9144000" cy="6858000"/>
          </a:xfrm>
          <a:prstGeom prst="rect">
            <a:avLst/>
          </a:prstGeom>
        </p:spPr>
      </p:pic>
      <p:sp>
        <p:nvSpPr>
          <p:cNvPr id="6" name="Text Box 51">
            <a:extLst>
              <a:ext uri="{FF2B5EF4-FFF2-40B4-BE49-F238E27FC236}">
                <a16:creationId xmlns:a16="http://schemas.microsoft.com/office/drawing/2014/main" id="{DE57AFB2-6CFA-4E51-8ABE-DBEA2C03C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8382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ln w="22225">
                  <a:noFill/>
                  <a:prstDash val="solid"/>
                </a:ln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Pretreatment Program Basics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BACWA/EBMUD Pretreatment Training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March 11, 2019</a:t>
            </a:r>
          </a:p>
          <a:p>
            <a:pPr>
              <a:lnSpc>
                <a:spcPct val="150000"/>
              </a:lnSpc>
              <a:defRPr/>
            </a:pPr>
            <a:endParaRPr lang="en-US" sz="2400" b="1" dirty="0">
              <a:solidFill>
                <a:srgbClr val="FFC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Questions or Comments</a:t>
            </a: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Text Box 52">
            <a:extLst>
              <a:ext uri="{FF2B5EF4-FFF2-40B4-BE49-F238E27FC236}">
                <a16:creationId xmlns:a16="http://schemas.microsoft.com/office/drawing/2014/main" id="{2B902651-DE8E-46E0-A575-17178036F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62600"/>
            <a:ext cx="8153400" cy="693267"/>
          </a:xfrm>
          <a:prstGeom prst="rect">
            <a:avLst/>
          </a:prstGeom>
          <a:solidFill>
            <a:srgbClr val="410082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lIns="182880" tIns="137160" rIns="182880" bIns="137160"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en-US" sz="2400" b="1" dirty="0">
                <a:solidFill>
                  <a:srgbClr val="00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Greg V. Arthur  -  (510) 967-8411  -  gva@gvarthur.com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486778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40 CFR 403.3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Pretreatment Program Definitions</a:t>
            </a:r>
            <a:endParaRPr lang="en-US" sz="22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POTW</a:t>
            </a:r>
            <a:r>
              <a:rPr lang="en-US" sz="2200" b="1" dirty="0">
                <a:solidFill>
                  <a:srgbClr val="FFFF99"/>
                </a:solidFill>
              </a:rPr>
              <a:t> </a:t>
            </a:r>
            <a:r>
              <a:rPr lang="en-US" sz="2200" b="1" dirty="0">
                <a:solidFill>
                  <a:srgbClr val="FF9933"/>
                </a:solidFill>
              </a:rPr>
              <a:t>– publicly-owned treatment works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Industrial User (IU) </a:t>
            </a:r>
            <a:r>
              <a:rPr lang="en-US" sz="2200" b="1" dirty="0">
                <a:solidFill>
                  <a:srgbClr val="FF9933"/>
                </a:solidFill>
              </a:rPr>
              <a:t>– non-domestic indirect discharger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Interference </a:t>
            </a:r>
            <a:r>
              <a:rPr lang="en-US" sz="2200" b="1" dirty="0">
                <a:solidFill>
                  <a:srgbClr val="FF9933"/>
                </a:solidFill>
              </a:rPr>
              <a:t>– discharge that causes or contributes to a 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treatment works inhibition, resulting in a violation by POTW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Pass-Through </a:t>
            </a:r>
            <a:r>
              <a:rPr lang="en-US" sz="2200" b="1" dirty="0">
                <a:solidFill>
                  <a:srgbClr val="FF9933"/>
                </a:solidFill>
              </a:rPr>
              <a:t>– discharge of pollutants that passes through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a treatment works, resulting in a violation by the POTW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New Source </a:t>
            </a:r>
            <a:r>
              <a:rPr lang="en-US" sz="2200" b="1" dirty="0">
                <a:solidFill>
                  <a:srgbClr val="FF9933"/>
                </a:solidFill>
              </a:rPr>
              <a:t>– new facility or replacement of existing facility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Significant Industrial User (SIU) </a:t>
            </a:r>
            <a:r>
              <a:rPr lang="en-US" sz="2200" b="1" dirty="0">
                <a:solidFill>
                  <a:srgbClr val="FF9933"/>
                </a:solidFill>
              </a:rPr>
              <a:t>– IU determined to be high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flow (25k </a:t>
            </a:r>
            <a:r>
              <a:rPr lang="en-US" sz="2200" b="1" dirty="0" err="1">
                <a:solidFill>
                  <a:srgbClr val="FF9933"/>
                </a:solidFill>
              </a:rPr>
              <a:t>gpd</a:t>
            </a:r>
            <a:r>
              <a:rPr lang="en-US" sz="2200" b="1" dirty="0">
                <a:solidFill>
                  <a:srgbClr val="FF9933"/>
                </a:solidFill>
              </a:rPr>
              <a:t>), high load (5%), high risk, or categorical</a:t>
            </a:r>
          </a:p>
          <a:p>
            <a:pPr lvl="0"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Approval Authority </a:t>
            </a:r>
            <a:r>
              <a:rPr lang="en-US" sz="2200" b="1" dirty="0">
                <a:solidFill>
                  <a:srgbClr val="FF9933"/>
                </a:solidFill>
              </a:rPr>
              <a:t>– State or EPA approves PT Programs</a:t>
            </a:r>
          </a:p>
          <a:p>
            <a:pPr>
              <a:spcBef>
                <a:spcPts val="0"/>
              </a:spcBef>
            </a:pPr>
            <a:endParaRPr lang="en-US" sz="2200" dirty="0">
              <a:solidFill>
                <a:srgbClr val="FF993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/>
          <a:stretch/>
        </p:blipFill>
        <p:spPr>
          <a:xfrm>
            <a:off x="2926098" y="1657350"/>
            <a:ext cx="5760704" cy="428625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382000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40 CFR 403.4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State and Local Law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sz="2200" b="1" dirty="0">
                <a:solidFill>
                  <a:srgbClr val="FF9933"/>
                </a:solidFill>
              </a:rPr>
              <a:t> The Federal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pretreatment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rules do not  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preclude States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or local govern-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</a:t>
            </a:r>
            <a:r>
              <a:rPr lang="en-US" sz="2200" b="1" dirty="0" err="1">
                <a:solidFill>
                  <a:srgbClr val="FF9933"/>
                </a:solidFill>
              </a:rPr>
              <a:t>ments</a:t>
            </a:r>
            <a:r>
              <a:rPr lang="en-US" sz="2200" b="1" dirty="0">
                <a:solidFill>
                  <a:srgbClr val="FF9933"/>
                </a:solidFill>
              </a:rPr>
              <a:t> from 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establishing 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additional and 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more stringent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law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987050" y="5934941"/>
            <a:ext cx="5638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rgbClr val="66FFFF"/>
                </a:solidFill>
              </a:rPr>
              <a:t>final settling tank following aerobic bioreactors at a surfactant manufacturer</a:t>
            </a:r>
          </a:p>
        </p:txBody>
      </p:sp>
    </p:spTree>
    <p:extLst>
      <p:ext uri="{BB962C8B-B14F-4D97-AF65-F5344CB8AC3E}">
        <p14:creationId xmlns:p14="http://schemas.microsoft.com/office/powerpoint/2010/main" val="1816747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38200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40 CFR 403.5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National Prohibitions and Local Limits</a:t>
            </a:r>
            <a:endParaRPr lang="en-US" sz="22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General Prohibitions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pass-through or interference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Specific Prohibitions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fire or explosion hazards (flashpoint &lt;140°F)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causing corrosive structural damage to treatment works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solids or viscous pollutants causing obstructions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oxygen demanding pollutants which will cause interference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heat which will inhibit biological activity (&lt;104°F influent)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FF9933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90589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382000" cy="55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40 CFR 403.5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National Prohibitions and Local Limits</a:t>
            </a:r>
            <a:endParaRPr lang="en-US" sz="22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Specific Prohibitions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petroleum and non-biodegradable oils that will cause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interference or pass-through 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trucked or hauled wastes except at designated points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Local Limits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numerical expression of general and specific prohibitions  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technically-based treatment works MAHLs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defensible allocations and/or BMPs to IUs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9933"/>
                </a:solidFill>
              </a:rPr>
              <a:t>  enacted through local sewer use ordinance  </a:t>
            </a:r>
          </a:p>
        </p:txBody>
      </p:sp>
    </p:spTree>
    <p:extLst>
      <p:ext uri="{BB962C8B-B14F-4D97-AF65-F5344CB8AC3E}">
        <p14:creationId xmlns:p14="http://schemas.microsoft.com/office/powerpoint/2010/main" val="261430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2" t="14947" r="7373" b="45815"/>
          <a:stretch/>
        </p:blipFill>
        <p:spPr>
          <a:xfrm>
            <a:off x="1219200" y="2209800"/>
            <a:ext cx="6764508" cy="3931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382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40 CFR 403.5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National Prohibitions and Local Limits</a:t>
            </a:r>
            <a:endParaRPr lang="en-US" sz="22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Municipal Local Limits  </a:t>
            </a:r>
          </a:p>
        </p:txBody>
      </p:sp>
    </p:spTree>
    <p:extLst>
      <p:ext uri="{BB962C8B-B14F-4D97-AF65-F5344CB8AC3E}">
        <p14:creationId xmlns:p14="http://schemas.microsoft.com/office/powerpoint/2010/main" val="3286966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382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40 CFR 403.5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National Prohibitions and Local Limits</a:t>
            </a:r>
            <a:endParaRPr lang="en-US" sz="22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>
                <a:solidFill>
                  <a:srgbClr val="FFFF66"/>
                </a:solidFill>
              </a:rPr>
              <a:t> Municipal Local Limits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14456" r="6958" b="47062"/>
          <a:stretch/>
        </p:blipFill>
        <p:spPr>
          <a:xfrm>
            <a:off x="1219200" y="2209800"/>
            <a:ext cx="6766692" cy="3931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999191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21806</TotalTime>
  <Words>1665</Words>
  <Application>Microsoft Office PowerPoint</Application>
  <PresentationFormat>On-screen Show (4:3)</PresentationFormat>
  <Paragraphs>332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Cambria Math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Greg Arthur</cp:lastModifiedBy>
  <cp:revision>212</cp:revision>
  <dcterms:created xsi:type="dcterms:W3CDTF">2007-10-15T20:17:52Z</dcterms:created>
  <dcterms:modified xsi:type="dcterms:W3CDTF">2019-03-10T06:12:20Z</dcterms:modified>
  <cp:contentStatus/>
</cp:coreProperties>
</file>