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26" r:id="rId3"/>
    <p:sldId id="327" r:id="rId4"/>
    <p:sldId id="355" r:id="rId5"/>
    <p:sldId id="329" r:id="rId6"/>
    <p:sldId id="354" r:id="rId7"/>
    <p:sldId id="331" r:id="rId8"/>
    <p:sldId id="332" r:id="rId9"/>
    <p:sldId id="333" r:id="rId10"/>
    <p:sldId id="334" r:id="rId11"/>
    <p:sldId id="335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9" r:id="rId24"/>
    <p:sldId id="350" r:id="rId25"/>
    <p:sldId id="351" r:id="rId26"/>
    <p:sldId id="35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003300"/>
    <a:srgbClr val="990000"/>
    <a:srgbClr val="FFCC00"/>
    <a:srgbClr val="FFFF66"/>
    <a:srgbClr val="003399"/>
    <a:srgbClr val="0000FF"/>
    <a:srgbClr val="4040E8"/>
    <a:srgbClr val="04737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60"/>
  </p:normalViewPr>
  <p:slideViewPr>
    <p:cSldViewPr>
      <p:cViewPr varScale="1">
        <p:scale>
          <a:sx n="69" d="100"/>
          <a:sy n="69" d="100"/>
        </p:scale>
        <p:origin x="12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DF5CC-7FCC-4799-8F8A-1F9C1DFC2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8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7F205-8DCF-4339-94A4-EDE511CB64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7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BA8DC-0172-4920-9B8F-8230161223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3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82591-C794-4870-BC78-ADC6E54D8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4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8C7F2-EA34-415E-B3DB-425CD5ECE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0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2A43-3A5B-4104-B612-4CC4ECA4C4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0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66981-3F0B-46F6-A2FB-6B95DFEBB4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9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4CCF8-3C42-4132-B908-AE2F738D2A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6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3BC04-72A8-40C4-9BC3-2E26E2C266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0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F3DC3-E5AC-4066-8BD6-A5548C2F1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3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544D3-0613-48A4-A6C8-26E8B27ED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3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A33776-2B0F-43AE-A298-139506088C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oneer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4040E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01E481C5-F1FD-473C-ABC8-FD8B8F10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38200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Representative Sampling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BACWA/EBMUD Pretreatment Training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March 11, 2019</a:t>
            </a:r>
          </a:p>
          <a:p>
            <a:pPr lvl="0">
              <a:spcBef>
                <a:spcPct val="50000"/>
              </a:spcBef>
            </a:pPr>
            <a:endParaRPr lang="en-US" sz="2200" b="1" dirty="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sz="36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52">
            <a:extLst>
              <a:ext uri="{FF2B5EF4-FFF2-40B4-BE49-F238E27FC236}">
                <a16:creationId xmlns:a16="http://schemas.microsoft.com/office/drawing/2014/main" id="{32BB2A5D-B1EC-410D-B490-48A4A4457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8153400" cy="693267"/>
          </a:xfrm>
          <a:prstGeom prst="rect">
            <a:avLst/>
          </a:prstGeom>
          <a:solidFill>
            <a:srgbClr val="410082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lIns="182880" tIns="137160" rIns="182880" bIns="137160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Greg V. Arthur  -  (510) 967-8411  -  gva@gvarthur.com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5" name="Picture 9" descr="bruc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4572000" cy="5478423"/>
          </a:xfrm>
          <a:prstGeom prst="rect">
            <a:avLst/>
          </a:prstGeom>
          <a:solidFill>
            <a:srgbClr val="000066">
              <a:alpha val="60000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 lIns="182880" rIns="182880">
            <a:spAutoFit/>
          </a:bodyPr>
          <a:lstStyle/>
          <a:p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600" b="1" dirty="0">
                <a:solidFill>
                  <a:srgbClr val="FFFF00"/>
                </a:solidFill>
              </a:rPr>
              <a:t>Federal Minimum</a:t>
            </a:r>
          </a:p>
          <a:p>
            <a:r>
              <a:rPr lang="en-US" sz="2600" b="1" dirty="0">
                <a:solidFill>
                  <a:schemeClr val="bg1"/>
                </a:solidFill>
              </a:rPr>
              <a:t>Can one 24-hr comp sample be representative over a six-month reporting period?</a:t>
            </a:r>
          </a:p>
          <a:p>
            <a:endParaRPr lang="en-US" sz="2600" b="1" dirty="0">
              <a:solidFill>
                <a:schemeClr val="bg1"/>
              </a:solidFill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Yes, but only if …</a:t>
            </a:r>
          </a:p>
          <a:p>
            <a:pPr>
              <a:buFontTx/>
              <a:buChar char="•"/>
            </a:pPr>
            <a:r>
              <a:rPr lang="en-US" sz="2600" b="1" dirty="0">
                <a:solidFill>
                  <a:srgbClr val="FFCC00"/>
                </a:solidFill>
              </a:rPr>
              <a:t> consistent flow and </a:t>
            </a:r>
          </a:p>
          <a:p>
            <a:r>
              <a:rPr lang="en-US" sz="2600" b="1" dirty="0">
                <a:solidFill>
                  <a:srgbClr val="FFCC00"/>
                </a:solidFill>
              </a:rPr>
              <a:t>  nature</a:t>
            </a:r>
          </a:p>
          <a:p>
            <a:pPr>
              <a:buFontTx/>
              <a:buChar char="•"/>
            </a:pPr>
            <a:r>
              <a:rPr lang="en-US" sz="2600" b="1" dirty="0">
                <a:solidFill>
                  <a:srgbClr val="FFCC00"/>
                </a:solidFill>
              </a:rPr>
              <a:t> random distribution</a:t>
            </a:r>
          </a:p>
          <a:p>
            <a:pPr>
              <a:buFontTx/>
              <a:buChar char="•"/>
            </a:pPr>
            <a:r>
              <a:rPr lang="en-US" sz="2600" b="1" dirty="0">
                <a:solidFill>
                  <a:srgbClr val="FFCC00"/>
                </a:solidFill>
              </a:rPr>
              <a:t> variability only from BAT</a:t>
            </a:r>
          </a:p>
          <a:p>
            <a:pPr>
              <a:buFontTx/>
              <a:buChar char="•"/>
            </a:pPr>
            <a:r>
              <a:rPr lang="en-US" sz="2600" b="1" dirty="0">
                <a:solidFill>
                  <a:srgbClr val="FFCC00"/>
                </a:solidFill>
              </a:rPr>
              <a:t> little variability from ops</a:t>
            </a:r>
          </a:p>
          <a:p>
            <a:endParaRPr lang="en-US" sz="2600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6" name="Picture 6" descr="alliance 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524000" y="4953000"/>
            <a:ext cx="6096000" cy="1692771"/>
          </a:xfrm>
          <a:prstGeom prst="rect">
            <a:avLst/>
          </a:prstGeom>
          <a:solidFill>
            <a:srgbClr val="000066">
              <a:alpha val="60000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 lIns="182880" rIns="182880">
            <a:spAutoFit/>
          </a:bodyPr>
          <a:lstStyle/>
          <a:p>
            <a:r>
              <a:rPr lang="en-US" sz="2600" b="1" dirty="0">
                <a:solidFill>
                  <a:srgbClr val="FFCC00"/>
                </a:solidFill>
              </a:rPr>
              <a:t>Are there enough samples taken at the right times and locations to be representative of the discharge over the six-month reporting period?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752600" y="1143000"/>
            <a:ext cx="5638800" cy="3427413"/>
          </a:xfrm>
          <a:prstGeom prst="rect">
            <a:avLst/>
          </a:prstGeom>
          <a:solidFill>
            <a:srgbClr val="000066">
              <a:alpha val="60000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lIns="182880" tIns="228600" rIns="182880" bIns="22860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Complication #1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00FFFF"/>
                </a:solidFill>
              </a:rPr>
              <a:t>Independent events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 dirty="0">
                <a:solidFill>
                  <a:srgbClr val="00FFFF"/>
                </a:solidFill>
              </a:rPr>
              <a:t> batch treatment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 dirty="0">
                <a:solidFill>
                  <a:srgbClr val="00FFFF"/>
                </a:solidFill>
              </a:rPr>
              <a:t> spent solutions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 dirty="0">
                <a:solidFill>
                  <a:srgbClr val="00FFFF"/>
                </a:solidFill>
              </a:rPr>
              <a:t> intermittent operations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  <p:bldP spid="921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43" name="Picture 11" descr="alliance 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5334000" y="5029200"/>
            <a:ext cx="3048000" cy="1200329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8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rIns="182880">
            <a:spAutoFit/>
          </a:bodyPr>
          <a:lstStyle/>
          <a:p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600" b="1" dirty="0">
                <a:solidFill>
                  <a:srgbClr val="FFFF00"/>
                </a:solidFill>
              </a:rPr>
              <a:t>continuous treat</a:t>
            </a:r>
          </a:p>
          <a:p>
            <a:r>
              <a:rPr lang="en-US" sz="2600" b="1" dirty="0">
                <a:solidFill>
                  <a:srgbClr val="FFFF00"/>
                </a:solidFill>
              </a:rPr>
              <a:t>for metals rinses</a:t>
            </a:r>
          </a:p>
          <a:p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352800" y="5029200"/>
            <a:ext cx="1676400" cy="1200329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8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rIns="182880">
            <a:spAutoFit/>
          </a:bodyPr>
          <a:lstStyle/>
          <a:p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600" b="1" dirty="0">
                <a:solidFill>
                  <a:srgbClr val="FFFF00"/>
                </a:solidFill>
              </a:rPr>
              <a:t>lamella</a:t>
            </a:r>
          </a:p>
          <a:p>
            <a:r>
              <a:rPr lang="en-US" sz="2600" b="1" dirty="0">
                <a:solidFill>
                  <a:srgbClr val="FFFF00"/>
                </a:solidFill>
              </a:rPr>
              <a:t>clarifier</a:t>
            </a:r>
          </a:p>
          <a:p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2895600" y="2057400"/>
            <a:ext cx="1981200" cy="19812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2819400" y="2286000"/>
            <a:ext cx="2209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846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rIns="182880">
            <a:spAutoFit/>
          </a:bodyPr>
          <a:lstStyle/>
          <a:p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2600" b="1" dirty="0">
                <a:solidFill>
                  <a:srgbClr val="FFFF00"/>
                </a:solidFill>
              </a:rPr>
              <a:t>batch treat</a:t>
            </a:r>
          </a:p>
          <a:p>
            <a:pPr algn="ctr"/>
            <a:r>
              <a:rPr lang="en-US" sz="2600" b="1" dirty="0">
                <a:solidFill>
                  <a:srgbClr val="FFFF00"/>
                </a:solidFill>
              </a:rPr>
              <a:t>for CN</a:t>
            </a:r>
          </a:p>
          <a:p>
            <a:pPr algn="ctr"/>
            <a:r>
              <a:rPr lang="en-US" sz="2600" b="1" dirty="0" err="1">
                <a:solidFill>
                  <a:srgbClr val="FFFF00"/>
                </a:solidFill>
              </a:rPr>
              <a:t>spents</a:t>
            </a:r>
            <a:endParaRPr lang="en-US" sz="1000" b="1" dirty="0">
              <a:solidFill>
                <a:srgbClr val="FFFF00"/>
              </a:solidFill>
            </a:endParaRP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6705600" y="1447800"/>
            <a:ext cx="2133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846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rIns="182880">
            <a:spAutoFit/>
          </a:bodyPr>
          <a:lstStyle/>
          <a:p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2600" b="1" dirty="0">
                <a:solidFill>
                  <a:srgbClr val="FFFF00"/>
                </a:solidFill>
              </a:rPr>
              <a:t>batch treat</a:t>
            </a:r>
          </a:p>
          <a:p>
            <a:pPr algn="ctr"/>
            <a:r>
              <a:rPr lang="en-US" sz="2600" b="1" dirty="0">
                <a:solidFill>
                  <a:srgbClr val="FFFF00"/>
                </a:solidFill>
              </a:rPr>
              <a:t>for metals</a:t>
            </a:r>
          </a:p>
          <a:p>
            <a:pPr algn="ctr"/>
            <a:r>
              <a:rPr lang="en-US" sz="2600" b="1" dirty="0" err="1">
                <a:solidFill>
                  <a:srgbClr val="FFFF00"/>
                </a:solidFill>
              </a:rPr>
              <a:t>spents</a:t>
            </a:r>
            <a:endParaRPr lang="en-US" sz="1000" b="1" dirty="0">
              <a:solidFill>
                <a:srgbClr val="FFFF00"/>
              </a:solidFill>
            </a:endParaRPr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6781800" y="1219200"/>
            <a:ext cx="1981200" cy="19812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4191000" y="6324600"/>
            <a:ext cx="0" cy="38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 -0.12569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6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9583 -0.12569 " pathEditMode="fixed" rAng="0" ptsTypes="AA">
                                      <p:cBhvr>
                                        <p:cTn id="8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-62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-0.19167 -0.13333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66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5 -0.01111 " pathEditMode="fixed" rAng="0" ptsTypes="AA">
                                      <p:cBhvr>
                                        <p:cTn id="12" dur="2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0069 L -0.19583 -0.13402 " pathEditMode="fixed" ptsTypes="AA">
                                      <p:cBhvr>
                                        <p:cTn id="14" dur="2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L -0.35 -0.0118 " pathEditMode="fixed" ptsTypes="AA">
                                      <p:cBhvr>
                                        <p:cTn id="16" dur="2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/>
      <p:bldP spid="95237" grpId="0" animBg="1"/>
      <p:bldP spid="95238" grpId="0" animBg="1"/>
      <p:bldP spid="95239" grpId="0"/>
      <p:bldP spid="95240" grpId="0"/>
      <p:bldP spid="95241" grpId="0" animBg="1"/>
      <p:bldP spid="952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21" name="Picture 41" descr="alliance 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318" name="Text Box 38"/>
          <p:cNvSpPr txBox="1">
            <a:spLocks noChangeArrowheads="1"/>
          </p:cNvSpPr>
          <p:nvPr/>
        </p:nvSpPr>
        <p:spPr bwMode="auto">
          <a:xfrm>
            <a:off x="2819400" y="3429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736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rIns="182880">
            <a:spAutoFit/>
          </a:bodyPr>
          <a:lstStyle/>
          <a:p>
            <a:r>
              <a:rPr lang="en-US" sz="2400" b="1" i="1" dirty="0">
                <a:solidFill>
                  <a:srgbClr val="CC9900"/>
                </a:solidFill>
              </a:rPr>
              <a:t>~7 days</a:t>
            </a:r>
          </a:p>
        </p:txBody>
      </p:sp>
      <p:sp>
        <p:nvSpPr>
          <p:cNvPr id="97315" name="Line 35"/>
          <p:cNvSpPr>
            <a:spLocks noChangeShapeType="1"/>
          </p:cNvSpPr>
          <p:nvPr/>
        </p:nvSpPr>
        <p:spPr bwMode="auto">
          <a:xfrm>
            <a:off x="4572000" y="2133600"/>
            <a:ext cx="849313" cy="1347788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2152650" y="2216150"/>
            <a:ext cx="11113" cy="121285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0" name="Text Box 30"/>
          <p:cNvSpPr txBox="1">
            <a:spLocks noChangeArrowheads="1"/>
          </p:cNvSpPr>
          <p:nvPr/>
        </p:nvSpPr>
        <p:spPr bwMode="auto">
          <a:xfrm>
            <a:off x="5486400" y="1600200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736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rIns="182880">
            <a:spAutoFit/>
          </a:bodyPr>
          <a:lstStyle/>
          <a:p>
            <a:r>
              <a:rPr lang="en-US" sz="2400" b="1" i="1" dirty="0">
                <a:solidFill>
                  <a:srgbClr val="CC9900"/>
                </a:solidFill>
              </a:rPr>
              <a:t>intermittent</a:t>
            </a:r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 flipH="1">
            <a:off x="501650" y="4789488"/>
            <a:ext cx="3505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0" name="Oval 10"/>
          <p:cNvSpPr>
            <a:spLocks noChangeArrowheads="1"/>
          </p:cNvSpPr>
          <p:nvPr/>
        </p:nvSpPr>
        <p:spPr bwMode="auto">
          <a:xfrm>
            <a:off x="1143000" y="1143000"/>
            <a:ext cx="1981200" cy="1981200"/>
          </a:xfrm>
          <a:prstGeom prst="ellipse">
            <a:avLst/>
          </a:prstGeom>
          <a:solidFill>
            <a:srgbClr val="666633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1" name="Oval 11"/>
          <p:cNvSpPr>
            <a:spLocks noChangeArrowheads="1"/>
          </p:cNvSpPr>
          <p:nvPr/>
        </p:nvSpPr>
        <p:spPr bwMode="auto">
          <a:xfrm>
            <a:off x="3581400" y="1143000"/>
            <a:ext cx="1981200" cy="1981200"/>
          </a:xfrm>
          <a:prstGeom prst="ellipse">
            <a:avLst/>
          </a:prstGeom>
          <a:solidFill>
            <a:srgbClr val="666633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1066800" y="1371600"/>
            <a:ext cx="2133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846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rIns="182880">
            <a:spAutoFit/>
          </a:bodyPr>
          <a:lstStyle/>
          <a:p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2600" b="1" dirty="0">
                <a:solidFill>
                  <a:srgbClr val="FFFF00"/>
                </a:solidFill>
              </a:rPr>
              <a:t>batch treat</a:t>
            </a:r>
          </a:p>
          <a:p>
            <a:pPr algn="ctr"/>
            <a:r>
              <a:rPr lang="en-US" sz="2600" b="1" dirty="0">
                <a:solidFill>
                  <a:srgbClr val="FFFF00"/>
                </a:solidFill>
              </a:rPr>
              <a:t>for CN</a:t>
            </a:r>
          </a:p>
          <a:p>
            <a:pPr algn="ctr"/>
            <a:r>
              <a:rPr lang="en-US" sz="2600" b="1" dirty="0" err="1">
                <a:solidFill>
                  <a:srgbClr val="FFFF00"/>
                </a:solidFill>
              </a:rPr>
              <a:t>spents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3505200" y="1371600"/>
            <a:ext cx="2133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846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rIns="182880">
            <a:spAutoFit/>
          </a:bodyPr>
          <a:lstStyle/>
          <a:p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2600" b="1" dirty="0">
                <a:solidFill>
                  <a:srgbClr val="FFFF00"/>
                </a:solidFill>
              </a:rPr>
              <a:t>batch treat</a:t>
            </a:r>
          </a:p>
          <a:p>
            <a:pPr algn="ctr"/>
            <a:r>
              <a:rPr lang="en-US" sz="2600" b="1" dirty="0">
                <a:solidFill>
                  <a:srgbClr val="FFFF00"/>
                </a:solidFill>
              </a:rPr>
              <a:t>for metals</a:t>
            </a:r>
          </a:p>
          <a:p>
            <a:pPr algn="ctr"/>
            <a:r>
              <a:rPr lang="en-US" sz="2600" b="1" dirty="0" err="1">
                <a:solidFill>
                  <a:srgbClr val="FFFF00"/>
                </a:solidFill>
              </a:rPr>
              <a:t>spents</a:t>
            </a:r>
            <a:endParaRPr lang="en-US" sz="1000" b="1" dirty="0">
              <a:solidFill>
                <a:srgbClr val="FFFF00"/>
              </a:solidFill>
            </a:endParaRP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1524000" y="4191000"/>
            <a:ext cx="1676400" cy="1200329"/>
          </a:xfrm>
          <a:prstGeom prst="rect">
            <a:avLst/>
          </a:prstGeom>
          <a:solidFill>
            <a:srgbClr val="666633"/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rIns="182880">
            <a:spAutoFit/>
          </a:bodyPr>
          <a:lstStyle/>
          <a:p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600" b="1" dirty="0">
                <a:solidFill>
                  <a:srgbClr val="FFFF00"/>
                </a:solidFill>
              </a:rPr>
              <a:t>lamella</a:t>
            </a:r>
          </a:p>
          <a:p>
            <a:r>
              <a:rPr lang="en-US" sz="2600" b="1" dirty="0">
                <a:solidFill>
                  <a:srgbClr val="FFFF00"/>
                </a:solidFill>
              </a:rPr>
              <a:t>clarifier</a:t>
            </a:r>
          </a:p>
          <a:p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3505199" y="4191000"/>
            <a:ext cx="3038475" cy="1200329"/>
          </a:xfrm>
          <a:prstGeom prst="rect">
            <a:avLst/>
          </a:prstGeom>
          <a:solidFill>
            <a:srgbClr val="666633"/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rIns="182880">
            <a:spAutoFit/>
          </a:bodyPr>
          <a:lstStyle/>
          <a:p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600" b="1" dirty="0">
                <a:solidFill>
                  <a:srgbClr val="FFFF00"/>
                </a:solidFill>
              </a:rPr>
              <a:t>continuous treat</a:t>
            </a:r>
          </a:p>
          <a:p>
            <a:r>
              <a:rPr lang="en-US" sz="2600" b="1" dirty="0">
                <a:solidFill>
                  <a:srgbClr val="FFFF00"/>
                </a:solidFill>
              </a:rPr>
              <a:t>for metals rinses</a:t>
            </a:r>
          </a:p>
          <a:p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97" name="Line 17"/>
          <p:cNvSpPr>
            <a:spLocks noChangeShapeType="1"/>
          </p:cNvSpPr>
          <p:nvPr/>
        </p:nvSpPr>
        <p:spPr bwMode="auto">
          <a:xfrm>
            <a:off x="5410200" y="2133600"/>
            <a:ext cx="19050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2133600" y="762000"/>
            <a:ext cx="38100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 flipV="1">
            <a:off x="6858000" y="2667000"/>
            <a:ext cx="0" cy="21336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>
            <a:off x="6858000" y="2708275"/>
            <a:ext cx="457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>
            <a:off x="6858000" y="1600200"/>
            <a:ext cx="4572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>
            <a:off x="5921375" y="762000"/>
            <a:ext cx="957263" cy="8382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>
            <a:off x="2155825" y="741363"/>
            <a:ext cx="0" cy="5334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533400" y="4800600"/>
            <a:ext cx="0" cy="16764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381000" y="5715000"/>
            <a:ext cx="304800" cy="3048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 flipH="1">
            <a:off x="6238875" y="4757738"/>
            <a:ext cx="609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7239000" y="1219200"/>
            <a:ext cx="1447800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846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rIns="18288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 dirty="0" err="1">
                <a:solidFill>
                  <a:srgbClr val="FFFF00"/>
                </a:solidFill>
              </a:rPr>
              <a:t>spents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spents</a:t>
            </a:r>
            <a:endParaRPr lang="en-US" sz="2600" b="1" dirty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FFFF00"/>
                </a:solidFill>
              </a:rPr>
              <a:t>rinses</a:t>
            </a:r>
            <a:endParaRPr lang="en-US" sz="1000" b="1" dirty="0">
              <a:solidFill>
                <a:srgbClr val="FFFF00"/>
              </a:solidFill>
            </a:endParaRPr>
          </a:p>
        </p:txBody>
      </p:sp>
      <p:sp>
        <p:nvSpPr>
          <p:cNvPr id="97308" name="Text Box 28"/>
          <p:cNvSpPr txBox="1">
            <a:spLocks noChangeArrowheads="1"/>
          </p:cNvSpPr>
          <p:nvPr/>
        </p:nvSpPr>
        <p:spPr bwMode="auto">
          <a:xfrm>
            <a:off x="5867400" y="3657600"/>
            <a:ext cx="2095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736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rIns="182880">
            <a:spAutoFit/>
          </a:bodyPr>
          <a:lstStyle/>
          <a:p>
            <a:r>
              <a:rPr lang="en-US" sz="2400" b="1" i="1" dirty="0">
                <a:solidFill>
                  <a:srgbClr val="CC9900"/>
                </a:solidFill>
              </a:rPr>
              <a:t>continuous</a:t>
            </a:r>
          </a:p>
        </p:txBody>
      </p:sp>
      <p:sp>
        <p:nvSpPr>
          <p:cNvPr id="97309" name="Text Box 29"/>
          <p:cNvSpPr txBox="1">
            <a:spLocks noChangeArrowheads="1"/>
          </p:cNvSpPr>
          <p:nvPr/>
        </p:nvSpPr>
        <p:spPr bwMode="auto">
          <a:xfrm>
            <a:off x="2133600" y="228600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736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rIns="182880">
            <a:spAutoFit/>
          </a:bodyPr>
          <a:lstStyle/>
          <a:p>
            <a:r>
              <a:rPr lang="en-US" sz="2400" b="1" i="1" dirty="0">
                <a:solidFill>
                  <a:srgbClr val="CC9900"/>
                </a:solidFill>
              </a:rPr>
              <a:t>intermittent</a:t>
            </a:r>
          </a:p>
        </p:txBody>
      </p:sp>
      <p:sp>
        <p:nvSpPr>
          <p:cNvPr id="97311" name="Line 31"/>
          <p:cNvSpPr>
            <a:spLocks noChangeShapeType="1"/>
          </p:cNvSpPr>
          <p:nvPr/>
        </p:nvSpPr>
        <p:spPr bwMode="auto">
          <a:xfrm>
            <a:off x="4572000" y="2895600"/>
            <a:ext cx="0" cy="5334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133600" y="3397250"/>
            <a:ext cx="24384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4" name="Line 34"/>
          <p:cNvSpPr>
            <a:spLocks noChangeShapeType="1"/>
          </p:cNvSpPr>
          <p:nvPr/>
        </p:nvSpPr>
        <p:spPr bwMode="auto">
          <a:xfrm flipV="1">
            <a:off x="2971800" y="3875088"/>
            <a:ext cx="554038" cy="544512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505200" y="3886200"/>
            <a:ext cx="19050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7" name="Line 37"/>
          <p:cNvSpPr>
            <a:spLocks noChangeShapeType="1"/>
          </p:cNvSpPr>
          <p:nvPr/>
        </p:nvSpPr>
        <p:spPr bwMode="auto">
          <a:xfrm>
            <a:off x="5410200" y="3448050"/>
            <a:ext cx="0" cy="471488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9" name="Text Box 39"/>
          <p:cNvSpPr txBox="1">
            <a:spLocks noChangeArrowheads="1"/>
          </p:cNvSpPr>
          <p:nvPr/>
        </p:nvSpPr>
        <p:spPr bwMode="auto">
          <a:xfrm>
            <a:off x="609600" y="5486400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736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rIns="182880">
            <a:spAutoFit/>
          </a:bodyPr>
          <a:lstStyle/>
          <a:p>
            <a:r>
              <a:rPr lang="en-US" sz="2400" b="1" i="1" dirty="0">
                <a:solidFill>
                  <a:srgbClr val="CC9900"/>
                </a:solidFill>
              </a:rPr>
              <a:t>sample point</a:t>
            </a:r>
          </a:p>
        </p:txBody>
      </p:sp>
      <p:sp>
        <p:nvSpPr>
          <p:cNvPr id="97320" name="Text Box 40"/>
          <p:cNvSpPr txBox="1">
            <a:spLocks noChangeArrowheads="1"/>
          </p:cNvSpPr>
          <p:nvPr/>
        </p:nvSpPr>
        <p:spPr bwMode="auto">
          <a:xfrm>
            <a:off x="1981201" y="5789613"/>
            <a:ext cx="7010400" cy="83099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How many samples are necessary to capture both independent events (continuous &amp; 7day)?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8" grpId="0"/>
      <p:bldP spid="97315" grpId="0" animBg="1"/>
      <p:bldP spid="97312" grpId="0" animBg="1"/>
      <p:bldP spid="97310" grpId="0"/>
      <p:bldP spid="97296" grpId="0" animBg="1"/>
      <p:bldP spid="97297" grpId="0" animBg="1"/>
      <p:bldP spid="97298" grpId="0" animBg="1"/>
      <p:bldP spid="97299" grpId="0" animBg="1"/>
      <p:bldP spid="97300" grpId="0" animBg="1"/>
      <p:bldP spid="97301" grpId="0" animBg="1"/>
      <p:bldP spid="97302" grpId="0" animBg="1"/>
      <p:bldP spid="97303" grpId="0" animBg="1"/>
      <p:bldP spid="97304" grpId="0" animBg="1"/>
      <p:bldP spid="97305" grpId="0" animBg="1"/>
      <p:bldP spid="97306" grpId="0" animBg="1"/>
      <p:bldP spid="97308" grpId="0"/>
      <p:bldP spid="97309" grpId="0"/>
      <p:bldP spid="97311" grpId="0" animBg="1"/>
      <p:bldP spid="97313" grpId="0" animBg="1"/>
      <p:bldP spid="97314" grpId="0" animBg="1"/>
      <p:bldP spid="97316" grpId="0" animBg="1"/>
      <p:bldP spid="97317" grpId="0" animBg="1"/>
      <p:bldP spid="97319" grpId="0"/>
      <p:bldP spid="973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38" name="Text Box 34"/>
          <p:cNvSpPr txBox="1">
            <a:spLocks noChangeArrowheads="1"/>
          </p:cNvSpPr>
          <p:nvPr/>
        </p:nvSpPr>
        <p:spPr bwMode="auto">
          <a:xfrm>
            <a:off x="1981201" y="5789613"/>
            <a:ext cx="7010400" cy="83099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How many samples are necessary to capture both independent events (continuous &amp; 7day)?</a:t>
            </a:r>
          </a:p>
        </p:txBody>
      </p:sp>
      <p:pic>
        <p:nvPicPr>
          <p:cNvPr id="98339" name="Picture 35" descr="02-22-06 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3048000" cy="40640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0" name="Picture 36" descr="02-22-06 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048000" cy="40640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41" name="Text Box 37"/>
          <p:cNvSpPr txBox="1">
            <a:spLocks noChangeArrowheads="1"/>
          </p:cNvSpPr>
          <p:nvPr/>
        </p:nvSpPr>
        <p:spPr bwMode="auto">
          <a:xfrm>
            <a:off x="1662579" y="2895600"/>
            <a:ext cx="18405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continuous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only</a:t>
            </a:r>
          </a:p>
        </p:txBody>
      </p:sp>
      <p:sp>
        <p:nvSpPr>
          <p:cNvPr id="98342" name="Text Box 38"/>
          <p:cNvSpPr txBox="1">
            <a:spLocks noChangeArrowheads="1"/>
          </p:cNvSpPr>
          <p:nvPr/>
        </p:nvSpPr>
        <p:spPr bwMode="auto">
          <a:xfrm>
            <a:off x="5239085" y="2895600"/>
            <a:ext cx="26885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continuous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plus ~7day batch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8.67362E-19 L -0.09167 8.67362E-19 " pathEditMode="relative" ptsTypes="AA">
                                      <p:cBhvr>
                                        <p:cTn id="6" dur="2000" fill="hold"/>
                                        <p:tgtEl>
                                          <p:spTgt spid="98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8" grpId="0" animBg="1"/>
      <p:bldP spid="98341" grpId="0"/>
      <p:bldP spid="983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02-22-06 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3048000" cy="40640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1066801" y="5803900"/>
            <a:ext cx="7086600" cy="83099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How many samples are necessary to capture both independent events (continuous &amp; 7day)?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4632325" y="1027113"/>
            <a:ext cx="3825875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FFC000"/>
                </a:solidFill>
              </a:rPr>
              <a:t>Runs 1 - 10</a:t>
            </a: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ooooooooooooooooooooo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9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9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 descr="02-22-06 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3048000" cy="40640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066801" y="5791200"/>
            <a:ext cx="7086600" cy="830997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How many samples are necessary to capture both independent events (continuous &amp; 7day)?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4632325" y="1027113"/>
            <a:ext cx="4359275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FFC000"/>
                </a:solidFill>
              </a:rPr>
              <a:t>Runs 11 - 20</a:t>
            </a: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oooooooooooooo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oooooooooooooooooooooooo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ooooooooooooooo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ooooooooooooooo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o</a:t>
            </a: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3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3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03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3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03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03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 descr="02-22-06 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3048000" cy="40640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066801" y="5803900"/>
            <a:ext cx="7086600" cy="830997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How many samples are necessary to capture both independent events (continuous &amp; 7day)?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632325" y="1027113"/>
            <a:ext cx="4359275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FFC000"/>
                </a:solidFill>
              </a:rPr>
              <a:t>Runs 21 - 30</a:t>
            </a: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1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1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1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1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02-22-06 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3048000" cy="40640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066801" y="5803900"/>
            <a:ext cx="7086600" cy="830997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How many samples are necessary to capture both independent events (continuous &amp; 7day)?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632325" y="1027113"/>
            <a:ext cx="4359275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FFC000"/>
                </a:solidFill>
              </a:rPr>
              <a:t>Runs 31 - 40</a:t>
            </a: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o</a:t>
            </a: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o</a:t>
            </a: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02-22-06 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3048000" cy="40640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066801" y="5803900"/>
            <a:ext cx="7086600" cy="830997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How many samples are necessary to capture both independent events (continuous &amp; 7day)?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4632325" y="1027113"/>
            <a:ext cx="4359275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FFC000"/>
                </a:solidFill>
              </a:rPr>
              <a:t>Runs 41 - 50</a:t>
            </a: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o</a:t>
            </a: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oooooooooooo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4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4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4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4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4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pioneer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876800" y="500743"/>
            <a:ext cx="4114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Self-Monitoring</a:t>
            </a:r>
          </a:p>
          <a:p>
            <a:pPr>
              <a:lnSpc>
                <a:spcPts val="3600"/>
              </a:lnSpc>
            </a:pPr>
            <a:r>
              <a:rPr lang="en-US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Requirements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40 CFR 403.12(e)(1)</a:t>
            </a:r>
          </a:p>
          <a:p>
            <a:endParaRPr lang="en-US" sz="22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26" name="Picture 6" descr="(e)(1)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533400"/>
            <a:ext cx="415131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7" name="Picture 7" descr="(e)(1)-ins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00943"/>
            <a:ext cx="6477000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 descr="02-22-06 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3048000" cy="40640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066801" y="5803900"/>
            <a:ext cx="7086600" cy="830997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How many samples are necessary to capture both independent events (continuous &amp; 7day)?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4632325" y="1027113"/>
            <a:ext cx="4359275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Mean = 7.0   </a:t>
            </a:r>
            <a:r>
              <a:rPr lang="en-US" sz="2400" b="1" dirty="0" err="1">
                <a:solidFill>
                  <a:schemeClr val="bg1"/>
                </a:solidFill>
              </a:rPr>
              <a:t>StDev</a:t>
            </a:r>
            <a:r>
              <a:rPr lang="en-US" sz="2400" b="1" dirty="0">
                <a:solidFill>
                  <a:schemeClr val="bg1"/>
                </a:solidFill>
              </a:rPr>
              <a:t> = 5.4</a:t>
            </a:r>
          </a:p>
          <a:p>
            <a:endParaRPr lang="en-US" sz="2400" b="1" dirty="0">
              <a:solidFill>
                <a:srgbClr val="FF6600"/>
              </a:solidFill>
            </a:endParaRPr>
          </a:p>
          <a:p>
            <a:pPr>
              <a:lnSpc>
                <a:spcPct val="105000"/>
              </a:lnSpc>
            </a:pPr>
            <a:r>
              <a:rPr lang="en-US" sz="2400" b="1" dirty="0">
                <a:solidFill>
                  <a:srgbClr val="FFC000"/>
                </a:solidFill>
              </a:rPr>
              <a:t>Probability of capturing both</a:t>
            </a:r>
          </a:p>
          <a:p>
            <a:pPr>
              <a:lnSpc>
                <a:spcPct val="105000"/>
              </a:lnSpc>
            </a:pPr>
            <a:r>
              <a:rPr lang="en-US" sz="2400" b="1" dirty="0">
                <a:solidFill>
                  <a:srgbClr val="FFC000"/>
                </a:solidFill>
              </a:rPr>
              <a:t>independent events in:</a:t>
            </a:r>
          </a:p>
          <a:p>
            <a:pPr>
              <a:lnSpc>
                <a:spcPct val="105000"/>
              </a:lnSpc>
            </a:pPr>
            <a:r>
              <a:rPr lang="en-US" sz="2400" b="1" dirty="0">
                <a:solidFill>
                  <a:srgbClr val="FFC000"/>
                </a:solidFill>
              </a:rPr>
              <a:t>1 sample – 15%</a:t>
            </a:r>
          </a:p>
          <a:p>
            <a:pPr>
              <a:lnSpc>
                <a:spcPct val="105000"/>
              </a:lnSpc>
            </a:pPr>
            <a:r>
              <a:rPr lang="en-US" sz="2400" b="1" dirty="0">
                <a:solidFill>
                  <a:srgbClr val="FFC000"/>
                </a:solidFill>
              </a:rPr>
              <a:t>2 samples – 20%</a:t>
            </a:r>
          </a:p>
          <a:p>
            <a:pPr>
              <a:lnSpc>
                <a:spcPct val="105000"/>
              </a:lnSpc>
            </a:pPr>
            <a:r>
              <a:rPr lang="en-US" sz="2400" b="1" dirty="0">
                <a:solidFill>
                  <a:srgbClr val="FFC000"/>
                </a:solidFill>
              </a:rPr>
              <a:t>3 samples – 25%</a:t>
            </a:r>
          </a:p>
          <a:p>
            <a:pPr>
              <a:lnSpc>
                <a:spcPct val="105000"/>
              </a:lnSpc>
            </a:pPr>
            <a:r>
              <a:rPr lang="en-US" sz="2400" b="1" dirty="0">
                <a:solidFill>
                  <a:srgbClr val="FFFF00"/>
                </a:solidFill>
              </a:rPr>
              <a:t>6 samples – 43% (monthly)</a:t>
            </a:r>
          </a:p>
          <a:p>
            <a:pPr>
              <a:lnSpc>
                <a:spcPct val="105000"/>
              </a:lnSpc>
            </a:pPr>
            <a:r>
              <a:rPr lang="en-US" sz="2400" b="1" dirty="0">
                <a:solidFill>
                  <a:srgbClr val="FFC000"/>
                </a:solidFill>
              </a:rPr>
              <a:t>7 samples – 50%</a:t>
            </a:r>
          </a:p>
          <a:p>
            <a:pPr>
              <a:lnSpc>
                <a:spcPct val="105000"/>
              </a:lnSpc>
            </a:pPr>
            <a:r>
              <a:rPr lang="en-US" sz="2400" b="1" dirty="0">
                <a:solidFill>
                  <a:schemeClr val="bg1"/>
                </a:solidFill>
              </a:rPr>
              <a:t>12 samples – 80%</a:t>
            </a:r>
          </a:p>
          <a:p>
            <a:pPr>
              <a:lnSpc>
                <a:spcPct val="105000"/>
              </a:lnSpc>
            </a:pPr>
            <a:r>
              <a:rPr lang="en-US" sz="2400" b="1" dirty="0">
                <a:solidFill>
                  <a:srgbClr val="FFC000"/>
                </a:solidFill>
              </a:rPr>
              <a:t>20 samples – 99%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02-22-06 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3048000" cy="40640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066801" y="5803900"/>
            <a:ext cx="7086600" cy="830997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How many samples are necessary to capture both independent events (continuous &amp; 7day)?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4632325" y="1027113"/>
            <a:ext cx="4359275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Mean = 3.0   </a:t>
            </a:r>
            <a:r>
              <a:rPr lang="en-US" sz="2400" b="1" dirty="0" err="1">
                <a:solidFill>
                  <a:schemeClr val="bg1"/>
                </a:solidFill>
              </a:rPr>
              <a:t>StDev</a:t>
            </a:r>
            <a:r>
              <a:rPr lang="en-US" sz="2400" b="1" dirty="0">
                <a:solidFill>
                  <a:schemeClr val="bg1"/>
                </a:solidFill>
              </a:rPr>
              <a:t> = 2.5</a:t>
            </a:r>
          </a:p>
          <a:p>
            <a:endParaRPr lang="en-US" sz="2400" b="1" dirty="0">
              <a:solidFill>
                <a:srgbClr val="FF6600"/>
              </a:solidFill>
            </a:endParaRPr>
          </a:p>
          <a:p>
            <a:pPr>
              <a:lnSpc>
                <a:spcPct val="105000"/>
              </a:lnSpc>
            </a:pPr>
            <a:r>
              <a:rPr lang="en-US" sz="2400" b="1" dirty="0">
                <a:solidFill>
                  <a:srgbClr val="FFC000"/>
                </a:solidFill>
              </a:rPr>
              <a:t>Probability of capturing both</a:t>
            </a:r>
          </a:p>
          <a:p>
            <a:pPr>
              <a:lnSpc>
                <a:spcPct val="105000"/>
              </a:lnSpc>
            </a:pPr>
            <a:r>
              <a:rPr lang="en-US" sz="2400" b="1" dirty="0">
                <a:solidFill>
                  <a:srgbClr val="FFC000"/>
                </a:solidFill>
              </a:rPr>
              <a:t>independent events in:</a:t>
            </a:r>
          </a:p>
          <a:p>
            <a:pPr>
              <a:lnSpc>
                <a:spcPct val="105000"/>
              </a:lnSpc>
            </a:pPr>
            <a:r>
              <a:rPr lang="en-US" sz="2400" b="1" dirty="0">
                <a:solidFill>
                  <a:srgbClr val="FFC000"/>
                </a:solidFill>
              </a:rPr>
              <a:t>1 sample – 21%</a:t>
            </a:r>
          </a:p>
          <a:p>
            <a:pPr>
              <a:lnSpc>
                <a:spcPct val="105000"/>
              </a:lnSpc>
            </a:pPr>
            <a:r>
              <a:rPr lang="en-US" sz="2400" b="1" dirty="0">
                <a:solidFill>
                  <a:srgbClr val="FFC000"/>
                </a:solidFill>
              </a:rPr>
              <a:t>2 samples – 34%</a:t>
            </a:r>
          </a:p>
          <a:p>
            <a:pPr>
              <a:lnSpc>
                <a:spcPct val="105000"/>
              </a:lnSpc>
            </a:pPr>
            <a:r>
              <a:rPr lang="en-US" sz="2400" b="1" dirty="0">
                <a:solidFill>
                  <a:srgbClr val="FFC000"/>
                </a:solidFill>
              </a:rPr>
              <a:t>3 samples – 50%</a:t>
            </a:r>
          </a:p>
          <a:p>
            <a:pPr>
              <a:lnSpc>
                <a:spcPct val="105000"/>
              </a:lnSpc>
            </a:pPr>
            <a:r>
              <a:rPr lang="en-US" sz="2400" b="1" dirty="0">
                <a:solidFill>
                  <a:srgbClr val="FFC000"/>
                </a:solidFill>
              </a:rPr>
              <a:t>4 samples – 66%</a:t>
            </a:r>
          </a:p>
          <a:p>
            <a:pPr>
              <a:lnSpc>
                <a:spcPct val="105000"/>
              </a:lnSpc>
            </a:pPr>
            <a:r>
              <a:rPr lang="en-US" sz="2400" b="1" dirty="0">
                <a:solidFill>
                  <a:srgbClr val="FFC000"/>
                </a:solidFill>
              </a:rPr>
              <a:t>5 samples – 79%</a:t>
            </a:r>
          </a:p>
          <a:p>
            <a:pPr>
              <a:lnSpc>
                <a:spcPct val="105000"/>
              </a:lnSpc>
            </a:pPr>
            <a:r>
              <a:rPr lang="en-US" sz="2400" b="1" dirty="0">
                <a:solidFill>
                  <a:srgbClr val="FFFF00"/>
                </a:solidFill>
              </a:rPr>
              <a:t>6 samples – 88% (monthly)</a:t>
            </a:r>
          </a:p>
          <a:p>
            <a:pPr>
              <a:lnSpc>
                <a:spcPct val="105000"/>
              </a:lnSpc>
            </a:pPr>
            <a:r>
              <a:rPr lang="en-US" sz="2400" b="1" dirty="0">
                <a:solidFill>
                  <a:srgbClr val="FFC000"/>
                </a:solidFill>
              </a:rPr>
              <a:t>9 samples – 99%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 descr="02-22-06 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3048000" cy="40640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066801" y="5803900"/>
            <a:ext cx="7086600" cy="830997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How many samples are necessary to capture both independent events (continuous &amp; 7day)?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4419600" y="1027113"/>
            <a:ext cx="47244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An Independent Event is any significant source of variability in the discharge quality or flow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Likely significant sources</a:t>
            </a:r>
          </a:p>
          <a:p>
            <a:r>
              <a:rPr lang="en-US" sz="2400" b="1" dirty="0">
                <a:solidFill>
                  <a:srgbClr val="FF9900"/>
                </a:solidFill>
              </a:rPr>
              <a:t>Process</a:t>
            </a:r>
            <a:r>
              <a:rPr lang="en-US" sz="2400" b="1" dirty="0">
                <a:solidFill>
                  <a:srgbClr val="FF6600"/>
                </a:solidFill>
              </a:rPr>
              <a:t>	</a:t>
            </a:r>
            <a:r>
              <a:rPr lang="en-US" sz="2400" b="1" i="1" dirty="0">
                <a:solidFill>
                  <a:srgbClr val="FFFF99"/>
                </a:solidFill>
              </a:rPr>
              <a:t>spent solutions</a:t>
            </a:r>
          </a:p>
          <a:p>
            <a:r>
              <a:rPr lang="en-US" sz="2400" b="1" i="1" dirty="0">
                <a:solidFill>
                  <a:srgbClr val="FFFF99"/>
                </a:solidFill>
              </a:rPr>
              <a:t>		seasonal</a:t>
            </a:r>
          </a:p>
          <a:p>
            <a:r>
              <a:rPr lang="en-US" sz="2400" b="1" i="1" dirty="0">
                <a:solidFill>
                  <a:srgbClr val="FFFF99"/>
                </a:solidFill>
              </a:rPr>
              <a:t>		O&amp;M</a:t>
            </a:r>
          </a:p>
          <a:p>
            <a:r>
              <a:rPr lang="en-US" sz="2400" b="1" i="1" dirty="0">
                <a:solidFill>
                  <a:srgbClr val="FFFF99"/>
                </a:solidFill>
              </a:rPr>
              <a:t>		</a:t>
            </a:r>
            <a:r>
              <a:rPr lang="en-US" sz="2400" b="1" i="1" dirty="0" err="1">
                <a:solidFill>
                  <a:srgbClr val="FFFF99"/>
                </a:solidFill>
              </a:rPr>
              <a:t>blowdowns</a:t>
            </a:r>
            <a:endParaRPr lang="en-US" sz="2400" b="1" i="1" dirty="0">
              <a:solidFill>
                <a:srgbClr val="FFFF99"/>
              </a:solidFill>
            </a:endParaRPr>
          </a:p>
          <a:p>
            <a:r>
              <a:rPr lang="en-US" sz="2400" b="1" dirty="0">
                <a:solidFill>
                  <a:srgbClr val="FF9900"/>
                </a:solidFill>
              </a:rPr>
              <a:t>Treatment</a:t>
            </a:r>
            <a:r>
              <a:rPr lang="en-US" sz="2400" b="1" dirty="0">
                <a:solidFill>
                  <a:srgbClr val="FF6600"/>
                </a:solidFill>
              </a:rPr>
              <a:t>	</a:t>
            </a:r>
            <a:r>
              <a:rPr lang="en-US" sz="2400" b="1" i="1" dirty="0">
                <a:solidFill>
                  <a:srgbClr val="FFFF99"/>
                </a:solidFill>
              </a:rPr>
              <a:t>batch treatment</a:t>
            </a:r>
          </a:p>
          <a:p>
            <a:r>
              <a:rPr lang="en-US" sz="2400" b="1" i="1" dirty="0">
                <a:solidFill>
                  <a:srgbClr val="FFFF99"/>
                </a:solidFill>
              </a:rPr>
              <a:t>		dewatering</a:t>
            </a:r>
          </a:p>
          <a:p>
            <a:r>
              <a:rPr lang="en-US" sz="2400" b="1" dirty="0">
                <a:solidFill>
                  <a:srgbClr val="FF9900"/>
                </a:solidFill>
              </a:rPr>
              <a:t>Discharge</a:t>
            </a:r>
            <a:r>
              <a:rPr lang="en-US" sz="2400" b="1" dirty="0">
                <a:solidFill>
                  <a:srgbClr val="FF6600"/>
                </a:solidFill>
              </a:rPr>
              <a:t>	</a:t>
            </a:r>
            <a:r>
              <a:rPr lang="en-US" sz="2400" b="1" i="1" dirty="0">
                <a:solidFill>
                  <a:srgbClr val="FFFF99"/>
                </a:solidFill>
              </a:rPr>
              <a:t>combined sources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1" name="Picture 7" descr="pionee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524000" y="4953000"/>
            <a:ext cx="6096000" cy="1692771"/>
          </a:xfrm>
          <a:prstGeom prst="rect">
            <a:avLst/>
          </a:prstGeom>
          <a:solidFill>
            <a:srgbClr val="000066">
              <a:alpha val="60000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 lIns="182880" rIns="182880">
            <a:spAutoFit/>
          </a:bodyPr>
          <a:lstStyle/>
          <a:p>
            <a:r>
              <a:rPr lang="en-US" sz="2600" b="1" dirty="0">
                <a:solidFill>
                  <a:srgbClr val="FFFF66"/>
                </a:solidFill>
              </a:rPr>
              <a:t>Are there enough samples taken at the right times and locations to be representative of the discharge over the six-month reporting period?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752600" y="1143000"/>
            <a:ext cx="5638800" cy="3427413"/>
          </a:xfrm>
          <a:prstGeom prst="rect">
            <a:avLst/>
          </a:prstGeom>
          <a:solidFill>
            <a:srgbClr val="990000">
              <a:alpha val="60000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lIns="182880" tIns="228600" rIns="182880" bIns="22860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Complication #2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FFFF00"/>
                </a:solidFill>
              </a:rPr>
              <a:t>Non-random Bias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 dirty="0">
                <a:solidFill>
                  <a:srgbClr val="FFFF00"/>
                </a:solidFill>
              </a:rPr>
              <a:t> weekend operations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 dirty="0">
                <a:solidFill>
                  <a:srgbClr val="FFFF00"/>
                </a:solidFill>
              </a:rPr>
              <a:t> periodic contributions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 dirty="0">
                <a:solidFill>
                  <a:srgbClr val="FFFF00"/>
                </a:solidFill>
              </a:rPr>
              <a:t> scheduled </a:t>
            </a:r>
            <a:r>
              <a:rPr lang="en-US" sz="3200" i="1" dirty="0" err="1">
                <a:solidFill>
                  <a:srgbClr val="FFFF00"/>
                </a:solidFill>
              </a:rPr>
              <a:t>blowdowns</a:t>
            </a:r>
            <a:endParaRPr lang="en-US" sz="3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/>
      <p:bldP spid="1085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 descr="02-22-06 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3048000" cy="40640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066801" y="5803900"/>
            <a:ext cx="7086600" cy="830997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How many samples are necessary to capture both independent events (continuous &amp; 7day)?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4632325" y="1027113"/>
            <a:ext cx="4359275" cy="47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FF9900"/>
                </a:solidFill>
              </a:rPr>
              <a:t>Runs Mon – Sun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</a:rPr>
              <a:t>Mon	</a:t>
            </a: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ooooooooooooooo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</a:rPr>
              <a:t>Tue	</a:t>
            </a: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</a:rPr>
              <a:t>Wed	</a:t>
            </a: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oooooooooooooooooo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</a:rPr>
              <a:t>Thu	</a:t>
            </a: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ooooooooooo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</a:rPr>
              <a:t>Fri	</a:t>
            </a:r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ooooooo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</a:rPr>
              <a:t>Sat	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</a:rPr>
              <a:t>Sun	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</a:rPr>
              <a:t>oooooooooooooooo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</a:rPr>
              <a:t>1 Mon-Fri   and   1 Sat-Sun</a:t>
            </a:r>
          </a:p>
          <a:p>
            <a:pPr>
              <a:lnSpc>
                <a:spcPct val="130000"/>
              </a:lnSpc>
            </a:pP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9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pionee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5638800" cy="4595813"/>
          </a:xfrm>
          <a:prstGeom prst="rect">
            <a:avLst/>
          </a:prstGeom>
          <a:solidFill>
            <a:srgbClr val="000066">
              <a:alpha val="60000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lIns="182880" tIns="228600" rIns="182880" bIns="22860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Complication #1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00FFFF"/>
                </a:solidFill>
              </a:rPr>
              <a:t>Independent events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 dirty="0">
                <a:solidFill>
                  <a:srgbClr val="00FFFF"/>
                </a:solidFill>
              </a:rPr>
              <a:t> test prior to discharge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 dirty="0">
                <a:solidFill>
                  <a:srgbClr val="00FFFF"/>
                </a:solidFill>
              </a:rPr>
              <a:t> sampling to cover all events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 dirty="0">
                <a:solidFill>
                  <a:srgbClr val="00FFFF"/>
                </a:solidFill>
              </a:rPr>
              <a:t> determine if on schedules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 dirty="0">
                <a:solidFill>
                  <a:srgbClr val="00FFFF"/>
                </a:solidFill>
              </a:rPr>
              <a:t> metering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 dirty="0">
                <a:solidFill>
                  <a:srgbClr val="00FFFF"/>
                </a:solidFill>
              </a:rPr>
              <a:t> equalization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200400" y="3733800"/>
            <a:ext cx="5638800" cy="2843213"/>
          </a:xfrm>
          <a:prstGeom prst="rect">
            <a:avLst/>
          </a:prstGeom>
          <a:solidFill>
            <a:srgbClr val="990000">
              <a:alpha val="60000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lIns="182880" tIns="228600" rIns="182880" bIns="22860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Complication #2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FFFF00"/>
                </a:solidFill>
              </a:rPr>
              <a:t>Non-random Bias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 dirty="0">
                <a:solidFill>
                  <a:srgbClr val="FFFF00"/>
                </a:solidFill>
              </a:rPr>
              <a:t> scheduled sampling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 dirty="0">
                <a:solidFill>
                  <a:srgbClr val="FFFF00"/>
                </a:solidFill>
              </a:rPr>
              <a:t> equalization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animBg="1"/>
      <p:bldP spid="1105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pioneer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4040E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1">
            <a:extLst>
              <a:ext uri="{FF2B5EF4-FFF2-40B4-BE49-F238E27FC236}">
                <a16:creationId xmlns:a16="http://schemas.microsoft.com/office/drawing/2014/main" id="{5AF46DB7-A4AC-4C30-B02E-54C1642D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38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n w="22225">
                  <a:noFill/>
                  <a:prstDash val="solid"/>
                </a:ln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Representative Sampling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BACWA/EBMUD Pretreatment Training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March 11, 2019</a:t>
            </a:r>
          </a:p>
          <a:p>
            <a:pPr>
              <a:lnSpc>
                <a:spcPct val="150000"/>
              </a:lnSpc>
              <a:defRPr/>
            </a:pPr>
            <a:endParaRPr lang="en-US" sz="2400" b="1" dirty="0">
              <a:solidFill>
                <a:srgbClr val="FFC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Questions or Comments</a:t>
            </a: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52">
            <a:extLst>
              <a:ext uri="{FF2B5EF4-FFF2-40B4-BE49-F238E27FC236}">
                <a16:creationId xmlns:a16="http://schemas.microsoft.com/office/drawing/2014/main" id="{C228A75F-137E-439E-B0F1-7C31E3DCA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8153400" cy="658578"/>
          </a:xfrm>
          <a:prstGeom prst="rect">
            <a:avLst/>
          </a:prstGeom>
          <a:solidFill>
            <a:srgbClr val="410082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lIns="182880" tIns="137160" rIns="182880" bIns="137160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sz="2200" b="1" dirty="0"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Greg V. Arthur  -  (510) 967-8411  -  gva@gvarthur.com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pioneer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7" descr="(g)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114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800600" y="2209800"/>
            <a:ext cx="411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40 CFR 403.12(g)(1)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82952" name="Picture 8" descr="(g)(1)-ins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6477000" cy="36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pioneer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(g)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114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800600" y="1143000"/>
            <a:ext cx="411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40 CFR 403.12(g)(1)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84999" name="Picture 7" descr="(g)(1)-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61457"/>
            <a:ext cx="6477000" cy="47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96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pioneer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3" name="Picture 7" descr="(g)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114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800600" y="1371600"/>
            <a:ext cx="411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40 CFR 403.12(g)(3)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86024" name="Picture 8" descr="(g)(3)-ins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14" y="2133600"/>
            <a:ext cx="6477000" cy="45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pioneer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3" name="Picture 3" descr="(g)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114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800600" y="1524000"/>
            <a:ext cx="411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40 CFR 403.12(g)(3)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87047" name="Picture 7" descr="(g)(3)-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6477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24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4" name="Picture 10" descr="faithplating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876800" y="822325"/>
            <a:ext cx="4114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Self-Monitoring</a:t>
            </a:r>
          </a:p>
          <a:p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Requirements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 CFR 403.12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609600" y="685800"/>
            <a:ext cx="4191000" cy="5878532"/>
          </a:xfrm>
          <a:prstGeom prst="rect">
            <a:avLst/>
          </a:prstGeom>
          <a:solidFill>
            <a:srgbClr val="000066">
              <a:alpha val="50196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 lIns="182880" rIns="182880">
            <a:spAutoFit/>
          </a:bodyPr>
          <a:lstStyle/>
          <a:p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The Bottom Line</a:t>
            </a:r>
          </a:p>
          <a:p>
            <a:endParaRPr lang="en-US" sz="2200" b="1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Twice per year </a:t>
            </a:r>
            <a:r>
              <a:rPr lang="en-US" sz="2200" b="1" i="1" u="sng" dirty="0">
                <a:solidFill>
                  <a:srgbClr val="FFFF66"/>
                </a:solidFill>
              </a:rPr>
              <a:t>reports</a:t>
            </a:r>
            <a:r>
              <a:rPr lang="en-US" sz="2200" b="1" dirty="0">
                <a:solidFill>
                  <a:srgbClr val="FFFF66"/>
                </a:solidFill>
              </a:rPr>
              <a:t> of</a:t>
            </a:r>
          </a:p>
          <a:p>
            <a:r>
              <a:rPr lang="en-US" sz="2200" b="1" dirty="0">
                <a:solidFill>
                  <a:srgbClr val="FFFF66"/>
                </a:solidFill>
              </a:rPr>
              <a:t>   self-monitoring.</a:t>
            </a:r>
          </a:p>
          <a:p>
            <a:endParaRPr lang="en-US" sz="2200" b="1" dirty="0">
              <a:solidFill>
                <a:srgbClr val="FFFF66"/>
              </a:solidFill>
            </a:endParaRPr>
          </a:p>
          <a:p>
            <a:pPr>
              <a:buFontTx/>
              <a:buChar char="•"/>
            </a:pPr>
            <a:r>
              <a:rPr lang="en-US" sz="2200" b="1" dirty="0">
                <a:solidFill>
                  <a:srgbClr val="FFCC00"/>
                </a:solidFill>
              </a:rPr>
              <a:t> Each sample must be </a:t>
            </a:r>
          </a:p>
          <a:p>
            <a:r>
              <a:rPr lang="en-US" sz="2200" b="1" dirty="0">
                <a:solidFill>
                  <a:srgbClr val="FFCC00"/>
                </a:solidFill>
              </a:rPr>
              <a:t>  representative over the</a:t>
            </a:r>
          </a:p>
          <a:p>
            <a:r>
              <a:rPr lang="en-US" sz="2200" b="1" dirty="0">
                <a:solidFill>
                  <a:srgbClr val="FFCC00"/>
                </a:solidFill>
              </a:rPr>
              <a:t>  sampling day.</a:t>
            </a:r>
          </a:p>
          <a:p>
            <a:endParaRPr lang="en-US" sz="2200" b="1" dirty="0">
              <a:solidFill>
                <a:srgbClr val="FFCC00"/>
              </a:solidFill>
            </a:endParaRPr>
          </a:p>
          <a:p>
            <a:pPr>
              <a:buFontTx/>
              <a:buChar char="•"/>
            </a:pPr>
            <a:r>
              <a:rPr lang="en-US" sz="2200" b="1" dirty="0">
                <a:solidFill>
                  <a:srgbClr val="FFCC00"/>
                </a:solidFill>
              </a:rPr>
              <a:t> Sampling must be </a:t>
            </a:r>
            <a:r>
              <a:rPr lang="en-US" sz="2200" b="1" dirty="0" err="1">
                <a:solidFill>
                  <a:srgbClr val="FFCC00"/>
                </a:solidFill>
              </a:rPr>
              <a:t>repre</a:t>
            </a:r>
            <a:r>
              <a:rPr lang="en-US" sz="2200" b="1" dirty="0">
                <a:solidFill>
                  <a:srgbClr val="FFCC00"/>
                </a:solidFill>
              </a:rPr>
              <a:t>-</a:t>
            </a:r>
          </a:p>
          <a:p>
            <a:r>
              <a:rPr lang="en-US" sz="2200" b="1" dirty="0">
                <a:solidFill>
                  <a:srgbClr val="FFCC00"/>
                </a:solidFill>
              </a:rPr>
              <a:t>  </a:t>
            </a:r>
            <a:r>
              <a:rPr lang="en-US" sz="2200" b="1" dirty="0" err="1">
                <a:solidFill>
                  <a:srgbClr val="FFCC00"/>
                </a:solidFill>
              </a:rPr>
              <a:t>sentative</a:t>
            </a:r>
            <a:r>
              <a:rPr lang="en-US" sz="2200" b="1" dirty="0">
                <a:solidFill>
                  <a:srgbClr val="FFCC00"/>
                </a:solidFill>
              </a:rPr>
              <a:t> of all regulated</a:t>
            </a:r>
          </a:p>
          <a:p>
            <a:r>
              <a:rPr lang="en-US" sz="2200" b="1" dirty="0">
                <a:solidFill>
                  <a:srgbClr val="FFCC00"/>
                </a:solidFill>
              </a:rPr>
              <a:t>  discharges.</a:t>
            </a:r>
          </a:p>
          <a:p>
            <a:pPr>
              <a:buFontTx/>
              <a:buChar char="•"/>
            </a:pPr>
            <a:endParaRPr lang="en-US" sz="2200" b="1" dirty="0">
              <a:solidFill>
                <a:srgbClr val="FFCC00"/>
              </a:solidFill>
            </a:endParaRPr>
          </a:p>
          <a:p>
            <a:pPr>
              <a:buFontTx/>
              <a:buChar char="•"/>
            </a:pPr>
            <a:r>
              <a:rPr lang="en-US" sz="2200" b="1" dirty="0">
                <a:solidFill>
                  <a:srgbClr val="FFCC00"/>
                </a:solidFill>
              </a:rPr>
              <a:t> The sample record must be </a:t>
            </a:r>
          </a:p>
          <a:p>
            <a:r>
              <a:rPr lang="en-US" sz="2200" b="1" dirty="0">
                <a:solidFill>
                  <a:srgbClr val="FFCC00"/>
                </a:solidFill>
              </a:rPr>
              <a:t>  representative over the six-</a:t>
            </a:r>
          </a:p>
          <a:p>
            <a:r>
              <a:rPr lang="en-US" sz="2200" b="1" dirty="0">
                <a:solidFill>
                  <a:srgbClr val="FFCC00"/>
                </a:solidFill>
              </a:rPr>
              <a:t>  month reporting period.</a:t>
            </a:r>
          </a:p>
          <a:p>
            <a:endParaRPr lang="en-US" sz="12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 descr="rei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609600" y="685800"/>
            <a:ext cx="4114800" cy="5878532"/>
          </a:xfrm>
          <a:prstGeom prst="rect">
            <a:avLst/>
          </a:prstGeom>
          <a:solidFill>
            <a:srgbClr val="000066">
              <a:alpha val="60000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lIns="182880" rIns="182880">
            <a:spAutoFit/>
          </a:bodyPr>
          <a:lstStyle/>
          <a:p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So …</a:t>
            </a:r>
          </a:p>
          <a:p>
            <a:r>
              <a:rPr lang="en-US" sz="2600" b="1" dirty="0">
                <a:solidFill>
                  <a:srgbClr val="FFFF66"/>
                </a:solidFill>
              </a:rPr>
              <a:t>Self-Monitoring</a:t>
            </a:r>
          </a:p>
          <a:p>
            <a:r>
              <a:rPr lang="en-US" sz="2600" b="1" dirty="0">
                <a:solidFill>
                  <a:srgbClr val="FFFF66"/>
                </a:solidFill>
              </a:rPr>
              <a:t>Complies with Federal</a:t>
            </a:r>
          </a:p>
          <a:p>
            <a:r>
              <a:rPr lang="en-US" sz="2600" b="1" dirty="0">
                <a:solidFill>
                  <a:srgbClr val="FFFF66"/>
                </a:solidFill>
              </a:rPr>
              <a:t>Regulations</a:t>
            </a:r>
          </a:p>
          <a:p>
            <a:endParaRPr lang="en-US" sz="2600" b="1" dirty="0">
              <a:solidFill>
                <a:srgbClr val="FFFF00"/>
              </a:solidFill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If …</a:t>
            </a:r>
          </a:p>
          <a:p>
            <a:r>
              <a:rPr lang="en-US" sz="2600" b="1" dirty="0">
                <a:solidFill>
                  <a:srgbClr val="FFCC00"/>
                </a:solidFill>
              </a:rPr>
              <a:t>All samples together are representative of the flow, nature, and concentration of the discharge over the entire six-month</a:t>
            </a:r>
          </a:p>
          <a:p>
            <a:r>
              <a:rPr lang="en-US" sz="2600" b="1" dirty="0">
                <a:solidFill>
                  <a:srgbClr val="FFCC00"/>
                </a:solidFill>
              </a:rPr>
              <a:t>reporting period.</a:t>
            </a:r>
          </a:p>
          <a:p>
            <a:endParaRPr lang="en-US" sz="2600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76800" y="822325"/>
            <a:ext cx="4114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66"/>
                </a:solidFill>
              </a:rPr>
              <a:t>Self-Monitoring</a:t>
            </a:r>
          </a:p>
          <a:p>
            <a:r>
              <a:rPr lang="en-US" sz="3600" b="1" dirty="0">
                <a:solidFill>
                  <a:srgbClr val="FFFF66"/>
                </a:solidFill>
              </a:rPr>
              <a:t>Requirements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40 CFR 403.12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1" name="Picture 9" descr="eps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685800" y="838200"/>
            <a:ext cx="4343400" cy="5078313"/>
          </a:xfrm>
          <a:prstGeom prst="rect">
            <a:avLst/>
          </a:prstGeom>
          <a:solidFill>
            <a:srgbClr val="000066">
              <a:alpha val="69804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 lIns="182880" rIns="182880">
            <a:spAutoFit/>
          </a:bodyPr>
          <a:lstStyle/>
          <a:p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The Test for</a:t>
            </a:r>
          </a:p>
          <a:p>
            <a:r>
              <a:rPr lang="en-US" sz="2600" b="1" dirty="0">
                <a:solidFill>
                  <a:schemeClr val="bg1"/>
                </a:solidFill>
              </a:rPr>
              <a:t>Representative Sampling</a:t>
            </a:r>
          </a:p>
          <a:p>
            <a:endParaRPr lang="en-US" sz="2600" b="1" dirty="0">
              <a:solidFill>
                <a:schemeClr val="bg1"/>
              </a:solidFill>
            </a:endParaRPr>
          </a:p>
          <a:p>
            <a:r>
              <a:rPr lang="en-US" sz="2600" b="1" dirty="0">
                <a:solidFill>
                  <a:srgbClr val="FFCC00"/>
                </a:solidFill>
              </a:rPr>
              <a:t>Are there enough samples taken at the right times from the right locations to be representative of the discharge over the entire six-month reporting period?</a:t>
            </a:r>
          </a:p>
          <a:p>
            <a:endParaRPr lang="en-US" sz="2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17126</TotalTime>
  <Words>788</Words>
  <Application>Microsoft Office PowerPoint</Application>
  <PresentationFormat>On-screen Show (4:3)</PresentationFormat>
  <Paragraphs>235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Arthur</dc:creator>
  <cp:lastModifiedBy>Greg Arthur</cp:lastModifiedBy>
  <cp:revision>62</cp:revision>
  <dcterms:created xsi:type="dcterms:W3CDTF">2007-10-15T20:17:52Z</dcterms:created>
  <dcterms:modified xsi:type="dcterms:W3CDTF">2019-03-10T03:54:12Z</dcterms:modified>
  <cp:contentStatus/>
</cp:coreProperties>
</file>