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78" r:id="rId2"/>
    <p:sldId id="347" r:id="rId3"/>
    <p:sldId id="298" r:id="rId4"/>
    <p:sldId id="296" r:id="rId5"/>
    <p:sldId id="299" r:id="rId6"/>
    <p:sldId id="300" r:id="rId7"/>
    <p:sldId id="301" r:id="rId8"/>
    <p:sldId id="302" r:id="rId9"/>
    <p:sldId id="289" r:id="rId10"/>
    <p:sldId id="291" r:id="rId11"/>
    <p:sldId id="290" r:id="rId12"/>
    <p:sldId id="303" r:id="rId13"/>
    <p:sldId id="293" r:id="rId14"/>
    <p:sldId id="294" r:id="rId15"/>
    <p:sldId id="309" r:id="rId16"/>
    <p:sldId id="304" r:id="rId17"/>
    <p:sldId id="305" r:id="rId18"/>
    <p:sldId id="306" r:id="rId19"/>
    <p:sldId id="307" r:id="rId20"/>
    <p:sldId id="308" r:id="rId21"/>
    <p:sldId id="358" r:id="rId22"/>
    <p:sldId id="310" r:id="rId23"/>
    <p:sldId id="311" r:id="rId24"/>
    <p:sldId id="312"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0082"/>
    <a:srgbClr val="FFFF66"/>
    <a:srgbClr val="008080"/>
    <a:srgbClr val="00FFFF"/>
    <a:srgbClr val="FFFF00"/>
    <a:srgbClr val="FF9933"/>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36" y="60"/>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1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US EPA Region 9 Pretreatment Training</a:t>
            </a:r>
          </a:p>
          <a:p>
            <a:pPr>
              <a:defRPr/>
            </a:pPr>
            <a:r>
              <a:rPr lang="en-US"/>
              <a:t>Bypassing and Dilution</a:t>
            </a:r>
          </a:p>
        </p:txBody>
      </p:sp>
      <p:sp>
        <p:nvSpPr>
          <p:cNvPr id="993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a:t>Feb 27, 2008</a:t>
            </a:r>
          </a:p>
        </p:txBody>
      </p:sp>
      <p:sp>
        <p:nvSpPr>
          <p:cNvPr id="993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n-US"/>
              <a:t>Greg V. Arthur, (415) 972-3504</a:t>
            </a:r>
          </a:p>
        </p:txBody>
      </p:sp>
      <p:sp>
        <p:nvSpPr>
          <p:cNvPr id="993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F1D0F1C-330B-4D82-8CA2-92C7245AED5C}" type="slidenum">
              <a:rPr lang="en-US"/>
              <a:pPr>
                <a:defRPr/>
              </a:pPr>
              <a:t>‹#›</a:t>
            </a:fld>
            <a:endParaRPr lang="en-US"/>
          </a:p>
        </p:txBody>
      </p:sp>
    </p:spTree>
    <p:extLst>
      <p:ext uri="{BB962C8B-B14F-4D97-AF65-F5344CB8AC3E}">
        <p14:creationId xmlns:p14="http://schemas.microsoft.com/office/powerpoint/2010/main" val="5408377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EDB922-554C-4286-A728-58FF9897DD45}" type="slidenum">
              <a:rPr lang="en-US"/>
              <a:pPr>
                <a:defRPr/>
              </a:pPr>
              <a:t>‹#›</a:t>
            </a:fld>
            <a:endParaRPr lang="en-US"/>
          </a:p>
        </p:txBody>
      </p:sp>
    </p:spTree>
    <p:extLst>
      <p:ext uri="{BB962C8B-B14F-4D97-AF65-F5344CB8AC3E}">
        <p14:creationId xmlns:p14="http://schemas.microsoft.com/office/powerpoint/2010/main" val="184295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DE2FA2-3171-426D-BC73-E1A209287603}" type="slidenum">
              <a:rPr lang="en-US"/>
              <a:pPr>
                <a:defRPr/>
              </a:pPr>
              <a:t>‹#›</a:t>
            </a:fld>
            <a:endParaRPr lang="en-US"/>
          </a:p>
        </p:txBody>
      </p:sp>
    </p:spTree>
    <p:extLst>
      <p:ext uri="{BB962C8B-B14F-4D97-AF65-F5344CB8AC3E}">
        <p14:creationId xmlns:p14="http://schemas.microsoft.com/office/powerpoint/2010/main" val="1691351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3D57A0-E939-438C-AD4C-C67E5269C49D}" type="slidenum">
              <a:rPr lang="en-US"/>
              <a:pPr>
                <a:defRPr/>
              </a:pPr>
              <a:t>‹#›</a:t>
            </a:fld>
            <a:endParaRPr lang="en-US"/>
          </a:p>
        </p:txBody>
      </p:sp>
    </p:spTree>
    <p:extLst>
      <p:ext uri="{BB962C8B-B14F-4D97-AF65-F5344CB8AC3E}">
        <p14:creationId xmlns:p14="http://schemas.microsoft.com/office/powerpoint/2010/main" val="162225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8A588F-0696-4A08-802A-4FCF54A0C306}" type="slidenum">
              <a:rPr lang="en-US"/>
              <a:pPr>
                <a:defRPr/>
              </a:pPr>
              <a:t>‹#›</a:t>
            </a:fld>
            <a:endParaRPr lang="en-US"/>
          </a:p>
        </p:txBody>
      </p:sp>
    </p:spTree>
    <p:extLst>
      <p:ext uri="{BB962C8B-B14F-4D97-AF65-F5344CB8AC3E}">
        <p14:creationId xmlns:p14="http://schemas.microsoft.com/office/powerpoint/2010/main" val="248343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B6468-0AF9-414D-881E-18DD31882907}" type="slidenum">
              <a:rPr lang="en-US"/>
              <a:pPr>
                <a:defRPr/>
              </a:pPr>
              <a:t>‹#›</a:t>
            </a:fld>
            <a:endParaRPr lang="en-US"/>
          </a:p>
        </p:txBody>
      </p:sp>
    </p:spTree>
    <p:extLst>
      <p:ext uri="{BB962C8B-B14F-4D97-AF65-F5344CB8AC3E}">
        <p14:creationId xmlns:p14="http://schemas.microsoft.com/office/powerpoint/2010/main" val="425037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BA86B0-7655-4860-8450-A4D97A9EF30A}" type="slidenum">
              <a:rPr lang="en-US"/>
              <a:pPr>
                <a:defRPr/>
              </a:pPr>
              <a:t>‹#›</a:t>
            </a:fld>
            <a:endParaRPr lang="en-US"/>
          </a:p>
        </p:txBody>
      </p:sp>
    </p:spTree>
    <p:extLst>
      <p:ext uri="{BB962C8B-B14F-4D97-AF65-F5344CB8AC3E}">
        <p14:creationId xmlns:p14="http://schemas.microsoft.com/office/powerpoint/2010/main" val="289265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B22AF6-E574-47DB-B431-D3092CBA21B4}" type="slidenum">
              <a:rPr lang="en-US"/>
              <a:pPr>
                <a:defRPr/>
              </a:pPr>
              <a:t>‹#›</a:t>
            </a:fld>
            <a:endParaRPr lang="en-US"/>
          </a:p>
        </p:txBody>
      </p:sp>
    </p:spTree>
    <p:extLst>
      <p:ext uri="{BB962C8B-B14F-4D97-AF65-F5344CB8AC3E}">
        <p14:creationId xmlns:p14="http://schemas.microsoft.com/office/powerpoint/2010/main" val="32686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0B90FD-D3B2-4AA2-91DE-07F29956F358}" type="slidenum">
              <a:rPr lang="en-US"/>
              <a:pPr>
                <a:defRPr/>
              </a:pPr>
              <a:t>‹#›</a:t>
            </a:fld>
            <a:endParaRPr lang="en-US"/>
          </a:p>
        </p:txBody>
      </p:sp>
    </p:spTree>
    <p:extLst>
      <p:ext uri="{BB962C8B-B14F-4D97-AF65-F5344CB8AC3E}">
        <p14:creationId xmlns:p14="http://schemas.microsoft.com/office/powerpoint/2010/main" val="1061720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120DAA-8E0E-46D4-8495-2D06E469D854}" type="slidenum">
              <a:rPr lang="en-US"/>
              <a:pPr>
                <a:defRPr/>
              </a:pPr>
              <a:t>‹#›</a:t>
            </a:fld>
            <a:endParaRPr lang="en-US"/>
          </a:p>
        </p:txBody>
      </p:sp>
    </p:spTree>
    <p:extLst>
      <p:ext uri="{BB962C8B-B14F-4D97-AF65-F5344CB8AC3E}">
        <p14:creationId xmlns:p14="http://schemas.microsoft.com/office/powerpoint/2010/main" val="381136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1CF2D4-182C-4ABA-A4F3-19FD91488F8F}" type="slidenum">
              <a:rPr lang="en-US"/>
              <a:pPr>
                <a:defRPr/>
              </a:pPr>
              <a:t>‹#›</a:t>
            </a:fld>
            <a:endParaRPr lang="en-US"/>
          </a:p>
        </p:txBody>
      </p:sp>
    </p:spTree>
    <p:extLst>
      <p:ext uri="{BB962C8B-B14F-4D97-AF65-F5344CB8AC3E}">
        <p14:creationId xmlns:p14="http://schemas.microsoft.com/office/powerpoint/2010/main" val="1945115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BCBD26-5213-4EDD-ADF9-F0FFB4C84AB5}" type="slidenum">
              <a:rPr lang="en-US"/>
              <a:pPr>
                <a:defRPr/>
              </a:pPr>
              <a:t>‹#›</a:t>
            </a:fld>
            <a:endParaRPr lang="en-US"/>
          </a:p>
        </p:txBody>
      </p:sp>
    </p:spTree>
    <p:extLst>
      <p:ext uri="{BB962C8B-B14F-4D97-AF65-F5344CB8AC3E}">
        <p14:creationId xmlns:p14="http://schemas.microsoft.com/office/powerpoint/2010/main" val="387515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2FD46B85-BA63-4EA6-AD3A-F7C8C49C4C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3" descr="edcoat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3" name="Text Box 51"/>
          <p:cNvSpPr txBox="1">
            <a:spLocks noChangeArrowheads="1"/>
          </p:cNvSpPr>
          <p:nvPr/>
        </p:nvSpPr>
        <p:spPr bwMode="auto">
          <a:xfrm>
            <a:off x="457200" y="304800"/>
            <a:ext cx="8382000" cy="2308324"/>
          </a:xfrm>
          <a:prstGeom prst="rect">
            <a:avLst/>
          </a:prstGeom>
          <a:noFill/>
          <a:ln w="9525">
            <a:noFill/>
            <a:miter lim="800000"/>
            <a:headEnd/>
            <a:tailEnd/>
          </a:ln>
          <a:effectLst/>
        </p:spPr>
        <p:txBody>
          <a:bodyPr>
            <a:spAutoFit/>
          </a:bodyPr>
          <a:lstStyle/>
          <a:p>
            <a:pPr>
              <a:spcBef>
                <a:spcPct val="50000"/>
              </a:spcBef>
              <a:defRPr/>
            </a:pPr>
            <a:r>
              <a:rPr lang="en-US" sz="3600" b="1" dirty="0">
                <a:ln w="22225">
                  <a:noFill/>
                  <a:prstDash val="solid"/>
                </a:ln>
                <a:solidFill>
                  <a:srgbClr val="FFFF66"/>
                </a:solidFill>
                <a:effectLst>
                  <a:glow rad="228600">
                    <a:schemeClr val="accent4">
                      <a:satMod val="175000"/>
                      <a:alpha val="40000"/>
                    </a:schemeClr>
                  </a:glow>
                </a:effectLst>
              </a:rPr>
              <a:t>Bypassing and Dilution</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BACWA/EBMUD Pretreatment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March 11, 2019</a:t>
            </a:r>
          </a:p>
          <a:p>
            <a:pPr>
              <a:spcBef>
                <a:spcPct val="50000"/>
              </a:spcBef>
              <a:defRPr/>
            </a:pPr>
            <a:endParaRPr lang="en-US" sz="2400" b="1" dirty="0">
              <a:solidFill>
                <a:srgbClr val="00FFFF"/>
              </a:solidFill>
              <a:effectLst>
                <a:outerShdw blurRad="38100" dist="38100" dir="2700000" algn="tl">
                  <a:srgbClr val="000000"/>
                </a:outerShdw>
              </a:effectLst>
            </a:endParaRPr>
          </a:p>
        </p:txBody>
      </p:sp>
      <p:sp>
        <p:nvSpPr>
          <p:cNvPr id="28724" name="Text Box 52"/>
          <p:cNvSpPr txBox="1">
            <a:spLocks noChangeArrowheads="1"/>
          </p:cNvSpPr>
          <p:nvPr/>
        </p:nvSpPr>
        <p:spPr bwMode="auto">
          <a:xfrm>
            <a:off x="457200" y="5562600"/>
            <a:ext cx="8153400" cy="693267"/>
          </a:xfrm>
          <a:prstGeom prst="rect">
            <a:avLst/>
          </a:prstGeom>
          <a:solidFill>
            <a:srgbClr val="410082"/>
          </a:solidFill>
          <a:ln w="9525">
            <a:solidFill>
              <a:srgbClr val="FFC000"/>
            </a:solidFill>
            <a:miter lim="800000"/>
            <a:headEnd/>
            <a:tailEnd/>
          </a:ln>
          <a:effectLst/>
        </p:spPr>
        <p:txBody>
          <a:bodyPr wrap="square" lIns="182880" tIns="137160" rIns="182880" bIns="137160">
            <a:spAutoFit/>
          </a:bodyPr>
          <a:lstStyle/>
          <a:p>
            <a:pPr algn="ctr">
              <a:lnSpc>
                <a:spcPct val="125000"/>
              </a:lnSpc>
              <a:defRPr/>
            </a:pPr>
            <a:r>
              <a:rPr lang="en-US" sz="2400" b="1" dirty="0">
                <a:solidFill>
                  <a:srgbClr val="00FFFF"/>
                </a:solidFill>
                <a:effectLst>
                  <a:glow rad="101600">
                    <a:schemeClr val="accent4">
                      <a:satMod val="175000"/>
                      <a:alpha val="40000"/>
                    </a:schemeClr>
                  </a:glow>
                  <a:outerShdw blurRad="38100" dist="38100" dir="2700000" algn="tl">
                    <a:srgbClr val="000000"/>
                  </a:outerShdw>
                </a:effectLst>
              </a:rPr>
              <a:t>Greg V. Arthur  -  (510) 967-8411  -  gva@gvarthur.com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1" descr="edcoat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1143000" y="685800"/>
            <a:ext cx="2286000" cy="762000"/>
          </a:xfrm>
          <a:prstGeom prst="rect">
            <a:avLst/>
          </a:prstGeom>
          <a:noFill/>
          <a:ln w="9525">
            <a:noFill/>
            <a:miter lim="800000"/>
            <a:headEnd/>
            <a:tailEnd/>
          </a:ln>
          <a:effectLst/>
        </p:spPr>
        <p:txBody>
          <a:bodyPr>
            <a:spAutoFit/>
          </a:bodyPr>
          <a:lstStyle/>
          <a:p>
            <a:pPr algn="r">
              <a:defRPr/>
            </a:pPr>
            <a:r>
              <a:rPr lang="en-US" sz="2200" b="1">
                <a:solidFill>
                  <a:srgbClr val="FFFF00"/>
                </a:solidFill>
                <a:effectLst>
                  <a:outerShdw blurRad="38100" dist="38100" dir="2700000" algn="tl">
                    <a:srgbClr val="000000"/>
                  </a:outerShdw>
                </a:effectLst>
              </a:rPr>
              <a:t>diversion valve</a:t>
            </a:r>
          </a:p>
          <a:p>
            <a:pPr algn="r">
              <a:defRPr/>
            </a:pPr>
            <a:r>
              <a:rPr lang="en-US" sz="2200" b="1">
                <a:solidFill>
                  <a:srgbClr val="FFFF00"/>
                </a:solidFill>
                <a:effectLst>
                  <a:outerShdw blurRad="38100" dist="38100" dir="2700000" algn="tl">
                    <a:srgbClr val="000000"/>
                  </a:outerShdw>
                </a:effectLst>
              </a:rPr>
              <a:t>closed</a:t>
            </a:r>
          </a:p>
        </p:txBody>
      </p:sp>
      <p:sp>
        <p:nvSpPr>
          <p:cNvPr id="41991" name="Text Box 7"/>
          <p:cNvSpPr txBox="1">
            <a:spLocks noChangeArrowheads="1"/>
          </p:cNvSpPr>
          <p:nvPr/>
        </p:nvSpPr>
        <p:spPr bwMode="auto">
          <a:xfrm>
            <a:off x="2286000" y="1828800"/>
            <a:ext cx="2286000" cy="427038"/>
          </a:xfrm>
          <a:prstGeom prst="rect">
            <a:avLst/>
          </a:prstGeom>
          <a:noFill/>
          <a:ln w="9525">
            <a:noFill/>
            <a:miter lim="800000"/>
            <a:headEnd/>
            <a:tailEnd/>
          </a:ln>
          <a:effectLst/>
        </p:spPr>
        <p:txBody>
          <a:bodyPr>
            <a:spAutoFit/>
          </a:bodyPr>
          <a:lstStyle/>
          <a:p>
            <a:pPr>
              <a:spcBef>
                <a:spcPct val="50000"/>
              </a:spcBef>
              <a:defRPr/>
            </a:pPr>
            <a:r>
              <a:rPr lang="en-US" sz="2200" b="1">
                <a:solidFill>
                  <a:srgbClr val="FF9933"/>
                </a:solidFill>
                <a:effectLst>
                  <a:outerShdw blurRad="38100" dist="38100" dir="2700000" algn="tl">
                    <a:srgbClr val="000000"/>
                  </a:outerShdw>
                </a:effectLst>
              </a:rPr>
              <a:t>discharge line</a:t>
            </a:r>
          </a:p>
        </p:txBody>
      </p:sp>
      <p:sp>
        <p:nvSpPr>
          <p:cNvPr id="10246" name="Line 8"/>
          <p:cNvSpPr>
            <a:spLocks noChangeShapeType="1"/>
          </p:cNvSpPr>
          <p:nvPr/>
        </p:nvSpPr>
        <p:spPr bwMode="auto">
          <a:xfrm>
            <a:off x="3429000" y="990600"/>
            <a:ext cx="914400" cy="7620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9"/>
          <p:cNvSpPr>
            <a:spLocks noChangeShapeType="1"/>
          </p:cNvSpPr>
          <p:nvPr/>
        </p:nvSpPr>
        <p:spPr bwMode="auto">
          <a:xfrm>
            <a:off x="609600" y="2057400"/>
            <a:ext cx="1643063" cy="19050"/>
          </a:xfrm>
          <a:prstGeom prst="line">
            <a:avLst/>
          </a:prstGeom>
          <a:noFill/>
          <a:ln w="57150">
            <a:solidFill>
              <a:srgbClr val="FF99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996" name="Text Box 12"/>
          <p:cNvSpPr txBox="1">
            <a:spLocks noChangeArrowheads="1"/>
          </p:cNvSpPr>
          <p:nvPr/>
        </p:nvSpPr>
        <p:spPr bwMode="auto">
          <a:xfrm rot="4868910">
            <a:off x="4549775" y="4365625"/>
            <a:ext cx="2757488" cy="427038"/>
          </a:xfrm>
          <a:prstGeom prst="rect">
            <a:avLst/>
          </a:prstGeom>
          <a:noFill/>
          <a:ln w="9525">
            <a:noFill/>
            <a:miter lim="800000"/>
            <a:headEnd/>
            <a:tailEnd/>
          </a:ln>
          <a:effectLst/>
        </p:spPr>
        <p:txBody>
          <a:bodyPr>
            <a:spAutoFit/>
          </a:bodyPr>
          <a:lstStyle/>
          <a:p>
            <a:pPr>
              <a:spcBef>
                <a:spcPct val="50000"/>
              </a:spcBef>
              <a:defRPr/>
            </a:pPr>
            <a:r>
              <a:rPr lang="en-US" sz="2200">
                <a:solidFill>
                  <a:srgbClr val="FF9933"/>
                </a:solidFill>
                <a:effectLst>
                  <a:outerShdw blurRad="38100" dist="38100" dir="2700000" algn="tl">
                    <a:srgbClr val="000000"/>
                  </a:outerShdw>
                </a:effectLst>
              </a:rPr>
              <a:t>cyanide return line</a:t>
            </a:r>
          </a:p>
        </p:txBody>
      </p:sp>
      <p:sp>
        <p:nvSpPr>
          <p:cNvPr id="10249" name="Line 13"/>
          <p:cNvSpPr>
            <a:spLocks noChangeShapeType="1"/>
          </p:cNvSpPr>
          <p:nvPr/>
        </p:nvSpPr>
        <p:spPr bwMode="auto">
          <a:xfrm>
            <a:off x="5410200" y="3200400"/>
            <a:ext cx="428625" cy="3043238"/>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57200" y="304800"/>
            <a:ext cx="8382000" cy="1004888"/>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With Diversion Valve Closed</a:t>
            </a:r>
          </a:p>
          <a:p>
            <a:pPr>
              <a:spcBef>
                <a:spcPct val="50000"/>
              </a:spcBef>
              <a:defRPr/>
            </a:pPr>
            <a:endParaRPr lang="en-US" sz="2400" b="1">
              <a:solidFill>
                <a:srgbClr val="3366FF"/>
              </a:solidFill>
              <a:effectLst>
                <a:outerShdw blurRad="38100" dist="38100" dir="2700000" algn="tl">
                  <a:srgbClr val="000000"/>
                </a:outerShdw>
              </a:effectLst>
            </a:endParaRPr>
          </a:p>
        </p:txBody>
      </p:sp>
      <p:sp>
        <p:nvSpPr>
          <p:cNvPr id="11268" name="Rectangle 4"/>
          <p:cNvSpPr>
            <a:spLocks noChangeArrowheads="1"/>
          </p:cNvSpPr>
          <p:nvPr/>
        </p:nvSpPr>
        <p:spPr bwMode="auto">
          <a:xfrm>
            <a:off x="762000" y="1219200"/>
            <a:ext cx="762000" cy="12192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1269" name="Rectangle 5"/>
          <p:cNvSpPr>
            <a:spLocks noChangeArrowheads="1"/>
          </p:cNvSpPr>
          <p:nvPr/>
        </p:nvSpPr>
        <p:spPr bwMode="auto">
          <a:xfrm>
            <a:off x="2005013" y="1676400"/>
            <a:ext cx="661987"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1270" name="Rectangle 6"/>
          <p:cNvSpPr>
            <a:spLocks noChangeArrowheads="1"/>
          </p:cNvSpPr>
          <p:nvPr/>
        </p:nvSpPr>
        <p:spPr bwMode="auto">
          <a:xfrm>
            <a:off x="7620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40967" name="Rectangle 7"/>
          <p:cNvSpPr>
            <a:spLocks noChangeArrowheads="1"/>
          </p:cNvSpPr>
          <p:nvPr/>
        </p:nvSpPr>
        <p:spPr bwMode="auto">
          <a:xfrm>
            <a:off x="20574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1272" name="Rectangle 8"/>
          <p:cNvSpPr>
            <a:spLocks noChangeArrowheads="1"/>
          </p:cNvSpPr>
          <p:nvPr/>
        </p:nvSpPr>
        <p:spPr bwMode="auto">
          <a:xfrm>
            <a:off x="3276600" y="4343400"/>
            <a:ext cx="457200" cy="381000"/>
          </a:xfrm>
          <a:prstGeom prst="rect">
            <a:avLst/>
          </a:prstGeom>
          <a:solidFill>
            <a:srgbClr val="FF6600"/>
          </a:solidFill>
          <a:ln w="9525">
            <a:solidFill>
              <a:srgbClr val="FFFF00"/>
            </a:solidFill>
            <a:miter lim="800000"/>
            <a:headEnd/>
            <a:tailEnd/>
          </a:ln>
        </p:spPr>
        <p:txBody>
          <a:bodyPr wrap="none" anchor="ctr"/>
          <a:lstStyle/>
          <a:p>
            <a:endParaRPr lang="en-US"/>
          </a:p>
        </p:txBody>
      </p:sp>
      <p:sp>
        <p:nvSpPr>
          <p:cNvPr id="11273" name="Oval 9"/>
          <p:cNvSpPr>
            <a:spLocks noChangeArrowheads="1"/>
          </p:cNvSpPr>
          <p:nvPr/>
        </p:nvSpPr>
        <p:spPr bwMode="auto">
          <a:xfrm>
            <a:off x="5334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40970" name="Oval 10"/>
          <p:cNvSpPr>
            <a:spLocks noChangeArrowheads="1"/>
          </p:cNvSpPr>
          <p:nvPr/>
        </p:nvSpPr>
        <p:spPr bwMode="auto">
          <a:xfrm>
            <a:off x="17526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11275" name="Oval 11"/>
          <p:cNvSpPr>
            <a:spLocks noChangeArrowheads="1"/>
          </p:cNvSpPr>
          <p:nvPr/>
        </p:nvSpPr>
        <p:spPr bwMode="auto">
          <a:xfrm>
            <a:off x="2971800" y="4953000"/>
            <a:ext cx="990600" cy="990600"/>
          </a:xfrm>
          <a:prstGeom prst="ellipse">
            <a:avLst/>
          </a:prstGeom>
          <a:solidFill>
            <a:srgbClr val="FF6600"/>
          </a:solidFill>
          <a:ln w="9525">
            <a:solidFill>
              <a:srgbClr val="FFFF00"/>
            </a:solidFill>
            <a:round/>
            <a:headEnd/>
            <a:tailEnd/>
          </a:ln>
        </p:spPr>
        <p:txBody>
          <a:bodyPr wrap="none" anchor="ctr"/>
          <a:lstStyle/>
          <a:p>
            <a:endParaRPr lang="en-US"/>
          </a:p>
        </p:txBody>
      </p:sp>
      <p:sp>
        <p:nvSpPr>
          <p:cNvPr id="40972" name="Oval 12"/>
          <p:cNvSpPr>
            <a:spLocks noChangeArrowheads="1"/>
          </p:cNvSpPr>
          <p:nvPr/>
        </p:nvSpPr>
        <p:spPr bwMode="auto">
          <a:xfrm>
            <a:off x="41910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11277" name="Rectangle 13"/>
          <p:cNvSpPr>
            <a:spLocks noChangeArrowheads="1"/>
          </p:cNvSpPr>
          <p:nvPr/>
        </p:nvSpPr>
        <p:spPr bwMode="auto">
          <a:xfrm>
            <a:off x="5943600" y="2895600"/>
            <a:ext cx="1905000" cy="762000"/>
          </a:xfrm>
          <a:prstGeom prst="rect">
            <a:avLst/>
          </a:prstGeom>
          <a:solidFill>
            <a:srgbClr val="FF6600"/>
          </a:solidFill>
          <a:ln w="9525">
            <a:solidFill>
              <a:srgbClr val="FFFF00"/>
            </a:solidFill>
            <a:miter lim="800000"/>
            <a:headEnd/>
            <a:tailEnd/>
          </a:ln>
        </p:spPr>
        <p:txBody>
          <a:bodyPr wrap="none" anchor="ctr"/>
          <a:lstStyle/>
          <a:p>
            <a:endParaRPr lang="en-US"/>
          </a:p>
        </p:txBody>
      </p:sp>
      <p:sp>
        <p:nvSpPr>
          <p:cNvPr id="40974" name="Rectangle 14"/>
          <p:cNvSpPr>
            <a:spLocks noChangeArrowheads="1"/>
          </p:cNvSpPr>
          <p:nvPr/>
        </p:nvSpPr>
        <p:spPr bwMode="auto">
          <a:xfrm>
            <a:off x="5715000" y="5105400"/>
            <a:ext cx="14478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40975" name="Rectangle 15"/>
          <p:cNvSpPr>
            <a:spLocks noChangeArrowheads="1"/>
          </p:cNvSpPr>
          <p:nvPr/>
        </p:nvSpPr>
        <p:spPr bwMode="auto">
          <a:xfrm>
            <a:off x="7620000" y="5105400"/>
            <a:ext cx="8382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1280" name="Rectangle 16"/>
          <p:cNvSpPr>
            <a:spLocks noChangeArrowheads="1"/>
          </p:cNvSpPr>
          <p:nvPr/>
        </p:nvSpPr>
        <p:spPr bwMode="auto">
          <a:xfrm>
            <a:off x="7086600" y="4038600"/>
            <a:ext cx="1219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1281" name="Line 19"/>
          <p:cNvSpPr>
            <a:spLocks noChangeShapeType="1"/>
          </p:cNvSpPr>
          <p:nvPr/>
        </p:nvSpPr>
        <p:spPr bwMode="auto">
          <a:xfrm>
            <a:off x="0" y="3581400"/>
            <a:ext cx="34290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20"/>
          <p:cNvSpPr>
            <a:spLocks noChangeShapeType="1"/>
          </p:cNvSpPr>
          <p:nvPr/>
        </p:nvSpPr>
        <p:spPr bwMode="auto">
          <a:xfrm>
            <a:off x="2209800" y="6096000"/>
            <a:ext cx="2438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21"/>
          <p:cNvSpPr>
            <a:spLocks noChangeShapeType="1"/>
          </p:cNvSpPr>
          <p:nvPr/>
        </p:nvSpPr>
        <p:spPr bwMode="auto">
          <a:xfrm>
            <a:off x="5334000" y="4800600"/>
            <a:ext cx="28956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22"/>
          <p:cNvSpPr>
            <a:spLocks noChangeShapeType="1"/>
          </p:cNvSpPr>
          <p:nvPr/>
        </p:nvSpPr>
        <p:spPr bwMode="auto">
          <a:xfrm flipV="1">
            <a:off x="7315200" y="6096000"/>
            <a:ext cx="914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23"/>
          <p:cNvSpPr>
            <a:spLocks noChangeShapeType="1"/>
          </p:cNvSpPr>
          <p:nvPr/>
        </p:nvSpPr>
        <p:spPr bwMode="auto">
          <a:xfrm flipV="1">
            <a:off x="7315200" y="4800600"/>
            <a:ext cx="0" cy="12954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86" name="Line 24"/>
          <p:cNvSpPr>
            <a:spLocks noChangeShapeType="1"/>
          </p:cNvSpPr>
          <p:nvPr/>
        </p:nvSpPr>
        <p:spPr bwMode="auto">
          <a:xfrm flipV="1">
            <a:off x="3429000" y="3581400"/>
            <a:ext cx="0" cy="7620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0988" name="Line 28"/>
          <p:cNvSpPr>
            <a:spLocks noChangeShapeType="1"/>
          </p:cNvSpPr>
          <p:nvPr/>
        </p:nvSpPr>
        <p:spPr bwMode="auto">
          <a:xfrm flipV="1">
            <a:off x="22860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1288" name="Line 29"/>
          <p:cNvSpPr>
            <a:spLocks noChangeShapeType="1"/>
          </p:cNvSpPr>
          <p:nvPr/>
        </p:nvSpPr>
        <p:spPr bwMode="auto">
          <a:xfrm flipV="1">
            <a:off x="35052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0990" name="Line 30"/>
          <p:cNvSpPr>
            <a:spLocks noChangeShapeType="1"/>
          </p:cNvSpPr>
          <p:nvPr/>
        </p:nvSpPr>
        <p:spPr bwMode="auto">
          <a:xfrm flipV="1">
            <a:off x="2209800" y="57912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31"/>
          <p:cNvSpPr>
            <a:spLocks noChangeShapeType="1"/>
          </p:cNvSpPr>
          <p:nvPr/>
        </p:nvSpPr>
        <p:spPr bwMode="auto">
          <a:xfrm flipV="1">
            <a:off x="4648200" y="5791200"/>
            <a:ext cx="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2" name="Line 32"/>
          <p:cNvSpPr>
            <a:spLocks noChangeShapeType="1"/>
          </p:cNvSpPr>
          <p:nvPr/>
        </p:nvSpPr>
        <p:spPr bwMode="auto">
          <a:xfrm flipV="1">
            <a:off x="5181600" y="5486400"/>
            <a:ext cx="7620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92" name="Line 33"/>
          <p:cNvSpPr>
            <a:spLocks noChangeShapeType="1"/>
          </p:cNvSpPr>
          <p:nvPr/>
        </p:nvSpPr>
        <p:spPr bwMode="auto">
          <a:xfrm flipV="1">
            <a:off x="1524000" y="5486400"/>
            <a:ext cx="3810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flipV="1">
            <a:off x="7162800" y="5486400"/>
            <a:ext cx="6858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flipV="1">
            <a:off x="5334000" y="4114800"/>
            <a:ext cx="0" cy="685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96" name="Line 36"/>
          <p:cNvSpPr>
            <a:spLocks noChangeShapeType="1"/>
          </p:cNvSpPr>
          <p:nvPr/>
        </p:nvSpPr>
        <p:spPr bwMode="auto">
          <a:xfrm flipV="1">
            <a:off x="3429000" y="5943600"/>
            <a:ext cx="0" cy="3048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41"/>
          <p:cNvSpPr>
            <a:spLocks noChangeShapeType="1"/>
          </p:cNvSpPr>
          <p:nvPr/>
        </p:nvSpPr>
        <p:spPr bwMode="auto">
          <a:xfrm flipH="1" flipV="1">
            <a:off x="3429000" y="6248400"/>
            <a:ext cx="21336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Line 42"/>
          <p:cNvSpPr>
            <a:spLocks noChangeShapeType="1"/>
          </p:cNvSpPr>
          <p:nvPr/>
        </p:nvSpPr>
        <p:spPr bwMode="auto">
          <a:xfrm flipH="1" flipV="1">
            <a:off x="5562600" y="3352800"/>
            <a:ext cx="6096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003" name="Line 43"/>
          <p:cNvSpPr>
            <a:spLocks noChangeShapeType="1"/>
          </p:cNvSpPr>
          <p:nvPr/>
        </p:nvSpPr>
        <p:spPr bwMode="auto">
          <a:xfrm flipV="1">
            <a:off x="5562600" y="3352800"/>
            <a:ext cx="0" cy="28956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44"/>
          <p:cNvSpPr>
            <a:spLocks noChangeShapeType="1"/>
          </p:cNvSpPr>
          <p:nvPr/>
        </p:nvSpPr>
        <p:spPr bwMode="auto">
          <a:xfrm flipH="1" flipV="1">
            <a:off x="7848600" y="3352800"/>
            <a:ext cx="8382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005" name="Line 45"/>
          <p:cNvSpPr>
            <a:spLocks noChangeShapeType="1"/>
          </p:cNvSpPr>
          <p:nvPr/>
        </p:nvSpPr>
        <p:spPr bwMode="auto">
          <a:xfrm flipV="1">
            <a:off x="8686800" y="3352800"/>
            <a:ext cx="0" cy="30480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6" name="Line 46"/>
          <p:cNvSpPr>
            <a:spLocks noChangeShapeType="1"/>
          </p:cNvSpPr>
          <p:nvPr/>
        </p:nvSpPr>
        <p:spPr bwMode="auto">
          <a:xfrm flipH="1" flipV="1">
            <a:off x="381000" y="6400800"/>
            <a:ext cx="83058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47"/>
          <p:cNvSpPr>
            <a:spLocks noChangeShapeType="1"/>
          </p:cNvSpPr>
          <p:nvPr/>
        </p:nvSpPr>
        <p:spPr bwMode="auto">
          <a:xfrm flipV="1">
            <a:off x="381000" y="4038600"/>
            <a:ext cx="0" cy="23622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8" name="Line 48"/>
          <p:cNvSpPr>
            <a:spLocks noChangeShapeType="1"/>
          </p:cNvSpPr>
          <p:nvPr/>
        </p:nvSpPr>
        <p:spPr bwMode="auto">
          <a:xfrm flipH="1" flipV="1">
            <a:off x="381000" y="4038600"/>
            <a:ext cx="19050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49"/>
          <p:cNvSpPr>
            <a:spLocks noChangeShapeType="1"/>
          </p:cNvSpPr>
          <p:nvPr/>
        </p:nvSpPr>
        <p:spPr bwMode="auto">
          <a:xfrm flipV="1">
            <a:off x="2286000" y="4038600"/>
            <a:ext cx="0" cy="30480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1010" name="Line 50"/>
          <p:cNvSpPr>
            <a:spLocks noChangeShapeType="1"/>
          </p:cNvSpPr>
          <p:nvPr/>
        </p:nvSpPr>
        <p:spPr bwMode="auto">
          <a:xfrm flipV="1">
            <a:off x="8229600" y="48006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6" name="Line 51"/>
          <p:cNvSpPr>
            <a:spLocks noChangeShapeType="1"/>
          </p:cNvSpPr>
          <p:nvPr/>
        </p:nvSpPr>
        <p:spPr bwMode="auto">
          <a:xfrm flipV="1">
            <a:off x="8229600" y="57912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62"/>
          <p:cNvSpPr>
            <a:spLocks noChangeShapeType="1"/>
          </p:cNvSpPr>
          <p:nvPr/>
        </p:nvSpPr>
        <p:spPr bwMode="auto">
          <a:xfrm flipV="1">
            <a:off x="5334000" y="1524000"/>
            <a:ext cx="0" cy="2590800"/>
          </a:xfrm>
          <a:prstGeom prst="line">
            <a:avLst/>
          </a:prstGeom>
          <a:noFill/>
          <a:ln w="5715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63"/>
          <p:cNvSpPr>
            <a:spLocks noChangeShapeType="1"/>
          </p:cNvSpPr>
          <p:nvPr/>
        </p:nvSpPr>
        <p:spPr bwMode="auto">
          <a:xfrm flipV="1">
            <a:off x="5334000" y="1524000"/>
            <a:ext cx="2209800" cy="0"/>
          </a:xfrm>
          <a:prstGeom prst="line">
            <a:avLst/>
          </a:prstGeom>
          <a:noFill/>
          <a:ln w="5715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09" name="Rectangle 64"/>
          <p:cNvSpPr>
            <a:spLocks noChangeArrowheads="1"/>
          </p:cNvSpPr>
          <p:nvPr/>
        </p:nvSpPr>
        <p:spPr bwMode="auto">
          <a:xfrm>
            <a:off x="7529513" y="1385888"/>
            <a:ext cx="228600" cy="228600"/>
          </a:xfrm>
          <a:prstGeom prst="rect">
            <a:avLst/>
          </a:prstGeom>
          <a:solidFill>
            <a:srgbClr val="FF3300"/>
          </a:solidFill>
          <a:ln w="9525">
            <a:solidFill>
              <a:srgbClr val="FFFF00"/>
            </a:solidFill>
            <a:miter lim="800000"/>
            <a:headEnd/>
            <a:tailEnd/>
          </a:ln>
        </p:spPr>
        <p:txBody>
          <a:bodyPr wrap="none" anchor="ctr"/>
          <a:lstStyle/>
          <a:p>
            <a:endParaRPr lang="en-US"/>
          </a:p>
        </p:txBody>
      </p:sp>
      <p:sp>
        <p:nvSpPr>
          <p:cNvPr id="41025" name="Text Box 65"/>
          <p:cNvSpPr txBox="1">
            <a:spLocks noChangeArrowheads="1"/>
          </p:cNvSpPr>
          <p:nvPr/>
        </p:nvSpPr>
        <p:spPr bwMode="auto">
          <a:xfrm>
            <a:off x="485775" y="510063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chrome</a:t>
            </a:r>
          </a:p>
          <a:p>
            <a:pPr algn="ctr">
              <a:defRPr/>
            </a:pPr>
            <a:r>
              <a:rPr lang="en-US" b="1">
                <a:solidFill>
                  <a:srgbClr val="FFFF00"/>
                </a:solidFill>
                <a:effectLst>
                  <a:outerShdw blurRad="38100" dist="38100" dir="2700000" algn="tl">
                    <a:srgbClr val="000000"/>
                  </a:outerShdw>
                </a:effectLst>
              </a:rPr>
              <a:t>reduxn</a:t>
            </a:r>
          </a:p>
        </p:txBody>
      </p:sp>
      <p:sp>
        <p:nvSpPr>
          <p:cNvPr id="41026" name="Text Box 66"/>
          <p:cNvSpPr txBox="1">
            <a:spLocks noChangeArrowheads="1"/>
          </p:cNvSpPr>
          <p:nvPr/>
        </p:nvSpPr>
        <p:spPr bwMode="auto">
          <a:xfrm>
            <a:off x="1700213" y="5114925"/>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metals</a:t>
            </a:r>
          </a:p>
          <a:p>
            <a:pPr algn="ctr">
              <a:defRPr/>
            </a:pPr>
            <a:r>
              <a:rPr lang="en-US" b="1">
                <a:solidFill>
                  <a:srgbClr val="FFFF00"/>
                </a:solidFill>
                <a:effectLst>
                  <a:outerShdw blurRad="38100" dist="38100" dir="2700000" algn="tl">
                    <a:srgbClr val="000000"/>
                  </a:outerShdw>
                </a:effectLst>
              </a:rPr>
              <a:t>precip</a:t>
            </a:r>
          </a:p>
        </p:txBody>
      </p:sp>
      <p:sp>
        <p:nvSpPr>
          <p:cNvPr id="41027" name="Text Box 67"/>
          <p:cNvSpPr txBox="1">
            <a:spLocks noChangeArrowheads="1"/>
          </p:cNvSpPr>
          <p:nvPr/>
        </p:nvSpPr>
        <p:spPr bwMode="auto">
          <a:xfrm>
            <a:off x="2924175" y="513873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a:t>
            </a:r>
          </a:p>
          <a:p>
            <a:pPr algn="ctr">
              <a:defRPr/>
            </a:pPr>
            <a:r>
              <a:rPr lang="en-US" b="1">
                <a:solidFill>
                  <a:srgbClr val="FFFF00"/>
                </a:solidFill>
                <a:effectLst>
                  <a:outerShdw blurRad="38100" dist="38100" dir="2700000" algn="tl">
                    <a:srgbClr val="000000"/>
                  </a:outerShdw>
                </a:effectLst>
              </a:rPr>
              <a:t>destruct</a:t>
            </a:r>
          </a:p>
        </p:txBody>
      </p:sp>
      <p:sp>
        <p:nvSpPr>
          <p:cNvPr id="41028" name="Text Box 68"/>
          <p:cNvSpPr txBox="1">
            <a:spLocks noChangeArrowheads="1"/>
          </p:cNvSpPr>
          <p:nvPr/>
        </p:nvSpPr>
        <p:spPr bwMode="auto">
          <a:xfrm>
            <a:off x="4148138" y="52482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floc</a:t>
            </a:r>
          </a:p>
        </p:txBody>
      </p:sp>
      <p:sp>
        <p:nvSpPr>
          <p:cNvPr id="41029" name="Text Box 69"/>
          <p:cNvSpPr txBox="1">
            <a:spLocks noChangeArrowheads="1"/>
          </p:cNvSpPr>
          <p:nvPr/>
        </p:nvSpPr>
        <p:spPr bwMode="auto">
          <a:xfrm>
            <a:off x="5915025" y="52863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clarifier</a:t>
            </a:r>
          </a:p>
        </p:txBody>
      </p:sp>
      <p:sp>
        <p:nvSpPr>
          <p:cNvPr id="41030" name="Text Box 70"/>
          <p:cNvSpPr txBox="1">
            <a:spLocks noChangeArrowheads="1"/>
          </p:cNvSpPr>
          <p:nvPr/>
        </p:nvSpPr>
        <p:spPr bwMode="auto">
          <a:xfrm>
            <a:off x="7505700" y="5133975"/>
            <a:ext cx="1114425" cy="915988"/>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sand</a:t>
            </a:r>
          </a:p>
          <a:p>
            <a:pPr algn="ctr">
              <a:defRPr/>
            </a:pPr>
            <a:r>
              <a:rPr lang="en-US" b="1">
                <a:solidFill>
                  <a:srgbClr val="FFFF00"/>
                </a:solidFill>
                <a:effectLst>
                  <a:outerShdw blurRad="38100" dist="38100" dir="2700000" algn="tl">
                    <a:srgbClr val="000000"/>
                  </a:outerShdw>
                </a:effectLst>
              </a:rPr>
              <a:t>filt</a:t>
            </a:r>
          </a:p>
          <a:p>
            <a:pPr algn="ctr">
              <a:defRPr/>
            </a:pPr>
            <a:endParaRPr lang="en-US" b="1">
              <a:solidFill>
                <a:srgbClr val="FFFF00"/>
              </a:solidFill>
              <a:effectLst>
                <a:outerShdw blurRad="38100" dist="38100" dir="2700000" algn="tl">
                  <a:srgbClr val="000000"/>
                </a:outerShdw>
              </a:effectLst>
            </a:endParaRPr>
          </a:p>
        </p:txBody>
      </p:sp>
      <p:sp>
        <p:nvSpPr>
          <p:cNvPr id="41031" name="Text Box 71"/>
          <p:cNvSpPr txBox="1">
            <a:spLocks noChangeArrowheads="1"/>
          </p:cNvSpPr>
          <p:nvPr/>
        </p:nvSpPr>
        <p:spPr bwMode="auto">
          <a:xfrm>
            <a:off x="6953250" y="4038600"/>
            <a:ext cx="150018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sludge hold</a:t>
            </a:r>
          </a:p>
        </p:txBody>
      </p:sp>
      <p:sp>
        <p:nvSpPr>
          <p:cNvPr id="41032" name="Text Box 72"/>
          <p:cNvSpPr txBox="1">
            <a:spLocks noChangeArrowheads="1"/>
          </p:cNvSpPr>
          <p:nvPr/>
        </p:nvSpPr>
        <p:spPr bwMode="auto">
          <a:xfrm>
            <a:off x="5905500" y="2990850"/>
            <a:ext cx="201453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 destruct</a:t>
            </a:r>
          </a:p>
        </p:txBody>
      </p:sp>
      <p:sp>
        <p:nvSpPr>
          <p:cNvPr id="41033" name="Text Box 73"/>
          <p:cNvSpPr txBox="1">
            <a:spLocks noChangeArrowheads="1"/>
          </p:cNvSpPr>
          <p:nvPr/>
        </p:nvSpPr>
        <p:spPr bwMode="auto">
          <a:xfrm>
            <a:off x="576263" y="1490663"/>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filter</a:t>
            </a:r>
          </a:p>
          <a:p>
            <a:pPr algn="ctr">
              <a:defRPr/>
            </a:pPr>
            <a:r>
              <a:rPr lang="en-US" b="1">
                <a:solidFill>
                  <a:srgbClr val="FFFF00"/>
                </a:solidFill>
                <a:effectLst>
                  <a:outerShdw blurRad="38100" dist="38100" dir="2700000" algn="tl">
                    <a:srgbClr val="000000"/>
                  </a:outerShdw>
                </a:effectLst>
              </a:rPr>
              <a:t>press</a:t>
            </a:r>
          </a:p>
        </p:txBody>
      </p:sp>
      <p:sp>
        <p:nvSpPr>
          <p:cNvPr id="41034" name="Text Box 74"/>
          <p:cNvSpPr txBox="1">
            <a:spLocks noChangeArrowheads="1"/>
          </p:cNvSpPr>
          <p:nvPr/>
        </p:nvSpPr>
        <p:spPr bwMode="auto">
          <a:xfrm>
            <a:off x="1800225" y="1828800"/>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dryer</a:t>
            </a:r>
          </a:p>
        </p:txBody>
      </p:sp>
      <p:sp>
        <p:nvSpPr>
          <p:cNvPr id="41035" name="Text Box 75"/>
          <p:cNvSpPr txBox="1">
            <a:spLocks noChangeArrowheads="1"/>
          </p:cNvSpPr>
          <p:nvPr/>
        </p:nvSpPr>
        <p:spPr bwMode="auto">
          <a:xfrm>
            <a:off x="285750" y="4357688"/>
            <a:ext cx="1414463" cy="366712"/>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acid-sump</a:t>
            </a:r>
          </a:p>
        </p:txBody>
      </p:sp>
      <p:sp>
        <p:nvSpPr>
          <p:cNvPr id="41038" name="Text Box 78"/>
          <p:cNvSpPr txBox="1">
            <a:spLocks noChangeArrowheads="1"/>
          </p:cNvSpPr>
          <p:nvPr/>
        </p:nvSpPr>
        <p:spPr bwMode="auto">
          <a:xfrm>
            <a:off x="200025" y="3200400"/>
            <a:ext cx="252888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influent wastewaters</a:t>
            </a:r>
          </a:p>
        </p:txBody>
      </p:sp>
      <p:sp>
        <p:nvSpPr>
          <p:cNvPr id="41039" name="Text Box 79"/>
          <p:cNvSpPr txBox="1">
            <a:spLocks noChangeArrowheads="1"/>
          </p:cNvSpPr>
          <p:nvPr/>
        </p:nvSpPr>
        <p:spPr bwMode="auto">
          <a:xfrm>
            <a:off x="7805738" y="123348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sample</a:t>
            </a:r>
          </a:p>
          <a:p>
            <a:pPr algn="ctr">
              <a:defRPr/>
            </a:pPr>
            <a:r>
              <a:rPr lang="en-US" b="1">
                <a:solidFill>
                  <a:srgbClr val="FFFF00"/>
                </a:solidFill>
                <a:effectLst>
                  <a:outerShdw blurRad="38100" dist="38100" dir="2700000" algn="tl">
                    <a:srgbClr val="000000"/>
                  </a:outerShdw>
                </a:effectLst>
              </a:rPr>
              <a:t>point</a:t>
            </a:r>
          </a:p>
        </p:txBody>
      </p:sp>
      <p:sp>
        <p:nvSpPr>
          <p:cNvPr id="41037" name="Text Box 77"/>
          <p:cNvSpPr txBox="1">
            <a:spLocks noChangeArrowheads="1"/>
          </p:cNvSpPr>
          <p:nvPr/>
        </p:nvSpPr>
        <p:spPr bwMode="auto">
          <a:xfrm>
            <a:off x="2847975" y="4333875"/>
            <a:ext cx="1414463"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cn-sump</a:t>
            </a:r>
          </a:p>
        </p:txBody>
      </p:sp>
      <p:sp>
        <p:nvSpPr>
          <p:cNvPr id="41036" name="Text Box 76"/>
          <p:cNvSpPr txBox="1">
            <a:spLocks noChangeArrowheads="1"/>
          </p:cNvSpPr>
          <p:nvPr/>
        </p:nvSpPr>
        <p:spPr bwMode="auto">
          <a:xfrm>
            <a:off x="1624013" y="4352925"/>
            <a:ext cx="1414462"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gen-sump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0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0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0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0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mph" presetSubtype="2" fill="hold" nodeType="clickEffect">
                                  <p:stCondLst>
                                    <p:cond delay="0"/>
                                  </p:stCondLst>
                                  <p:childTnLst>
                                    <p:animClr clrSpc="rgb" dir="cw">
                                      <p:cBhvr>
                                        <p:cTn id="30" dur="500" fill="hold"/>
                                        <p:tgtEl>
                                          <p:spTgt spid="40970"/>
                                        </p:tgtEl>
                                        <p:attrNameLst>
                                          <p:attrName>fillcolor</p:attrName>
                                        </p:attrNameLst>
                                      </p:cBhvr>
                                      <p:to>
                                        <a:srgbClr val="FF6600"/>
                                      </p:to>
                                    </p:animClr>
                                    <p:set>
                                      <p:cBhvr>
                                        <p:cTn id="31" dur="500" fill="hold"/>
                                        <p:tgtEl>
                                          <p:spTgt spid="40970"/>
                                        </p:tgtEl>
                                        <p:attrNameLst>
                                          <p:attrName>fill.type</p:attrName>
                                        </p:attrNameLst>
                                      </p:cBhvr>
                                      <p:to>
                                        <p:strVal val="solid"/>
                                      </p:to>
                                    </p:set>
                                    <p:set>
                                      <p:cBhvr>
                                        <p:cTn id="32" dur="500" fill="hold"/>
                                        <p:tgtEl>
                                          <p:spTgt spid="40970"/>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0967"/>
                                        </p:tgtEl>
                                        <p:attrNameLst>
                                          <p:attrName>fillcolor</p:attrName>
                                        </p:attrNameLst>
                                      </p:cBhvr>
                                      <p:to>
                                        <a:srgbClr val="FF6600"/>
                                      </p:to>
                                    </p:animClr>
                                    <p:set>
                                      <p:cBhvr>
                                        <p:cTn id="35" dur="2000" fill="hold"/>
                                        <p:tgtEl>
                                          <p:spTgt spid="40967"/>
                                        </p:tgtEl>
                                        <p:attrNameLst>
                                          <p:attrName>fill.type</p:attrName>
                                        </p:attrNameLst>
                                      </p:cBhvr>
                                      <p:to>
                                        <p:strVal val="solid"/>
                                      </p:to>
                                    </p:set>
                                    <p:set>
                                      <p:cBhvr>
                                        <p:cTn id="36" dur="2000" fill="hold"/>
                                        <p:tgtEl>
                                          <p:spTgt spid="40967"/>
                                        </p:tgtEl>
                                        <p:attrNameLst>
                                          <p:attrName>fill.on</p:attrName>
                                        </p:attrNameLst>
                                      </p:cBhvr>
                                      <p:to>
                                        <p:strVal val="true"/>
                                      </p:to>
                                    </p:set>
                                  </p:childTnLst>
                                </p:cTn>
                              </p:par>
                              <p:par>
                                <p:cTn id="37" presetID="1" presetClass="entr" presetSubtype="0" fill="hold" grpId="0" nodeType="withEffect">
                                  <p:stCondLst>
                                    <p:cond delay="0"/>
                                  </p:stCondLst>
                                  <p:childTnLst>
                                    <p:set>
                                      <p:cBhvr>
                                        <p:cTn id="38" dur="1" fill="hold">
                                          <p:stCondLst>
                                            <p:cond delay="0"/>
                                          </p:stCondLst>
                                        </p:cTn>
                                        <p:tgtEl>
                                          <p:spTgt spid="4098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9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98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0991"/>
                                        </p:tgtEl>
                                        <p:attrNameLst>
                                          <p:attrName>style.visibility</p:attrName>
                                        </p:attrNameLst>
                                      </p:cBhvr>
                                      <p:to>
                                        <p:strVal val="visible"/>
                                      </p:to>
                                    </p:set>
                                  </p:childTnLst>
                                </p:cTn>
                              </p:par>
                              <p:par>
                                <p:cTn id="45" presetID="1" presetClass="emph" presetSubtype="2" fill="hold" nodeType="withEffect">
                                  <p:stCondLst>
                                    <p:cond delay="0"/>
                                  </p:stCondLst>
                                  <p:childTnLst>
                                    <p:animClr clrSpc="rgb" dir="cw">
                                      <p:cBhvr>
                                        <p:cTn id="46" dur="500" fill="hold"/>
                                        <p:tgtEl>
                                          <p:spTgt spid="40972"/>
                                        </p:tgtEl>
                                        <p:attrNameLst>
                                          <p:attrName>fillcolor</p:attrName>
                                        </p:attrNameLst>
                                      </p:cBhvr>
                                      <p:to>
                                        <a:srgbClr val="FF6600"/>
                                      </p:to>
                                    </p:animClr>
                                    <p:set>
                                      <p:cBhvr>
                                        <p:cTn id="47" dur="500" fill="hold"/>
                                        <p:tgtEl>
                                          <p:spTgt spid="40972"/>
                                        </p:tgtEl>
                                        <p:attrNameLst>
                                          <p:attrName>fill.type</p:attrName>
                                        </p:attrNameLst>
                                      </p:cBhvr>
                                      <p:to>
                                        <p:strVal val="solid"/>
                                      </p:to>
                                    </p:set>
                                    <p:set>
                                      <p:cBhvr>
                                        <p:cTn id="48" dur="500" fill="hold"/>
                                        <p:tgtEl>
                                          <p:spTgt spid="40972"/>
                                        </p:tgtEl>
                                        <p:attrNameLst>
                                          <p:attrName>fill.on</p:attrName>
                                        </p:attrNameLst>
                                      </p:cBhvr>
                                      <p:to>
                                        <p:strVal val="tru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mph" presetSubtype="2" fill="hold" nodeType="clickEffect">
                                  <p:stCondLst>
                                    <p:cond delay="0"/>
                                  </p:stCondLst>
                                  <p:childTnLst>
                                    <p:animClr clrSpc="rgb" dir="cw">
                                      <p:cBhvr>
                                        <p:cTn id="52" dur="500" fill="hold"/>
                                        <p:tgtEl>
                                          <p:spTgt spid="40974"/>
                                        </p:tgtEl>
                                        <p:attrNameLst>
                                          <p:attrName>fillcolor</p:attrName>
                                        </p:attrNameLst>
                                      </p:cBhvr>
                                      <p:to>
                                        <a:srgbClr val="FF6600"/>
                                      </p:to>
                                    </p:animClr>
                                    <p:set>
                                      <p:cBhvr>
                                        <p:cTn id="53" dur="500" fill="hold"/>
                                        <p:tgtEl>
                                          <p:spTgt spid="40974"/>
                                        </p:tgtEl>
                                        <p:attrNameLst>
                                          <p:attrName>fill.type</p:attrName>
                                        </p:attrNameLst>
                                      </p:cBhvr>
                                      <p:to>
                                        <p:strVal val="solid"/>
                                      </p:to>
                                    </p:set>
                                    <p:set>
                                      <p:cBhvr>
                                        <p:cTn id="54" dur="500" fill="hold"/>
                                        <p:tgtEl>
                                          <p:spTgt spid="40974"/>
                                        </p:tgtEl>
                                        <p:attrNameLst>
                                          <p:attrName>fill.on</p:attrName>
                                        </p:attrNameLst>
                                      </p:cBhvr>
                                      <p:to>
                                        <p:strVal val="true"/>
                                      </p:to>
                                    </p:set>
                                  </p:childTnLst>
                                </p:cTn>
                              </p:par>
                              <p:par>
                                <p:cTn id="55" presetID="1" presetClass="entr" presetSubtype="0" fill="hold" grpId="0" nodeType="withEffect">
                                  <p:stCondLst>
                                    <p:cond delay="0"/>
                                  </p:stCondLst>
                                  <p:childTnLst>
                                    <p:set>
                                      <p:cBhvr>
                                        <p:cTn id="56" dur="1" fill="hold">
                                          <p:stCondLst>
                                            <p:cond delay="0"/>
                                          </p:stCondLst>
                                        </p:cTn>
                                        <p:tgtEl>
                                          <p:spTgt spid="4099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994"/>
                                        </p:tgtEl>
                                        <p:attrNameLst>
                                          <p:attrName>style.visibility</p:attrName>
                                        </p:attrNameLst>
                                      </p:cBhvr>
                                      <p:to>
                                        <p:strVal val="visible"/>
                                      </p:to>
                                    </p:set>
                                  </p:childTnLst>
                                </p:cTn>
                              </p:par>
                              <p:par>
                                <p:cTn id="59" presetID="1" presetClass="emph" presetSubtype="2" fill="hold" nodeType="withEffect">
                                  <p:stCondLst>
                                    <p:cond delay="0"/>
                                  </p:stCondLst>
                                  <p:childTnLst>
                                    <p:animClr clrSpc="rgb" dir="cw">
                                      <p:cBhvr>
                                        <p:cTn id="60" dur="500" fill="hold"/>
                                        <p:tgtEl>
                                          <p:spTgt spid="40975"/>
                                        </p:tgtEl>
                                        <p:attrNameLst>
                                          <p:attrName>fillcolor</p:attrName>
                                        </p:attrNameLst>
                                      </p:cBhvr>
                                      <p:to>
                                        <a:srgbClr val="FF6600"/>
                                      </p:to>
                                    </p:animClr>
                                    <p:set>
                                      <p:cBhvr>
                                        <p:cTn id="61" dur="500" fill="hold"/>
                                        <p:tgtEl>
                                          <p:spTgt spid="40975"/>
                                        </p:tgtEl>
                                        <p:attrNameLst>
                                          <p:attrName>fill.type</p:attrName>
                                        </p:attrNameLst>
                                      </p:cBhvr>
                                      <p:to>
                                        <p:strVal val="solid"/>
                                      </p:to>
                                    </p:set>
                                    <p:set>
                                      <p:cBhvr>
                                        <p:cTn id="62" dur="500" fill="hold"/>
                                        <p:tgtEl>
                                          <p:spTgt spid="40975"/>
                                        </p:tgtEl>
                                        <p:attrNameLst>
                                          <p:attrName>fill.on</p:attrName>
                                        </p:attrNameLst>
                                      </p:cBhvr>
                                      <p:to>
                                        <p:strVal val="tru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101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098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098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98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995"/>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02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0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0" grpId="0" animBg="1"/>
      <p:bldP spid="40981" grpId="0" animBg="1"/>
      <p:bldP spid="40982" grpId="0" animBg="1"/>
      <p:bldP spid="40983" grpId="0" animBg="1"/>
      <p:bldP spid="40988" grpId="0" animBg="1"/>
      <p:bldP spid="40990" grpId="0" animBg="1"/>
      <p:bldP spid="40991" grpId="0" animBg="1"/>
      <p:bldP spid="40992" grpId="0" animBg="1"/>
      <p:bldP spid="40994" grpId="0" animBg="1"/>
      <p:bldP spid="40995" grpId="0" animBg="1"/>
      <p:bldP spid="40996" grpId="0" animBg="1"/>
      <p:bldP spid="41001" grpId="0" animBg="1"/>
      <p:bldP spid="41002" grpId="0" animBg="1"/>
      <p:bldP spid="41003" grpId="0" animBg="1"/>
      <p:bldP spid="41004" grpId="0" animBg="1"/>
      <p:bldP spid="41005" grpId="0" animBg="1"/>
      <p:bldP spid="41006" grpId="0" animBg="1"/>
      <p:bldP spid="41007" grpId="0" animBg="1"/>
      <p:bldP spid="41008" grpId="0" animBg="1"/>
      <p:bldP spid="41009" grpId="0" animBg="1"/>
      <p:bldP spid="41010" grpId="0" animBg="1"/>
      <p:bldP spid="41022" grpId="0" animBg="1"/>
      <p:bldP spid="410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dcoat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5" name="Line 7"/>
          <p:cNvSpPr>
            <a:spLocks noChangeShapeType="1"/>
          </p:cNvSpPr>
          <p:nvPr/>
        </p:nvSpPr>
        <p:spPr bwMode="auto">
          <a:xfrm flipV="1">
            <a:off x="5105400" y="1828800"/>
            <a:ext cx="762000" cy="0"/>
          </a:xfrm>
          <a:prstGeom prst="line">
            <a:avLst/>
          </a:prstGeom>
          <a:noFill/>
          <a:ln w="5715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093" name="Text Box 5"/>
          <p:cNvSpPr txBox="1">
            <a:spLocks noChangeArrowheads="1"/>
          </p:cNvSpPr>
          <p:nvPr/>
        </p:nvSpPr>
        <p:spPr bwMode="auto">
          <a:xfrm>
            <a:off x="5791200" y="1524000"/>
            <a:ext cx="3048000" cy="2905125"/>
          </a:xfrm>
          <a:prstGeom prst="rect">
            <a:avLst/>
          </a:prstGeom>
          <a:solidFill>
            <a:srgbClr val="410082"/>
          </a:solidFill>
          <a:ln w="76200">
            <a:solidFill>
              <a:srgbClr val="FFFF00"/>
            </a:solidFill>
            <a:miter lim="800000"/>
            <a:headEnd/>
            <a:tailEnd/>
          </a:ln>
          <a:effectLst/>
        </p:spPr>
        <p:txBody>
          <a:bodyPr lIns="182880" tIns="137160" rIns="182880" bIns="137160">
            <a:spAutoFit/>
          </a:bodyPr>
          <a:lstStyle/>
          <a:p>
            <a:pPr>
              <a:defRPr/>
            </a:pPr>
            <a:r>
              <a:rPr lang="en-US" sz="2400" b="1">
                <a:solidFill>
                  <a:srgbClr val="FFFF00"/>
                </a:solidFill>
                <a:effectLst>
                  <a:outerShdw blurRad="38100" dist="38100" dir="2700000" algn="tl">
                    <a:srgbClr val="000000"/>
                  </a:outerShdw>
                </a:effectLst>
              </a:rPr>
              <a:t>Diversion Valve</a:t>
            </a:r>
          </a:p>
          <a:p>
            <a:pPr>
              <a:defRPr/>
            </a:pPr>
            <a:r>
              <a:rPr lang="en-US" sz="2400" b="1">
                <a:solidFill>
                  <a:srgbClr val="00FFFF"/>
                </a:solidFill>
                <a:effectLst>
                  <a:outerShdw blurRad="38100" dist="38100" dir="2700000" algn="tl">
                    <a:srgbClr val="000000"/>
                  </a:outerShdw>
                </a:effectLst>
              </a:rPr>
              <a:t>In the open position, cyanide-treated return flows bypass the treatment for metals</a:t>
            </a:r>
          </a:p>
        </p:txBody>
      </p:sp>
      <p:sp>
        <p:nvSpPr>
          <p:cNvPr id="89094" name="Text Box 6"/>
          <p:cNvSpPr txBox="1">
            <a:spLocks noChangeArrowheads="1"/>
          </p:cNvSpPr>
          <p:nvPr/>
        </p:nvSpPr>
        <p:spPr bwMode="auto">
          <a:xfrm>
            <a:off x="914400" y="1828800"/>
            <a:ext cx="11430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9933"/>
                </a:solidFill>
                <a:effectLst>
                  <a:outerShdw blurRad="38100" dist="38100" dir="2700000" algn="tl">
                    <a:srgbClr val="000000"/>
                  </a:outerShdw>
                </a:effectLst>
              </a:rPr>
              <a:t>sewer</a:t>
            </a:r>
          </a:p>
        </p:txBody>
      </p:sp>
      <p:sp>
        <p:nvSpPr>
          <p:cNvPr id="12295" name="Line 8"/>
          <p:cNvSpPr>
            <a:spLocks noChangeShapeType="1"/>
          </p:cNvSpPr>
          <p:nvPr/>
        </p:nvSpPr>
        <p:spPr bwMode="auto">
          <a:xfrm>
            <a:off x="2133600" y="2057400"/>
            <a:ext cx="2057400" cy="0"/>
          </a:xfrm>
          <a:prstGeom prst="line">
            <a:avLst/>
          </a:prstGeom>
          <a:noFill/>
          <a:ln w="57150">
            <a:solidFill>
              <a:srgbClr val="FFCC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9097" name="Text Box 9"/>
          <p:cNvSpPr txBox="1">
            <a:spLocks noChangeArrowheads="1"/>
          </p:cNvSpPr>
          <p:nvPr/>
        </p:nvSpPr>
        <p:spPr bwMode="auto">
          <a:xfrm rot="4868910">
            <a:off x="4473575" y="4975225"/>
            <a:ext cx="2757488" cy="427038"/>
          </a:xfrm>
          <a:prstGeom prst="rect">
            <a:avLst/>
          </a:prstGeom>
          <a:noFill/>
          <a:ln w="9525">
            <a:noFill/>
            <a:miter lim="800000"/>
            <a:headEnd/>
            <a:tailEnd/>
          </a:ln>
          <a:effectLst/>
        </p:spPr>
        <p:txBody>
          <a:bodyPr>
            <a:spAutoFit/>
          </a:bodyPr>
          <a:lstStyle/>
          <a:p>
            <a:pPr>
              <a:spcBef>
                <a:spcPct val="50000"/>
              </a:spcBef>
              <a:defRPr/>
            </a:pPr>
            <a:r>
              <a:rPr lang="en-US" sz="2200">
                <a:solidFill>
                  <a:srgbClr val="FF9933"/>
                </a:solidFill>
                <a:effectLst>
                  <a:outerShdw blurRad="38100" dist="38100" dir="2700000" algn="tl">
                    <a:srgbClr val="000000"/>
                  </a:outerShdw>
                </a:effectLst>
              </a:rPr>
              <a:t>cyanide return line</a:t>
            </a:r>
          </a:p>
        </p:txBody>
      </p:sp>
      <p:sp>
        <p:nvSpPr>
          <p:cNvPr id="12297" name="Line 10"/>
          <p:cNvSpPr>
            <a:spLocks noChangeShapeType="1"/>
          </p:cNvSpPr>
          <p:nvPr/>
        </p:nvSpPr>
        <p:spPr bwMode="auto">
          <a:xfrm>
            <a:off x="5257800" y="2514600"/>
            <a:ext cx="361950" cy="2500313"/>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8" name="Line 11"/>
          <p:cNvSpPr>
            <a:spLocks noChangeShapeType="1"/>
          </p:cNvSpPr>
          <p:nvPr/>
        </p:nvSpPr>
        <p:spPr bwMode="auto">
          <a:xfrm flipH="1">
            <a:off x="5486400" y="5029200"/>
            <a:ext cx="114300" cy="34290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9" name="Line 12"/>
          <p:cNvSpPr>
            <a:spLocks noChangeShapeType="1"/>
          </p:cNvSpPr>
          <p:nvPr/>
        </p:nvSpPr>
        <p:spPr bwMode="auto">
          <a:xfrm flipH="1">
            <a:off x="5029200" y="5334000"/>
            <a:ext cx="414338" cy="200025"/>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0" name="Line 13"/>
          <p:cNvSpPr>
            <a:spLocks noChangeShapeType="1"/>
          </p:cNvSpPr>
          <p:nvPr/>
        </p:nvSpPr>
        <p:spPr bwMode="auto">
          <a:xfrm flipH="1">
            <a:off x="4419600" y="5562600"/>
            <a:ext cx="576263" cy="428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1" name="Line 14"/>
          <p:cNvSpPr>
            <a:spLocks noChangeShapeType="1"/>
          </p:cNvSpPr>
          <p:nvPr/>
        </p:nvSpPr>
        <p:spPr bwMode="auto">
          <a:xfrm flipH="1" flipV="1">
            <a:off x="3962400" y="5410200"/>
            <a:ext cx="381000" cy="152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2" name="Line 15"/>
          <p:cNvSpPr>
            <a:spLocks noChangeShapeType="1"/>
          </p:cNvSpPr>
          <p:nvPr/>
        </p:nvSpPr>
        <p:spPr bwMode="auto">
          <a:xfrm flipH="1" flipV="1">
            <a:off x="3810000" y="5105400"/>
            <a:ext cx="152400" cy="30480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3" name="Line 16"/>
          <p:cNvSpPr>
            <a:spLocks noChangeShapeType="1"/>
          </p:cNvSpPr>
          <p:nvPr/>
        </p:nvSpPr>
        <p:spPr bwMode="auto">
          <a:xfrm flipV="1">
            <a:off x="3810000" y="2133600"/>
            <a:ext cx="533400" cy="2971800"/>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4" name="Line 17"/>
          <p:cNvSpPr>
            <a:spLocks noChangeShapeType="1"/>
          </p:cNvSpPr>
          <p:nvPr/>
        </p:nvSpPr>
        <p:spPr bwMode="auto">
          <a:xfrm flipH="1" flipV="1">
            <a:off x="4114800" y="2057400"/>
            <a:ext cx="228600" cy="152400"/>
          </a:xfrm>
          <a:prstGeom prst="line">
            <a:avLst/>
          </a:prstGeom>
          <a:noFill/>
          <a:ln w="57150">
            <a:solidFill>
              <a:srgbClr val="FF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fade">
                                      <p:cBhvr>
                                        <p:cTn id="7" dur="500"/>
                                        <p:tgtEl>
                                          <p:spTgt spid="8909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90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P spid="890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457200" y="304800"/>
            <a:ext cx="8382000" cy="1004888"/>
          </a:xfrm>
          <a:prstGeom prst="rect">
            <a:avLst/>
          </a:prstGeom>
          <a:noFill/>
          <a:ln w="9525">
            <a:noFill/>
            <a:miter lim="800000"/>
            <a:headEnd/>
            <a:tailEnd/>
          </a:ln>
          <a:effectLst/>
        </p:spPr>
        <p:txBody>
          <a:bodyPr>
            <a:spAutoFit/>
          </a:bodyPr>
          <a:lstStyle/>
          <a:p>
            <a:pPr>
              <a:spcBef>
                <a:spcPct val="50000"/>
              </a:spcBef>
              <a:defRPr/>
            </a:pPr>
            <a:r>
              <a:rPr lang="en-US" sz="2400" b="1">
                <a:solidFill>
                  <a:srgbClr val="FFFF00"/>
                </a:solidFill>
                <a:effectLst>
                  <a:outerShdw blurRad="38100" dist="38100" dir="2700000" algn="tl">
                    <a:srgbClr val="000000"/>
                  </a:outerShdw>
                </a:effectLst>
              </a:rPr>
              <a:t>With Diversion Valve Open</a:t>
            </a:r>
          </a:p>
          <a:p>
            <a:pPr>
              <a:spcBef>
                <a:spcPct val="50000"/>
              </a:spcBef>
              <a:defRPr/>
            </a:pPr>
            <a:endParaRPr lang="en-US" sz="2400" b="1">
              <a:solidFill>
                <a:srgbClr val="3366FF"/>
              </a:solidFill>
              <a:effectLst>
                <a:outerShdw blurRad="38100" dist="38100" dir="2700000" algn="tl">
                  <a:srgbClr val="000000"/>
                </a:outerShdw>
              </a:effectLst>
            </a:endParaRPr>
          </a:p>
        </p:txBody>
      </p:sp>
      <p:sp>
        <p:nvSpPr>
          <p:cNvPr id="13316" name="Rectangle 4"/>
          <p:cNvSpPr>
            <a:spLocks noChangeArrowheads="1"/>
          </p:cNvSpPr>
          <p:nvPr/>
        </p:nvSpPr>
        <p:spPr bwMode="auto">
          <a:xfrm>
            <a:off x="762000" y="1219200"/>
            <a:ext cx="762000" cy="12192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17" name="Rectangle 5"/>
          <p:cNvSpPr>
            <a:spLocks noChangeArrowheads="1"/>
          </p:cNvSpPr>
          <p:nvPr/>
        </p:nvSpPr>
        <p:spPr bwMode="auto">
          <a:xfrm>
            <a:off x="2005013" y="1676400"/>
            <a:ext cx="661987"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18" name="Rectangle 6"/>
          <p:cNvSpPr>
            <a:spLocks noChangeArrowheads="1"/>
          </p:cNvSpPr>
          <p:nvPr/>
        </p:nvSpPr>
        <p:spPr bwMode="auto">
          <a:xfrm>
            <a:off x="7620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19" name="Rectangle 7"/>
          <p:cNvSpPr>
            <a:spLocks noChangeArrowheads="1"/>
          </p:cNvSpPr>
          <p:nvPr/>
        </p:nvSpPr>
        <p:spPr bwMode="auto">
          <a:xfrm>
            <a:off x="20574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20" name="Rectangle 8"/>
          <p:cNvSpPr>
            <a:spLocks noChangeArrowheads="1"/>
          </p:cNvSpPr>
          <p:nvPr/>
        </p:nvSpPr>
        <p:spPr bwMode="auto">
          <a:xfrm>
            <a:off x="3276600" y="4343400"/>
            <a:ext cx="457200" cy="381000"/>
          </a:xfrm>
          <a:prstGeom prst="rect">
            <a:avLst/>
          </a:prstGeom>
          <a:solidFill>
            <a:srgbClr val="FF6600"/>
          </a:solidFill>
          <a:ln w="9525">
            <a:solidFill>
              <a:srgbClr val="FFFF00"/>
            </a:solidFill>
            <a:miter lim="800000"/>
            <a:headEnd/>
            <a:tailEnd/>
          </a:ln>
        </p:spPr>
        <p:txBody>
          <a:bodyPr wrap="none" anchor="ctr"/>
          <a:lstStyle/>
          <a:p>
            <a:endParaRPr lang="en-US"/>
          </a:p>
        </p:txBody>
      </p:sp>
      <p:sp>
        <p:nvSpPr>
          <p:cNvPr id="13321" name="Oval 9"/>
          <p:cNvSpPr>
            <a:spLocks noChangeArrowheads="1"/>
          </p:cNvSpPr>
          <p:nvPr/>
        </p:nvSpPr>
        <p:spPr bwMode="auto">
          <a:xfrm>
            <a:off x="5334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13322" name="Oval 10"/>
          <p:cNvSpPr>
            <a:spLocks noChangeArrowheads="1"/>
          </p:cNvSpPr>
          <p:nvPr/>
        </p:nvSpPr>
        <p:spPr bwMode="auto">
          <a:xfrm>
            <a:off x="17526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13323" name="Oval 11"/>
          <p:cNvSpPr>
            <a:spLocks noChangeArrowheads="1"/>
          </p:cNvSpPr>
          <p:nvPr/>
        </p:nvSpPr>
        <p:spPr bwMode="auto">
          <a:xfrm>
            <a:off x="2971800" y="4953000"/>
            <a:ext cx="990600" cy="990600"/>
          </a:xfrm>
          <a:prstGeom prst="ellipse">
            <a:avLst/>
          </a:prstGeom>
          <a:solidFill>
            <a:srgbClr val="FF6600"/>
          </a:solidFill>
          <a:ln w="9525">
            <a:solidFill>
              <a:srgbClr val="FFFF00"/>
            </a:solidFill>
            <a:round/>
            <a:headEnd/>
            <a:tailEnd/>
          </a:ln>
        </p:spPr>
        <p:txBody>
          <a:bodyPr wrap="none" anchor="ctr"/>
          <a:lstStyle/>
          <a:p>
            <a:endParaRPr lang="en-US"/>
          </a:p>
        </p:txBody>
      </p:sp>
      <p:sp>
        <p:nvSpPr>
          <p:cNvPr id="13324" name="Oval 12"/>
          <p:cNvSpPr>
            <a:spLocks noChangeArrowheads="1"/>
          </p:cNvSpPr>
          <p:nvPr/>
        </p:nvSpPr>
        <p:spPr bwMode="auto">
          <a:xfrm>
            <a:off x="41910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13325" name="Rectangle 13"/>
          <p:cNvSpPr>
            <a:spLocks noChangeArrowheads="1"/>
          </p:cNvSpPr>
          <p:nvPr/>
        </p:nvSpPr>
        <p:spPr bwMode="auto">
          <a:xfrm>
            <a:off x="5943600" y="2895600"/>
            <a:ext cx="1905000" cy="762000"/>
          </a:xfrm>
          <a:prstGeom prst="rect">
            <a:avLst/>
          </a:prstGeom>
          <a:solidFill>
            <a:srgbClr val="FF6600"/>
          </a:solidFill>
          <a:ln w="9525">
            <a:solidFill>
              <a:srgbClr val="FFFF00"/>
            </a:solidFill>
            <a:miter lim="800000"/>
            <a:headEnd/>
            <a:tailEnd/>
          </a:ln>
        </p:spPr>
        <p:txBody>
          <a:bodyPr wrap="none" anchor="ctr"/>
          <a:lstStyle/>
          <a:p>
            <a:endParaRPr lang="en-US"/>
          </a:p>
        </p:txBody>
      </p:sp>
      <p:sp>
        <p:nvSpPr>
          <p:cNvPr id="13326" name="Rectangle 14"/>
          <p:cNvSpPr>
            <a:spLocks noChangeArrowheads="1"/>
          </p:cNvSpPr>
          <p:nvPr/>
        </p:nvSpPr>
        <p:spPr bwMode="auto">
          <a:xfrm>
            <a:off x="5715000" y="5105400"/>
            <a:ext cx="14478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27" name="Rectangle 15"/>
          <p:cNvSpPr>
            <a:spLocks noChangeArrowheads="1"/>
          </p:cNvSpPr>
          <p:nvPr/>
        </p:nvSpPr>
        <p:spPr bwMode="auto">
          <a:xfrm>
            <a:off x="7620000" y="5105400"/>
            <a:ext cx="8382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28" name="Rectangle 16"/>
          <p:cNvSpPr>
            <a:spLocks noChangeArrowheads="1"/>
          </p:cNvSpPr>
          <p:nvPr/>
        </p:nvSpPr>
        <p:spPr bwMode="auto">
          <a:xfrm>
            <a:off x="7086600" y="4038600"/>
            <a:ext cx="1219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13329" name="Line 17"/>
          <p:cNvSpPr>
            <a:spLocks noChangeShapeType="1"/>
          </p:cNvSpPr>
          <p:nvPr/>
        </p:nvSpPr>
        <p:spPr bwMode="auto">
          <a:xfrm>
            <a:off x="0" y="3581400"/>
            <a:ext cx="34290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19"/>
          <p:cNvSpPr>
            <a:spLocks noChangeShapeType="1"/>
          </p:cNvSpPr>
          <p:nvPr/>
        </p:nvSpPr>
        <p:spPr bwMode="auto">
          <a:xfrm>
            <a:off x="5334000" y="4800600"/>
            <a:ext cx="28956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20"/>
          <p:cNvSpPr>
            <a:spLocks noChangeShapeType="1"/>
          </p:cNvSpPr>
          <p:nvPr/>
        </p:nvSpPr>
        <p:spPr bwMode="auto">
          <a:xfrm flipV="1">
            <a:off x="7315200" y="6096000"/>
            <a:ext cx="914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1"/>
          <p:cNvSpPr>
            <a:spLocks noChangeShapeType="1"/>
          </p:cNvSpPr>
          <p:nvPr/>
        </p:nvSpPr>
        <p:spPr bwMode="auto">
          <a:xfrm flipV="1">
            <a:off x="7315200" y="4800600"/>
            <a:ext cx="0" cy="12954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Line 22"/>
          <p:cNvSpPr>
            <a:spLocks noChangeShapeType="1"/>
          </p:cNvSpPr>
          <p:nvPr/>
        </p:nvSpPr>
        <p:spPr bwMode="auto">
          <a:xfrm flipV="1">
            <a:off x="3429000" y="3581400"/>
            <a:ext cx="0" cy="7620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34" name="Line 24"/>
          <p:cNvSpPr>
            <a:spLocks noChangeShapeType="1"/>
          </p:cNvSpPr>
          <p:nvPr/>
        </p:nvSpPr>
        <p:spPr bwMode="auto">
          <a:xfrm flipV="1">
            <a:off x="35052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62" name="Line 30"/>
          <p:cNvSpPr>
            <a:spLocks noChangeShapeType="1"/>
          </p:cNvSpPr>
          <p:nvPr/>
        </p:nvSpPr>
        <p:spPr bwMode="auto">
          <a:xfrm flipV="1">
            <a:off x="5334000" y="4114800"/>
            <a:ext cx="0" cy="685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3" name="Line 31"/>
          <p:cNvSpPr>
            <a:spLocks noChangeShapeType="1"/>
          </p:cNvSpPr>
          <p:nvPr/>
        </p:nvSpPr>
        <p:spPr bwMode="auto">
          <a:xfrm flipV="1">
            <a:off x="3429000" y="5943600"/>
            <a:ext cx="0" cy="3048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4" name="Line 32"/>
          <p:cNvSpPr>
            <a:spLocks noChangeShapeType="1"/>
          </p:cNvSpPr>
          <p:nvPr/>
        </p:nvSpPr>
        <p:spPr bwMode="auto">
          <a:xfrm flipH="1" flipV="1">
            <a:off x="3429000" y="6248400"/>
            <a:ext cx="21336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5" name="Line 33"/>
          <p:cNvSpPr>
            <a:spLocks noChangeShapeType="1"/>
          </p:cNvSpPr>
          <p:nvPr/>
        </p:nvSpPr>
        <p:spPr bwMode="auto">
          <a:xfrm flipH="1" flipV="1">
            <a:off x="5562600" y="3352800"/>
            <a:ext cx="6096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66" name="Line 34"/>
          <p:cNvSpPr>
            <a:spLocks noChangeShapeType="1"/>
          </p:cNvSpPr>
          <p:nvPr/>
        </p:nvSpPr>
        <p:spPr bwMode="auto">
          <a:xfrm flipV="1">
            <a:off x="5562600" y="3352800"/>
            <a:ext cx="0" cy="28956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7" name="Line 35"/>
          <p:cNvSpPr>
            <a:spLocks noChangeShapeType="1"/>
          </p:cNvSpPr>
          <p:nvPr/>
        </p:nvSpPr>
        <p:spPr bwMode="auto">
          <a:xfrm flipH="1" flipV="1">
            <a:off x="7848600" y="3352800"/>
            <a:ext cx="8382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4068" name="Line 36"/>
          <p:cNvSpPr>
            <a:spLocks noChangeShapeType="1"/>
          </p:cNvSpPr>
          <p:nvPr/>
        </p:nvSpPr>
        <p:spPr bwMode="auto">
          <a:xfrm flipV="1">
            <a:off x="8686800" y="3352800"/>
            <a:ext cx="0" cy="30480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9" name="Line 37"/>
          <p:cNvSpPr>
            <a:spLocks noChangeShapeType="1"/>
          </p:cNvSpPr>
          <p:nvPr/>
        </p:nvSpPr>
        <p:spPr bwMode="auto">
          <a:xfrm flipH="1" flipV="1">
            <a:off x="6781800" y="6400800"/>
            <a:ext cx="19050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0" name="Line 38"/>
          <p:cNvSpPr>
            <a:spLocks noChangeShapeType="1"/>
          </p:cNvSpPr>
          <p:nvPr/>
        </p:nvSpPr>
        <p:spPr bwMode="auto">
          <a:xfrm flipV="1">
            <a:off x="6781800" y="6096000"/>
            <a:ext cx="0" cy="3048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1" name="Line 39"/>
          <p:cNvSpPr>
            <a:spLocks noChangeShapeType="1"/>
          </p:cNvSpPr>
          <p:nvPr/>
        </p:nvSpPr>
        <p:spPr bwMode="auto">
          <a:xfrm flipH="1" flipV="1">
            <a:off x="6781800" y="6096000"/>
            <a:ext cx="5334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45" name="Line 41"/>
          <p:cNvSpPr>
            <a:spLocks noChangeShapeType="1"/>
          </p:cNvSpPr>
          <p:nvPr/>
        </p:nvSpPr>
        <p:spPr bwMode="auto">
          <a:xfrm flipV="1">
            <a:off x="8229600" y="48006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46" name="Line 42"/>
          <p:cNvSpPr>
            <a:spLocks noChangeShapeType="1"/>
          </p:cNvSpPr>
          <p:nvPr/>
        </p:nvSpPr>
        <p:spPr bwMode="auto">
          <a:xfrm flipV="1">
            <a:off x="8229600" y="57912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75" name="Line 43"/>
          <p:cNvSpPr>
            <a:spLocks noChangeShapeType="1"/>
          </p:cNvSpPr>
          <p:nvPr/>
        </p:nvSpPr>
        <p:spPr bwMode="auto">
          <a:xfrm flipV="1">
            <a:off x="5334000" y="1524000"/>
            <a:ext cx="0" cy="2590800"/>
          </a:xfrm>
          <a:prstGeom prst="line">
            <a:avLst/>
          </a:prstGeom>
          <a:noFill/>
          <a:ln w="5715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4076" name="Line 44"/>
          <p:cNvSpPr>
            <a:spLocks noChangeShapeType="1"/>
          </p:cNvSpPr>
          <p:nvPr/>
        </p:nvSpPr>
        <p:spPr bwMode="auto">
          <a:xfrm flipV="1">
            <a:off x="5334000" y="1524000"/>
            <a:ext cx="2209800" cy="0"/>
          </a:xfrm>
          <a:prstGeom prst="line">
            <a:avLst/>
          </a:prstGeom>
          <a:noFill/>
          <a:ln w="5715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49" name="Rectangle 45"/>
          <p:cNvSpPr>
            <a:spLocks noChangeArrowheads="1"/>
          </p:cNvSpPr>
          <p:nvPr/>
        </p:nvSpPr>
        <p:spPr bwMode="auto">
          <a:xfrm>
            <a:off x="7529513" y="1385888"/>
            <a:ext cx="228600" cy="228600"/>
          </a:xfrm>
          <a:prstGeom prst="rect">
            <a:avLst/>
          </a:prstGeom>
          <a:solidFill>
            <a:srgbClr val="FF3300"/>
          </a:solidFill>
          <a:ln w="9525">
            <a:solidFill>
              <a:srgbClr val="FFFF00"/>
            </a:solidFill>
            <a:miter lim="800000"/>
            <a:headEnd/>
            <a:tailEnd/>
          </a:ln>
        </p:spPr>
        <p:txBody>
          <a:bodyPr wrap="none" anchor="ctr"/>
          <a:lstStyle/>
          <a:p>
            <a:endParaRPr lang="en-US"/>
          </a:p>
        </p:txBody>
      </p:sp>
      <p:sp>
        <p:nvSpPr>
          <p:cNvPr id="44079" name="Text Box 47"/>
          <p:cNvSpPr txBox="1">
            <a:spLocks noChangeArrowheads="1"/>
          </p:cNvSpPr>
          <p:nvPr/>
        </p:nvSpPr>
        <p:spPr bwMode="auto">
          <a:xfrm>
            <a:off x="1700213" y="5114925"/>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metals</a:t>
            </a:r>
          </a:p>
          <a:p>
            <a:pPr algn="ctr">
              <a:defRPr/>
            </a:pPr>
            <a:r>
              <a:rPr lang="en-US" b="1">
                <a:solidFill>
                  <a:srgbClr val="FFFF00"/>
                </a:solidFill>
                <a:effectLst>
                  <a:outerShdw blurRad="38100" dist="38100" dir="2700000" algn="tl">
                    <a:srgbClr val="000000"/>
                  </a:outerShdw>
                </a:effectLst>
              </a:rPr>
              <a:t>precip</a:t>
            </a:r>
          </a:p>
        </p:txBody>
      </p:sp>
      <p:sp>
        <p:nvSpPr>
          <p:cNvPr id="44080" name="Text Box 48"/>
          <p:cNvSpPr txBox="1">
            <a:spLocks noChangeArrowheads="1"/>
          </p:cNvSpPr>
          <p:nvPr/>
        </p:nvSpPr>
        <p:spPr bwMode="auto">
          <a:xfrm>
            <a:off x="2924175" y="513873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a:t>
            </a:r>
          </a:p>
          <a:p>
            <a:pPr algn="ctr">
              <a:defRPr/>
            </a:pPr>
            <a:r>
              <a:rPr lang="en-US" b="1">
                <a:solidFill>
                  <a:srgbClr val="FFFF00"/>
                </a:solidFill>
                <a:effectLst>
                  <a:outerShdw blurRad="38100" dist="38100" dir="2700000" algn="tl">
                    <a:srgbClr val="000000"/>
                  </a:outerShdw>
                </a:effectLst>
              </a:rPr>
              <a:t>destruct</a:t>
            </a:r>
          </a:p>
        </p:txBody>
      </p:sp>
      <p:sp>
        <p:nvSpPr>
          <p:cNvPr id="44081" name="Text Box 49"/>
          <p:cNvSpPr txBox="1">
            <a:spLocks noChangeArrowheads="1"/>
          </p:cNvSpPr>
          <p:nvPr/>
        </p:nvSpPr>
        <p:spPr bwMode="auto">
          <a:xfrm>
            <a:off x="4148138" y="52482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floc</a:t>
            </a:r>
          </a:p>
        </p:txBody>
      </p:sp>
      <p:sp>
        <p:nvSpPr>
          <p:cNvPr id="44082" name="Text Box 50"/>
          <p:cNvSpPr txBox="1">
            <a:spLocks noChangeArrowheads="1"/>
          </p:cNvSpPr>
          <p:nvPr/>
        </p:nvSpPr>
        <p:spPr bwMode="auto">
          <a:xfrm>
            <a:off x="5915025" y="52863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clarifier</a:t>
            </a:r>
          </a:p>
        </p:txBody>
      </p:sp>
      <p:sp>
        <p:nvSpPr>
          <p:cNvPr id="44083" name="Text Box 51"/>
          <p:cNvSpPr txBox="1">
            <a:spLocks noChangeArrowheads="1"/>
          </p:cNvSpPr>
          <p:nvPr/>
        </p:nvSpPr>
        <p:spPr bwMode="auto">
          <a:xfrm>
            <a:off x="7505700" y="5133975"/>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sand</a:t>
            </a:r>
          </a:p>
          <a:p>
            <a:pPr algn="ctr">
              <a:defRPr/>
            </a:pPr>
            <a:r>
              <a:rPr lang="en-US" b="1">
                <a:solidFill>
                  <a:srgbClr val="FFFF00"/>
                </a:solidFill>
                <a:effectLst>
                  <a:outerShdw blurRad="38100" dist="38100" dir="2700000" algn="tl">
                    <a:srgbClr val="000000"/>
                  </a:outerShdw>
                </a:effectLst>
              </a:rPr>
              <a:t>filt</a:t>
            </a:r>
          </a:p>
        </p:txBody>
      </p:sp>
      <p:sp>
        <p:nvSpPr>
          <p:cNvPr id="44084" name="Text Box 52"/>
          <p:cNvSpPr txBox="1">
            <a:spLocks noChangeArrowheads="1"/>
          </p:cNvSpPr>
          <p:nvPr/>
        </p:nvSpPr>
        <p:spPr bwMode="auto">
          <a:xfrm>
            <a:off x="6953250" y="4038600"/>
            <a:ext cx="150018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sludge hold</a:t>
            </a:r>
          </a:p>
        </p:txBody>
      </p:sp>
      <p:sp>
        <p:nvSpPr>
          <p:cNvPr id="44085" name="Text Box 53"/>
          <p:cNvSpPr txBox="1">
            <a:spLocks noChangeArrowheads="1"/>
          </p:cNvSpPr>
          <p:nvPr/>
        </p:nvSpPr>
        <p:spPr bwMode="auto">
          <a:xfrm>
            <a:off x="5905500" y="2990850"/>
            <a:ext cx="201453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 destruct</a:t>
            </a:r>
          </a:p>
        </p:txBody>
      </p:sp>
      <p:sp>
        <p:nvSpPr>
          <p:cNvPr id="44086" name="Text Box 54"/>
          <p:cNvSpPr txBox="1">
            <a:spLocks noChangeArrowheads="1"/>
          </p:cNvSpPr>
          <p:nvPr/>
        </p:nvSpPr>
        <p:spPr bwMode="auto">
          <a:xfrm>
            <a:off x="576263" y="1490663"/>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filter</a:t>
            </a:r>
          </a:p>
          <a:p>
            <a:pPr algn="ctr">
              <a:defRPr/>
            </a:pPr>
            <a:r>
              <a:rPr lang="en-US" b="1">
                <a:solidFill>
                  <a:srgbClr val="FFFF00"/>
                </a:solidFill>
                <a:effectLst>
                  <a:outerShdw blurRad="38100" dist="38100" dir="2700000" algn="tl">
                    <a:srgbClr val="000000"/>
                  </a:outerShdw>
                </a:effectLst>
              </a:rPr>
              <a:t>press</a:t>
            </a:r>
          </a:p>
        </p:txBody>
      </p:sp>
      <p:sp>
        <p:nvSpPr>
          <p:cNvPr id="44087" name="Text Box 55"/>
          <p:cNvSpPr txBox="1">
            <a:spLocks noChangeArrowheads="1"/>
          </p:cNvSpPr>
          <p:nvPr/>
        </p:nvSpPr>
        <p:spPr bwMode="auto">
          <a:xfrm>
            <a:off x="1800225" y="1828800"/>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dryer</a:t>
            </a:r>
          </a:p>
        </p:txBody>
      </p:sp>
      <p:sp>
        <p:nvSpPr>
          <p:cNvPr id="44088" name="Text Box 56"/>
          <p:cNvSpPr txBox="1">
            <a:spLocks noChangeArrowheads="1"/>
          </p:cNvSpPr>
          <p:nvPr/>
        </p:nvSpPr>
        <p:spPr bwMode="auto">
          <a:xfrm>
            <a:off x="285750" y="4357688"/>
            <a:ext cx="1414463" cy="366712"/>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acid-sump</a:t>
            </a:r>
          </a:p>
        </p:txBody>
      </p:sp>
      <p:sp>
        <p:nvSpPr>
          <p:cNvPr id="44089" name="Text Box 57"/>
          <p:cNvSpPr txBox="1">
            <a:spLocks noChangeArrowheads="1"/>
          </p:cNvSpPr>
          <p:nvPr/>
        </p:nvSpPr>
        <p:spPr bwMode="auto">
          <a:xfrm>
            <a:off x="200025" y="3200400"/>
            <a:ext cx="252888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influent wastewaters</a:t>
            </a:r>
          </a:p>
        </p:txBody>
      </p:sp>
      <p:sp>
        <p:nvSpPr>
          <p:cNvPr id="44090" name="Text Box 58"/>
          <p:cNvSpPr txBox="1">
            <a:spLocks noChangeArrowheads="1"/>
          </p:cNvSpPr>
          <p:nvPr/>
        </p:nvSpPr>
        <p:spPr bwMode="auto">
          <a:xfrm>
            <a:off x="7805738" y="123348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sample</a:t>
            </a:r>
          </a:p>
          <a:p>
            <a:pPr algn="ctr">
              <a:defRPr/>
            </a:pPr>
            <a:r>
              <a:rPr lang="en-US" b="1">
                <a:solidFill>
                  <a:srgbClr val="FFFF00"/>
                </a:solidFill>
                <a:effectLst>
                  <a:outerShdw blurRad="38100" dist="38100" dir="2700000" algn="tl">
                    <a:srgbClr val="000000"/>
                  </a:outerShdw>
                </a:effectLst>
              </a:rPr>
              <a:t>point</a:t>
            </a:r>
          </a:p>
        </p:txBody>
      </p:sp>
      <p:sp>
        <p:nvSpPr>
          <p:cNvPr id="44091" name="Text Box 59"/>
          <p:cNvSpPr txBox="1">
            <a:spLocks noChangeArrowheads="1"/>
          </p:cNvSpPr>
          <p:nvPr/>
        </p:nvSpPr>
        <p:spPr bwMode="auto">
          <a:xfrm>
            <a:off x="2847975" y="4333875"/>
            <a:ext cx="1414463"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cn-sump</a:t>
            </a:r>
          </a:p>
        </p:txBody>
      </p:sp>
      <p:sp>
        <p:nvSpPr>
          <p:cNvPr id="44092" name="Text Box 60"/>
          <p:cNvSpPr txBox="1">
            <a:spLocks noChangeArrowheads="1"/>
          </p:cNvSpPr>
          <p:nvPr/>
        </p:nvSpPr>
        <p:spPr bwMode="auto">
          <a:xfrm>
            <a:off x="1624013" y="4352925"/>
            <a:ext cx="1414462"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gen-sump</a:t>
            </a:r>
          </a:p>
        </p:txBody>
      </p:sp>
      <p:sp>
        <p:nvSpPr>
          <p:cNvPr id="44093" name="Text Box 61"/>
          <p:cNvSpPr txBox="1">
            <a:spLocks noChangeArrowheads="1"/>
          </p:cNvSpPr>
          <p:nvPr/>
        </p:nvSpPr>
        <p:spPr bwMode="auto">
          <a:xfrm>
            <a:off x="500063" y="5105400"/>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chrome</a:t>
            </a:r>
          </a:p>
          <a:p>
            <a:pPr algn="ctr">
              <a:defRPr/>
            </a:pPr>
            <a:r>
              <a:rPr lang="en-US" b="1">
                <a:solidFill>
                  <a:srgbClr val="FFFF00"/>
                </a:solidFill>
                <a:effectLst>
                  <a:outerShdw blurRad="38100" dist="38100" dir="2700000" algn="tl">
                    <a:srgbClr val="000000"/>
                  </a:outerShdw>
                </a:effectLst>
              </a:rPr>
              <a:t>reduxn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6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0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0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06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0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3" grpId="0" animBg="1"/>
      <p:bldP spid="44064" grpId="0" animBg="1"/>
      <p:bldP spid="44065" grpId="0" animBg="1"/>
      <p:bldP spid="44066" grpId="0" animBg="1"/>
      <p:bldP spid="44067" grpId="0" animBg="1"/>
      <p:bldP spid="44068" grpId="0" animBg="1"/>
      <p:bldP spid="44069" grpId="0" animBg="1"/>
      <p:bldP spid="44070" grpId="0" animBg="1"/>
      <p:bldP spid="440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edcoat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1066800" y="5257800"/>
            <a:ext cx="3124200" cy="1173163"/>
          </a:xfrm>
          <a:prstGeom prst="rect">
            <a:avLst/>
          </a:prstGeom>
          <a:solidFill>
            <a:srgbClr val="410082"/>
          </a:solidFill>
          <a:ln w="76200">
            <a:solidFill>
              <a:srgbClr val="FFFF00"/>
            </a:solidFill>
            <a:miter lim="800000"/>
            <a:headEnd/>
            <a:tailEnd/>
          </a:ln>
          <a:effectLst/>
        </p:spPr>
        <p:txBody>
          <a:bodyPr>
            <a:spAutoFit/>
          </a:bodyPr>
          <a:lstStyle/>
          <a:p>
            <a:pPr>
              <a:defRPr/>
            </a:pPr>
            <a:r>
              <a:rPr lang="en-US" sz="2200">
                <a:solidFill>
                  <a:srgbClr val="FF9933"/>
                </a:solidFill>
                <a:effectLst>
                  <a:outerShdw blurRad="38100" dist="38100" dir="2700000" algn="tl">
                    <a:srgbClr val="000000"/>
                  </a:outerShdw>
                </a:effectLst>
              </a:rPr>
              <a:t>diversion valve closed</a:t>
            </a:r>
          </a:p>
          <a:p>
            <a:pPr>
              <a:defRPr/>
            </a:pPr>
            <a:r>
              <a:rPr lang="en-US" sz="2200">
                <a:solidFill>
                  <a:srgbClr val="FFFF00"/>
                </a:solidFill>
                <a:effectLst>
                  <a:outerShdw blurRad="38100" dist="38100" dir="2700000" algn="tl">
                    <a:srgbClr val="000000"/>
                  </a:outerShdw>
                </a:effectLst>
              </a:rPr>
              <a:t>Cd – 0.7 mg/l</a:t>
            </a:r>
          </a:p>
          <a:p>
            <a:pPr>
              <a:defRPr/>
            </a:pPr>
            <a:r>
              <a:rPr lang="en-US" sz="2200">
                <a:solidFill>
                  <a:srgbClr val="FFFF00"/>
                </a:solidFill>
                <a:effectLst>
                  <a:outerShdw blurRad="38100" dist="38100" dir="2700000" algn="tl">
                    <a:srgbClr val="000000"/>
                  </a:outerShdw>
                </a:effectLst>
              </a:rPr>
              <a:t>Zn – 1.3 mg/l</a:t>
            </a:r>
          </a:p>
        </p:txBody>
      </p:sp>
      <p:sp>
        <p:nvSpPr>
          <p:cNvPr id="45068" name="Text Box 12"/>
          <p:cNvSpPr txBox="1">
            <a:spLocks noChangeArrowheads="1"/>
          </p:cNvSpPr>
          <p:nvPr/>
        </p:nvSpPr>
        <p:spPr bwMode="auto">
          <a:xfrm>
            <a:off x="4724400" y="3657600"/>
            <a:ext cx="2971800" cy="2847975"/>
          </a:xfrm>
          <a:prstGeom prst="rect">
            <a:avLst/>
          </a:prstGeom>
          <a:solidFill>
            <a:srgbClr val="410082"/>
          </a:solidFill>
          <a:ln w="76200">
            <a:solidFill>
              <a:srgbClr val="FFFF00"/>
            </a:solidFill>
            <a:miter lim="800000"/>
            <a:headEnd/>
            <a:tailEnd/>
          </a:ln>
          <a:effectLst/>
        </p:spPr>
        <p:txBody>
          <a:bodyPr>
            <a:spAutoFit/>
          </a:bodyPr>
          <a:lstStyle/>
          <a:p>
            <a:pPr>
              <a:defRPr/>
            </a:pPr>
            <a:r>
              <a:rPr lang="en-US" sz="2200">
                <a:solidFill>
                  <a:srgbClr val="FF9933"/>
                </a:solidFill>
                <a:effectLst>
                  <a:outerShdw blurRad="38100" dist="38100" dir="2700000" algn="tl">
                    <a:srgbClr val="000000"/>
                  </a:outerShdw>
                </a:effectLst>
              </a:rPr>
              <a:t>diversion valve open</a:t>
            </a:r>
          </a:p>
          <a:p>
            <a:pPr>
              <a:defRPr/>
            </a:pPr>
            <a:r>
              <a:rPr lang="en-US" sz="2200">
                <a:solidFill>
                  <a:srgbClr val="FFFF00"/>
                </a:solidFill>
                <a:effectLst>
                  <a:outerShdw blurRad="38100" dist="38100" dir="2700000" algn="tl">
                    <a:srgbClr val="000000"/>
                  </a:outerShdw>
                </a:effectLst>
              </a:rPr>
              <a:t>Cd – 48.0 mg/l</a:t>
            </a:r>
          </a:p>
          <a:p>
            <a:pPr>
              <a:defRPr/>
            </a:pPr>
            <a:r>
              <a:rPr lang="en-US" sz="2200">
                <a:solidFill>
                  <a:srgbClr val="FFFF00"/>
                </a:solidFill>
                <a:effectLst>
                  <a:outerShdw blurRad="38100" dist="38100" dir="2700000" algn="tl">
                    <a:srgbClr val="000000"/>
                  </a:outerShdw>
                </a:effectLst>
              </a:rPr>
              <a:t>Zn – 2490. mg/l</a:t>
            </a:r>
          </a:p>
          <a:p>
            <a:pPr>
              <a:defRPr/>
            </a:pPr>
            <a:r>
              <a:rPr lang="en-US" sz="2200">
                <a:solidFill>
                  <a:srgbClr val="FFFF00"/>
                </a:solidFill>
                <a:effectLst>
                  <a:outerShdw blurRad="38100" dist="38100" dir="2700000" algn="tl">
                    <a:srgbClr val="000000"/>
                  </a:outerShdw>
                </a:effectLst>
              </a:rPr>
              <a:t>CN – 18.0 mg/l</a:t>
            </a:r>
          </a:p>
          <a:p>
            <a:pPr>
              <a:defRPr/>
            </a:pPr>
            <a:r>
              <a:rPr lang="en-US" sz="2200">
                <a:solidFill>
                  <a:srgbClr val="FFFF00"/>
                </a:solidFill>
                <a:effectLst>
                  <a:outerShdw blurRad="38100" dist="38100" dir="2700000" algn="tl">
                    <a:srgbClr val="000000"/>
                  </a:outerShdw>
                </a:effectLst>
              </a:rPr>
              <a:t>Pb -2.07 mg/l</a:t>
            </a:r>
          </a:p>
          <a:p>
            <a:pPr>
              <a:defRPr/>
            </a:pPr>
            <a:r>
              <a:rPr lang="en-US" sz="2200">
                <a:solidFill>
                  <a:srgbClr val="FFFF00"/>
                </a:solidFill>
                <a:effectLst>
                  <a:outerShdw blurRad="38100" dist="38100" dir="2700000" algn="tl">
                    <a:srgbClr val="000000"/>
                  </a:outerShdw>
                </a:effectLst>
              </a:rPr>
              <a:t>Cr – 67.6 mg/l</a:t>
            </a:r>
          </a:p>
          <a:p>
            <a:pPr>
              <a:defRPr/>
            </a:pPr>
            <a:r>
              <a:rPr lang="en-US" sz="2200">
                <a:solidFill>
                  <a:srgbClr val="FFFF00"/>
                </a:solidFill>
                <a:effectLst>
                  <a:outerShdw blurRad="38100" dist="38100" dir="2700000" algn="tl">
                    <a:srgbClr val="000000"/>
                  </a:outerShdw>
                </a:effectLst>
              </a:rPr>
              <a:t>Cu – 10.9 mg/l</a:t>
            </a:r>
          </a:p>
          <a:p>
            <a:pPr>
              <a:defRPr/>
            </a:pPr>
            <a:r>
              <a:rPr lang="en-US" sz="2200">
                <a:solidFill>
                  <a:srgbClr val="FFFF00"/>
                </a:solidFill>
                <a:effectLst>
                  <a:outerShdw blurRad="38100" dist="38100" dir="2700000" algn="tl">
                    <a:srgbClr val="000000"/>
                  </a:outerShdw>
                </a:effectLst>
              </a:rPr>
              <a:t>Ni – 2.36 mg/l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fade">
                                      <p:cBhvr>
                                        <p:cTn id="7" dur="500"/>
                                        <p:tgtEl>
                                          <p:spTgt spid="450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068"/>
                                        </p:tgtEl>
                                        <p:attrNameLst>
                                          <p:attrName>style.visibility</p:attrName>
                                        </p:attrNameLst>
                                      </p:cBhvr>
                                      <p:to>
                                        <p:strVal val="visible"/>
                                      </p:to>
                                    </p:set>
                                    <p:animEffect transition="in" filter="fade">
                                      <p:cBhvr>
                                        <p:cTn id="10" dur="500"/>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dcoat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Text Box 6"/>
          <p:cNvSpPr txBox="1">
            <a:spLocks noChangeArrowheads="1"/>
          </p:cNvSpPr>
          <p:nvPr/>
        </p:nvSpPr>
        <p:spPr bwMode="auto">
          <a:xfrm>
            <a:off x="914400" y="1828800"/>
            <a:ext cx="11430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F9933"/>
                </a:solidFill>
                <a:effectLst>
                  <a:outerShdw blurRad="38100" dist="38100" dir="2700000" algn="tl">
                    <a:srgbClr val="000000"/>
                  </a:outerShdw>
                </a:effectLst>
              </a:rPr>
              <a:t>sewer</a:t>
            </a:r>
          </a:p>
        </p:txBody>
      </p:sp>
      <p:sp>
        <p:nvSpPr>
          <p:cNvPr id="15365" name="Line 7"/>
          <p:cNvSpPr>
            <a:spLocks noChangeShapeType="1"/>
          </p:cNvSpPr>
          <p:nvPr/>
        </p:nvSpPr>
        <p:spPr bwMode="auto">
          <a:xfrm>
            <a:off x="2133600" y="2057400"/>
            <a:ext cx="2057400" cy="0"/>
          </a:xfrm>
          <a:prstGeom prst="line">
            <a:avLst/>
          </a:prstGeom>
          <a:noFill/>
          <a:ln w="57150">
            <a:solidFill>
              <a:srgbClr val="FFCC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5240" name="Text Box 8"/>
          <p:cNvSpPr txBox="1">
            <a:spLocks noChangeArrowheads="1"/>
          </p:cNvSpPr>
          <p:nvPr/>
        </p:nvSpPr>
        <p:spPr bwMode="auto">
          <a:xfrm rot="4868910">
            <a:off x="4473575" y="4975225"/>
            <a:ext cx="2757488" cy="427038"/>
          </a:xfrm>
          <a:prstGeom prst="rect">
            <a:avLst/>
          </a:prstGeom>
          <a:noFill/>
          <a:ln w="9525">
            <a:noFill/>
            <a:miter lim="800000"/>
            <a:headEnd/>
            <a:tailEnd/>
          </a:ln>
          <a:effectLst/>
        </p:spPr>
        <p:txBody>
          <a:bodyPr>
            <a:spAutoFit/>
          </a:bodyPr>
          <a:lstStyle/>
          <a:p>
            <a:pPr>
              <a:spcBef>
                <a:spcPct val="50000"/>
              </a:spcBef>
              <a:defRPr/>
            </a:pPr>
            <a:r>
              <a:rPr lang="en-US" sz="2200">
                <a:solidFill>
                  <a:srgbClr val="FF9933"/>
                </a:solidFill>
                <a:effectLst>
                  <a:outerShdw blurRad="38100" dist="38100" dir="2700000" algn="tl">
                    <a:srgbClr val="000000"/>
                  </a:outerShdw>
                </a:effectLst>
              </a:rPr>
              <a:t>cyanide return line</a:t>
            </a:r>
          </a:p>
        </p:txBody>
      </p:sp>
      <p:sp>
        <p:nvSpPr>
          <p:cNvPr id="15367" name="Line 9"/>
          <p:cNvSpPr>
            <a:spLocks noChangeShapeType="1"/>
          </p:cNvSpPr>
          <p:nvPr/>
        </p:nvSpPr>
        <p:spPr bwMode="auto">
          <a:xfrm>
            <a:off x="5257800" y="2514600"/>
            <a:ext cx="361950" cy="2500313"/>
          </a:xfrm>
          <a:prstGeom prst="line">
            <a:avLst/>
          </a:prstGeom>
          <a:noFill/>
          <a:ln w="5715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10"/>
          <p:cNvSpPr>
            <a:spLocks noChangeShapeType="1"/>
          </p:cNvSpPr>
          <p:nvPr/>
        </p:nvSpPr>
        <p:spPr bwMode="auto">
          <a:xfrm flipH="1">
            <a:off x="5486400" y="5029200"/>
            <a:ext cx="114300" cy="34290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11"/>
          <p:cNvSpPr>
            <a:spLocks noChangeShapeType="1"/>
          </p:cNvSpPr>
          <p:nvPr/>
        </p:nvSpPr>
        <p:spPr bwMode="auto">
          <a:xfrm flipH="1">
            <a:off x="5029200" y="5334000"/>
            <a:ext cx="414338" cy="200025"/>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Line 12"/>
          <p:cNvSpPr>
            <a:spLocks noChangeShapeType="1"/>
          </p:cNvSpPr>
          <p:nvPr/>
        </p:nvSpPr>
        <p:spPr bwMode="auto">
          <a:xfrm flipH="1">
            <a:off x="4419600" y="5562600"/>
            <a:ext cx="576263" cy="428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Line 13"/>
          <p:cNvSpPr>
            <a:spLocks noChangeShapeType="1"/>
          </p:cNvSpPr>
          <p:nvPr/>
        </p:nvSpPr>
        <p:spPr bwMode="auto">
          <a:xfrm flipH="1" flipV="1">
            <a:off x="3962400" y="5410200"/>
            <a:ext cx="381000" cy="152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2" name="Line 14"/>
          <p:cNvSpPr>
            <a:spLocks noChangeShapeType="1"/>
          </p:cNvSpPr>
          <p:nvPr/>
        </p:nvSpPr>
        <p:spPr bwMode="auto">
          <a:xfrm flipH="1" flipV="1">
            <a:off x="3810000" y="5105400"/>
            <a:ext cx="152400" cy="30480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3" name="Line 15"/>
          <p:cNvSpPr>
            <a:spLocks noChangeShapeType="1"/>
          </p:cNvSpPr>
          <p:nvPr/>
        </p:nvSpPr>
        <p:spPr bwMode="auto">
          <a:xfrm flipV="1">
            <a:off x="3810000" y="2133600"/>
            <a:ext cx="533400" cy="2971800"/>
          </a:xfrm>
          <a:prstGeom prst="line">
            <a:avLst/>
          </a:prstGeom>
          <a:noFill/>
          <a:ln w="57150">
            <a:solidFill>
              <a:srgbClr val="FF99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4" name="Line 16"/>
          <p:cNvSpPr>
            <a:spLocks noChangeShapeType="1"/>
          </p:cNvSpPr>
          <p:nvPr/>
        </p:nvSpPr>
        <p:spPr bwMode="auto">
          <a:xfrm flipH="1" flipV="1">
            <a:off x="4114800" y="2057400"/>
            <a:ext cx="228600" cy="152400"/>
          </a:xfrm>
          <a:prstGeom prst="line">
            <a:avLst/>
          </a:prstGeom>
          <a:noFill/>
          <a:ln w="57150">
            <a:solidFill>
              <a:srgbClr val="FFCC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249" name="Text Box 17"/>
          <p:cNvSpPr txBox="1">
            <a:spLocks noChangeArrowheads="1"/>
          </p:cNvSpPr>
          <p:nvPr/>
        </p:nvSpPr>
        <p:spPr bwMode="auto">
          <a:xfrm>
            <a:off x="152400" y="304800"/>
            <a:ext cx="77724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How can POTWs establish violations of the bypass prohibition?</a:t>
            </a:r>
          </a:p>
        </p:txBody>
      </p:sp>
      <p:sp>
        <p:nvSpPr>
          <p:cNvPr id="95251" name="Text Box 19"/>
          <p:cNvSpPr txBox="1">
            <a:spLocks noChangeArrowheads="1"/>
          </p:cNvSpPr>
          <p:nvPr/>
        </p:nvSpPr>
        <p:spPr bwMode="auto">
          <a:xfrm>
            <a:off x="381000" y="2667000"/>
            <a:ext cx="2362200" cy="1187450"/>
          </a:xfrm>
          <a:prstGeom prst="rect">
            <a:avLst/>
          </a:prstGeom>
          <a:noFill/>
          <a:ln w="9525">
            <a:noFill/>
            <a:miter lim="800000"/>
            <a:headEnd/>
            <a:tailEnd/>
          </a:ln>
          <a:effectLst/>
        </p:spPr>
        <p:txBody>
          <a:bodyPr>
            <a:spAutoFit/>
          </a:bodyPr>
          <a:lstStyle/>
          <a:p>
            <a:pPr>
              <a:spcBef>
                <a:spcPct val="50000"/>
              </a:spcBef>
              <a:defRPr/>
            </a:pPr>
            <a:r>
              <a:rPr lang="en-US" sz="2400" b="1">
                <a:solidFill>
                  <a:srgbClr val="FF9933"/>
                </a:solidFill>
                <a:effectLst>
                  <a:outerShdw blurRad="38100" dist="38100" dir="2700000" algn="tl">
                    <a:srgbClr val="000000"/>
                  </a:outerShdw>
                </a:effectLst>
              </a:rPr>
              <a:t>If the diversion valve is in the open position</a:t>
            </a:r>
          </a:p>
        </p:txBody>
      </p:sp>
      <p:sp>
        <p:nvSpPr>
          <p:cNvPr id="95250" name="Text Box 18"/>
          <p:cNvSpPr txBox="1">
            <a:spLocks noChangeArrowheads="1"/>
          </p:cNvSpPr>
          <p:nvPr/>
        </p:nvSpPr>
        <p:spPr bwMode="auto">
          <a:xfrm>
            <a:off x="1905000" y="1612900"/>
            <a:ext cx="6019800" cy="4289425"/>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Establishing Violations</a:t>
            </a:r>
          </a:p>
          <a:p>
            <a:pPr>
              <a:buFontTx/>
              <a:buChar char="•"/>
              <a:defRPr/>
            </a:pPr>
            <a:r>
              <a:rPr lang="en-US" sz="2400" b="1">
                <a:solidFill>
                  <a:srgbClr val="00FFFF"/>
                </a:solidFill>
              </a:rPr>
              <a:t> inspect to find the method of</a:t>
            </a:r>
          </a:p>
          <a:p>
            <a:pPr>
              <a:defRPr/>
            </a:pPr>
            <a:r>
              <a:rPr lang="en-US" sz="2400" b="1">
                <a:solidFill>
                  <a:srgbClr val="00FFFF"/>
                </a:solidFill>
              </a:rPr>
              <a:t>  bypassing treatment</a:t>
            </a:r>
          </a:p>
          <a:p>
            <a:pPr>
              <a:buFontTx/>
              <a:buChar char="•"/>
              <a:defRPr/>
            </a:pPr>
            <a:r>
              <a:rPr lang="en-US" sz="2400" b="1">
                <a:solidFill>
                  <a:srgbClr val="00FFFF"/>
                </a:solidFill>
              </a:rPr>
              <a:t> inspect to establish what treatment</a:t>
            </a:r>
          </a:p>
          <a:p>
            <a:pPr>
              <a:defRPr/>
            </a:pPr>
            <a:r>
              <a:rPr lang="en-US" sz="2400" b="1">
                <a:solidFill>
                  <a:srgbClr val="00FFFF"/>
                </a:solidFill>
              </a:rPr>
              <a:t>  was bypassed</a:t>
            </a:r>
          </a:p>
          <a:p>
            <a:pPr>
              <a:buFontTx/>
              <a:buChar char="•"/>
              <a:defRPr/>
            </a:pPr>
            <a:r>
              <a:rPr lang="en-US" sz="2400" b="1">
                <a:solidFill>
                  <a:srgbClr val="00FFFF"/>
                </a:solidFill>
              </a:rPr>
              <a:t> sample potential sources to establish</a:t>
            </a:r>
          </a:p>
          <a:p>
            <a:pPr>
              <a:defRPr/>
            </a:pPr>
            <a:r>
              <a:rPr lang="en-US" sz="2400" b="1">
                <a:solidFill>
                  <a:srgbClr val="00FFFF"/>
                </a:solidFill>
              </a:rPr>
              <a:t>  the discharge quality of the bypass</a:t>
            </a:r>
          </a:p>
          <a:p>
            <a:pPr>
              <a:buFontTx/>
              <a:buChar char="•"/>
              <a:defRPr/>
            </a:pPr>
            <a:r>
              <a:rPr lang="en-US" sz="2400" b="1">
                <a:solidFill>
                  <a:srgbClr val="00FFFF"/>
                </a:solidFill>
              </a:rPr>
              <a:t> field verify to eliminate other </a:t>
            </a:r>
          </a:p>
          <a:p>
            <a:pPr>
              <a:defRPr/>
            </a:pPr>
            <a:r>
              <a:rPr lang="en-US" sz="2400" b="1">
                <a:solidFill>
                  <a:srgbClr val="00FFFF"/>
                </a:solidFill>
              </a:rPr>
              <a:t>  possible explanations</a:t>
            </a:r>
          </a:p>
          <a:p>
            <a:pPr>
              <a:buFontTx/>
              <a:buChar char="•"/>
              <a:defRPr/>
            </a:pPr>
            <a:r>
              <a:rPr lang="en-US" sz="2400" b="1">
                <a:solidFill>
                  <a:srgbClr val="00FFFF"/>
                </a:solidFill>
              </a:rPr>
              <a:t> link downstream surveillance to</a:t>
            </a:r>
          </a:p>
          <a:p>
            <a:pPr>
              <a:defRPr/>
            </a:pPr>
            <a:r>
              <a:rPr lang="en-US" sz="2400" b="1">
                <a:solidFill>
                  <a:srgbClr val="00FFFF"/>
                </a:solidFill>
              </a:rPr>
              <a:t>  bypassing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5250"/>
                                        </p:tgtEl>
                                        <p:attrNameLst>
                                          <p:attrName>style.visibility</p:attrName>
                                        </p:attrNameLst>
                                      </p:cBhvr>
                                      <p:to>
                                        <p:strVal val="visible"/>
                                      </p:to>
                                    </p:set>
                                    <p:anim calcmode="lin" valueType="num">
                                      <p:cBhvr>
                                        <p:cTn id="7" dur="500" fill="hold"/>
                                        <p:tgtEl>
                                          <p:spTgt spid="95250"/>
                                        </p:tgtEl>
                                        <p:attrNameLst>
                                          <p:attrName>ppt_w</p:attrName>
                                        </p:attrNameLst>
                                      </p:cBhvr>
                                      <p:tavLst>
                                        <p:tav tm="0">
                                          <p:val>
                                            <p:fltVal val="0"/>
                                          </p:val>
                                        </p:tav>
                                        <p:tav tm="100000">
                                          <p:val>
                                            <p:strVal val="#ppt_w"/>
                                          </p:val>
                                        </p:tav>
                                      </p:tavLst>
                                    </p:anim>
                                    <p:anim calcmode="lin" valueType="num">
                                      <p:cBhvr>
                                        <p:cTn id="8" dur="500" fill="hold"/>
                                        <p:tgtEl>
                                          <p:spTgt spid="952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9" descr="amf-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Text Box 6"/>
          <p:cNvSpPr txBox="1">
            <a:spLocks noChangeArrowheads="1"/>
          </p:cNvSpPr>
          <p:nvPr/>
        </p:nvSpPr>
        <p:spPr bwMode="auto">
          <a:xfrm>
            <a:off x="762000" y="5638800"/>
            <a:ext cx="2057400" cy="822325"/>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blind sump</a:t>
            </a:r>
          </a:p>
          <a:p>
            <a:pPr>
              <a:defRPr/>
            </a:pPr>
            <a:r>
              <a:rPr lang="en-US" sz="2400" b="1">
                <a:solidFill>
                  <a:srgbClr val="FFFF00"/>
                </a:solidFill>
                <a:effectLst>
                  <a:outerShdw blurRad="38100" dist="38100" dir="2700000" algn="tl">
                    <a:srgbClr val="000000"/>
                  </a:outerShdw>
                </a:effectLst>
              </a:rPr>
              <a:t>containment</a:t>
            </a:r>
          </a:p>
        </p:txBody>
      </p:sp>
      <p:sp>
        <p:nvSpPr>
          <p:cNvPr id="90129" name="Text Box 17"/>
          <p:cNvSpPr txBox="1">
            <a:spLocks noChangeArrowheads="1"/>
          </p:cNvSpPr>
          <p:nvPr/>
        </p:nvSpPr>
        <p:spPr bwMode="auto">
          <a:xfrm>
            <a:off x="152400" y="304800"/>
            <a:ext cx="77724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What can POTWs do to prevent illegal discharges that violate the bypass prohibition?</a:t>
            </a:r>
          </a:p>
        </p:txBody>
      </p:sp>
      <p:sp>
        <p:nvSpPr>
          <p:cNvPr id="90132" name="Text Box 20"/>
          <p:cNvSpPr txBox="1">
            <a:spLocks noChangeArrowheads="1"/>
          </p:cNvSpPr>
          <p:nvPr/>
        </p:nvSpPr>
        <p:spPr bwMode="auto">
          <a:xfrm>
            <a:off x="3124200" y="5257800"/>
            <a:ext cx="2209800" cy="822325"/>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minimum</a:t>
            </a:r>
          </a:p>
          <a:p>
            <a:pPr>
              <a:defRPr/>
            </a:pPr>
            <a:r>
              <a:rPr lang="en-US" sz="2400" b="1">
                <a:solidFill>
                  <a:srgbClr val="FFFF00"/>
                </a:solidFill>
                <a:effectLst>
                  <a:outerShdw blurRad="38100" dist="38100" dir="2700000" algn="tl">
                    <a:srgbClr val="000000"/>
                  </a:outerShdw>
                </a:effectLst>
              </a:rPr>
              <a:t>hose lengths</a:t>
            </a:r>
          </a:p>
        </p:txBody>
      </p:sp>
      <p:sp>
        <p:nvSpPr>
          <p:cNvPr id="90133" name="Text Box 21"/>
          <p:cNvSpPr txBox="1">
            <a:spLocks noChangeArrowheads="1"/>
          </p:cNvSpPr>
          <p:nvPr/>
        </p:nvSpPr>
        <p:spPr bwMode="auto">
          <a:xfrm>
            <a:off x="6400800" y="4038600"/>
            <a:ext cx="2286000" cy="1552575"/>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above-ground</a:t>
            </a:r>
          </a:p>
          <a:p>
            <a:pPr>
              <a:defRPr/>
            </a:pPr>
            <a:r>
              <a:rPr lang="en-US" sz="2400" b="1">
                <a:solidFill>
                  <a:srgbClr val="FFFF00"/>
                </a:solidFill>
                <a:effectLst>
                  <a:outerShdw blurRad="38100" dist="38100" dir="2700000" algn="tl">
                    <a:srgbClr val="000000"/>
                  </a:outerShdw>
                </a:effectLst>
              </a:rPr>
              <a:t>visually</a:t>
            </a:r>
          </a:p>
          <a:p>
            <a:pPr>
              <a:defRPr/>
            </a:pPr>
            <a:r>
              <a:rPr lang="en-US" sz="2400" b="1">
                <a:solidFill>
                  <a:srgbClr val="FFFF00"/>
                </a:solidFill>
                <a:effectLst>
                  <a:outerShdw blurRad="38100" dist="38100" dir="2700000" algn="tl">
                    <a:srgbClr val="000000"/>
                  </a:outerShdw>
                </a:effectLst>
              </a:rPr>
              <a:t>traceable</a:t>
            </a:r>
          </a:p>
          <a:p>
            <a:pPr>
              <a:defRPr/>
            </a:pPr>
            <a:r>
              <a:rPr lang="en-US" sz="2400" b="1">
                <a:solidFill>
                  <a:srgbClr val="FFFF00"/>
                </a:solidFill>
                <a:effectLst>
                  <a:outerShdw blurRad="38100" dist="38100" dir="2700000" algn="tl">
                    <a:srgbClr val="000000"/>
                  </a:outerShdw>
                </a:effectLst>
              </a:rPr>
              <a:t>piping</a:t>
            </a:r>
          </a:p>
        </p:txBody>
      </p:sp>
      <p:sp>
        <p:nvSpPr>
          <p:cNvPr id="90134" name="Text Box 22"/>
          <p:cNvSpPr txBox="1">
            <a:spLocks noChangeArrowheads="1"/>
          </p:cNvSpPr>
          <p:nvPr/>
        </p:nvSpPr>
        <p:spPr bwMode="auto">
          <a:xfrm>
            <a:off x="6553200" y="2057400"/>
            <a:ext cx="22860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hard-piped</a:t>
            </a:r>
          </a:p>
          <a:p>
            <a:pPr>
              <a:defRPr/>
            </a:pPr>
            <a:r>
              <a:rPr lang="en-US" sz="2400" b="1">
                <a:solidFill>
                  <a:srgbClr val="FFFF00"/>
                </a:solidFill>
                <a:effectLst>
                  <a:outerShdw blurRad="38100" dist="38100" dir="2700000" algn="tl">
                    <a:srgbClr val="000000"/>
                  </a:outerShdw>
                </a:effectLst>
              </a:rPr>
              <a:t>wastewater</a:t>
            </a:r>
          </a:p>
          <a:p>
            <a:pPr>
              <a:defRPr/>
            </a:pPr>
            <a:r>
              <a:rPr lang="en-US" sz="2400" b="1">
                <a:solidFill>
                  <a:srgbClr val="FFFF00"/>
                </a:solidFill>
                <a:effectLst>
                  <a:outerShdw blurRad="38100" dist="38100" dir="2700000" algn="tl">
                    <a:srgbClr val="000000"/>
                  </a:outerShdw>
                </a:effectLst>
              </a:rPr>
              <a:t>collection</a:t>
            </a:r>
          </a:p>
        </p:txBody>
      </p:sp>
      <p:sp>
        <p:nvSpPr>
          <p:cNvPr id="90130" name="Text Box 18"/>
          <p:cNvSpPr txBox="1">
            <a:spLocks noChangeArrowheads="1"/>
          </p:cNvSpPr>
          <p:nvPr/>
        </p:nvSpPr>
        <p:spPr bwMode="auto">
          <a:xfrm>
            <a:off x="3505200" y="1612900"/>
            <a:ext cx="4419600" cy="3924300"/>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Prevention Through Permit </a:t>
            </a:r>
            <a:br>
              <a:rPr lang="en-US" sz="2400" b="1">
                <a:solidFill>
                  <a:srgbClr val="FFFF66"/>
                </a:solidFill>
                <a:effectLst>
                  <a:outerShdw blurRad="38100" dist="38100" dir="2700000" algn="tl">
                    <a:srgbClr val="000000"/>
                  </a:outerShdw>
                </a:effectLst>
              </a:rPr>
            </a:br>
            <a:r>
              <a:rPr lang="en-US" sz="2400" b="1">
                <a:solidFill>
                  <a:srgbClr val="FFFF66"/>
                </a:solidFill>
                <a:effectLst>
                  <a:outerShdw blurRad="38100" dist="38100" dir="2700000" algn="tl">
                    <a:srgbClr val="000000"/>
                  </a:outerShdw>
                </a:effectLst>
              </a:rPr>
              <a:t>Application Requirements</a:t>
            </a:r>
          </a:p>
          <a:p>
            <a:pPr>
              <a:buFontTx/>
              <a:buChar char="•"/>
              <a:defRPr/>
            </a:pPr>
            <a:r>
              <a:rPr lang="en-US" sz="2400" b="1">
                <a:solidFill>
                  <a:srgbClr val="00FFFF"/>
                </a:solidFill>
              </a:rPr>
              <a:t> no connections after </a:t>
            </a:r>
          </a:p>
          <a:p>
            <a:pPr>
              <a:defRPr/>
            </a:pPr>
            <a:r>
              <a:rPr lang="en-US" sz="2400" b="1">
                <a:solidFill>
                  <a:srgbClr val="00FFFF"/>
                </a:solidFill>
              </a:rPr>
              <a:t>  treatment</a:t>
            </a:r>
          </a:p>
          <a:p>
            <a:pPr>
              <a:buFontTx/>
              <a:buChar char="•"/>
              <a:defRPr/>
            </a:pPr>
            <a:r>
              <a:rPr lang="en-US" sz="2400" b="1">
                <a:solidFill>
                  <a:srgbClr val="00FFFF"/>
                </a:solidFill>
              </a:rPr>
              <a:t> locked-out tagged-out</a:t>
            </a:r>
          </a:p>
          <a:p>
            <a:pPr>
              <a:defRPr/>
            </a:pPr>
            <a:r>
              <a:rPr lang="en-US" sz="2400" b="1">
                <a:solidFill>
                  <a:srgbClr val="00FFFF"/>
                </a:solidFill>
              </a:rPr>
              <a:t>  inlets</a:t>
            </a:r>
          </a:p>
          <a:p>
            <a:pPr>
              <a:buFontTx/>
              <a:buChar char="•"/>
              <a:defRPr/>
            </a:pPr>
            <a:r>
              <a:rPr lang="en-US" sz="2400" b="1">
                <a:solidFill>
                  <a:srgbClr val="00FFFF"/>
                </a:solidFill>
              </a:rPr>
              <a:t> above ground hard piping</a:t>
            </a:r>
          </a:p>
          <a:p>
            <a:pPr>
              <a:buFontTx/>
              <a:buChar char="•"/>
              <a:defRPr/>
            </a:pPr>
            <a:r>
              <a:rPr lang="en-US" sz="2400" b="1">
                <a:solidFill>
                  <a:srgbClr val="00FFFF"/>
                </a:solidFill>
              </a:rPr>
              <a:t> minimize or eliminate</a:t>
            </a:r>
          </a:p>
          <a:p>
            <a:pPr>
              <a:defRPr/>
            </a:pPr>
            <a:r>
              <a:rPr lang="en-US" sz="2400" b="1">
                <a:solidFill>
                  <a:srgbClr val="00FFFF"/>
                </a:solidFill>
              </a:rPr>
              <a:t>  portable pumps and hose</a:t>
            </a:r>
          </a:p>
          <a:p>
            <a:pPr>
              <a:defRPr/>
            </a:pPr>
            <a:r>
              <a:rPr lang="en-US" sz="2400" b="1">
                <a:solidFill>
                  <a:srgbClr val="00FFFF"/>
                </a:solidFill>
              </a:rPr>
              <a:t>  lengths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8"/>
                                        </p:tgtEl>
                                        <p:attrNameLst>
                                          <p:attrName>style.visibility</p:attrName>
                                        </p:attrNameLst>
                                      </p:cBhvr>
                                      <p:to>
                                        <p:strVal val="visible"/>
                                      </p:to>
                                    </p:set>
                                    <p:animEffect transition="in" filter="fade">
                                      <p:cBhvr>
                                        <p:cTn id="7" dur="2000"/>
                                        <p:tgtEl>
                                          <p:spTgt spid="9011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0132"/>
                                        </p:tgtEl>
                                        <p:attrNameLst>
                                          <p:attrName>style.visibility</p:attrName>
                                        </p:attrNameLst>
                                      </p:cBhvr>
                                      <p:to>
                                        <p:strVal val="visible"/>
                                      </p:to>
                                    </p:set>
                                    <p:animEffect transition="in" filter="fade">
                                      <p:cBhvr>
                                        <p:cTn id="11" dur="2000"/>
                                        <p:tgtEl>
                                          <p:spTgt spid="90132"/>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0133"/>
                                        </p:tgtEl>
                                        <p:attrNameLst>
                                          <p:attrName>style.visibility</p:attrName>
                                        </p:attrNameLst>
                                      </p:cBhvr>
                                      <p:to>
                                        <p:strVal val="visible"/>
                                      </p:to>
                                    </p:set>
                                    <p:animEffect transition="in" filter="fade">
                                      <p:cBhvr>
                                        <p:cTn id="15" dur="2000"/>
                                        <p:tgtEl>
                                          <p:spTgt spid="90133"/>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0134"/>
                                        </p:tgtEl>
                                        <p:attrNameLst>
                                          <p:attrName>style.visibility</p:attrName>
                                        </p:attrNameLst>
                                      </p:cBhvr>
                                      <p:to>
                                        <p:strVal val="visible"/>
                                      </p:to>
                                    </p:set>
                                    <p:animEffect transition="in" filter="fade">
                                      <p:cBhvr>
                                        <p:cTn id="19" dur="2000"/>
                                        <p:tgtEl>
                                          <p:spTgt spid="9013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90130"/>
                                        </p:tgtEl>
                                        <p:attrNameLst>
                                          <p:attrName>style.visibility</p:attrName>
                                        </p:attrNameLst>
                                      </p:cBhvr>
                                      <p:to>
                                        <p:strVal val="visible"/>
                                      </p:to>
                                    </p:set>
                                    <p:anim calcmode="lin" valueType="num">
                                      <p:cBhvr>
                                        <p:cTn id="24" dur="500" fill="hold"/>
                                        <p:tgtEl>
                                          <p:spTgt spid="90130"/>
                                        </p:tgtEl>
                                        <p:attrNameLst>
                                          <p:attrName>ppt_w</p:attrName>
                                        </p:attrNameLst>
                                      </p:cBhvr>
                                      <p:tavLst>
                                        <p:tav tm="0">
                                          <p:val>
                                            <p:fltVal val="0"/>
                                          </p:val>
                                        </p:tav>
                                        <p:tav tm="100000">
                                          <p:val>
                                            <p:strVal val="#ppt_w"/>
                                          </p:val>
                                        </p:tav>
                                      </p:tavLst>
                                    </p:anim>
                                    <p:anim calcmode="lin" valueType="num">
                                      <p:cBhvr>
                                        <p:cTn id="25" dur="500" fill="hold"/>
                                        <p:tgtEl>
                                          <p:spTgt spid="901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32" grpId="0"/>
      <p:bldP spid="90133" grpId="0"/>
      <p:bldP spid="90134" grpId="0"/>
      <p:bldP spid="901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 descr="numetal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Text Box 5"/>
          <p:cNvSpPr txBox="1">
            <a:spLocks noChangeArrowheads="1"/>
          </p:cNvSpPr>
          <p:nvPr/>
        </p:nvSpPr>
        <p:spPr bwMode="auto">
          <a:xfrm>
            <a:off x="152400" y="304800"/>
            <a:ext cx="51816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Is prevention through permitting enough to ensure IUs do not bypass?</a:t>
            </a:r>
          </a:p>
        </p:txBody>
      </p:sp>
      <p:sp>
        <p:nvSpPr>
          <p:cNvPr id="91142" name="Text Box 6"/>
          <p:cNvSpPr txBox="1">
            <a:spLocks noChangeArrowheads="1"/>
          </p:cNvSpPr>
          <p:nvPr/>
        </p:nvSpPr>
        <p:spPr bwMode="auto">
          <a:xfrm>
            <a:off x="3733800" y="4267200"/>
            <a:ext cx="2209800" cy="822325"/>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flexible hose</a:t>
            </a:r>
          </a:p>
          <a:p>
            <a:pPr>
              <a:defRPr/>
            </a:pPr>
            <a:r>
              <a:rPr lang="en-US" sz="2400" b="1">
                <a:solidFill>
                  <a:srgbClr val="FFFF00"/>
                </a:solidFill>
                <a:effectLst>
                  <a:outerShdw blurRad="38100" dist="38100" dir="2700000" algn="tl">
                    <a:srgbClr val="000000"/>
                  </a:outerShdw>
                </a:effectLst>
              </a:rPr>
              <a:t>to inlet 3</a:t>
            </a:r>
          </a:p>
        </p:txBody>
      </p:sp>
      <p:sp>
        <p:nvSpPr>
          <p:cNvPr id="91144" name="Text Box 8"/>
          <p:cNvSpPr txBox="1">
            <a:spLocks noChangeArrowheads="1"/>
          </p:cNvSpPr>
          <p:nvPr/>
        </p:nvSpPr>
        <p:spPr bwMode="auto">
          <a:xfrm>
            <a:off x="5410200" y="2286000"/>
            <a:ext cx="1143000" cy="384175"/>
          </a:xfrm>
          <a:prstGeom prst="rect">
            <a:avLst/>
          </a:prstGeom>
          <a:noFill/>
          <a:ln w="9525">
            <a:noFill/>
            <a:miter lim="800000"/>
            <a:headEnd/>
            <a:tailEnd/>
          </a:ln>
          <a:effectLst/>
        </p:spPr>
        <p:txBody>
          <a:bodyPr>
            <a:spAutoFit/>
          </a:bodyPr>
          <a:lstStyle/>
          <a:p>
            <a:pPr>
              <a:lnSpc>
                <a:spcPct val="80000"/>
              </a:lnSpc>
              <a:defRPr/>
            </a:pPr>
            <a:r>
              <a:rPr lang="en-US" sz="2400" b="1">
                <a:solidFill>
                  <a:srgbClr val="FFFF00"/>
                </a:solidFill>
                <a:effectLst>
                  <a:outerShdw blurRad="38100" dist="38100" dir="2700000" algn="tl">
                    <a:srgbClr val="000000"/>
                  </a:outerShdw>
                </a:effectLst>
              </a:rPr>
              <a:t>inlet 1</a:t>
            </a:r>
          </a:p>
        </p:txBody>
      </p:sp>
      <p:sp>
        <p:nvSpPr>
          <p:cNvPr id="91147" name="Text Box 11"/>
          <p:cNvSpPr txBox="1">
            <a:spLocks noChangeArrowheads="1"/>
          </p:cNvSpPr>
          <p:nvPr/>
        </p:nvSpPr>
        <p:spPr bwMode="auto">
          <a:xfrm>
            <a:off x="5867400" y="2667000"/>
            <a:ext cx="1143000" cy="45720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inlet 2</a:t>
            </a:r>
          </a:p>
        </p:txBody>
      </p:sp>
      <p:sp>
        <p:nvSpPr>
          <p:cNvPr id="91148" name="Text Box 12"/>
          <p:cNvSpPr txBox="1">
            <a:spLocks noChangeArrowheads="1"/>
          </p:cNvSpPr>
          <p:nvPr/>
        </p:nvSpPr>
        <p:spPr bwMode="auto">
          <a:xfrm>
            <a:off x="6172200" y="3124200"/>
            <a:ext cx="1143000" cy="45720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inlet 3</a:t>
            </a:r>
          </a:p>
        </p:txBody>
      </p:sp>
      <p:sp>
        <p:nvSpPr>
          <p:cNvPr id="17417" name="Line 13"/>
          <p:cNvSpPr>
            <a:spLocks noChangeShapeType="1"/>
          </p:cNvSpPr>
          <p:nvPr/>
        </p:nvSpPr>
        <p:spPr bwMode="auto">
          <a:xfrm>
            <a:off x="3124200" y="4572000"/>
            <a:ext cx="609600" cy="0"/>
          </a:xfrm>
          <a:prstGeom prst="line">
            <a:avLst/>
          </a:prstGeom>
          <a:noFill/>
          <a:ln w="76200">
            <a:solidFill>
              <a:srgbClr val="FFFF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7418" name="Line 14"/>
          <p:cNvSpPr>
            <a:spLocks noChangeShapeType="1"/>
          </p:cNvSpPr>
          <p:nvPr/>
        </p:nvSpPr>
        <p:spPr bwMode="auto">
          <a:xfrm flipH="1">
            <a:off x="6705600" y="1784350"/>
            <a:ext cx="381000" cy="6096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Line 15"/>
          <p:cNvSpPr>
            <a:spLocks noChangeShapeType="1"/>
          </p:cNvSpPr>
          <p:nvPr/>
        </p:nvSpPr>
        <p:spPr bwMode="auto">
          <a:xfrm>
            <a:off x="5943600" y="152400"/>
            <a:ext cx="1143000" cy="1676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152" name="Text Box 16"/>
          <p:cNvSpPr txBox="1">
            <a:spLocks noChangeArrowheads="1"/>
          </p:cNvSpPr>
          <p:nvPr/>
        </p:nvSpPr>
        <p:spPr bwMode="auto">
          <a:xfrm rot="3314674">
            <a:off x="5640388" y="1349375"/>
            <a:ext cx="3155950" cy="45720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from treatment unit</a:t>
            </a:r>
          </a:p>
        </p:txBody>
      </p:sp>
      <p:sp>
        <p:nvSpPr>
          <p:cNvPr id="91145" name="Text Box 9"/>
          <p:cNvSpPr txBox="1">
            <a:spLocks noChangeArrowheads="1"/>
          </p:cNvSpPr>
          <p:nvPr/>
        </p:nvSpPr>
        <p:spPr bwMode="auto">
          <a:xfrm>
            <a:off x="152400" y="2057400"/>
            <a:ext cx="5181600" cy="3194050"/>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Motivations Behind Bypassing</a:t>
            </a:r>
            <a:r>
              <a:rPr lang="en-US" sz="2400" b="1">
                <a:solidFill>
                  <a:srgbClr val="00FFFF"/>
                </a:solidFill>
              </a:rPr>
              <a:t> </a:t>
            </a:r>
          </a:p>
          <a:p>
            <a:pPr>
              <a:buFontTx/>
              <a:buChar char="•"/>
              <a:defRPr/>
            </a:pPr>
            <a:r>
              <a:rPr lang="en-US" sz="2400" b="1">
                <a:solidFill>
                  <a:srgbClr val="00FFFF"/>
                </a:solidFill>
              </a:rPr>
              <a:t> saves money</a:t>
            </a:r>
          </a:p>
          <a:p>
            <a:pPr>
              <a:buFontTx/>
              <a:buChar char="•"/>
              <a:defRPr/>
            </a:pPr>
            <a:r>
              <a:rPr lang="en-US" sz="2400" b="1">
                <a:solidFill>
                  <a:srgbClr val="00FFFF"/>
                </a:solidFill>
              </a:rPr>
              <a:t> possibility provides insurance</a:t>
            </a:r>
          </a:p>
          <a:p>
            <a:pPr>
              <a:buFontTx/>
              <a:buChar char="•"/>
              <a:defRPr/>
            </a:pPr>
            <a:r>
              <a:rPr lang="en-US" sz="2400" b="1">
                <a:solidFill>
                  <a:srgbClr val="00FFFF"/>
                </a:solidFill>
              </a:rPr>
              <a:t> low risk because easy to hide</a:t>
            </a:r>
          </a:p>
          <a:p>
            <a:pPr>
              <a:buFontTx/>
              <a:buChar char="•"/>
              <a:defRPr/>
            </a:pPr>
            <a:r>
              <a:rPr lang="en-US" sz="2400" b="1">
                <a:solidFill>
                  <a:srgbClr val="00FFFF"/>
                </a:solidFill>
              </a:rPr>
              <a:t> operating costs exceed capital</a:t>
            </a:r>
          </a:p>
          <a:p>
            <a:pPr>
              <a:buFontTx/>
              <a:buChar char="•"/>
              <a:defRPr/>
            </a:pPr>
            <a:r>
              <a:rPr lang="en-US" sz="2400" b="1">
                <a:solidFill>
                  <a:srgbClr val="00FFFF"/>
                </a:solidFill>
              </a:rPr>
              <a:t> easy for disgruntled employees</a:t>
            </a:r>
          </a:p>
          <a:p>
            <a:pPr>
              <a:defRPr/>
            </a:pPr>
            <a:r>
              <a:rPr lang="en-US" sz="2400" b="1">
                <a:solidFill>
                  <a:srgbClr val="00FFFF"/>
                </a:solidFill>
              </a:rPr>
              <a:t>  to sabotage the business</a:t>
            </a:r>
          </a:p>
          <a:p>
            <a:pPr>
              <a:defRPr/>
            </a:pPr>
            <a:r>
              <a:rPr lang="en-US" sz="2400" b="1">
                <a:solidFill>
                  <a:srgbClr val="FFFF00"/>
                </a:solidFill>
              </a:rPr>
              <a:t>Determined by Facility’s Culture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145"/>
                                        </p:tgtEl>
                                        <p:attrNameLst>
                                          <p:attrName>style.visibility</p:attrName>
                                        </p:attrNameLst>
                                      </p:cBhvr>
                                      <p:to>
                                        <p:strVal val="visible"/>
                                      </p:to>
                                    </p:set>
                                    <p:anim calcmode="lin" valueType="num">
                                      <p:cBhvr>
                                        <p:cTn id="7" dur="500" fill="hold"/>
                                        <p:tgtEl>
                                          <p:spTgt spid="91145"/>
                                        </p:tgtEl>
                                        <p:attrNameLst>
                                          <p:attrName>ppt_w</p:attrName>
                                        </p:attrNameLst>
                                      </p:cBhvr>
                                      <p:tavLst>
                                        <p:tav tm="0">
                                          <p:val>
                                            <p:fltVal val="0"/>
                                          </p:val>
                                        </p:tav>
                                        <p:tav tm="100000">
                                          <p:val>
                                            <p:strVal val="#ppt_w"/>
                                          </p:val>
                                        </p:tav>
                                      </p:tavLst>
                                    </p:anim>
                                    <p:anim calcmode="lin" valueType="num">
                                      <p:cBhvr>
                                        <p:cTn id="8"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descr="santaclaraplatin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Text Box 4"/>
          <p:cNvSpPr txBox="1">
            <a:spLocks noChangeArrowheads="1"/>
          </p:cNvSpPr>
          <p:nvPr/>
        </p:nvSpPr>
        <p:spPr bwMode="auto">
          <a:xfrm>
            <a:off x="152400" y="304800"/>
            <a:ext cx="77724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So, how can POTWs administer their programs to ensure compliance by the IUs with the bypass prohibition of 40 CFR 403.17(d)?</a:t>
            </a:r>
          </a:p>
        </p:txBody>
      </p:sp>
      <p:sp>
        <p:nvSpPr>
          <p:cNvPr id="92165" name="Text Box 5"/>
          <p:cNvSpPr txBox="1">
            <a:spLocks noChangeArrowheads="1"/>
          </p:cNvSpPr>
          <p:nvPr/>
        </p:nvSpPr>
        <p:spPr bwMode="auto">
          <a:xfrm>
            <a:off x="609600" y="3657600"/>
            <a:ext cx="2362200" cy="822325"/>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quick-connect</a:t>
            </a:r>
          </a:p>
          <a:p>
            <a:pPr>
              <a:defRPr/>
            </a:pPr>
            <a:r>
              <a:rPr lang="en-US" sz="2400" b="1">
                <a:solidFill>
                  <a:srgbClr val="FFFF00"/>
                </a:solidFill>
                <a:effectLst>
                  <a:outerShdw blurRad="38100" dist="38100" dir="2700000" algn="tl">
                    <a:srgbClr val="000000"/>
                  </a:outerShdw>
                </a:effectLst>
              </a:rPr>
              <a:t>tee clean-out</a:t>
            </a:r>
          </a:p>
        </p:txBody>
      </p:sp>
      <p:sp>
        <p:nvSpPr>
          <p:cNvPr id="18438" name="Line 10"/>
          <p:cNvSpPr>
            <a:spLocks noChangeShapeType="1"/>
          </p:cNvSpPr>
          <p:nvPr/>
        </p:nvSpPr>
        <p:spPr bwMode="auto">
          <a:xfrm flipH="1">
            <a:off x="5943600" y="2895600"/>
            <a:ext cx="914400" cy="33528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9" name="Line 11"/>
          <p:cNvSpPr>
            <a:spLocks noChangeShapeType="1"/>
          </p:cNvSpPr>
          <p:nvPr/>
        </p:nvSpPr>
        <p:spPr bwMode="auto">
          <a:xfrm>
            <a:off x="3124200" y="2667000"/>
            <a:ext cx="37338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172" name="Text Box 12"/>
          <p:cNvSpPr txBox="1">
            <a:spLocks noChangeArrowheads="1"/>
          </p:cNvSpPr>
          <p:nvPr/>
        </p:nvSpPr>
        <p:spPr bwMode="auto">
          <a:xfrm rot="208135">
            <a:off x="0" y="2362200"/>
            <a:ext cx="3155950" cy="457200"/>
          </a:xfrm>
          <a:prstGeom prst="rect">
            <a:avLst/>
          </a:prstGeom>
          <a:noFill/>
          <a:ln w="9525">
            <a:noFill/>
            <a:miter lim="800000"/>
            <a:headEnd/>
            <a:tailEnd/>
          </a:ln>
          <a:effectLst/>
        </p:spPr>
        <p:txBody>
          <a:bodyPr>
            <a:spAutoFit/>
          </a:bodyPr>
          <a:lstStyle/>
          <a:p>
            <a:pPr>
              <a:defRPr/>
            </a:pPr>
            <a:r>
              <a:rPr lang="en-US" sz="2400" b="1">
                <a:solidFill>
                  <a:srgbClr val="FF6600"/>
                </a:solidFill>
                <a:effectLst>
                  <a:outerShdw blurRad="38100" dist="38100" dir="2700000" algn="tl">
                    <a:srgbClr val="000000"/>
                  </a:outerShdw>
                </a:effectLst>
              </a:rPr>
              <a:t>from treatment unit</a:t>
            </a:r>
          </a:p>
        </p:txBody>
      </p:sp>
      <p:sp>
        <p:nvSpPr>
          <p:cNvPr id="92175" name="Text Box 15"/>
          <p:cNvSpPr txBox="1">
            <a:spLocks noChangeArrowheads="1"/>
          </p:cNvSpPr>
          <p:nvPr/>
        </p:nvSpPr>
        <p:spPr bwMode="auto">
          <a:xfrm>
            <a:off x="4114800" y="5867400"/>
            <a:ext cx="2362200" cy="822325"/>
          </a:xfrm>
          <a:prstGeom prst="rect">
            <a:avLst/>
          </a:prstGeom>
          <a:noFill/>
          <a:ln w="9525">
            <a:noFill/>
            <a:miter lim="800000"/>
            <a:headEnd/>
            <a:tailEnd/>
          </a:ln>
          <a:effectLst/>
        </p:spPr>
        <p:txBody>
          <a:bodyPr>
            <a:spAutoFit/>
          </a:bodyPr>
          <a:lstStyle/>
          <a:p>
            <a:pPr algn="ctr">
              <a:defRPr/>
            </a:pPr>
            <a:r>
              <a:rPr lang="en-US" sz="2400" b="1">
                <a:solidFill>
                  <a:srgbClr val="FFFF00"/>
                </a:solidFill>
                <a:effectLst>
                  <a:outerShdw blurRad="38100" dist="38100" dir="2700000" algn="tl">
                    <a:srgbClr val="000000"/>
                  </a:outerShdw>
                </a:effectLst>
              </a:rPr>
              <a:t>sewer</a:t>
            </a:r>
          </a:p>
          <a:p>
            <a:pPr algn="ctr">
              <a:defRPr/>
            </a:pPr>
            <a:r>
              <a:rPr lang="en-US" sz="2400" b="1">
                <a:solidFill>
                  <a:srgbClr val="FFFF00"/>
                </a:solidFill>
                <a:effectLst>
                  <a:outerShdw blurRad="38100" dist="38100" dir="2700000" algn="tl">
                    <a:srgbClr val="000000"/>
                  </a:outerShdw>
                </a:effectLst>
              </a:rPr>
              <a:t>connection</a:t>
            </a:r>
          </a:p>
        </p:txBody>
      </p:sp>
      <p:pic>
        <p:nvPicPr>
          <p:cNvPr id="92176" name="Picture 16" descr="santaclaraplating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05000"/>
            <a:ext cx="4876800" cy="3733800"/>
          </a:xfrm>
          <a:prstGeom prst="rect">
            <a:avLst/>
          </a:prstGeom>
          <a:noFill/>
          <a:ln w="76200">
            <a:solidFill>
              <a:srgbClr val="410082"/>
            </a:solidFill>
            <a:miter lim="800000"/>
            <a:headEnd/>
            <a:tailEnd/>
          </a:ln>
          <a:extLst>
            <a:ext uri="{909E8E84-426E-40DD-AFC4-6F175D3DCCD1}">
              <a14:hiddenFill xmlns:a14="http://schemas.microsoft.com/office/drawing/2010/main">
                <a:solidFill>
                  <a:srgbClr val="FFFFFF"/>
                </a:solidFill>
              </a14:hiddenFill>
            </a:ext>
          </a:extLst>
        </p:spPr>
      </p:pic>
      <p:sp>
        <p:nvSpPr>
          <p:cNvPr id="92177" name="Text Box 17"/>
          <p:cNvSpPr txBox="1">
            <a:spLocks noChangeArrowheads="1"/>
          </p:cNvSpPr>
          <p:nvPr/>
        </p:nvSpPr>
        <p:spPr bwMode="auto">
          <a:xfrm>
            <a:off x="3048000" y="2057400"/>
            <a:ext cx="4800600" cy="822325"/>
          </a:xfrm>
          <a:prstGeom prst="rect">
            <a:avLst/>
          </a:prstGeom>
          <a:noFill/>
          <a:ln w="9525">
            <a:noFill/>
            <a:miter lim="800000"/>
            <a:headEnd/>
            <a:tailEnd/>
          </a:ln>
          <a:effectLst/>
        </p:spPr>
        <p:txBody>
          <a:bodyPr>
            <a:spAutoFit/>
          </a:bodyPr>
          <a:lstStyle/>
          <a:p>
            <a:pPr algn="ctr">
              <a:defRPr/>
            </a:pPr>
            <a:r>
              <a:rPr lang="en-US" sz="2400" b="1">
                <a:solidFill>
                  <a:srgbClr val="FFFF00"/>
                </a:solidFill>
                <a:effectLst>
                  <a:outerShdw blurRad="38100" dist="38100" dir="2700000" algn="tl">
                    <a:srgbClr val="000000"/>
                  </a:outerShdw>
                </a:effectLst>
              </a:rPr>
              <a:t>long hoses with quick-connect fittings</a:t>
            </a:r>
          </a:p>
        </p:txBody>
      </p:sp>
      <p:sp>
        <p:nvSpPr>
          <p:cNvPr id="92178" name="Text Box 18"/>
          <p:cNvSpPr txBox="1">
            <a:spLocks noChangeArrowheads="1"/>
          </p:cNvSpPr>
          <p:nvPr/>
        </p:nvSpPr>
        <p:spPr bwMode="auto">
          <a:xfrm>
            <a:off x="2895600" y="1831975"/>
            <a:ext cx="5029200" cy="4471988"/>
          </a:xfrm>
          <a:prstGeom prst="rect">
            <a:avLst/>
          </a:prstGeom>
          <a:solidFill>
            <a:srgbClr val="4100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solidFill>
                  <a:srgbClr val="00FFFF"/>
                </a:solidFill>
              </a:rPr>
              <a:t> inspections to find potential </a:t>
            </a:r>
          </a:p>
          <a:p>
            <a:pPr eaLnBrk="1" hangingPunct="1"/>
            <a:r>
              <a:rPr lang="en-US" sz="2400" b="1">
                <a:solidFill>
                  <a:srgbClr val="00FFFF"/>
                </a:solidFill>
              </a:rPr>
              <a:t>  methods of bypassing</a:t>
            </a:r>
          </a:p>
          <a:p>
            <a:pPr eaLnBrk="1" hangingPunct="1">
              <a:lnSpc>
                <a:spcPct val="130000"/>
              </a:lnSpc>
              <a:buFontTx/>
              <a:buChar char="•"/>
            </a:pPr>
            <a:r>
              <a:rPr lang="en-US" sz="2400" b="1">
                <a:solidFill>
                  <a:srgbClr val="00FFFF"/>
                </a:solidFill>
              </a:rPr>
              <a:t> permit application require-</a:t>
            </a:r>
          </a:p>
          <a:p>
            <a:pPr eaLnBrk="1" hangingPunct="1"/>
            <a:r>
              <a:rPr lang="en-US" sz="2400" b="1">
                <a:solidFill>
                  <a:srgbClr val="00FFFF"/>
                </a:solidFill>
              </a:rPr>
              <a:t>  ments to eliminate built-ins</a:t>
            </a:r>
          </a:p>
          <a:p>
            <a:pPr eaLnBrk="1" hangingPunct="1">
              <a:lnSpc>
                <a:spcPct val="130000"/>
              </a:lnSpc>
              <a:buFontTx/>
              <a:buChar char="•"/>
            </a:pPr>
            <a:r>
              <a:rPr lang="en-US" sz="2400" b="1">
                <a:solidFill>
                  <a:srgbClr val="FFFF00"/>
                </a:solidFill>
              </a:rPr>
              <a:t> detection through surveillance</a:t>
            </a:r>
          </a:p>
          <a:p>
            <a:pPr eaLnBrk="1" hangingPunct="1"/>
            <a:r>
              <a:rPr lang="en-US" sz="2400" b="1">
                <a:solidFill>
                  <a:srgbClr val="FFFF00"/>
                </a:solidFill>
              </a:rPr>
              <a:t>  monitoring program</a:t>
            </a:r>
          </a:p>
          <a:p>
            <a:pPr eaLnBrk="1" hangingPunct="1">
              <a:lnSpc>
                <a:spcPct val="130000"/>
              </a:lnSpc>
              <a:buFontTx/>
              <a:buChar char="•"/>
            </a:pPr>
            <a:r>
              <a:rPr lang="en-US" sz="2400" b="1">
                <a:solidFill>
                  <a:srgbClr val="00FFFF"/>
                </a:solidFill>
              </a:rPr>
              <a:t> tip line</a:t>
            </a:r>
          </a:p>
          <a:p>
            <a:pPr eaLnBrk="1" hangingPunct="1">
              <a:lnSpc>
                <a:spcPct val="130000"/>
              </a:lnSpc>
              <a:buFontTx/>
              <a:buChar char="•"/>
            </a:pPr>
            <a:r>
              <a:rPr lang="en-US" sz="2400" b="1">
                <a:solidFill>
                  <a:srgbClr val="00FFFF"/>
                </a:solidFill>
              </a:rPr>
              <a:t> unannounced inspections in</a:t>
            </a:r>
          </a:p>
          <a:p>
            <a:pPr eaLnBrk="1" hangingPunct="1"/>
            <a:r>
              <a:rPr lang="en-US" sz="2400" b="1">
                <a:solidFill>
                  <a:srgbClr val="00FFFF"/>
                </a:solidFill>
              </a:rPr>
              <a:t>  off-hours</a:t>
            </a:r>
          </a:p>
          <a:p>
            <a:pPr eaLnBrk="1" hangingPunct="1">
              <a:lnSpc>
                <a:spcPct val="130000"/>
              </a:lnSpc>
              <a:buFontTx/>
              <a:buChar char="•"/>
            </a:pPr>
            <a:r>
              <a:rPr lang="en-US" sz="2400" b="1">
                <a:solidFill>
                  <a:srgbClr val="FFFF00"/>
                </a:solidFill>
              </a:rPr>
              <a:t> others</a:t>
            </a:r>
            <a:r>
              <a:rPr lang="en-US" sz="2400" b="1">
                <a:solidFill>
                  <a:srgbClr val="00FFFF"/>
                </a:solidFill>
              </a:rPr>
              <a:t>  </a:t>
            </a:r>
            <a:endParaRPr lang="en-US" sz="24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76"/>
                                        </p:tgtEl>
                                        <p:attrNameLst>
                                          <p:attrName>style.visibility</p:attrName>
                                        </p:attrNameLst>
                                      </p:cBhvr>
                                      <p:to>
                                        <p:strVal val="visible"/>
                                      </p:to>
                                    </p:set>
                                    <p:animEffect transition="in" filter="fade">
                                      <p:cBhvr>
                                        <p:cTn id="7" dur="500"/>
                                        <p:tgtEl>
                                          <p:spTgt spid="921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177"/>
                                        </p:tgtEl>
                                        <p:attrNameLst>
                                          <p:attrName>style.visibility</p:attrName>
                                        </p:attrNameLst>
                                      </p:cBhvr>
                                      <p:to>
                                        <p:strVal val="visible"/>
                                      </p:to>
                                    </p:set>
                                    <p:animEffect transition="in" filter="fade">
                                      <p:cBhvr>
                                        <p:cTn id="10" dur="500"/>
                                        <p:tgtEl>
                                          <p:spTgt spid="921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92178"/>
                                        </p:tgtEl>
                                        <p:attrNameLst>
                                          <p:attrName>style.visibility</p:attrName>
                                        </p:attrNameLst>
                                      </p:cBhvr>
                                      <p:to>
                                        <p:strVal val="visible"/>
                                      </p:to>
                                    </p:set>
                                    <p:anim calcmode="lin" valueType="num">
                                      <p:cBhvr>
                                        <p:cTn id="15" dur="500" fill="hold"/>
                                        <p:tgtEl>
                                          <p:spTgt spid="92178"/>
                                        </p:tgtEl>
                                        <p:attrNameLst>
                                          <p:attrName>ppt_w</p:attrName>
                                        </p:attrNameLst>
                                      </p:cBhvr>
                                      <p:tavLst>
                                        <p:tav tm="0">
                                          <p:val>
                                            <p:fltVal val="0"/>
                                          </p:val>
                                        </p:tav>
                                        <p:tav tm="100000">
                                          <p:val>
                                            <p:strVal val="#ppt_w"/>
                                          </p:val>
                                        </p:tav>
                                      </p:tavLst>
                                    </p:anim>
                                    <p:anim calcmode="lin" valueType="num">
                                      <p:cBhvr>
                                        <p:cTn id="16" dur="500" fill="hold"/>
                                        <p:tgtEl>
                                          <p:spTgt spid="9217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p:bldP spid="921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componentfini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6" name="Text Box 12"/>
          <p:cNvSpPr txBox="1">
            <a:spLocks noChangeArrowheads="1"/>
          </p:cNvSpPr>
          <p:nvPr/>
        </p:nvSpPr>
        <p:spPr bwMode="auto">
          <a:xfrm>
            <a:off x="152400" y="1981200"/>
            <a:ext cx="5257800" cy="4471988"/>
          </a:xfrm>
          <a:prstGeom prst="rect">
            <a:avLst/>
          </a:prstGeom>
          <a:solidFill>
            <a:srgbClr val="4100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FFFF00"/>
                </a:solidFill>
              </a:rPr>
              <a:t>EPA would argue - YES</a:t>
            </a:r>
          </a:p>
          <a:p>
            <a:pPr eaLnBrk="1" hangingPunct="1">
              <a:lnSpc>
                <a:spcPct val="130000"/>
              </a:lnSpc>
              <a:buFontTx/>
              <a:buChar char="•"/>
            </a:pPr>
            <a:r>
              <a:rPr lang="en-US" sz="2400" b="1">
                <a:solidFill>
                  <a:srgbClr val="00FFFF"/>
                </a:solidFill>
              </a:rPr>
              <a:t> inspections to find potential </a:t>
            </a:r>
          </a:p>
          <a:p>
            <a:pPr eaLnBrk="1" hangingPunct="1"/>
            <a:r>
              <a:rPr lang="en-US" sz="2400" b="1">
                <a:solidFill>
                  <a:srgbClr val="00FFFF"/>
                </a:solidFill>
              </a:rPr>
              <a:t>  bypasses</a:t>
            </a:r>
          </a:p>
          <a:p>
            <a:pPr eaLnBrk="1" hangingPunct="1">
              <a:lnSpc>
                <a:spcPct val="130000"/>
              </a:lnSpc>
              <a:buFontTx/>
              <a:buChar char="•"/>
            </a:pPr>
            <a:r>
              <a:rPr lang="en-US" sz="2400" b="1">
                <a:solidFill>
                  <a:srgbClr val="00FFFF"/>
                </a:solidFill>
              </a:rPr>
              <a:t> permit application requirements</a:t>
            </a:r>
          </a:p>
          <a:p>
            <a:pPr eaLnBrk="1" hangingPunct="1"/>
            <a:r>
              <a:rPr lang="en-US" sz="2400" b="1">
                <a:solidFill>
                  <a:srgbClr val="00FFFF"/>
                </a:solidFill>
              </a:rPr>
              <a:t>  ments to eliminate built-ins</a:t>
            </a:r>
          </a:p>
          <a:p>
            <a:pPr eaLnBrk="1" hangingPunct="1">
              <a:lnSpc>
                <a:spcPct val="130000"/>
              </a:lnSpc>
              <a:buFontTx/>
              <a:buChar char="•"/>
            </a:pPr>
            <a:r>
              <a:rPr lang="en-US" sz="2400" b="1">
                <a:solidFill>
                  <a:srgbClr val="FFFF00"/>
                </a:solidFill>
              </a:rPr>
              <a:t> detection through surveillance </a:t>
            </a:r>
          </a:p>
          <a:p>
            <a:pPr eaLnBrk="1" hangingPunct="1"/>
            <a:r>
              <a:rPr lang="en-US" sz="2400" b="1">
                <a:solidFill>
                  <a:srgbClr val="FFFF00"/>
                </a:solidFill>
              </a:rPr>
              <a:t>  monitoring program</a:t>
            </a:r>
          </a:p>
          <a:p>
            <a:pPr eaLnBrk="1" hangingPunct="1">
              <a:lnSpc>
                <a:spcPct val="130000"/>
              </a:lnSpc>
              <a:buFontTx/>
              <a:buChar char="•"/>
            </a:pPr>
            <a:r>
              <a:rPr lang="en-US" sz="2400" b="1">
                <a:solidFill>
                  <a:srgbClr val="00FFFF"/>
                </a:solidFill>
              </a:rPr>
              <a:t> tip line</a:t>
            </a:r>
          </a:p>
          <a:p>
            <a:pPr eaLnBrk="1" hangingPunct="1">
              <a:lnSpc>
                <a:spcPct val="130000"/>
              </a:lnSpc>
              <a:buFontTx/>
              <a:buChar char="•"/>
            </a:pPr>
            <a:r>
              <a:rPr lang="en-US" sz="2400" b="1">
                <a:solidFill>
                  <a:srgbClr val="00FFFF"/>
                </a:solidFill>
              </a:rPr>
              <a:t> unannounced inspection in</a:t>
            </a:r>
          </a:p>
          <a:p>
            <a:pPr eaLnBrk="1" hangingPunct="1"/>
            <a:r>
              <a:rPr lang="en-US" sz="2400" b="1">
                <a:solidFill>
                  <a:srgbClr val="00FFFF"/>
                </a:solidFill>
              </a:rPr>
              <a:t>  off-hours</a:t>
            </a:r>
            <a:endParaRPr lang="en-US" sz="2400" b="1">
              <a:solidFill>
                <a:srgbClr val="FFFF00"/>
              </a:solidFill>
            </a:endParaRPr>
          </a:p>
        </p:txBody>
      </p:sp>
      <p:sp>
        <p:nvSpPr>
          <p:cNvPr id="93188" name="Text Box 4"/>
          <p:cNvSpPr txBox="1">
            <a:spLocks noChangeArrowheads="1"/>
          </p:cNvSpPr>
          <p:nvPr/>
        </p:nvSpPr>
        <p:spPr bwMode="auto">
          <a:xfrm>
            <a:off x="152400" y="304800"/>
            <a:ext cx="52578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Do the regulations require POTWs to perform these functions?</a:t>
            </a:r>
          </a:p>
        </p:txBody>
      </p:sp>
      <p:sp>
        <p:nvSpPr>
          <p:cNvPr id="93198" name="Text Box 14"/>
          <p:cNvSpPr txBox="1">
            <a:spLocks noChangeArrowheads="1"/>
          </p:cNvSpPr>
          <p:nvPr/>
        </p:nvSpPr>
        <p:spPr bwMode="auto">
          <a:xfrm>
            <a:off x="5943600" y="1524000"/>
            <a:ext cx="23622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weird flexible</a:t>
            </a:r>
          </a:p>
          <a:p>
            <a:pPr>
              <a:defRPr/>
            </a:pPr>
            <a:r>
              <a:rPr lang="en-US" sz="2400" b="1">
                <a:solidFill>
                  <a:srgbClr val="FFFF00"/>
                </a:solidFill>
                <a:effectLst>
                  <a:outerShdw blurRad="38100" dist="38100" dir="2700000" algn="tl">
                    <a:srgbClr val="000000"/>
                  </a:outerShdw>
                </a:effectLst>
              </a:rPr>
              <a:t>inlet into the</a:t>
            </a:r>
          </a:p>
          <a:p>
            <a:pPr>
              <a:defRPr/>
            </a:pPr>
            <a:r>
              <a:rPr lang="en-US" sz="2400" b="1">
                <a:solidFill>
                  <a:srgbClr val="FFFF00"/>
                </a:solidFill>
                <a:effectLst>
                  <a:outerShdw blurRad="38100" dist="38100" dir="2700000" algn="tl">
                    <a:srgbClr val="000000"/>
                  </a:outerShdw>
                </a:effectLst>
              </a:rPr>
              <a:t>treatment unit</a:t>
            </a:r>
          </a:p>
        </p:txBody>
      </p:sp>
      <p:sp>
        <p:nvSpPr>
          <p:cNvPr id="93199" name="Text Box 15"/>
          <p:cNvSpPr txBox="1">
            <a:spLocks noChangeArrowheads="1"/>
          </p:cNvSpPr>
          <p:nvPr/>
        </p:nvSpPr>
        <p:spPr bwMode="auto">
          <a:xfrm>
            <a:off x="6019800" y="3124200"/>
            <a:ext cx="23622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allows bypass</a:t>
            </a:r>
          </a:p>
          <a:p>
            <a:pPr>
              <a:defRPr/>
            </a:pPr>
            <a:r>
              <a:rPr lang="en-US" sz="2400" b="1">
                <a:solidFill>
                  <a:srgbClr val="FFFF00"/>
                </a:solidFill>
                <a:effectLst>
                  <a:outerShdw blurRad="38100" dist="38100" dir="2700000" algn="tl">
                    <a:srgbClr val="000000"/>
                  </a:outerShdw>
                </a:effectLst>
              </a:rPr>
              <a:t>of treatment</a:t>
            </a:r>
          </a:p>
          <a:p>
            <a:pPr>
              <a:defRPr/>
            </a:pPr>
            <a:r>
              <a:rPr lang="en-US" sz="2400" b="1">
                <a:solidFill>
                  <a:srgbClr val="FFFF00"/>
                </a:solidFill>
                <a:effectLst>
                  <a:outerShdw blurRad="38100" dist="38100" dir="2700000" algn="tl">
                    <a:srgbClr val="000000"/>
                  </a:outerShdw>
                </a:effectLst>
              </a:rPr>
              <a:t>steps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96"/>
                                        </p:tgtEl>
                                        <p:attrNameLst>
                                          <p:attrName>style.visibility</p:attrName>
                                        </p:attrNameLst>
                                      </p:cBhvr>
                                      <p:to>
                                        <p:strVal val="visible"/>
                                      </p:to>
                                    </p:set>
                                    <p:anim calcmode="lin" valueType="num">
                                      <p:cBhvr>
                                        <p:cTn id="7" dur="500" fill="hold"/>
                                        <p:tgtEl>
                                          <p:spTgt spid="93196"/>
                                        </p:tgtEl>
                                        <p:attrNameLst>
                                          <p:attrName>ppt_w</p:attrName>
                                        </p:attrNameLst>
                                      </p:cBhvr>
                                      <p:tavLst>
                                        <p:tav tm="0">
                                          <p:val>
                                            <p:fltVal val="0"/>
                                          </p:val>
                                        </p:tav>
                                        <p:tav tm="100000">
                                          <p:val>
                                            <p:strVal val="#ppt_w"/>
                                          </p:val>
                                        </p:tav>
                                      </p:tavLst>
                                    </p:anim>
                                    <p:anim calcmode="lin" valueType="num">
                                      <p:cBhvr>
                                        <p:cTn id="8" dur="500" fill="hold"/>
                                        <p:tgtEl>
                                          <p:spTgt spid="93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304801"/>
            <a:ext cx="8382000" cy="5832366"/>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rPr>
              <a:t>40 CFR 403.17(d)</a:t>
            </a:r>
          </a:p>
          <a:p>
            <a:pPr>
              <a:spcBef>
                <a:spcPct val="50000"/>
              </a:spcBef>
            </a:pPr>
            <a:r>
              <a:rPr lang="en-US" sz="2200" b="1" dirty="0">
                <a:solidFill>
                  <a:schemeClr val="bg1"/>
                </a:solidFill>
              </a:rPr>
              <a:t>Bypass Provision</a:t>
            </a:r>
          </a:p>
          <a:p>
            <a:pPr>
              <a:spcBef>
                <a:spcPts val="1200"/>
              </a:spcBef>
              <a:buFontTx/>
              <a:buChar char="•"/>
            </a:pPr>
            <a:r>
              <a:rPr lang="en-US" sz="2200" b="1" dirty="0">
                <a:solidFill>
                  <a:srgbClr val="FFFF66"/>
                </a:solidFill>
              </a:rPr>
              <a:t> 17(d) – </a:t>
            </a:r>
            <a:r>
              <a:rPr lang="en-US" sz="2200" b="1" dirty="0" err="1">
                <a:solidFill>
                  <a:srgbClr val="FFFF66"/>
                </a:solidFill>
              </a:rPr>
              <a:t>Prohibi</a:t>
            </a:r>
            <a:r>
              <a:rPr lang="en-US" sz="2200" b="1" dirty="0">
                <a:solidFill>
                  <a:srgbClr val="FFFF66"/>
                </a:solidFill>
              </a:rPr>
              <a:t>- </a:t>
            </a:r>
          </a:p>
          <a:p>
            <a:pPr>
              <a:spcBef>
                <a:spcPts val="0"/>
              </a:spcBef>
            </a:pPr>
            <a:r>
              <a:rPr lang="en-US" sz="2200" b="1" dirty="0">
                <a:solidFill>
                  <a:srgbClr val="FFFF66"/>
                </a:solidFill>
              </a:rPr>
              <a:t>  </a:t>
            </a:r>
            <a:r>
              <a:rPr lang="en-US" sz="2200" b="1" dirty="0" err="1">
                <a:solidFill>
                  <a:srgbClr val="FFFF66"/>
                </a:solidFill>
              </a:rPr>
              <a:t>tion</a:t>
            </a:r>
            <a:r>
              <a:rPr lang="en-US" sz="2200" b="1" dirty="0">
                <a:solidFill>
                  <a:srgbClr val="FFFF66"/>
                </a:solidFill>
              </a:rPr>
              <a:t> against the</a:t>
            </a:r>
          </a:p>
          <a:p>
            <a:pPr>
              <a:spcBef>
                <a:spcPts val="0"/>
              </a:spcBef>
            </a:pPr>
            <a:r>
              <a:rPr lang="en-US" sz="2200" b="1" dirty="0">
                <a:solidFill>
                  <a:srgbClr val="FFFF66"/>
                </a:solidFill>
              </a:rPr>
              <a:t>  bypassing of </a:t>
            </a:r>
          </a:p>
          <a:p>
            <a:pPr>
              <a:spcBef>
                <a:spcPts val="0"/>
              </a:spcBef>
            </a:pPr>
            <a:r>
              <a:rPr lang="en-US" sz="2200" b="1" dirty="0">
                <a:solidFill>
                  <a:srgbClr val="FFFF66"/>
                </a:solidFill>
              </a:rPr>
              <a:t>  treatment </a:t>
            </a:r>
            <a:r>
              <a:rPr lang="en-US" sz="2200" b="1" dirty="0" err="1">
                <a:solidFill>
                  <a:srgbClr val="FFFF66"/>
                </a:solidFill>
              </a:rPr>
              <a:t>neces</a:t>
            </a:r>
            <a:r>
              <a:rPr lang="en-US" sz="2200" b="1" dirty="0">
                <a:solidFill>
                  <a:srgbClr val="FFFF66"/>
                </a:solidFill>
              </a:rPr>
              <a:t>-</a:t>
            </a:r>
          </a:p>
          <a:p>
            <a:pPr>
              <a:spcBef>
                <a:spcPts val="0"/>
              </a:spcBef>
            </a:pPr>
            <a:r>
              <a:rPr lang="en-US" sz="2200" b="1" dirty="0">
                <a:solidFill>
                  <a:srgbClr val="FFFF66"/>
                </a:solidFill>
              </a:rPr>
              <a:t>  </a:t>
            </a:r>
            <a:r>
              <a:rPr lang="en-US" sz="2200" b="1" dirty="0" err="1">
                <a:solidFill>
                  <a:srgbClr val="FFFF66"/>
                </a:solidFill>
              </a:rPr>
              <a:t>sary</a:t>
            </a:r>
            <a:r>
              <a:rPr lang="en-US" sz="2200" b="1" dirty="0">
                <a:solidFill>
                  <a:srgbClr val="FFFF66"/>
                </a:solidFill>
              </a:rPr>
              <a:t> to comply</a:t>
            </a:r>
          </a:p>
          <a:p>
            <a:pPr>
              <a:spcBef>
                <a:spcPts val="1200"/>
              </a:spcBef>
            </a:pPr>
            <a:r>
              <a:rPr lang="en-US" sz="2200" b="1" dirty="0">
                <a:solidFill>
                  <a:srgbClr val="FF9933"/>
                </a:solidFill>
              </a:rPr>
              <a:t>  Unless …</a:t>
            </a:r>
          </a:p>
          <a:p>
            <a:pPr>
              <a:spcBef>
                <a:spcPts val="1200"/>
              </a:spcBef>
            </a:pPr>
            <a:r>
              <a:rPr lang="en-US" sz="2200" b="1" dirty="0">
                <a:solidFill>
                  <a:srgbClr val="FF9933"/>
                </a:solidFill>
              </a:rPr>
              <a:t>  no feasible </a:t>
            </a:r>
          </a:p>
          <a:p>
            <a:pPr>
              <a:spcBef>
                <a:spcPts val="0"/>
              </a:spcBef>
            </a:pPr>
            <a:r>
              <a:rPr lang="en-US" sz="2200" b="1" dirty="0">
                <a:solidFill>
                  <a:srgbClr val="FF9933"/>
                </a:solidFill>
              </a:rPr>
              <a:t>  alternative</a:t>
            </a:r>
          </a:p>
          <a:p>
            <a:pPr>
              <a:spcBef>
                <a:spcPts val="1200"/>
              </a:spcBef>
            </a:pPr>
            <a:r>
              <a:rPr lang="en-US" sz="2200" b="1" dirty="0">
                <a:solidFill>
                  <a:srgbClr val="FF9933"/>
                </a:solidFill>
              </a:rPr>
              <a:t>  unavoidable to</a:t>
            </a:r>
          </a:p>
          <a:p>
            <a:pPr>
              <a:spcBef>
                <a:spcPts val="0"/>
              </a:spcBef>
            </a:pPr>
            <a:r>
              <a:rPr lang="en-US" sz="2200" b="1" dirty="0">
                <a:solidFill>
                  <a:srgbClr val="FF9933"/>
                </a:solidFill>
              </a:rPr>
              <a:t>  prevent loss of</a:t>
            </a:r>
          </a:p>
          <a:p>
            <a:pPr>
              <a:spcBef>
                <a:spcPts val="0"/>
              </a:spcBef>
            </a:pPr>
            <a:r>
              <a:rPr lang="en-US" sz="2200" b="1" dirty="0">
                <a:solidFill>
                  <a:srgbClr val="FF9933"/>
                </a:solidFill>
              </a:rPr>
              <a:t>  life, injury, or </a:t>
            </a:r>
          </a:p>
          <a:p>
            <a:pPr>
              <a:spcBef>
                <a:spcPts val="0"/>
              </a:spcBef>
            </a:pPr>
            <a:r>
              <a:rPr lang="en-US" sz="2200" b="1" dirty="0">
                <a:solidFill>
                  <a:srgbClr val="FF9933"/>
                </a:solidFill>
              </a:rPr>
              <a:t>  severe damage.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7153" y="1724609"/>
            <a:ext cx="5608262" cy="4206197"/>
          </a:xfrm>
          <a:prstGeom prst="rect">
            <a:avLst/>
          </a:prstGeom>
          <a:ln>
            <a:solidFill>
              <a:srgbClr val="FFFF00"/>
            </a:solidFill>
          </a:ln>
        </p:spPr>
      </p:pic>
      <p:sp>
        <p:nvSpPr>
          <p:cNvPr id="10" name="Text Box 4"/>
          <p:cNvSpPr txBox="1">
            <a:spLocks noChangeArrowheads="1"/>
          </p:cNvSpPr>
          <p:nvPr/>
        </p:nvSpPr>
        <p:spPr bwMode="auto">
          <a:xfrm>
            <a:off x="3440992" y="6024904"/>
            <a:ext cx="5120584" cy="430887"/>
          </a:xfrm>
          <a:prstGeom prst="rect">
            <a:avLst/>
          </a:prstGeom>
          <a:noFill/>
          <a:ln w="9525">
            <a:noFill/>
            <a:miter lim="800000"/>
            <a:headEnd/>
            <a:tailEnd/>
          </a:ln>
          <a:effectLst/>
        </p:spPr>
        <p:txBody>
          <a:bodyPr wrap="square">
            <a:spAutoFit/>
          </a:bodyPr>
          <a:lstStyle/>
          <a:p>
            <a:pPr algn="ctr">
              <a:spcBef>
                <a:spcPct val="50000"/>
              </a:spcBef>
            </a:pPr>
            <a:r>
              <a:rPr lang="en-US" sz="2200" dirty="0">
                <a:solidFill>
                  <a:srgbClr val="66FFFF"/>
                </a:solidFill>
              </a:rPr>
              <a:t>final effluent flume flow meter</a:t>
            </a:r>
          </a:p>
        </p:txBody>
      </p:sp>
    </p:spTree>
    <p:extLst>
      <p:ext uri="{BB962C8B-B14F-4D97-AF65-F5344CB8AC3E}">
        <p14:creationId xmlns:p14="http://schemas.microsoft.com/office/powerpoint/2010/main" val="626470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omponentfinis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Text Box 5"/>
          <p:cNvSpPr txBox="1">
            <a:spLocks noChangeArrowheads="1"/>
          </p:cNvSpPr>
          <p:nvPr/>
        </p:nvSpPr>
        <p:spPr bwMode="auto">
          <a:xfrm>
            <a:off x="152400" y="304800"/>
            <a:ext cx="52578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Do the regulations require POTWs to perform these functions?</a:t>
            </a:r>
          </a:p>
        </p:txBody>
      </p:sp>
      <p:sp>
        <p:nvSpPr>
          <p:cNvPr id="94214" name="Text Box 6"/>
          <p:cNvSpPr txBox="1">
            <a:spLocks noChangeArrowheads="1"/>
          </p:cNvSpPr>
          <p:nvPr/>
        </p:nvSpPr>
        <p:spPr bwMode="auto">
          <a:xfrm>
            <a:off x="5943600" y="1524000"/>
            <a:ext cx="23622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weird flexible</a:t>
            </a:r>
          </a:p>
          <a:p>
            <a:pPr>
              <a:defRPr/>
            </a:pPr>
            <a:r>
              <a:rPr lang="en-US" sz="2400" b="1">
                <a:solidFill>
                  <a:srgbClr val="FFFF00"/>
                </a:solidFill>
                <a:effectLst>
                  <a:outerShdw blurRad="38100" dist="38100" dir="2700000" algn="tl">
                    <a:srgbClr val="000000"/>
                  </a:outerShdw>
                </a:effectLst>
              </a:rPr>
              <a:t>inlet into the</a:t>
            </a:r>
          </a:p>
          <a:p>
            <a:pPr>
              <a:defRPr/>
            </a:pPr>
            <a:r>
              <a:rPr lang="en-US" sz="2400" b="1">
                <a:solidFill>
                  <a:srgbClr val="FFFF00"/>
                </a:solidFill>
                <a:effectLst>
                  <a:outerShdw blurRad="38100" dist="38100" dir="2700000" algn="tl">
                    <a:srgbClr val="000000"/>
                  </a:outerShdw>
                </a:effectLst>
              </a:rPr>
              <a:t>treatment unit</a:t>
            </a:r>
          </a:p>
        </p:txBody>
      </p:sp>
      <p:sp>
        <p:nvSpPr>
          <p:cNvPr id="94215" name="Text Box 7"/>
          <p:cNvSpPr txBox="1">
            <a:spLocks noChangeArrowheads="1"/>
          </p:cNvSpPr>
          <p:nvPr/>
        </p:nvSpPr>
        <p:spPr bwMode="auto">
          <a:xfrm>
            <a:off x="6019800" y="3124200"/>
            <a:ext cx="23622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allows bypass</a:t>
            </a:r>
          </a:p>
          <a:p>
            <a:pPr>
              <a:defRPr/>
            </a:pPr>
            <a:r>
              <a:rPr lang="en-US" sz="2400" b="1">
                <a:solidFill>
                  <a:srgbClr val="FFFF00"/>
                </a:solidFill>
                <a:effectLst>
                  <a:outerShdw blurRad="38100" dist="38100" dir="2700000" algn="tl">
                    <a:srgbClr val="000000"/>
                  </a:outerShdw>
                </a:effectLst>
              </a:rPr>
              <a:t>of treatment</a:t>
            </a:r>
          </a:p>
          <a:p>
            <a:pPr>
              <a:defRPr/>
            </a:pPr>
            <a:r>
              <a:rPr lang="en-US" sz="2400" b="1">
                <a:solidFill>
                  <a:srgbClr val="FFFF00"/>
                </a:solidFill>
                <a:effectLst>
                  <a:outerShdw blurRad="38100" dist="38100" dir="2700000" algn="tl">
                    <a:srgbClr val="000000"/>
                  </a:outerShdw>
                </a:effectLst>
              </a:rPr>
              <a:t>steps</a:t>
            </a:r>
          </a:p>
        </p:txBody>
      </p:sp>
      <p:pic>
        <p:nvPicPr>
          <p:cNvPr id="20487" name="Picture 8" descr="fed-reg-403-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384651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8" name="Line 10"/>
          <p:cNvSpPr>
            <a:spLocks noChangeShapeType="1"/>
          </p:cNvSpPr>
          <p:nvPr/>
        </p:nvSpPr>
        <p:spPr bwMode="auto">
          <a:xfrm flipV="1">
            <a:off x="5181600" y="914400"/>
            <a:ext cx="990600" cy="533400"/>
          </a:xfrm>
          <a:prstGeom prst="line">
            <a:avLst/>
          </a:prstGeom>
          <a:noFill/>
          <a:ln w="76200">
            <a:solidFill>
              <a:srgbClr val="41008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4217" name="Text Box 9"/>
          <p:cNvSpPr txBox="1">
            <a:spLocks noChangeArrowheads="1"/>
          </p:cNvSpPr>
          <p:nvPr/>
        </p:nvSpPr>
        <p:spPr bwMode="auto">
          <a:xfrm>
            <a:off x="5715000" y="533400"/>
            <a:ext cx="1981200" cy="442913"/>
          </a:xfrm>
          <a:prstGeom prst="rect">
            <a:avLst/>
          </a:prstGeom>
          <a:solidFill>
            <a:schemeClr val="bg1"/>
          </a:solidFill>
          <a:ln w="76200">
            <a:solidFill>
              <a:srgbClr val="41008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b="1"/>
              <a:t>40 CFR 403.8(b)</a:t>
            </a:r>
          </a:p>
        </p:txBody>
      </p:sp>
      <p:sp>
        <p:nvSpPr>
          <p:cNvPr id="94220" name="Line 12"/>
          <p:cNvSpPr>
            <a:spLocks noChangeShapeType="1"/>
          </p:cNvSpPr>
          <p:nvPr/>
        </p:nvSpPr>
        <p:spPr bwMode="auto">
          <a:xfrm>
            <a:off x="4191000" y="3962400"/>
            <a:ext cx="1371600" cy="1295400"/>
          </a:xfrm>
          <a:prstGeom prst="line">
            <a:avLst/>
          </a:prstGeom>
          <a:noFill/>
          <a:ln w="76200">
            <a:solidFill>
              <a:srgbClr val="41008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9" name="Text Box 11"/>
          <p:cNvSpPr txBox="1">
            <a:spLocks noChangeArrowheads="1"/>
          </p:cNvSpPr>
          <p:nvPr/>
        </p:nvSpPr>
        <p:spPr bwMode="auto">
          <a:xfrm>
            <a:off x="381000" y="2667000"/>
            <a:ext cx="3962400" cy="2301875"/>
          </a:xfrm>
          <a:prstGeom prst="rect">
            <a:avLst/>
          </a:prstGeom>
          <a:solidFill>
            <a:schemeClr val="bg1"/>
          </a:solidFill>
          <a:ln w="76200">
            <a:solidFill>
              <a:srgbClr val="41008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latin typeface="Times New Roman" pitchFamily="18" charset="0"/>
              </a:rPr>
              <a:t>The POTW Pretreatment Program shall meet the criteria set forth in paragraph (f) of this section and shall be administered by the POTW to ensure compliance by Industrial Users with applicable Pretreatment Standards and Requirements.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4219"/>
                                        </p:tgtEl>
                                        <p:attrNameLst>
                                          <p:attrName>style.visibility</p:attrName>
                                        </p:attrNameLst>
                                      </p:cBhvr>
                                      <p:to>
                                        <p:strVal val="visible"/>
                                      </p:to>
                                    </p:set>
                                    <p:animEffect transition="in" filter="fade">
                                      <p:cBhvr>
                                        <p:cTn id="7" dur="500"/>
                                        <p:tgtEl>
                                          <p:spTgt spid="94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220"/>
                                        </p:tgtEl>
                                        <p:attrNameLst>
                                          <p:attrName>style.visibility</p:attrName>
                                        </p:attrNameLst>
                                      </p:cBhvr>
                                      <p:to>
                                        <p:strVal val="visible"/>
                                      </p:to>
                                    </p:set>
                                    <p:animEffect transition="in" filter="fade">
                                      <p:cBhvr>
                                        <p:cTn id="10" dur="500"/>
                                        <p:tgtEl>
                                          <p:spTgt spid="942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4217"/>
                                        </p:tgtEl>
                                        <p:attrNameLst>
                                          <p:attrName>style.visibility</p:attrName>
                                        </p:attrNameLst>
                                      </p:cBhvr>
                                      <p:to>
                                        <p:strVal val="visible"/>
                                      </p:to>
                                    </p:set>
                                    <p:animEffect transition="in" filter="fade">
                                      <p:cBhvr>
                                        <p:cTn id="13" dur="500"/>
                                        <p:tgtEl>
                                          <p:spTgt spid="942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4218"/>
                                        </p:tgtEl>
                                        <p:attrNameLst>
                                          <p:attrName>style.visibility</p:attrName>
                                        </p:attrNameLst>
                                      </p:cBhvr>
                                      <p:to>
                                        <p:strVal val="visible"/>
                                      </p:to>
                                    </p:set>
                                    <p:animEffect transition="in" filter="fade">
                                      <p:cBhvr>
                                        <p:cTn id="16" dur="500"/>
                                        <p:tgtEl>
                                          <p:spTgt spid="9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animBg="1"/>
      <p:bldP spid="94217" grpId="0" animBg="1"/>
      <p:bldP spid="94220" grpId="0" animBg="1"/>
      <p:bldP spid="942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457200" y="304800"/>
            <a:ext cx="8382000" cy="5216813"/>
          </a:xfrm>
          <a:prstGeom prst="rect">
            <a:avLst/>
          </a:prstGeom>
          <a:noFill/>
          <a:ln w="9525">
            <a:noFill/>
            <a:miter lim="800000"/>
            <a:headEnd/>
            <a:tailEnd/>
          </a:ln>
          <a:effectLst/>
        </p:spPr>
        <p:txBody>
          <a:bodyPr>
            <a:spAutoFit/>
          </a:bodyPr>
          <a:lstStyle/>
          <a:p>
            <a:pPr>
              <a:spcBef>
                <a:spcPct val="50000"/>
              </a:spcBef>
            </a:pPr>
            <a:r>
              <a:rPr lang="en-US" sz="3600" b="1" dirty="0">
                <a:solidFill>
                  <a:schemeClr val="bg1"/>
                </a:solidFill>
              </a:rPr>
              <a:t>40 CFR 403.6(d)</a:t>
            </a:r>
          </a:p>
          <a:p>
            <a:pPr>
              <a:spcBef>
                <a:spcPct val="50000"/>
              </a:spcBef>
            </a:pPr>
            <a:r>
              <a:rPr lang="en-US" sz="2200" b="1" dirty="0">
                <a:solidFill>
                  <a:schemeClr val="bg1"/>
                </a:solidFill>
              </a:rPr>
              <a:t>Technology-based Categorical Standards</a:t>
            </a:r>
            <a:endParaRPr lang="en-US" sz="2200" b="1" dirty="0">
              <a:solidFill>
                <a:srgbClr val="FFFF00"/>
              </a:solidFill>
            </a:endParaRPr>
          </a:p>
          <a:p>
            <a:pPr>
              <a:spcBef>
                <a:spcPct val="50000"/>
              </a:spcBef>
              <a:buFontTx/>
              <a:buChar char="•"/>
            </a:pPr>
            <a:r>
              <a:rPr lang="en-US" sz="2200" b="1" dirty="0">
                <a:solidFill>
                  <a:srgbClr val="FFFF66"/>
                </a:solidFill>
              </a:rPr>
              <a:t> Sections 407-471 Effluent Guidelines</a:t>
            </a:r>
          </a:p>
          <a:p>
            <a:pPr>
              <a:spcBef>
                <a:spcPct val="50000"/>
              </a:spcBef>
            </a:pPr>
            <a:r>
              <a:rPr lang="en-US" sz="2200" b="1" dirty="0">
                <a:solidFill>
                  <a:srgbClr val="FFFF66"/>
                </a:solidFill>
              </a:rPr>
              <a:t>  </a:t>
            </a:r>
            <a:r>
              <a:rPr lang="en-US" sz="2200" b="1" dirty="0">
                <a:solidFill>
                  <a:srgbClr val="FF9933"/>
                </a:solidFill>
              </a:rPr>
              <a:t>compliance deadlines</a:t>
            </a:r>
          </a:p>
          <a:p>
            <a:pPr>
              <a:spcBef>
                <a:spcPct val="50000"/>
              </a:spcBef>
            </a:pPr>
            <a:r>
              <a:rPr lang="en-US" sz="2200" b="1" dirty="0">
                <a:solidFill>
                  <a:srgbClr val="FF9933"/>
                </a:solidFill>
              </a:rPr>
              <a:t>  concentration to flow-based mass limits</a:t>
            </a:r>
          </a:p>
          <a:p>
            <a:pPr>
              <a:spcBef>
                <a:spcPct val="50000"/>
              </a:spcBef>
            </a:pPr>
            <a:r>
              <a:rPr lang="en-US" sz="2200" b="1" dirty="0">
                <a:solidFill>
                  <a:srgbClr val="FF9933"/>
                </a:solidFill>
              </a:rPr>
              <a:t>  production-based mass to concentration limits</a:t>
            </a:r>
          </a:p>
          <a:p>
            <a:pPr>
              <a:spcBef>
                <a:spcPct val="50000"/>
              </a:spcBef>
            </a:pPr>
            <a:r>
              <a:rPr lang="en-US" sz="2200" b="1" dirty="0">
                <a:solidFill>
                  <a:srgbClr val="FF9933"/>
                </a:solidFill>
              </a:rPr>
              <a:t>  </a:t>
            </a:r>
            <a:r>
              <a:rPr lang="en-US" sz="2200" b="1" dirty="0">
                <a:solidFill>
                  <a:schemeClr val="bg1"/>
                </a:solidFill>
              </a:rPr>
              <a:t>prohibition against dilution as a substitute for treatment</a:t>
            </a:r>
          </a:p>
          <a:p>
            <a:pPr>
              <a:spcBef>
                <a:spcPct val="50000"/>
              </a:spcBef>
            </a:pPr>
            <a:r>
              <a:rPr lang="en-US" sz="2200" b="1" dirty="0">
                <a:solidFill>
                  <a:srgbClr val="FF9933"/>
                </a:solidFill>
              </a:rPr>
              <a:t>  combined </a:t>
            </a:r>
            <a:r>
              <a:rPr lang="en-US" sz="2200" b="1" dirty="0" err="1">
                <a:solidFill>
                  <a:srgbClr val="FF9933"/>
                </a:solidFill>
              </a:rPr>
              <a:t>wastestream</a:t>
            </a:r>
            <a:r>
              <a:rPr lang="en-US" sz="2200" b="1" dirty="0">
                <a:solidFill>
                  <a:srgbClr val="FF9933"/>
                </a:solidFill>
              </a:rPr>
              <a:t> formula</a:t>
            </a:r>
          </a:p>
          <a:p>
            <a:pPr>
              <a:spcBef>
                <a:spcPct val="50000"/>
              </a:spcBef>
            </a:pPr>
            <a:r>
              <a:rPr lang="en-US" sz="2200" b="1" dirty="0">
                <a:solidFill>
                  <a:srgbClr val="FF9933"/>
                </a:solidFill>
              </a:rPr>
              <a:t>  definition of regulated, unregulated, and dilution waters</a:t>
            </a:r>
          </a:p>
          <a:p>
            <a:pPr>
              <a:spcBef>
                <a:spcPct val="50000"/>
              </a:spcBef>
            </a:pPr>
            <a:r>
              <a:rPr lang="en-US" sz="2200" b="1" dirty="0">
                <a:solidFill>
                  <a:srgbClr val="FF9933"/>
                </a:solidFill>
              </a:rPr>
              <a:t>  end-of-process-after-treatment sampling </a:t>
            </a:r>
          </a:p>
        </p:txBody>
      </p:sp>
    </p:spTree>
    <p:extLst>
      <p:ext uri="{BB962C8B-B14F-4D97-AF65-F5344CB8AC3E}">
        <p14:creationId xmlns:p14="http://schemas.microsoft.com/office/powerpoint/2010/main" val="2504462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beverlyhillsplatin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5"/>
          <p:cNvSpPr txBox="1">
            <a:spLocks noChangeArrowheads="1"/>
          </p:cNvSpPr>
          <p:nvPr/>
        </p:nvSpPr>
        <p:spPr bwMode="auto">
          <a:xfrm>
            <a:off x="152400" y="304800"/>
            <a:ext cx="7772400" cy="173355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How can POTWs administer their pro- grams to ensure IUs comply with the prohibition against dilution as a substitute for treatment in 40 CFR 403.6(d)?</a:t>
            </a:r>
          </a:p>
        </p:txBody>
      </p:sp>
      <p:sp>
        <p:nvSpPr>
          <p:cNvPr id="96265" name="Text Box 9"/>
          <p:cNvSpPr txBox="1">
            <a:spLocks noChangeArrowheads="1"/>
          </p:cNvSpPr>
          <p:nvPr/>
        </p:nvSpPr>
        <p:spPr bwMode="auto">
          <a:xfrm>
            <a:off x="3505200" y="2438400"/>
            <a:ext cx="4419600" cy="3559175"/>
          </a:xfrm>
          <a:prstGeom prst="rect">
            <a:avLst/>
          </a:prstGeom>
          <a:solidFill>
            <a:srgbClr val="4100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137160" rIns="182880" bIns="1371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solidFill>
                  <a:srgbClr val="00FFFF"/>
                </a:solidFill>
              </a:rPr>
              <a:t> inspect to establish </a:t>
            </a:r>
          </a:p>
          <a:p>
            <a:pPr eaLnBrk="1" hangingPunct="1"/>
            <a:r>
              <a:rPr lang="en-US" sz="2400" b="1">
                <a:solidFill>
                  <a:srgbClr val="00FFFF"/>
                </a:solidFill>
              </a:rPr>
              <a:t>  excess generation of Fed- </a:t>
            </a:r>
          </a:p>
          <a:p>
            <a:pPr eaLnBrk="1" hangingPunct="1"/>
            <a:r>
              <a:rPr lang="en-US" sz="2400" b="1">
                <a:solidFill>
                  <a:srgbClr val="00FFFF"/>
                </a:solidFill>
              </a:rPr>
              <a:t>  regulated wastewater</a:t>
            </a:r>
          </a:p>
          <a:p>
            <a:pPr eaLnBrk="1" hangingPunct="1">
              <a:buFontTx/>
              <a:buChar char="•"/>
            </a:pPr>
            <a:r>
              <a:rPr lang="en-US" sz="2400" b="1">
                <a:solidFill>
                  <a:srgbClr val="00FFFF"/>
                </a:solidFill>
              </a:rPr>
              <a:t> inspect to determine </a:t>
            </a:r>
          </a:p>
          <a:p>
            <a:pPr eaLnBrk="1" hangingPunct="1"/>
            <a:r>
              <a:rPr lang="en-US" sz="2400" b="1">
                <a:solidFill>
                  <a:srgbClr val="00FFFF"/>
                </a:solidFill>
              </a:rPr>
              <a:t>  untreated flows</a:t>
            </a:r>
          </a:p>
          <a:p>
            <a:pPr eaLnBrk="1" hangingPunct="1">
              <a:buFontTx/>
              <a:buChar char="•"/>
            </a:pPr>
            <a:r>
              <a:rPr lang="en-US" sz="2400" b="1">
                <a:solidFill>
                  <a:srgbClr val="00FFFF"/>
                </a:solidFill>
              </a:rPr>
              <a:t> require cessation of</a:t>
            </a:r>
          </a:p>
          <a:p>
            <a:pPr eaLnBrk="1" hangingPunct="1"/>
            <a:r>
              <a:rPr lang="en-US" sz="2400" b="1">
                <a:solidFill>
                  <a:srgbClr val="00FFFF"/>
                </a:solidFill>
              </a:rPr>
              <a:t>  dilution as a substitute for</a:t>
            </a:r>
          </a:p>
          <a:p>
            <a:pPr eaLnBrk="1" hangingPunct="1"/>
            <a:r>
              <a:rPr lang="en-US" sz="2400" b="1">
                <a:solidFill>
                  <a:srgbClr val="00FFFF"/>
                </a:solidFill>
              </a:rPr>
              <a:t>  treatment</a:t>
            </a:r>
          </a:p>
          <a:p>
            <a:pPr eaLnBrk="1" hangingPunct="1">
              <a:buFontTx/>
              <a:buChar char="•"/>
            </a:pPr>
            <a:r>
              <a:rPr lang="en-US" sz="2400" b="1">
                <a:solidFill>
                  <a:srgbClr val="FFFF00"/>
                </a:solidFill>
              </a:rPr>
              <a:t> others?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 calcmode="lin" valueType="num">
                                      <p:cBhvr>
                                        <p:cTn id="7" dur="500" fill="hold"/>
                                        <p:tgtEl>
                                          <p:spTgt spid="96265"/>
                                        </p:tgtEl>
                                        <p:attrNameLst>
                                          <p:attrName>ppt_w</p:attrName>
                                        </p:attrNameLst>
                                      </p:cBhvr>
                                      <p:tavLst>
                                        <p:tav tm="0">
                                          <p:val>
                                            <p:fltVal val="0"/>
                                          </p:val>
                                        </p:tav>
                                        <p:tav tm="100000">
                                          <p:val>
                                            <p:strVal val="#ppt_w"/>
                                          </p:val>
                                        </p:tav>
                                      </p:tavLst>
                                    </p:anim>
                                    <p:anim calcmode="lin" valueType="num">
                                      <p:cBhvr>
                                        <p:cTn id="8" dur="500" fill="hold"/>
                                        <p:tgtEl>
                                          <p:spTgt spid="96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everlyhillsplating-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Text Box 4"/>
          <p:cNvSpPr txBox="1">
            <a:spLocks noChangeArrowheads="1"/>
          </p:cNvSpPr>
          <p:nvPr/>
        </p:nvSpPr>
        <p:spPr bwMode="auto">
          <a:xfrm>
            <a:off x="152400" y="304800"/>
            <a:ext cx="7772400" cy="1743075"/>
          </a:xfrm>
          <a:prstGeom prst="rect">
            <a:avLst/>
          </a:prstGeom>
          <a:solidFill>
            <a:srgbClr val="410082"/>
          </a:solidFill>
          <a:ln w="9525">
            <a:solidFill>
              <a:srgbClr val="410082"/>
            </a:solid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How can POTWs administer their pro- grams to ensure IUs comply with the prohibition against dilution as a substitute for treatment in 40 CFR 403.6(d)?</a:t>
            </a:r>
          </a:p>
        </p:txBody>
      </p:sp>
      <p:pic>
        <p:nvPicPr>
          <p:cNvPr id="22533" name="Picture 6" descr="lockheed-cd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228600"/>
            <a:ext cx="4627563" cy="6019800"/>
          </a:xfrm>
          <a:prstGeom prst="rect">
            <a:avLst/>
          </a:prstGeom>
          <a:noFill/>
          <a:ln w="9525">
            <a:solidFill>
              <a:srgbClr val="410082"/>
            </a:solidFill>
            <a:miter lim="800000"/>
            <a:headEnd/>
            <a:tailEnd/>
          </a:ln>
          <a:extLst>
            <a:ext uri="{909E8E84-426E-40DD-AFC4-6F175D3DCCD1}">
              <a14:hiddenFill xmlns:a14="http://schemas.microsoft.com/office/drawing/2010/main">
                <a:solidFill>
                  <a:srgbClr val="FFFFFF"/>
                </a:solidFill>
              </a14:hiddenFill>
            </a:ext>
          </a:extLst>
        </p:spPr>
      </p:pic>
      <p:pic>
        <p:nvPicPr>
          <p:cNvPr id="97287" name="Picture 7" descr="lockheed-cd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609600"/>
            <a:ext cx="4614863" cy="6019800"/>
          </a:xfrm>
          <a:prstGeom prst="rect">
            <a:avLst/>
          </a:prstGeom>
          <a:noFill/>
          <a:ln w="9525">
            <a:solidFill>
              <a:srgbClr val="410082"/>
            </a:solidFill>
            <a:miter lim="800000"/>
            <a:headEnd/>
            <a:tailEnd/>
          </a:ln>
          <a:extLst>
            <a:ext uri="{909E8E84-426E-40DD-AFC4-6F175D3DCCD1}">
              <a14:hiddenFill xmlns:a14="http://schemas.microsoft.com/office/drawing/2010/main">
                <a:solidFill>
                  <a:srgbClr val="FFFFFF"/>
                </a:solidFill>
              </a14:hiddenFill>
            </a:ext>
          </a:extLst>
        </p:spPr>
      </p:pic>
      <p:sp>
        <p:nvSpPr>
          <p:cNvPr id="97289" name="Line 9"/>
          <p:cNvSpPr>
            <a:spLocks noChangeShapeType="1"/>
          </p:cNvSpPr>
          <p:nvPr/>
        </p:nvSpPr>
        <p:spPr bwMode="auto">
          <a:xfrm>
            <a:off x="2667000" y="3581400"/>
            <a:ext cx="2590800" cy="762000"/>
          </a:xfrm>
          <a:prstGeom prst="line">
            <a:avLst/>
          </a:prstGeom>
          <a:noFill/>
          <a:ln w="76200">
            <a:solidFill>
              <a:srgbClr val="41008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7288" name="Text Box 8"/>
          <p:cNvSpPr txBox="1">
            <a:spLocks noChangeArrowheads="1"/>
          </p:cNvSpPr>
          <p:nvPr/>
        </p:nvSpPr>
        <p:spPr bwMode="auto">
          <a:xfrm>
            <a:off x="228600" y="2819400"/>
            <a:ext cx="2590800" cy="2606675"/>
          </a:xfrm>
          <a:prstGeom prst="rect">
            <a:avLst/>
          </a:prstGeom>
          <a:solidFill>
            <a:schemeClr val="bg1"/>
          </a:solidFill>
          <a:ln w="76200">
            <a:solidFill>
              <a:srgbClr val="41008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sz="2000">
                <a:latin typeface="Times New Roman" pitchFamily="18" charset="0"/>
              </a:rPr>
              <a:t>… and each occasion on which Lockheed diluted its process wastestreams as a partial substitute for treatment is a separate violation of Section 307(d) of the 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7287"/>
                                        </p:tgtEl>
                                        <p:attrNameLst>
                                          <p:attrName>style.visibility</p:attrName>
                                        </p:attrNameLst>
                                      </p:cBhvr>
                                      <p:to>
                                        <p:strVal val="visible"/>
                                      </p:to>
                                    </p:set>
                                    <p:anim calcmode="lin" valueType="num">
                                      <p:cBhvr>
                                        <p:cTn id="7" dur="500" fill="hold"/>
                                        <p:tgtEl>
                                          <p:spTgt spid="97287"/>
                                        </p:tgtEl>
                                        <p:attrNameLst>
                                          <p:attrName>ppt_w</p:attrName>
                                        </p:attrNameLst>
                                      </p:cBhvr>
                                      <p:tavLst>
                                        <p:tav tm="0">
                                          <p:val>
                                            <p:fltVal val="0"/>
                                          </p:val>
                                        </p:tav>
                                        <p:tav tm="100000">
                                          <p:val>
                                            <p:strVal val="#ppt_w"/>
                                          </p:val>
                                        </p:tav>
                                      </p:tavLst>
                                    </p:anim>
                                    <p:anim calcmode="lin" valueType="num">
                                      <p:cBhvr>
                                        <p:cTn id="8" dur="500" fill="hold"/>
                                        <p:tgtEl>
                                          <p:spTgt spid="972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7289"/>
                                        </p:tgtEl>
                                        <p:attrNameLst>
                                          <p:attrName>style.visibility</p:attrName>
                                        </p:attrNameLst>
                                      </p:cBhvr>
                                      <p:to>
                                        <p:strVal val="visible"/>
                                      </p:to>
                                    </p:set>
                                    <p:animEffect transition="in" filter="fade">
                                      <p:cBhvr>
                                        <p:cTn id="12" dur="500"/>
                                        <p:tgtEl>
                                          <p:spTgt spid="9728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7288"/>
                                        </p:tgtEl>
                                        <p:attrNameLst>
                                          <p:attrName>style.visibility</p:attrName>
                                        </p:attrNameLst>
                                      </p:cBhvr>
                                      <p:to>
                                        <p:strVal val="visible"/>
                                      </p:to>
                                    </p:set>
                                    <p:animEffect transition="in" filter="fade">
                                      <p:cBhvr>
                                        <p:cTn id="15"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9" grpId="0" animBg="1"/>
      <p:bldP spid="972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silverst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1">
            <a:extLst>
              <a:ext uri="{FF2B5EF4-FFF2-40B4-BE49-F238E27FC236}">
                <a16:creationId xmlns:a16="http://schemas.microsoft.com/office/drawing/2014/main" id="{556113C1-AED7-46E2-AB02-79F4104B7143}"/>
              </a:ext>
            </a:extLst>
          </p:cNvPr>
          <p:cNvSpPr txBox="1">
            <a:spLocks noChangeArrowheads="1"/>
          </p:cNvSpPr>
          <p:nvPr/>
        </p:nvSpPr>
        <p:spPr bwMode="auto">
          <a:xfrm>
            <a:off x="457200" y="304800"/>
            <a:ext cx="8382000" cy="5632311"/>
          </a:xfrm>
          <a:prstGeom prst="rect">
            <a:avLst/>
          </a:prstGeom>
          <a:noFill/>
          <a:ln w="9525">
            <a:noFill/>
            <a:miter lim="800000"/>
            <a:headEnd/>
            <a:tailEnd/>
          </a:ln>
          <a:effectLst/>
        </p:spPr>
        <p:txBody>
          <a:bodyPr>
            <a:spAutoFit/>
          </a:bodyPr>
          <a:lstStyle/>
          <a:p>
            <a:pPr>
              <a:spcBef>
                <a:spcPct val="50000"/>
              </a:spcBef>
              <a:defRPr/>
            </a:pPr>
            <a:r>
              <a:rPr lang="en-US" sz="3600" b="1" dirty="0">
                <a:ln w="22225">
                  <a:noFill/>
                  <a:prstDash val="solid"/>
                </a:ln>
                <a:solidFill>
                  <a:srgbClr val="FFFF66"/>
                </a:solidFill>
                <a:effectLst>
                  <a:glow rad="228600">
                    <a:schemeClr val="accent4">
                      <a:satMod val="175000"/>
                      <a:alpha val="40000"/>
                    </a:schemeClr>
                  </a:glow>
                </a:effectLst>
              </a:rPr>
              <a:t>Bypassing and Dilution</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BACWA/EBMUD Pretreatment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March 11, 2019</a:t>
            </a: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Questions or Comments</a:t>
            </a:r>
          </a:p>
          <a:p>
            <a:pPr>
              <a:spcBef>
                <a:spcPct val="50000"/>
              </a:spcBef>
              <a:defRPr/>
            </a:pPr>
            <a:endParaRPr lang="en-US" sz="2400" b="1" dirty="0">
              <a:solidFill>
                <a:srgbClr val="00FFFF"/>
              </a:solidFill>
              <a:effectLst>
                <a:outerShdw blurRad="38100" dist="38100" dir="2700000" algn="tl">
                  <a:srgbClr val="000000"/>
                </a:outerShdw>
              </a:effectLst>
            </a:endParaRPr>
          </a:p>
        </p:txBody>
      </p:sp>
      <p:sp>
        <p:nvSpPr>
          <p:cNvPr id="98311" name="Text Box 7"/>
          <p:cNvSpPr txBox="1">
            <a:spLocks noChangeArrowheads="1"/>
          </p:cNvSpPr>
          <p:nvPr/>
        </p:nvSpPr>
        <p:spPr bwMode="auto">
          <a:xfrm>
            <a:off x="381000" y="3124200"/>
            <a:ext cx="3200400" cy="1187450"/>
          </a:xfrm>
          <a:prstGeom prst="rect">
            <a:avLst/>
          </a:prstGeom>
          <a:noFill/>
          <a:ln w="9525">
            <a:noFill/>
            <a:miter lim="800000"/>
            <a:headEnd/>
            <a:tailEnd/>
          </a:ln>
          <a:effectLst/>
        </p:spPr>
        <p:txBody>
          <a:bodyPr>
            <a:spAutoFit/>
          </a:bodyPr>
          <a:lstStyle/>
          <a:p>
            <a:pPr>
              <a:defRPr/>
            </a:pPr>
            <a:r>
              <a:rPr lang="en-US" sz="2400" b="1">
                <a:solidFill>
                  <a:srgbClr val="FF6600"/>
                </a:solidFill>
                <a:effectLst>
                  <a:outerShdw blurRad="38100" dist="38100" dir="2700000" algn="tl">
                    <a:srgbClr val="000000"/>
                  </a:outerShdw>
                </a:effectLst>
              </a:rPr>
              <a:t>sealed industrial</a:t>
            </a:r>
          </a:p>
          <a:p>
            <a:pPr>
              <a:defRPr/>
            </a:pPr>
            <a:r>
              <a:rPr lang="en-US" sz="2400" b="1">
                <a:solidFill>
                  <a:srgbClr val="FF6600"/>
                </a:solidFill>
                <a:effectLst>
                  <a:outerShdw blurRad="38100" dist="38100" dir="2700000" algn="tl">
                    <a:srgbClr val="000000"/>
                  </a:outerShdw>
                </a:effectLst>
              </a:rPr>
              <a:t>sewer connection</a:t>
            </a:r>
          </a:p>
          <a:p>
            <a:pPr>
              <a:defRPr/>
            </a:pPr>
            <a:r>
              <a:rPr lang="en-US" sz="2400" b="1">
                <a:solidFill>
                  <a:srgbClr val="FF6600"/>
                </a:solidFill>
                <a:effectLst>
                  <a:outerShdw blurRad="38100" dist="38100" dir="2700000" algn="tl">
                    <a:srgbClr val="000000"/>
                  </a:outerShdw>
                </a:effectLst>
              </a:rPr>
              <a:t>at a zero-discharger</a:t>
            </a:r>
          </a:p>
        </p:txBody>
      </p:sp>
      <p:sp>
        <p:nvSpPr>
          <p:cNvPr id="98312" name="Text Box 8"/>
          <p:cNvSpPr txBox="1">
            <a:spLocks noChangeArrowheads="1"/>
          </p:cNvSpPr>
          <p:nvPr/>
        </p:nvSpPr>
        <p:spPr bwMode="auto">
          <a:xfrm>
            <a:off x="4876800" y="2438400"/>
            <a:ext cx="3352800" cy="1187450"/>
          </a:xfrm>
          <a:prstGeom prst="rect">
            <a:avLst/>
          </a:prstGeom>
          <a:noFill/>
          <a:ln w="9525">
            <a:noFill/>
            <a:miter lim="800000"/>
            <a:headEnd/>
            <a:tailEnd/>
          </a:ln>
          <a:effectLst/>
        </p:spPr>
        <p:txBody>
          <a:bodyPr>
            <a:spAutoFit/>
          </a:bodyPr>
          <a:lstStyle/>
          <a:p>
            <a:pPr>
              <a:defRPr/>
            </a:pPr>
            <a:r>
              <a:rPr lang="en-US" sz="2400" b="1">
                <a:solidFill>
                  <a:srgbClr val="FFFF00"/>
                </a:solidFill>
                <a:effectLst>
                  <a:outerShdw blurRad="38100" dist="38100" dir="2700000" algn="tl">
                    <a:srgbClr val="000000"/>
                  </a:outerShdw>
                </a:effectLst>
              </a:rPr>
              <a:t>open sewer clean-out</a:t>
            </a:r>
          </a:p>
          <a:p>
            <a:pPr>
              <a:defRPr/>
            </a:pPr>
            <a:r>
              <a:rPr lang="en-US" sz="2400" b="1">
                <a:solidFill>
                  <a:srgbClr val="FFFF00"/>
                </a:solidFill>
                <a:effectLst>
                  <a:outerShdw blurRad="38100" dist="38100" dir="2700000" algn="tl">
                    <a:srgbClr val="000000"/>
                  </a:outerShdw>
                </a:effectLst>
              </a:rPr>
              <a:t>between bathroom and exterior walls</a:t>
            </a:r>
          </a:p>
        </p:txBody>
      </p:sp>
      <p:sp>
        <p:nvSpPr>
          <p:cNvPr id="23559" name="Line 9"/>
          <p:cNvSpPr>
            <a:spLocks noChangeShapeType="1"/>
          </p:cNvSpPr>
          <p:nvPr/>
        </p:nvSpPr>
        <p:spPr bwMode="auto">
          <a:xfrm flipV="1">
            <a:off x="1066800" y="2362200"/>
            <a:ext cx="228600" cy="762000"/>
          </a:xfrm>
          <a:prstGeom prst="line">
            <a:avLst/>
          </a:prstGeom>
          <a:noFill/>
          <a:ln w="762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0" name="Line 10"/>
          <p:cNvSpPr>
            <a:spLocks noChangeShapeType="1"/>
          </p:cNvSpPr>
          <p:nvPr/>
        </p:nvSpPr>
        <p:spPr bwMode="auto">
          <a:xfrm flipH="1">
            <a:off x="4114800" y="3200400"/>
            <a:ext cx="762000" cy="533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8315" name="Text Box 11"/>
          <p:cNvSpPr txBox="1">
            <a:spLocks noChangeArrowheads="1"/>
          </p:cNvSpPr>
          <p:nvPr/>
        </p:nvSpPr>
        <p:spPr bwMode="auto">
          <a:xfrm>
            <a:off x="495300" y="5589822"/>
            <a:ext cx="8115300" cy="658578"/>
          </a:xfrm>
          <a:prstGeom prst="rect">
            <a:avLst/>
          </a:prstGeom>
          <a:solidFill>
            <a:srgbClr val="410082"/>
          </a:solidFill>
          <a:ln w="9525">
            <a:solidFill>
              <a:srgbClr val="FFFF00"/>
            </a:solidFill>
            <a:miter lim="800000"/>
            <a:headEnd/>
            <a:tailEnd/>
          </a:ln>
          <a:effectLst/>
        </p:spPr>
        <p:txBody>
          <a:bodyPr wrap="square" lIns="182880" tIns="137160" rIns="182880" bIns="137160">
            <a:spAutoFit/>
          </a:bodyPr>
          <a:lstStyle/>
          <a:p>
            <a:pPr algn="ctr">
              <a:lnSpc>
                <a:spcPct val="125000"/>
              </a:lnSpc>
              <a:defRPr/>
            </a:pPr>
            <a:r>
              <a:rPr lang="en-US" sz="2200" b="1" dirty="0">
                <a:solidFill>
                  <a:srgbClr val="00FFFF"/>
                </a:solidFill>
                <a:effectLst>
                  <a:outerShdw blurRad="38100" dist="38100" dir="2700000" algn="tl">
                    <a:srgbClr val="000000"/>
                  </a:outerShdw>
                </a:effectLst>
              </a:rPr>
              <a:t>Greg V. Arthur  -  (510) 967-8411  -  gva@gvarthur.com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coat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4"/>
          <p:cNvSpPr txBox="1">
            <a:spLocks noChangeArrowheads="1"/>
          </p:cNvSpPr>
          <p:nvPr/>
        </p:nvSpPr>
        <p:spPr bwMode="auto">
          <a:xfrm>
            <a:off x="5334000" y="4038600"/>
            <a:ext cx="2667000" cy="946150"/>
          </a:xfrm>
          <a:prstGeom prst="rect">
            <a:avLst/>
          </a:prstGeom>
          <a:noFill/>
          <a:ln w="9525">
            <a:noFill/>
            <a:miter lim="800000"/>
            <a:headEnd/>
            <a:tailEnd/>
          </a:ln>
          <a:effectLst/>
        </p:spPr>
        <p:txBody>
          <a:bodyPr>
            <a:spAutoFit/>
          </a:bodyPr>
          <a:lstStyle/>
          <a:p>
            <a:pPr>
              <a:spcBef>
                <a:spcPct val="50000"/>
              </a:spcBef>
              <a:defRPr/>
            </a:pPr>
            <a:r>
              <a:rPr lang="en-US" sz="2800" b="1">
                <a:solidFill>
                  <a:schemeClr val="accent1"/>
                </a:solidFill>
                <a:effectLst>
                  <a:outerShdw blurRad="38100" dist="38100" dir="2700000" algn="tl">
                    <a:srgbClr val="000000"/>
                  </a:outerShdw>
                </a:effectLst>
              </a:rPr>
              <a:t>dye bypassed treatment</a:t>
            </a:r>
          </a:p>
        </p:txBody>
      </p:sp>
      <p:sp>
        <p:nvSpPr>
          <p:cNvPr id="83973" name="Text Box 5"/>
          <p:cNvSpPr txBox="1">
            <a:spLocks noChangeArrowheads="1"/>
          </p:cNvSpPr>
          <p:nvPr/>
        </p:nvSpPr>
        <p:spPr bwMode="auto">
          <a:xfrm>
            <a:off x="2743200" y="1828800"/>
            <a:ext cx="2209800" cy="1031875"/>
          </a:xfrm>
          <a:prstGeom prst="rect">
            <a:avLst/>
          </a:prstGeom>
          <a:noFill/>
          <a:ln w="9525">
            <a:noFill/>
            <a:miter lim="800000"/>
            <a:headEnd/>
            <a:tailEnd/>
          </a:ln>
          <a:effectLst/>
        </p:spPr>
        <p:txBody>
          <a:bodyPr>
            <a:spAutoFit/>
          </a:bodyPr>
          <a:lstStyle/>
          <a:p>
            <a:pPr>
              <a:lnSpc>
                <a:spcPct val="110000"/>
              </a:lnSpc>
              <a:defRPr/>
            </a:pPr>
            <a:r>
              <a:rPr lang="en-US" sz="2800" b="1">
                <a:solidFill>
                  <a:srgbClr val="FFFF00"/>
                </a:solidFill>
                <a:effectLst>
                  <a:outerShdw blurRad="38100" dist="38100" dir="2700000" algn="tl">
                    <a:srgbClr val="000000"/>
                  </a:outerShdw>
                </a:effectLst>
              </a:rPr>
              <a:t>concealed</a:t>
            </a:r>
          </a:p>
          <a:p>
            <a:pPr>
              <a:lnSpc>
                <a:spcPct val="110000"/>
              </a:lnSpc>
              <a:defRPr/>
            </a:pPr>
            <a:r>
              <a:rPr lang="en-US" sz="2800" b="1">
                <a:solidFill>
                  <a:srgbClr val="FFFF00"/>
                </a:solidFill>
                <a:effectLst>
                  <a:outerShdw blurRad="38100" dist="38100" dir="2700000" algn="tl">
                    <a:srgbClr val="000000"/>
                  </a:outerShdw>
                </a:effectLst>
              </a:rPr>
              <a:t>standpipe</a:t>
            </a:r>
          </a:p>
        </p:txBody>
      </p:sp>
      <p:sp>
        <p:nvSpPr>
          <p:cNvPr id="83974" name="Text Box 6"/>
          <p:cNvSpPr txBox="1">
            <a:spLocks noChangeArrowheads="1"/>
          </p:cNvSpPr>
          <p:nvPr/>
        </p:nvSpPr>
        <p:spPr bwMode="auto">
          <a:xfrm>
            <a:off x="685800" y="5105400"/>
            <a:ext cx="1905000" cy="946150"/>
          </a:xfrm>
          <a:prstGeom prst="rect">
            <a:avLst/>
          </a:prstGeom>
          <a:noFill/>
          <a:ln w="9525">
            <a:noFill/>
            <a:miter lim="800000"/>
            <a:headEnd/>
            <a:tailEnd/>
          </a:ln>
          <a:effectLst/>
        </p:spPr>
        <p:txBody>
          <a:bodyPr>
            <a:spAutoFit/>
          </a:bodyPr>
          <a:lstStyle/>
          <a:p>
            <a:pPr>
              <a:spcBef>
                <a:spcPct val="50000"/>
              </a:spcBef>
              <a:defRPr/>
            </a:pPr>
            <a:r>
              <a:rPr lang="en-US" sz="2800" b="1">
                <a:solidFill>
                  <a:srgbClr val="FF6600"/>
                </a:solidFill>
                <a:effectLst>
                  <a:outerShdw blurRad="38100" dist="38100" dir="2700000" algn="tl">
                    <a:srgbClr val="000000"/>
                  </a:outerShdw>
                </a:effectLst>
              </a:rPr>
              <a:t>standpipe cover</a:t>
            </a:r>
          </a:p>
        </p:txBody>
      </p:sp>
      <p:sp>
        <p:nvSpPr>
          <p:cNvPr id="3079" name="Line 7"/>
          <p:cNvSpPr>
            <a:spLocks noChangeShapeType="1"/>
          </p:cNvSpPr>
          <p:nvPr/>
        </p:nvSpPr>
        <p:spPr bwMode="auto">
          <a:xfrm flipH="1">
            <a:off x="2667000" y="2819400"/>
            <a:ext cx="609600" cy="6096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80" name="Line 8"/>
          <p:cNvSpPr>
            <a:spLocks noChangeShapeType="1"/>
          </p:cNvSpPr>
          <p:nvPr/>
        </p:nvSpPr>
        <p:spPr bwMode="auto">
          <a:xfrm>
            <a:off x="1447800" y="4267200"/>
            <a:ext cx="0" cy="838200"/>
          </a:xfrm>
          <a:prstGeom prst="line">
            <a:avLst/>
          </a:prstGeom>
          <a:noFill/>
          <a:ln w="57150">
            <a:solidFill>
              <a:srgbClr val="FF66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081" name="Line 9"/>
          <p:cNvSpPr>
            <a:spLocks noChangeShapeType="1"/>
          </p:cNvSpPr>
          <p:nvPr/>
        </p:nvSpPr>
        <p:spPr bwMode="auto">
          <a:xfrm>
            <a:off x="4572000" y="4343400"/>
            <a:ext cx="762000" cy="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3978" name="Text Box 10"/>
          <p:cNvSpPr txBox="1">
            <a:spLocks noChangeArrowheads="1"/>
          </p:cNvSpPr>
          <p:nvPr/>
        </p:nvSpPr>
        <p:spPr bwMode="auto">
          <a:xfrm>
            <a:off x="152400" y="304800"/>
            <a:ext cx="77724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What qualifies as a bypass of treatment (necessary to comply with pretreatment standards) as prohibited by 40 CFR 403.17(d)?</a:t>
            </a:r>
          </a:p>
        </p:txBody>
      </p:sp>
      <p:sp>
        <p:nvSpPr>
          <p:cNvPr id="83980" name="Text Box 12"/>
          <p:cNvSpPr txBox="1">
            <a:spLocks noChangeArrowheads="1"/>
          </p:cNvSpPr>
          <p:nvPr/>
        </p:nvSpPr>
        <p:spPr bwMode="auto">
          <a:xfrm>
            <a:off x="2819400" y="1905000"/>
            <a:ext cx="5105400" cy="3632200"/>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The intentional diversion of wastestreams from any portion of an IUs treatment facility is prohibited … </a:t>
            </a:r>
            <a:r>
              <a:rPr lang="en-US" sz="2400" b="1">
                <a:solidFill>
                  <a:srgbClr val="00FFFF"/>
                </a:solidFill>
              </a:rPr>
              <a:t>unless</a:t>
            </a:r>
          </a:p>
          <a:p>
            <a:pPr>
              <a:spcBef>
                <a:spcPct val="30000"/>
              </a:spcBef>
              <a:defRPr/>
            </a:pPr>
            <a:endParaRPr lang="en-US" sz="2400" b="1">
              <a:solidFill>
                <a:srgbClr val="00FFFF"/>
              </a:solidFill>
            </a:endParaRPr>
          </a:p>
          <a:p>
            <a:pPr>
              <a:spcBef>
                <a:spcPct val="30000"/>
              </a:spcBef>
              <a:defRPr/>
            </a:pPr>
            <a:endParaRPr lang="en-US" sz="2400" b="1">
              <a:solidFill>
                <a:srgbClr val="00FFFF"/>
              </a:solidFill>
            </a:endParaRPr>
          </a:p>
          <a:p>
            <a:pPr>
              <a:spcBef>
                <a:spcPct val="30000"/>
              </a:spcBef>
              <a:defRPr/>
            </a:pPr>
            <a:endParaRPr lang="en-US" sz="2400" b="1">
              <a:solidFill>
                <a:srgbClr val="00FFFF"/>
              </a:solidFill>
            </a:endParaRPr>
          </a:p>
          <a:p>
            <a:pPr>
              <a:spcBef>
                <a:spcPct val="30000"/>
              </a:spcBef>
              <a:defRPr/>
            </a:pPr>
            <a:endParaRPr lang="en-US" sz="2400" b="1">
              <a:solidFill>
                <a:srgbClr val="00FFFF"/>
              </a:solidFill>
            </a:endParaRPr>
          </a:p>
        </p:txBody>
      </p:sp>
      <p:sp>
        <p:nvSpPr>
          <p:cNvPr id="83979" name="Text Box 11"/>
          <p:cNvSpPr txBox="1">
            <a:spLocks noChangeArrowheads="1"/>
          </p:cNvSpPr>
          <p:nvPr/>
        </p:nvSpPr>
        <p:spPr bwMode="auto">
          <a:xfrm>
            <a:off x="2819400" y="3581400"/>
            <a:ext cx="5105400" cy="1962150"/>
          </a:xfrm>
          <a:prstGeom prst="rect">
            <a:avLst/>
          </a:prstGeom>
          <a:solidFill>
            <a:srgbClr val="4100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0" tIns="0" rIns="182880" bIns="13716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solidFill>
                  <a:srgbClr val="00FFFF"/>
                </a:solidFill>
              </a:rPr>
              <a:t> unavoidable to prevent loss</a:t>
            </a:r>
          </a:p>
          <a:p>
            <a:pPr eaLnBrk="1" hangingPunct="1"/>
            <a:r>
              <a:rPr lang="en-US" sz="2400" b="1">
                <a:solidFill>
                  <a:srgbClr val="00FFFF"/>
                </a:solidFill>
              </a:rPr>
              <a:t>  of life, injury, or severe damage</a:t>
            </a:r>
          </a:p>
          <a:p>
            <a:pPr eaLnBrk="1" hangingPunct="1">
              <a:buFontTx/>
              <a:buChar char="•"/>
            </a:pPr>
            <a:r>
              <a:rPr lang="en-US" sz="2400" b="1">
                <a:solidFill>
                  <a:srgbClr val="00FFFF"/>
                </a:solidFill>
              </a:rPr>
              <a:t> no feasible alternatives</a:t>
            </a:r>
          </a:p>
          <a:p>
            <a:pPr eaLnBrk="1" hangingPunct="1">
              <a:buFontTx/>
              <a:buChar char="•"/>
            </a:pPr>
            <a:r>
              <a:rPr lang="en-US" sz="2400" b="1">
                <a:solidFill>
                  <a:srgbClr val="00FFFF"/>
                </a:solidFill>
              </a:rPr>
              <a:t> meets limits</a:t>
            </a:r>
          </a:p>
          <a:p>
            <a:pPr eaLnBrk="1" hangingPunct="1">
              <a:buFontTx/>
              <a:buChar char="•"/>
            </a:pPr>
            <a:r>
              <a:rPr lang="en-US" sz="2400" b="1">
                <a:solidFill>
                  <a:srgbClr val="00FFFF"/>
                </a:solidFill>
              </a:rPr>
              <a:t> prior notice and approval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9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39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0" grpId="0" animBg="1"/>
      <p:bldP spid="8397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monsen plati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7" name="Text Box 7"/>
          <p:cNvSpPr txBox="1">
            <a:spLocks noChangeArrowheads="1"/>
          </p:cNvSpPr>
          <p:nvPr/>
        </p:nvSpPr>
        <p:spPr bwMode="auto">
          <a:xfrm>
            <a:off x="5334000" y="2743200"/>
            <a:ext cx="2819400" cy="946150"/>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standpipe 10’</a:t>
            </a:r>
          </a:p>
          <a:p>
            <a:pPr>
              <a:defRPr/>
            </a:pPr>
            <a:r>
              <a:rPr lang="en-US" sz="2800" b="1">
                <a:solidFill>
                  <a:srgbClr val="FFFF00"/>
                </a:solidFill>
                <a:effectLst>
                  <a:outerShdw blurRad="38100" dist="38100" dir="2700000" algn="tl">
                    <a:srgbClr val="000000"/>
                  </a:outerShdw>
                </a:effectLst>
              </a:rPr>
              <a:t>from bathroom</a:t>
            </a:r>
          </a:p>
        </p:txBody>
      </p:sp>
      <p:sp>
        <p:nvSpPr>
          <p:cNvPr id="81928" name="Text Box 8"/>
          <p:cNvSpPr txBox="1">
            <a:spLocks noChangeArrowheads="1"/>
          </p:cNvSpPr>
          <p:nvPr/>
        </p:nvSpPr>
        <p:spPr bwMode="auto">
          <a:xfrm>
            <a:off x="5410200" y="914400"/>
            <a:ext cx="2971800" cy="1373188"/>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hose from pump</a:t>
            </a:r>
          </a:p>
          <a:p>
            <a:pPr>
              <a:defRPr/>
            </a:pPr>
            <a:r>
              <a:rPr lang="en-US" sz="2800" b="1">
                <a:solidFill>
                  <a:srgbClr val="FFFF00"/>
                </a:solidFill>
                <a:effectLst>
                  <a:outerShdw blurRad="38100" dist="38100" dir="2700000" algn="tl">
                    <a:srgbClr val="000000"/>
                  </a:outerShdw>
                </a:effectLst>
              </a:rPr>
              <a:t>in plating shop</a:t>
            </a:r>
          </a:p>
          <a:p>
            <a:pPr>
              <a:defRPr/>
            </a:pPr>
            <a:r>
              <a:rPr lang="en-US" sz="2800" b="1">
                <a:solidFill>
                  <a:srgbClr val="FFFF00"/>
                </a:solidFill>
                <a:effectLst>
                  <a:outerShdw blurRad="38100" dist="38100" dir="2700000" algn="tl">
                    <a:srgbClr val="000000"/>
                  </a:outerShdw>
                </a:effectLst>
              </a:rPr>
              <a:t>rinse tank</a:t>
            </a:r>
          </a:p>
        </p:txBody>
      </p:sp>
      <p:sp>
        <p:nvSpPr>
          <p:cNvPr id="81929" name="Text Box 9"/>
          <p:cNvSpPr txBox="1">
            <a:spLocks noChangeArrowheads="1"/>
          </p:cNvSpPr>
          <p:nvPr/>
        </p:nvSpPr>
        <p:spPr bwMode="auto">
          <a:xfrm>
            <a:off x="6172200" y="4572000"/>
            <a:ext cx="2819400" cy="519113"/>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storage room</a:t>
            </a:r>
          </a:p>
        </p:txBody>
      </p:sp>
      <p:sp>
        <p:nvSpPr>
          <p:cNvPr id="81930" name="Text Box 10"/>
          <p:cNvSpPr txBox="1">
            <a:spLocks noChangeArrowheads="1"/>
          </p:cNvSpPr>
          <p:nvPr/>
        </p:nvSpPr>
        <p:spPr bwMode="auto">
          <a:xfrm>
            <a:off x="228600" y="3886200"/>
            <a:ext cx="2514600" cy="519113"/>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plating room</a:t>
            </a:r>
          </a:p>
        </p:txBody>
      </p:sp>
      <p:sp>
        <p:nvSpPr>
          <p:cNvPr id="4104" name="Line 11"/>
          <p:cNvSpPr>
            <a:spLocks noChangeShapeType="1"/>
          </p:cNvSpPr>
          <p:nvPr/>
        </p:nvSpPr>
        <p:spPr bwMode="auto">
          <a:xfrm flipH="1">
            <a:off x="4572000" y="3048000"/>
            <a:ext cx="6858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Line 12"/>
          <p:cNvSpPr>
            <a:spLocks noChangeShapeType="1"/>
          </p:cNvSpPr>
          <p:nvPr/>
        </p:nvSpPr>
        <p:spPr bwMode="auto">
          <a:xfrm flipH="1">
            <a:off x="4876800" y="1371600"/>
            <a:ext cx="6096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33" name="Text Box 13"/>
          <p:cNvSpPr txBox="1">
            <a:spLocks noChangeArrowheads="1"/>
          </p:cNvSpPr>
          <p:nvPr/>
        </p:nvSpPr>
        <p:spPr bwMode="auto">
          <a:xfrm>
            <a:off x="152400" y="304800"/>
            <a:ext cx="44196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What does “no feasible alternative” mean?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nsen plati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epa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52400"/>
            <a:ext cx="1333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4"/>
          <p:cNvSpPr txBox="1">
            <a:spLocks noChangeArrowheads="1"/>
          </p:cNvSpPr>
          <p:nvPr/>
        </p:nvSpPr>
        <p:spPr bwMode="auto">
          <a:xfrm>
            <a:off x="5334000" y="2743200"/>
            <a:ext cx="2819400" cy="946150"/>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standpipe 10’</a:t>
            </a:r>
          </a:p>
          <a:p>
            <a:pPr>
              <a:defRPr/>
            </a:pPr>
            <a:r>
              <a:rPr lang="en-US" sz="2800" b="1">
                <a:solidFill>
                  <a:srgbClr val="FFFF00"/>
                </a:solidFill>
                <a:effectLst>
                  <a:outerShdw blurRad="38100" dist="38100" dir="2700000" algn="tl">
                    <a:srgbClr val="000000"/>
                  </a:outerShdw>
                </a:effectLst>
              </a:rPr>
              <a:t>from bathroom</a:t>
            </a:r>
          </a:p>
        </p:txBody>
      </p:sp>
      <p:sp>
        <p:nvSpPr>
          <p:cNvPr id="84997" name="Text Box 5"/>
          <p:cNvSpPr txBox="1">
            <a:spLocks noChangeArrowheads="1"/>
          </p:cNvSpPr>
          <p:nvPr/>
        </p:nvSpPr>
        <p:spPr bwMode="auto">
          <a:xfrm>
            <a:off x="5410200" y="914400"/>
            <a:ext cx="2971800" cy="1373188"/>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hose from pump</a:t>
            </a:r>
          </a:p>
          <a:p>
            <a:pPr>
              <a:defRPr/>
            </a:pPr>
            <a:r>
              <a:rPr lang="en-US" sz="2800" b="1">
                <a:solidFill>
                  <a:srgbClr val="FFFF00"/>
                </a:solidFill>
                <a:effectLst>
                  <a:outerShdw blurRad="38100" dist="38100" dir="2700000" algn="tl">
                    <a:srgbClr val="000000"/>
                  </a:outerShdw>
                </a:effectLst>
              </a:rPr>
              <a:t>in plating shop</a:t>
            </a:r>
          </a:p>
          <a:p>
            <a:pPr>
              <a:defRPr/>
            </a:pPr>
            <a:r>
              <a:rPr lang="en-US" sz="2800" b="1">
                <a:solidFill>
                  <a:srgbClr val="FFFF00"/>
                </a:solidFill>
                <a:effectLst>
                  <a:outerShdw blurRad="38100" dist="38100" dir="2700000" algn="tl">
                    <a:srgbClr val="000000"/>
                  </a:outerShdw>
                </a:effectLst>
              </a:rPr>
              <a:t>rinse tank</a:t>
            </a:r>
          </a:p>
        </p:txBody>
      </p:sp>
      <p:sp>
        <p:nvSpPr>
          <p:cNvPr id="84998" name="Text Box 6"/>
          <p:cNvSpPr txBox="1">
            <a:spLocks noChangeArrowheads="1"/>
          </p:cNvSpPr>
          <p:nvPr/>
        </p:nvSpPr>
        <p:spPr bwMode="auto">
          <a:xfrm>
            <a:off x="6172200" y="4572000"/>
            <a:ext cx="2819400" cy="519113"/>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storage room</a:t>
            </a:r>
          </a:p>
        </p:txBody>
      </p:sp>
      <p:sp>
        <p:nvSpPr>
          <p:cNvPr id="84999" name="Text Box 7"/>
          <p:cNvSpPr txBox="1">
            <a:spLocks noChangeArrowheads="1"/>
          </p:cNvSpPr>
          <p:nvPr/>
        </p:nvSpPr>
        <p:spPr bwMode="auto">
          <a:xfrm>
            <a:off x="228600" y="3886200"/>
            <a:ext cx="2514600" cy="519113"/>
          </a:xfrm>
          <a:prstGeom prst="rect">
            <a:avLst/>
          </a:prstGeom>
          <a:noFill/>
          <a:ln w="9525">
            <a:noFill/>
            <a:miter lim="800000"/>
            <a:headEnd/>
            <a:tailEnd/>
          </a:ln>
          <a:effectLst/>
        </p:spPr>
        <p:txBody>
          <a:bodyPr>
            <a:spAutoFit/>
          </a:bodyPr>
          <a:lstStyle/>
          <a:p>
            <a:pPr>
              <a:defRPr/>
            </a:pPr>
            <a:r>
              <a:rPr lang="en-US" sz="2800" b="1">
                <a:solidFill>
                  <a:srgbClr val="FFFF00"/>
                </a:solidFill>
                <a:effectLst>
                  <a:outerShdw blurRad="38100" dist="38100" dir="2700000" algn="tl">
                    <a:srgbClr val="000000"/>
                  </a:outerShdw>
                </a:effectLst>
              </a:rPr>
              <a:t>plating room</a:t>
            </a:r>
          </a:p>
        </p:txBody>
      </p:sp>
      <p:sp>
        <p:nvSpPr>
          <p:cNvPr id="5128" name="Line 8"/>
          <p:cNvSpPr>
            <a:spLocks noChangeShapeType="1"/>
          </p:cNvSpPr>
          <p:nvPr/>
        </p:nvSpPr>
        <p:spPr bwMode="auto">
          <a:xfrm flipH="1">
            <a:off x="4572000" y="3048000"/>
            <a:ext cx="6858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9"/>
          <p:cNvSpPr>
            <a:spLocks noChangeShapeType="1"/>
          </p:cNvSpPr>
          <p:nvPr/>
        </p:nvSpPr>
        <p:spPr bwMode="auto">
          <a:xfrm flipH="1">
            <a:off x="4876800" y="1371600"/>
            <a:ext cx="6096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2" name="Text Box 10"/>
          <p:cNvSpPr txBox="1">
            <a:spLocks noChangeArrowheads="1"/>
          </p:cNvSpPr>
          <p:nvPr/>
        </p:nvSpPr>
        <p:spPr bwMode="auto">
          <a:xfrm>
            <a:off x="152400" y="304800"/>
            <a:ext cx="44196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What does “no feasible alternative” mean?</a:t>
            </a:r>
          </a:p>
        </p:txBody>
      </p:sp>
      <p:pic>
        <p:nvPicPr>
          <p:cNvPr id="5131" name="Picture 11" descr="bypass-ru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
            <a:ext cx="4743450" cy="6172200"/>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pic>
      <p:pic>
        <p:nvPicPr>
          <p:cNvPr id="85004" name="Picture 12" descr="bypass-rule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457200"/>
            <a:ext cx="4719638" cy="6172200"/>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pic>
      <p:sp>
        <p:nvSpPr>
          <p:cNvPr id="85005" name="Text Box 13"/>
          <p:cNvSpPr txBox="1">
            <a:spLocks noChangeArrowheads="1"/>
          </p:cNvSpPr>
          <p:nvPr/>
        </p:nvSpPr>
        <p:spPr bwMode="auto">
          <a:xfrm>
            <a:off x="228600" y="2438400"/>
            <a:ext cx="3140075" cy="2365375"/>
          </a:xfrm>
          <a:prstGeom prst="rect">
            <a:avLst/>
          </a:prstGeom>
          <a:solidFill>
            <a:schemeClr val="bg1"/>
          </a:solidFill>
          <a:ln w="76200">
            <a:solidFill>
              <a:srgbClr val="008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atin typeface="Times New Roman" pitchFamily="18" charset="0"/>
              </a:rPr>
              <a:t>A federal district court recently ruled that a municipality cannot claim that it had no feasible alternatives to a bypass if it failed to take feasible steps to construct adequate treatment or storage capacity. </a:t>
            </a:r>
          </a:p>
        </p:txBody>
      </p:sp>
      <p:sp>
        <p:nvSpPr>
          <p:cNvPr id="85006" name="Line 14"/>
          <p:cNvSpPr>
            <a:spLocks noChangeShapeType="1"/>
          </p:cNvSpPr>
          <p:nvPr/>
        </p:nvSpPr>
        <p:spPr bwMode="auto">
          <a:xfrm>
            <a:off x="3352800" y="3657600"/>
            <a:ext cx="1219200" cy="76200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5007" name="Text Box 15"/>
          <p:cNvSpPr txBox="1">
            <a:spLocks noChangeArrowheads="1"/>
          </p:cNvSpPr>
          <p:nvPr/>
        </p:nvSpPr>
        <p:spPr bwMode="auto">
          <a:xfrm>
            <a:off x="3657600" y="228600"/>
            <a:ext cx="3140075" cy="2914650"/>
          </a:xfrm>
          <a:prstGeom prst="rect">
            <a:avLst/>
          </a:prstGeom>
          <a:solidFill>
            <a:schemeClr val="bg1"/>
          </a:solidFill>
          <a:ln w="76200">
            <a:solidFill>
              <a:srgbClr val="008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atin typeface="Times New Roman" pitchFamily="18" charset="0"/>
              </a:rPr>
              <a:t>The Toledo opinion under-scores the importance to the regulated community of assessing whether each sewage system has adequate treatment and/or storage capacity.  If not, </a:t>
            </a:r>
            <a:r>
              <a:rPr lang="en-US" i="1">
                <a:latin typeface="Times New Roman" pitchFamily="18" charset="0"/>
              </a:rPr>
              <a:t>facilities must take all feasible steps necessary to secure the needed capacity to </a:t>
            </a:r>
            <a:r>
              <a:rPr lang="en-US" i="1">
                <a:solidFill>
                  <a:srgbClr val="FF3300"/>
                </a:solidFill>
                <a:latin typeface="Times New Roman" pitchFamily="18" charset="0"/>
              </a:rPr>
              <a:t>avoid bypassing</a:t>
            </a:r>
            <a:r>
              <a:rPr lang="en-US">
                <a:latin typeface="Times New Roman" pitchFamily="18" charset="0"/>
              </a:rPr>
              <a:t>. </a:t>
            </a:r>
          </a:p>
        </p:txBody>
      </p:sp>
      <p:sp>
        <p:nvSpPr>
          <p:cNvPr id="85008" name="Line 16"/>
          <p:cNvSpPr>
            <a:spLocks noChangeShapeType="1"/>
          </p:cNvSpPr>
          <p:nvPr/>
        </p:nvSpPr>
        <p:spPr bwMode="auto">
          <a:xfrm>
            <a:off x="6781800" y="2590800"/>
            <a:ext cx="1143000" cy="685800"/>
          </a:xfrm>
          <a:prstGeom prst="line">
            <a:avLst/>
          </a:prstGeom>
          <a:noFill/>
          <a:ln w="76200">
            <a:solidFill>
              <a:srgbClr val="008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5004"/>
                                        </p:tgtEl>
                                        <p:attrNameLst>
                                          <p:attrName>style.visibility</p:attrName>
                                        </p:attrNameLst>
                                      </p:cBhvr>
                                      <p:to>
                                        <p:strVal val="visible"/>
                                      </p:to>
                                    </p:set>
                                    <p:anim calcmode="lin" valueType="num">
                                      <p:cBhvr>
                                        <p:cTn id="7" dur="500" fill="hold"/>
                                        <p:tgtEl>
                                          <p:spTgt spid="85004"/>
                                        </p:tgtEl>
                                        <p:attrNameLst>
                                          <p:attrName>ppt_w</p:attrName>
                                        </p:attrNameLst>
                                      </p:cBhvr>
                                      <p:tavLst>
                                        <p:tav tm="0">
                                          <p:val>
                                            <p:fltVal val="0"/>
                                          </p:val>
                                        </p:tav>
                                        <p:tav tm="100000">
                                          <p:val>
                                            <p:strVal val="#ppt_w"/>
                                          </p:val>
                                        </p:tav>
                                      </p:tavLst>
                                    </p:anim>
                                    <p:anim calcmode="lin" valueType="num">
                                      <p:cBhvr>
                                        <p:cTn id="8" dur="500" fill="hold"/>
                                        <p:tgtEl>
                                          <p:spTgt spid="8500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500"/>
                                        <p:tgtEl>
                                          <p:spTgt spid="85005"/>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85006"/>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85007"/>
                                        </p:tgtEl>
                                        <p:attrNameLst>
                                          <p:attrName>style.visibility</p:attrName>
                                        </p:attrNameLst>
                                      </p:cBhvr>
                                      <p:to>
                                        <p:strVal val="visible"/>
                                      </p:to>
                                    </p:set>
                                    <p:animEffect transition="in" filter="fade">
                                      <p:cBhvr>
                                        <p:cTn id="17" dur="500"/>
                                        <p:tgtEl>
                                          <p:spTgt spid="8500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5008"/>
                                        </p:tgtEl>
                                        <p:attrNameLst>
                                          <p:attrName>style.visibility</p:attrName>
                                        </p:attrNameLst>
                                      </p:cBhvr>
                                      <p:to>
                                        <p:strVal val="visible"/>
                                      </p:to>
                                    </p:set>
                                    <p:animEffect transition="in" filter="fade">
                                      <p:cBhvr>
                                        <p:cTn id="20" dur="500"/>
                                        <p:tgtEl>
                                          <p:spTgt spid="85008"/>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85006"/>
                                        </p:tgtEl>
                                        <p:attrNameLst>
                                          <p:attrName>style.visibility</p:attrName>
                                        </p:attrNameLst>
                                      </p:cBhvr>
                                      <p:to>
                                        <p:strVal val="visible"/>
                                      </p:to>
                                    </p:set>
                                    <p:animEffect transition="in" filter="fade">
                                      <p:cBhvr>
                                        <p:cTn id="23"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5" grpId="0" animBg="1"/>
      <p:bldP spid="85006" grpId="0" animBg="1"/>
      <p:bldP spid="85006" grpId="1" animBg="1"/>
      <p:bldP spid="85007" grpId="0" animBg="1"/>
      <p:bldP spid="850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edcoa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762000" y="3886200"/>
            <a:ext cx="2667000" cy="946150"/>
          </a:xfrm>
          <a:prstGeom prst="rect">
            <a:avLst/>
          </a:prstGeom>
          <a:noFill/>
          <a:ln w="9525">
            <a:noFill/>
            <a:miter lim="800000"/>
            <a:headEnd/>
            <a:tailEnd/>
          </a:ln>
          <a:effectLst/>
        </p:spPr>
        <p:txBody>
          <a:bodyPr>
            <a:spAutoFit/>
          </a:bodyPr>
          <a:lstStyle/>
          <a:p>
            <a:pPr algn="r">
              <a:spcBef>
                <a:spcPct val="50000"/>
              </a:spcBef>
              <a:defRPr/>
            </a:pPr>
            <a:r>
              <a:rPr lang="en-US" sz="2800" b="1">
                <a:solidFill>
                  <a:schemeClr val="accent1"/>
                </a:solidFill>
                <a:effectLst>
                  <a:outerShdw blurRad="38100" dist="38100" dir="2700000" algn="tl">
                    <a:srgbClr val="000000"/>
                  </a:outerShdw>
                </a:effectLst>
              </a:rPr>
              <a:t>dye bypassed treatment</a:t>
            </a:r>
          </a:p>
        </p:txBody>
      </p:sp>
      <p:sp>
        <p:nvSpPr>
          <p:cNvPr id="86021" name="Text Box 5"/>
          <p:cNvSpPr txBox="1">
            <a:spLocks noChangeArrowheads="1"/>
          </p:cNvSpPr>
          <p:nvPr/>
        </p:nvSpPr>
        <p:spPr bwMode="auto">
          <a:xfrm>
            <a:off x="990600" y="2057400"/>
            <a:ext cx="2209800" cy="1031875"/>
          </a:xfrm>
          <a:prstGeom prst="rect">
            <a:avLst/>
          </a:prstGeom>
          <a:noFill/>
          <a:ln w="9525">
            <a:noFill/>
            <a:miter lim="800000"/>
            <a:headEnd/>
            <a:tailEnd/>
          </a:ln>
          <a:effectLst/>
        </p:spPr>
        <p:txBody>
          <a:bodyPr>
            <a:spAutoFit/>
          </a:bodyPr>
          <a:lstStyle/>
          <a:p>
            <a:pPr algn="r">
              <a:lnSpc>
                <a:spcPct val="110000"/>
              </a:lnSpc>
              <a:defRPr/>
            </a:pPr>
            <a:r>
              <a:rPr lang="en-US" sz="2800" b="1">
                <a:solidFill>
                  <a:srgbClr val="FFFF00"/>
                </a:solidFill>
                <a:effectLst>
                  <a:outerShdw blurRad="38100" dist="38100" dir="2700000" algn="tl">
                    <a:srgbClr val="000000"/>
                  </a:outerShdw>
                </a:effectLst>
              </a:rPr>
              <a:t>concealed</a:t>
            </a:r>
          </a:p>
          <a:p>
            <a:pPr algn="r">
              <a:lnSpc>
                <a:spcPct val="110000"/>
              </a:lnSpc>
              <a:defRPr/>
            </a:pPr>
            <a:r>
              <a:rPr lang="en-US" sz="2800" b="1">
                <a:solidFill>
                  <a:srgbClr val="FFFF00"/>
                </a:solidFill>
                <a:effectLst>
                  <a:outerShdw blurRad="38100" dist="38100" dir="2700000" algn="tl">
                    <a:srgbClr val="000000"/>
                  </a:outerShdw>
                </a:effectLst>
              </a:rPr>
              <a:t>standpipe</a:t>
            </a:r>
          </a:p>
        </p:txBody>
      </p:sp>
      <p:sp>
        <p:nvSpPr>
          <p:cNvPr id="6150" name="Line 7"/>
          <p:cNvSpPr>
            <a:spLocks noChangeShapeType="1"/>
          </p:cNvSpPr>
          <p:nvPr/>
        </p:nvSpPr>
        <p:spPr bwMode="auto">
          <a:xfrm>
            <a:off x="3276600" y="2438400"/>
            <a:ext cx="1295400" cy="533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1" name="Line 9"/>
          <p:cNvSpPr>
            <a:spLocks noChangeShapeType="1"/>
          </p:cNvSpPr>
          <p:nvPr/>
        </p:nvSpPr>
        <p:spPr bwMode="auto">
          <a:xfrm flipH="1" flipV="1">
            <a:off x="3429000" y="4191000"/>
            <a:ext cx="914400" cy="38100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6026" name="Text Box 10"/>
          <p:cNvSpPr txBox="1">
            <a:spLocks noChangeArrowheads="1"/>
          </p:cNvSpPr>
          <p:nvPr/>
        </p:nvSpPr>
        <p:spPr bwMode="auto">
          <a:xfrm>
            <a:off x="152400" y="304800"/>
            <a:ext cx="77724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Conclusion</a:t>
            </a:r>
            <a:r>
              <a:rPr lang="en-US" sz="2400" b="1"/>
              <a:t> </a:t>
            </a:r>
            <a:r>
              <a:rPr lang="en-US" sz="2400" b="1">
                <a:solidFill>
                  <a:srgbClr val="00FFFF"/>
                </a:solidFill>
              </a:rPr>
              <a:t>– Essentially no such thing as “no feasible alternative” for IUs.</a:t>
            </a:r>
          </a:p>
        </p:txBody>
      </p:sp>
      <p:sp>
        <p:nvSpPr>
          <p:cNvPr id="86031" name="Text Box 15"/>
          <p:cNvSpPr txBox="1">
            <a:spLocks noChangeArrowheads="1"/>
          </p:cNvSpPr>
          <p:nvPr/>
        </p:nvSpPr>
        <p:spPr bwMode="auto">
          <a:xfrm>
            <a:off x="152400" y="304800"/>
            <a:ext cx="7772400" cy="173355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Conclusion</a:t>
            </a:r>
            <a:r>
              <a:rPr lang="en-US" sz="2400" b="1"/>
              <a:t> </a:t>
            </a:r>
            <a:r>
              <a:rPr lang="en-US" sz="2400" b="1">
                <a:solidFill>
                  <a:srgbClr val="00FFFF"/>
                </a:solidFill>
              </a:rPr>
              <a:t>– Essentially no such thing as “no feasible alternative” for IUs.  </a:t>
            </a:r>
            <a:r>
              <a:rPr lang="en-US" sz="2400" b="1">
                <a:solidFill>
                  <a:srgbClr val="FFFF66"/>
                </a:solidFill>
              </a:rPr>
              <a:t>This means IUs are prohibited from bypassing any treatment necessary to comply with any standards.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coa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4"/>
          <p:cNvSpPr txBox="1">
            <a:spLocks noChangeArrowheads="1"/>
          </p:cNvSpPr>
          <p:nvPr/>
        </p:nvSpPr>
        <p:spPr bwMode="auto">
          <a:xfrm>
            <a:off x="762000" y="3886200"/>
            <a:ext cx="2667000" cy="946150"/>
          </a:xfrm>
          <a:prstGeom prst="rect">
            <a:avLst/>
          </a:prstGeom>
          <a:noFill/>
          <a:ln w="9525">
            <a:noFill/>
            <a:miter lim="800000"/>
            <a:headEnd/>
            <a:tailEnd/>
          </a:ln>
          <a:effectLst/>
        </p:spPr>
        <p:txBody>
          <a:bodyPr>
            <a:spAutoFit/>
          </a:bodyPr>
          <a:lstStyle/>
          <a:p>
            <a:pPr algn="r">
              <a:spcBef>
                <a:spcPct val="50000"/>
              </a:spcBef>
              <a:defRPr/>
            </a:pPr>
            <a:r>
              <a:rPr lang="en-US" sz="2800" b="1">
                <a:solidFill>
                  <a:schemeClr val="accent1"/>
                </a:solidFill>
                <a:effectLst>
                  <a:outerShdw blurRad="38100" dist="38100" dir="2700000" algn="tl">
                    <a:srgbClr val="000000"/>
                  </a:outerShdw>
                </a:effectLst>
              </a:rPr>
              <a:t>dye bypassed treatment</a:t>
            </a:r>
          </a:p>
        </p:txBody>
      </p:sp>
      <p:sp>
        <p:nvSpPr>
          <p:cNvPr id="87045" name="Text Box 5"/>
          <p:cNvSpPr txBox="1">
            <a:spLocks noChangeArrowheads="1"/>
          </p:cNvSpPr>
          <p:nvPr/>
        </p:nvSpPr>
        <p:spPr bwMode="auto">
          <a:xfrm>
            <a:off x="990600" y="2057400"/>
            <a:ext cx="2209800" cy="1031875"/>
          </a:xfrm>
          <a:prstGeom prst="rect">
            <a:avLst/>
          </a:prstGeom>
          <a:noFill/>
          <a:ln w="9525">
            <a:noFill/>
            <a:miter lim="800000"/>
            <a:headEnd/>
            <a:tailEnd/>
          </a:ln>
          <a:effectLst/>
        </p:spPr>
        <p:txBody>
          <a:bodyPr>
            <a:spAutoFit/>
          </a:bodyPr>
          <a:lstStyle/>
          <a:p>
            <a:pPr algn="r">
              <a:lnSpc>
                <a:spcPct val="110000"/>
              </a:lnSpc>
              <a:defRPr/>
            </a:pPr>
            <a:r>
              <a:rPr lang="en-US" sz="2800" b="1">
                <a:solidFill>
                  <a:srgbClr val="FFFF00"/>
                </a:solidFill>
                <a:effectLst>
                  <a:outerShdw blurRad="38100" dist="38100" dir="2700000" algn="tl">
                    <a:srgbClr val="000000"/>
                  </a:outerShdw>
                </a:effectLst>
              </a:rPr>
              <a:t>concealed</a:t>
            </a:r>
          </a:p>
          <a:p>
            <a:pPr algn="r">
              <a:lnSpc>
                <a:spcPct val="110000"/>
              </a:lnSpc>
              <a:defRPr/>
            </a:pPr>
            <a:r>
              <a:rPr lang="en-US" sz="2800" b="1">
                <a:solidFill>
                  <a:srgbClr val="FFFF00"/>
                </a:solidFill>
                <a:effectLst>
                  <a:outerShdw blurRad="38100" dist="38100" dir="2700000" algn="tl">
                    <a:srgbClr val="000000"/>
                  </a:outerShdw>
                </a:effectLst>
              </a:rPr>
              <a:t>standpipe</a:t>
            </a:r>
          </a:p>
        </p:txBody>
      </p:sp>
      <p:sp>
        <p:nvSpPr>
          <p:cNvPr id="7174" name="Line 6"/>
          <p:cNvSpPr>
            <a:spLocks noChangeShapeType="1"/>
          </p:cNvSpPr>
          <p:nvPr/>
        </p:nvSpPr>
        <p:spPr bwMode="auto">
          <a:xfrm>
            <a:off x="3276600" y="2438400"/>
            <a:ext cx="1295400" cy="533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Line 7"/>
          <p:cNvSpPr>
            <a:spLocks noChangeShapeType="1"/>
          </p:cNvSpPr>
          <p:nvPr/>
        </p:nvSpPr>
        <p:spPr bwMode="auto">
          <a:xfrm flipH="1" flipV="1">
            <a:off x="3429000" y="4191000"/>
            <a:ext cx="914400" cy="381000"/>
          </a:xfrm>
          <a:prstGeom prst="line">
            <a:avLst/>
          </a:prstGeom>
          <a:noFill/>
          <a:ln w="57150">
            <a:solidFill>
              <a:schemeClr val="accent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7050" name="Text Box 10"/>
          <p:cNvSpPr txBox="1">
            <a:spLocks noChangeArrowheads="1"/>
          </p:cNvSpPr>
          <p:nvPr/>
        </p:nvSpPr>
        <p:spPr bwMode="auto">
          <a:xfrm>
            <a:off x="152400" y="304800"/>
            <a:ext cx="7772400" cy="1368425"/>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Conclusion</a:t>
            </a:r>
            <a:r>
              <a:rPr lang="en-US" sz="2400" b="1"/>
              <a:t> </a:t>
            </a:r>
            <a:r>
              <a:rPr lang="en-US" sz="2400" b="1">
                <a:solidFill>
                  <a:srgbClr val="00FFFF"/>
                </a:solidFill>
              </a:rPr>
              <a:t>– The bypass prohibitions particularly applies to intentional dumping and illegal dis-charges from IUs.</a:t>
            </a:r>
            <a:endParaRPr lang="en-US" sz="2400" b="1">
              <a:solidFill>
                <a:srgbClr val="FFFF66"/>
              </a:solidFill>
            </a:endParaRPr>
          </a:p>
        </p:txBody>
      </p:sp>
      <p:sp>
        <p:nvSpPr>
          <p:cNvPr id="87051" name="Text Box 11"/>
          <p:cNvSpPr txBox="1">
            <a:spLocks noChangeArrowheads="1"/>
          </p:cNvSpPr>
          <p:nvPr/>
        </p:nvSpPr>
        <p:spPr bwMode="auto">
          <a:xfrm>
            <a:off x="152400" y="2060575"/>
            <a:ext cx="5791200" cy="3303588"/>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Easy to Determine Compliance</a:t>
            </a:r>
          </a:p>
          <a:p>
            <a:pPr>
              <a:buFontTx/>
              <a:buChar char="•"/>
              <a:defRPr/>
            </a:pPr>
            <a:r>
              <a:rPr lang="en-US" sz="2400" b="1">
                <a:solidFill>
                  <a:srgbClr val="00FFFF"/>
                </a:solidFill>
              </a:rPr>
              <a:t> all wastewaters treated</a:t>
            </a:r>
          </a:p>
          <a:p>
            <a:pPr>
              <a:spcBef>
                <a:spcPct val="30000"/>
              </a:spcBef>
              <a:defRPr/>
            </a:pPr>
            <a:r>
              <a:rPr lang="en-US" sz="2400" b="1">
                <a:solidFill>
                  <a:srgbClr val="FFFF66"/>
                </a:solidFill>
              </a:rPr>
              <a:t>Harder to Determine Violations</a:t>
            </a:r>
          </a:p>
          <a:p>
            <a:pPr>
              <a:buFontTx/>
              <a:buChar char="•"/>
              <a:defRPr/>
            </a:pPr>
            <a:r>
              <a:rPr lang="en-US" sz="2400" b="1">
                <a:solidFill>
                  <a:srgbClr val="00FFFF"/>
                </a:solidFill>
              </a:rPr>
              <a:t> establish BAT equivalent necessary</a:t>
            </a:r>
          </a:p>
          <a:p>
            <a:pPr>
              <a:defRPr/>
            </a:pPr>
            <a:r>
              <a:rPr lang="en-US" sz="2400" b="1">
                <a:solidFill>
                  <a:srgbClr val="00FFFF"/>
                </a:solidFill>
              </a:rPr>
              <a:t>  to comply with Fed standards</a:t>
            </a:r>
          </a:p>
          <a:p>
            <a:pPr>
              <a:buFontTx/>
              <a:buChar char="•"/>
              <a:defRPr/>
            </a:pPr>
            <a:r>
              <a:rPr lang="en-US" sz="2400" b="1">
                <a:solidFill>
                  <a:srgbClr val="00FFFF"/>
                </a:solidFill>
              </a:rPr>
              <a:t> establish treatment necessary to </a:t>
            </a:r>
          </a:p>
          <a:p>
            <a:pPr>
              <a:defRPr/>
            </a:pPr>
            <a:r>
              <a:rPr lang="en-US" sz="2400" b="1">
                <a:solidFill>
                  <a:srgbClr val="00FFFF"/>
                </a:solidFill>
              </a:rPr>
              <a:t>  comply with local limits</a:t>
            </a:r>
          </a:p>
          <a:p>
            <a:pPr>
              <a:buFontTx/>
              <a:buChar char="•"/>
              <a:defRPr/>
            </a:pPr>
            <a:r>
              <a:rPr lang="en-US" sz="2400" b="1">
                <a:solidFill>
                  <a:srgbClr val="00FFFF"/>
                </a:solidFill>
              </a:rPr>
              <a:t> proof of untreated discharge</a:t>
            </a:r>
            <a:endParaRPr lang="en-US" sz="2400" b="1">
              <a:solidFill>
                <a:srgbClr val="FFFF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 calcmode="lin" valueType="num">
                                      <p:cBhvr>
                                        <p:cTn id="7" dur="500" fill="hold"/>
                                        <p:tgtEl>
                                          <p:spTgt spid="87051"/>
                                        </p:tgtEl>
                                        <p:attrNameLst>
                                          <p:attrName>ppt_w</p:attrName>
                                        </p:attrNameLst>
                                      </p:cBhvr>
                                      <p:tavLst>
                                        <p:tav tm="0">
                                          <p:val>
                                            <p:fltVal val="0"/>
                                          </p:val>
                                        </p:tav>
                                        <p:tav tm="100000">
                                          <p:val>
                                            <p:strVal val="#ppt_w"/>
                                          </p:val>
                                        </p:tav>
                                      </p:tavLst>
                                    </p:anim>
                                    <p:anim calcmode="lin" valueType="num">
                                      <p:cBhvr>
                                        <p:cTn id="8" dur="500" fill="hold"/>
                                        <p:tgtEl>
                                          <p:spTgt spid="870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3" descr="edcoat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4"/>
          <p:cNvSpPr txBox="1">
            <a:spLocks noChangeArrowheads="1"/>
          </p:cNvSpPr>
          <p:nvPr/>
        </p:nvSpPr>
        <p:spPr bwMode="auto">
          <a:xfrm>
            <a:off x="533400" y="4343400"/>
            <a:ext cx="3581400" cy="1373188"/>
          </a:xfrm>
          <a:prstGeom prst="rect">
            <a:avLst/>
          </a:prstGeom>
          <a:noFill/>
          <a:ln w="9525">
            <a:noFill/>
            <a:miter lim="800000"/>
            <a:headEnd/>
            <a:tailEnd/>
          </a:ln>
          <a:effectLst/>
        </p:spPr>
        <p:txBody>
          <a:bodyPr>
            <a:spAutoFit/>
          </a:bodyPr>
          <a:lstStyle/>
          <a:p>
            <a:pPr>
              <a:defRPr/>
            </a:pPr>
            <a:r>
              <a:rPr lang="en-US" sz="2800" b="1">
                <a:solidFill>
                  <a:srgbClr val="FFFF66"/>
                </a:solidFill>
                <a:effectLst>
                  <a:outerShdw blurRad="38100" dist="38100" dir="2700000" algn="tl">
                    <a:srgbClr val="000000"/>
                  </a:outerShdw>
                </a:effectLst>
              </a:rPr>
              <a:t>bypass standpipe</a:t>
            </a:r>
          </a:p>
          <a:p>
            <a:pPr>
              <a:defRPr/>
            </a:pPr>
            <a:r>
              <a:rPr lang="en-US" sz="2800" b="1">
                <a:solidFill>
                  <a:srgbClr val="FFFF66"/>
                </a:solidFill>
                <a:effectLst>
                  <a:outerShdw blurRad="38100" dist="38100" dir="2700000" algn="tl">
                    <a:srgbClr val="000000"/>
                  </a:outerShdw>
                </a:effectLst>
              </a:rPr>
              <a:t>concealed under</a:t>
            </a:r>
          </a:p>
          <a:p>
            <a:pPr>
              <a:defRPr/>
            </a:pPr>
            <a:r>
              <a:rPr lang="en-US" sz="2800" b="1">
                <a:solidFill>
                  <a:srgbClr val="FFFF66"/>
                </a:solidFill>
                <a:effectLst>
                  <a:outerShdw blurRad="38100" dist="38100" dir="2700000" algn="tl">
                    <a:srgbClr val="000000"/>
                  </a:outerShdw>
                </a:effectLst>
              </a:rPr>
              <a:t>pump assembly</a:t>
            </a:r>
          </a:p>
        </p:txBody>
      </p:sp>
      <p:sp>
        <p:nvSpPr>
          <p:cNvPr id="8197" name="Line 7"/>
          <p:cNvSpPr>
            <a:spLocks noChangeShapeType="1"/>
          </p:cNvSpPr>
          <p:nvPr/>
        </p:nvSpPr>
        <p:spPr bwMode="auto">
          <a:xfrm flipV="1">
            <a:off x="3581400" y="3657600"/>
            <a:ext cx="1676400" cy="1295400"/>
          </a:xfrm>
          <a:prstGeom prst="line">
            <a:avLst/>
          </a:prstGeom>
          <a:noFill/>
          <a:ln w="5715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4" name="Text Box 10"/>
          <p:cNvSpPr txBox="1">
            <a:spLocks noChangeArrowheads="1"/>
          </p:cNvSpPr>
          <p:nvPr/>
        </p:nvSpPr>
        <p:spPr bwMode="auto">
          <a:xfrm>
            <a:off x="152400" y="304800"/>
            <a:ext cx="7772400" cy="1003300"/>
          </a:xfrm>
          <a:prstGeom prst="rect">
            <a:avLst/>
          </a:prstGeom>
          <a:solidFill>
            <a:srgbClr val="410082"/>
          </a:solidFill>
          <a:ln w="9525">
            <a:noFill/>
            <a:miter lim="800000"/>
            <a:headEnd/>
            <a:tailEnd/>
          </a:ln>
          <a:effectLst/>
        </p:spPr>
        <p:txBody>
          <a:bodyPr lIns="182880" tIns="137160" rIns="182880" bIns="137160">
            <a:spAutoFit/>
          </a:bodyPr>
          <a:lstStyle/>
          <a:p>
            <a:pPr>
              <a:spcBef>
                <a:spcPct val="50000"/>
              </a:spcBef>
              <a:defRPr/>
            </a:pPr>
            <a:r>
              <a:rPr lang="en-US" sz="2400" b="1">
                <a:solidFill>
                  <a:srgbClr val="FFFF66"/>
                </a:solidFill>
                <a:effectLst>
                  <a:outerShdw blurRad="38100" dist="38100" dir="2700000" algn="tl">
                    <a:srgbClr val="000000"/>
                  </a:outerShdw>
                </a:effectLst>
              </a:rPr>
              <a:t>Question</a:t>
            </a:r>
            <a:r>
              <a:rPr lang="en-US" sz="2400" b="1"/>
              <a:t> </a:t>
            </a:r>
            <a:r>
              <a:rPr lang="en-US" sz="2400" b="1">
                <a:solidFill>
                  <a:srgbClr val="00FFFF"/>
                </a:solidFill>
              </a:rPr>
              <a:t>– How can POTWs detect illegal dis-charges that violate the bypass prohibition?</a:t>
            </a:r>
          </a:p>
        </p:txBody>
      </p:sp>
      <p:sp>
        <p:nvSpPr>
          <p:cNvPr id="88075" name="Text Box 11"/>
          <p:cNvSpPr txBox="1">
            <a:spLocks noChangeArrowheads="1"/>
          </p:cNvSpPr>
          <p:nvPr/>
        </p:nvSpPr>
        <p:spPr bwMode="auto">
          <a:xfrm>
            <a:off x="2819400" y="1612900"/>
            <a:ext cx="5105400" cy="3559175"/>
          </a:xfrm>
          <a:prstGeom prst="rect">
            <a:avLst/>
          </a:prstGeom>
          <a:solidFill>
            <a:srgbClr val="410082"/>
          </a:solidFill>
          <a:ln w="9525">
            <a:noFill/>
            <a:miter lim="800000"/>
            <a:headEnd/>
            <a:tailEnd/>
          </a:ln>
          <a:effectLst/>
        </p:spPr>
        <p:txBody>
          <a:bodyPr lIns="182880" tIns="137160" rIns="182880" bIns="137160">
            <a:spAutoFit/>
          </a:bodyPr>
          <a:lstStyle/>
          <a:p>
            <a:pPr>
              <a:defRPr/>
            </a:pPr>
            <a:r>
              <a:rPr lang="en-US" sz="2400" b="1">
                <a:solidFill>
                  <a:srgbClr val="FFFF66"/>
                </a:solidFill>
                <a:effectLst>
                  <a:outerShdw blurRad="38100" dist="38100" dir="2700000" algn="tl">
                    <a:srgbClr val="000000"/>
                  </a:outerShdw>
                </a:effectLst>
              </a:rPr>
              <a:t>Detection</a:t>
            </a:r>
          </a:p>
          <a:p>
            <a:pPr>
              <a:buFontTx/>
              <a:buChar char="•"/>
              <a:defRPr/>
            </a:pPr>
            <a:r>
              <a:rPr lang="en-US" sz="2400" b="1">
                <a:solidFill>
                  <a:srgbClr val="00FFFF"/>
                </a:solidFill>
              </a:rPr>
              <a:t> downstream surveillance</a:t>
            </a:r>
          </a:p>
          <a:p>
            <a:pPr>
              <a:buFontTx/>
              <a:buChar char="•"/>
              <a:defRPr/>
            </a:pPr>
            <a:r>
              <a:rPr lang="en-US" sz="2400" b="1">
                <a:solidFill>
                  <a:srgbClr val="00FFFF"/>
                </a:solidFill>
              </a:rPr>
              <a:t> anonymous tips</a:t>
            </a:r>
          </a:p>
          <a:p>
            <a:pPr>
              <a:buFontTx/>
              <a:buChar char="•"/>
              <a:defRPr/>
            </a:pPr>
            <a:r>
              <a:rPr lang="en-US" sz="2400" b="1">
                <a:solidFill>
                  <a:srgbClr val="00FFFF"/>
                </a:solidFill>
              </a:rPr>
              <a:t> unannounced inspections</a:t>
            </a:r>
          </a:p>
          <a:p>
            <a:pPr>
              <a:buFontTx/>
              <a:buChar char="•"/>
              <a:defRPr/>
            </a:pPr>
            <a:r>
              <a:rPr lang="en-US" sz="2400" b="1">
                <a:solidFill>
                  <a:srgbClr val="00FFFF"/>
                </a:solidFill>
              </a:rPr>
              <a:t> automated sewer monitoring</a:t>
            </a:r>
          </a:p>
          <a:p>
            <a:pPr>
              <a:defRPr/>
            </a:pPr>
            <a:r>
              <a:rPr lang="en-US" sz="2400" b="1">
                <a:solidFill>
                  <a:srgbClr val="00FFFF"/>
                </a:solidFill>
              </a:rPr>
              <a:t>  stations</a:t>
            </a:r>
          </a:p>
          <a:p>
            <a:pPr>
              <a:buFontTx/>
              <a:buChar char="•"/>
              <a:defRPr/>
            </a:pPr>
            <a:r>
              <a:rPr lang="en-US" sz="2400" b="1">
                <a:solidFill>
                  <a:srgbClr val="00FFFF"/>
                </a:solidFill>
              </a:rPr>
              <a:t> fume clouds, sewer collapse, </a:t>
            </a:r>
          </a:p>
          <a:p>
            <a:pPr>
              <a:defRPr/>
            </a:pPr>
            <a:r>
              <a:rPr lang="en-US" sz="2400" b="1">
                <a:solidFill>
                  <a:srgbClr val="00FFFF"/>
                </a:solidFill>
              </a:rPr>
              <a:t>  explosions, other calamities</a:t>
            </a:r>
          </a:p>
          <a:p>
            <a:pPr>
              <a:buFontTx/>
              <a:buChar char="•"/>
              <a:defRPr/>
            </a:pPr>
            <a:r>
              <a:rPr lang="en-US" sz="2400" b="1">
                <a:solidFill>
                  <a:srgbClr val="00FFFF"/>
                </a:solidFill>
              </a:rPr>
              <a:t> plain good old-fashioned luck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8075"/>
                                        </p:tgtEl>
                                        <p:attrNameLst>
                                          <p:attrName>style.visibility</p:attrName>
                                        </p:attrNameLst>
                                      </p:cBhvr>
                                      <p:to>
                                        <p:strVal val="visible"/>
                                      </p:to>
                                    </p:set>
                                    <p:anim calcmode="lin" valueType="num">
                                      <p:cBhvr>
                                        <p:cTn id="7" dur="500" fill="hold"/>
                                        <p:tgtEl>
                                          <p:spTgt spid="88075"/>
                                        </p:tgtEl>
                                        <p:attrNameLst>
                                          <p:attrName>ppt_w</p:attrName>
                                        </p:attrNameLst>
                                      </p:cBhvr>
                                      <p:tavLst>
                                        <p:tav tm="0">
                                          <p:val>
                                            <p:fltVal val="0"/>
                                          </p:val>
                                        </p:tav>
                                        <p:tav tm="100000">
                                          <p:val>
                                            <p:strVal val="#ppt_w"/>
                                          </p:val>
                                        </p:tav>
                                      </p:tavLst>
                                    </p:anim>
                                    <p:anim calcmode="lin" valueType="num">
                                      <p:cBhvr>
                                        <p:cTn id="8" dur="500" fill="hold"/>
                                        <p:tgtEl>
                                          <p:spTgt spid="8807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457200" y="304800"/>
            <a:ext cx="8382000" cy="427038"/>
          </a:xfrm>
          <a:prstGeom prst="rect">
            <a:avLst/>
          </a:prstGeom>
          <a:noFill/>
          <a:ln w="9525">
            <a:noFill/>
            <a:miter lim="800000"/>
            <a:headEnd/>
            <a:tailEnd/>
          </a:ln>
          <a:effectLst/>
        </p:spPr>
        <p:txBody>
          <a:bodyPr>
            <a:spAutoFit/>
          </a:bodyPr>
          <a:lstStyle/>
          <a:p>
            <a:pPr>
              <a:spcBef>
                <a:spcPct val="50000"/>
              </a:spcBef>
              <a:defRPr/>
            </a:pPr>
            <a:r>
              <a:rPr lang="en-US" sz="2200" b="1">
                <a:solidFill>
                  <a:srgbClr val="FFFF00"/>
                </a:solidFill>
                <a:effectLst>
                  <a:outerShdw blurRad="38100" dist="38100" dir="2700000" algn="tl">
                    <a:srgbClr val="000000"/>
                  </a:outerShdw>
                </a:effectLst>
              </a:rPr>
              <a:t>Case Study</a:t>
            </a:r>
          </a:p>
        </p:txBody>
      </p:sp>
      <p:sp>
        <p:nvSpPr>
          <p:cNvPr id="9220" name="Rectangle 7"/>
          <p:cNvSpPr>
            <a:spLocks noChangeArrowheads="1"/>
          </p:cNvSpPr>
          <p:nvPr/>
        </p:nvSpPr>
        <p:spPr bwMode="auto">
          <a:xfrm>
            <a:off x="762000" y="1219200"/>
            <a:ext cx="762000" cy="12192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21" name="Rectangle 8"/>
          <p:cNvSpPr>
            <a:spLocks noChangeArrowheads="1"/>
          </p:cNvSpPr>
          <p:nvPr/>
        </p:nvSpPr>
        <p:spPr bwMode="auto">
          <a:xfrm>
            <a:off x="2005013" y="1676400"/>
            <a:ext cx="661987"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22" name="Rectangle 9"/>
          <p:cNvSpPr>
            <a:spLocks noChangeArrowheads="1"/>
          </p:cNvSpPr>
          <p:nvPr/>
        </p:nvSpPr>
        <p:spPr bwMode="auto">
          <a:xfrm>
            <a:off x="7620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23" name="Rectangle 10"/>
          <p:cNvSpPr>
            <a:spLocks noChangeArrowheads="1"/>
          </p:cNvSpPr>
          <p:nvPr/>
        </p:nvSpPr>
        <p:spPr bwMode="auto">
          <a:xfrm>
            <a:off x="20574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24" name="Rectangle 11"/>
          <p:cNvSpPr>
            <a:spLocks noChangeArrowheads="1"/>
          </p:cNvSpPr>
          <p:nvPr/>
        </p:nvSpPr>
        <p:spPr bwMode="auto">
          <a:xfrm>
            <a:off x="3276600" y="4343400"/>
            <a:ext cx="457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25" name="Oval 12"/>
          <p:cNvSpPr>
            <a:spLocks noChangeArrowheads="1"/>
          </p:cNvSpPr>
          <p:nvPr/>
        </p:nvSpPr>
        <p:spPr bwMode="auto">
          <a:xfrm>
            <a:off x="5334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9226" name="Oval 13"/>
          <p:cNvSpPr>
            <a:spLocks noChangeArrowheads="1"/>
          </p:cNvSpPr>
          <p:nvPr/>
        </p:nvSpPr>
        <p:spPr bwMode="auto">
          <a:xfrm>
            <a:off x="17526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9227" name="Oval 14"/>
          <p:cNvSpPr>
            <a:spLocks noChangeArrowheads="1"/>
          </p:cNvSpPr>
          <p:nvPr/>
        </p:nvSpPr>
        <p:spPr bwMode="auto">
          <a:xfrm>
            <a:off x="29718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9228" name="Oval 15"/>
          <p:cNvSpPr>
            <a:spLocks noChangeArrowheads="1"/>
          </p:cNvSpPr>
          <p:nvPr/>
        </p:nvSpPr>
        <p:spPr bwMode="auto">
          <a:xfrm>
            <a:off x="4191000" y="4953000"/>
            <a:ext cx="990600" cy="990600"/>
          </a:xfrm>
          <a:prstGeom prst="ellipse">
            <a:avLst/>
          </a:prstGeom>
          <a:solidFill>
            <a:srgbClr val="666633"/>
          </a:solidFill>
          <a:ln w="9525">
            <a:solidFill>
              <a:srgbClr val="FFFF00"/>
            </a:solidFill>
            <a:round/>
            <a:headEnd/>
            <a:tailEnd/>
          </a:ln>
        </p:spPr>
        <p:txBody>
          <a:bodyPr wrap="none" anchor="ctr"/>
          <a:lstStyle/>
          <a:p>
            <a:endParaRPr lang="en-US"/>
          </a:p>
        </p:txBody>
      </p:sp>
      <p:sp>
        <p:nvSpPr>
          <p:cNvPr id="9229" name="Rectangle 16"/>
          <p:cNvSpPr>
            <a:spLocks noChangeArrowheads="1"/>
          </p:cNvSpPr>
          <p:nvPr/>
        </p:nvSpPr>
        <p:spPr bwMode="auto">
          <a:xfrm>
            <a:off x="5943600" y="2895600"/>
            <a:ext cx="19050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30" name="Rectangle 17"/>
          <p:cNvSpPr>
            <a:spLocks noChangeArrowheads="1"/>
          </p:cNvSpPr>
          <p:nvPr/>
        </p:nvSpPr>
        <p:spPr bwMode="auto">
          <a:xfrm>
            <a:off x="5715000" y="5105400"/>
            <a:ext cx="14478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31" name="Rectangle 18"/>
          <p:cNvSpPr>
            <a:spLocks noChangeArrowheads="1"/>
          </p:cNvSpPr>
          <p:nvPr/>
        </p:nvSpPr>
        <p:spPr bwMode="auto">
          <a:xfrm>
            <a:off x="7620000" y="5105400"/>
            <a:ext cx="838200" cy="762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32" name="Rectangle 19"/>
          <p:cNvSpPr>
            <a:spLocks noChangeArrowheads="1"/>
          </p:cNvSpPr>
          <p:nvPr/>
        </p:nvSpPr>
        <p:spPr bwMode="auto">
          <a:xfrm>
            <a:off x="7086600" y="4038600"/>
            <a:ext cx="1219200" cy="381000"/>
          </a:xfrm>
          <a:prstGeom prst="rect">
            <a:avLst/>
          </a:prstGeom>
          <a:solidFill>
            <a:srgbClr val="666633"/>
          </a:solidFill>
          <a:ln w="9525">
            <a:solidFill>
              <a:srgbClr val="FFFF00"/>
            </a:solidFill>
            <a:miter lim="800000"/>
            <a:headEnd/>
            <a:tailEnd/>
          </a:ln>
        </p:spPr>
        <p:txBody>
          <a:bodyPr wrap="none" anchor="ctr"/>
          <a:lstStyle/>
          <a:p>
            <a:endParaRPr lang="en-US"/>
          </a:p>
        </p:txBody>
      </p:sp>
      <p:sp>
        <p:nvSpPr>
          <p:cNvPr id="9233" name="Line 20"/>
          <p:cNvSpPr>
            <a:spLocks noChangeShapeType="1"/>
          </p:cNvSpPr>
          <p:nvPr/>
        </p:nvSpPr>
        <p:spPr bwMode="auto">
          <a:xfrm>
            <a:off x="0" y="3886200"/>
            <a:ext cx="9906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21"/>
          <p:cNvSpPr>
            <a:spLocks noChangeShapeType="1"/>
          </p:cNvSpPr>
          <p:nvPr/>
        </p:nvSpPr>
        <p:spPr bwMode="auto">
          <a:xfrm>
            <a:off x="0" y="3733800"/>
            <a:ext cx="2438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22"/>
          <p:cNvSpPr>
            <a:spLocks noChangeShapeType="1"/>
          </p:cNvSpPr>
          <p:nvPr/>
        </p:nvSpPr>
        <p:spPr bwMode="auto">
          <a:xfrm>
            <a:off x="0" y="3581400"/>
            <a:ext cx="34290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3"/>
          <p:cNvSpPr>
            <a:spLocks noChangeShapeType="1"/>
          </p:cNvSpPr>
          <p:nvPr/>
        </p:nvSpPr>
        <p:spPr bwMode="auto">
          <a:xfrm>
            <a:off x="2209800" y="6096000"/>
            <a:ext cx="2438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4"/>
          <p:cNvSpPr>
            <a:spLocks noChangeShapeType="1"/>
          </p:cNvSpPr>
          <p:nvPr/>
        </p:nvSpPr>
        <p:spPr bwMode="auto">
          <a:xfrm>
            <a:off x="5334000" y="4800600"/>
            <a:ext cx="28956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8" name="Line 25"/>
          <p:cNvSpPr>
            <a:spLocks noChangeShapeType="1"/>
          </p:cNvSpPr>
          <p:nvPr/>
        </p:nvSpPr>
        <p:spPr bwMode="auto">
          <a:xfrm flipV="1">
            <a:off x="7315200" y="6096000"/>
            <a:ext cx="9144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26"/>
          <p:cNvSpPr>
            <a:spLocks noChangeShapeType="1"/>
          </p:cNvSpPr>
          <p:nvPr/>
        </p:nvSpPr>
        <p:spPr bwMode="auto">
          <a:xfrm flipV="1">
            <a:off x="7315200" y="4800600"/>
            <a:ext cx="0" cy="12954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0" name="Line 27"/>
          <p:cNvSpPr>
            <a:spLocks noChangeShapeType="1"/>
          </p:cNvSpPr>
          <p:nvPr/>
        </p:nvSpPr>
        <p:spPr bwMode="auto">
          <a:xfrm flipV="1">
            <a:off x="3429000" y="3581400"/>
            <a:ext cx="0" cy="7620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1" name="Line 28"/>
          <p:cNvSpPr>
            <a:spLocks noChangeShapeType="1"/>
          </p:cNvSpPr>
          <p:nvPr/>
        </p:nvSpPr>
        <p:spPr bwMode="auto">
          <a:xfrm flipV="1">
            <a:off x="2438400" y="3733800"/>
            <a:ext cx="0" cy="6096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2" name="Line 29"/>
          <p:cNvSpPr>
            <a:spLocks noChangeShapeType="1"/>
          </p:cNvSpPr>
          <p:nvPr/>
        </p:nvSpPr>
        <p:spPr bwMode="auto">
          <a:xfrm flipV="1">
            <a:off x="990600" y="3886200"/>
            <a:ext cx="0" cy="4572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3" name="Line 30"/>
          <p:cNvSpPr>
            <a:spLocks noChangeShapeType="1"/>
          </p:cNvSpPr>
          <p:nvPr/>
        </p:nvSpPr>
        <p:spPr bwMode="auto">
          <a:xfrm flipV="1">
            <a:off x="9906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4" name="Line 31"/>
          <p:cNvSpPr>
            <a:spLocks noChangeShapeType="1"/>
          </p:cNvSpPr>
          <p:nvPr/>
        </p:nvSpPr>
        <p:spPr bwMode="auto">
          <a:xfrm flipV="1">
            <a:off x="22860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5" name="Line 32"/>
          <p:cNvSpPr>
            <a:spLocks noChangeShapeType="1"/>
          </p:cNvSpPr>
          <p:nvPr/>
        </p:nvSpPr>
        <p:spPr bwMode="auto">
          <a:xfrm flipV="1">
            <a:off x="3505200" y="4724400"/>
            <a:ext cx="0" cy="304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46" name="Line 33"/>
          <p:cNvSpPr>
            <a:spLocks noChangeShapeType="1"/>
          </p:cNvSpPr>
          <p:nvPr/>
        </p:nvSpPr>
        <p:spPr bwMode="auto">
          <a:xfrm flipV="1">
            <a:off x="2209800" y="57912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47" name="Line 34"/>
          <p:cNvSpPr>
            <a:spLocks noChangeShapeType="1"/>
          </p:cNvSpPr>
          <p:nvPr/>
        </p:nvSpPr>
        <p:spPr bwMode="auto">
          <a:xfrm flipV="1">
            <a:off x="4648200" y="5791200"/>
            <a:ext cx="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Line 35"/>
          <p:cNvSpPr>
            <a:spLocks noChangeShapeType="1"/>
          </p:cNvSpPr>
          <p:nvPr/>
        </p:nvSpPr>
        <p:spPr bwMode="auto">
          <a:xfrm flipV="1">
            <a:off x="5181600" y="5486400"/>
            <a:ext cx="7620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36"/>
          <p:cNvSpPr>
            <a:spLocks noChangeShapeType="1"/>
          </p:cNvSpPr>
          <p:nvPr/>
        </p:nvSpPr>
        <p:spPr bwMode="auto">
          <a:xfrm flipV="1">
            <a:off x="1524000" y="5486400"/>
            <a:ext cx="3810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Line 37"/>
          <p:cNvSpPr>
            <a:spLocks noChangeShapeType="1"/>
          </p:cNvSpPr>
          <p:nvPr/>
        </p:nvSpPr>
        <p:spPr bwMode="auto">
          <a:xfrm flipV="1">
            <a:off x="7162800" y="5486400"/>
            <a:ext cx="685800" cy="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1" name="Line 38"/>
          <p:cNvSpPr>
            <a:spLocks noChangeShapeType="1"/>
          </p:cNvSpPr>
          <p:nvPr/>
        </p:nvSpPr>
        <p:spPr bwMode="auto">
          <a:xfrm flipV="1">
            <a:off x="5334000" y="4114800"/>
            <a:ext cx="0" cy="685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2" name="Line 39"/>
          <p:cNvSpPr>
            <a:spLocks noChangeShapeType="1"/>
          </p:cNvSpPr>
          <p:nvPr/>
        </p:nvSpPr>
        <p:spPr bwMode="auto">
          <a:xfrm flipV="1">
            <a:off x="3429000" y="5943600"/>
            <a:ext cx="0" cy="3048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3" name="Line 40"/>
          <p:cNvSpPr>
            <a:spLocks noChangeShapeType="1"/>
          </p:cNvSpPr>
          <p:nvPr/>
        </p:nvSpPr>
        <p:spPr bwMode="auto">
          <a:xfrm flipV="1">
            <a:off x="8077200" y="5867400"/>
            <a:ext cx="0" cy="53340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54" name="Line 41"/>
          <p:cNvSpPr>
            <a:spLocks noChangeShapeType="1"/>
          </p:cNvSpPr>
          <p:nvPr/>
        </p:nvSpPr>
        <p:spPr bwMode="auto">
          <a:xfrm flipV="1">
            <a:off x="7467600" y="4953000"/>
            <a:ext cx="0" cy="144780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55" name="Line 42"/>
          <p:cNvSpPr>
            <a:spLocks noChangeShapeType="1"/>
          </p:cNvSpPr>
          <p:nvPr/>
        </p:nvSpPr>
        <p:spPr bwMode="auto">
          <a:xfrm flipV="1">
            <a:off x="8077200" y="4953000"/>
            <a:ext cx="0" cy="1524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43"/>
          <p:cNvSpPr>
            <a:spLocks noChangeShapeType="1"/>
          </p:cNvSpPr>
          <p:nvPr/>
        </p:nvSpPr>
        <p:spPr bwMode="auto">
          <a:xfrm flipH="1" flipV="1">
            <a:off x="7467600" y="4953000"/>
            <a:ext cx="6096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44"/>
          <p:cNvSpPr>
            <a:spLocks noChangeShapeType="1"/>
          </p:cNvSpPr>
          <p:nvPr/>
        </p:nvSpPr>
        <p:spPr bwMode="auto">
          <a:xfrm flipH="1" flipV="1">
            <a:off x="3429000" y="6248400"/>
            <a:ext cx="21336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58" name="Line 45"/>
          <p:cNvSpPr>
            <a:spLocks noChangeShapeType="1"/>
          </p:cNvSpPr>
          <p:nvPr/>
        </p:nvSpPr>
        <p:spPr bwMode="auto">
          <a:xfrm flipH="1" flipV="1">
            <a:off x="5562600" y="3352800"/>
            <a:ext cx="6096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59" name="Line 46"/>
          <p:cNvSpPr>
            <a:spLocks noChangeShapeType="1"/>
          </p:cNvSpPr>
          <p:nvPr/>
        </p:nvSpPr>
        <p:spPr bwMode="auto">
          <a:xfrm flipV="1">
            <a:off x="5562600" y="3352800"/>
            <a:ext cx="0" cy="28956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0" name="Line 47"/>
          <p:cNvSpPr>
            <a:spLocks noChangeShapeType="1"/>
          </p:cNvSpPr>
          <p:nvPr/>
        </p:nvSpPr>
        <p:spPr bwMode="auto">
          <a:xfrm flipH="1" flipV="1">
            <a:off x="7848600" y="3352800"/>
            <a:ext cx="838200" cy="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61" name="Line 48"/>
          <p:cNvSpPr>
            <a:spLocks noChangeShapeType="1"/>
          </p:cNvSpPr>
          <p:nvPr/>
        </p:nvSpPr>
        <p:spPr bwMode="auto">
          <a:xfrm flipV="1">
            <a:off x="8686800" y="3352800"/>
            <a:ext cx="0" cy="30480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2" name="Line 49"/>
          <p:cNvSpPr>
            <a:spLocks noChangeShapeType="1"/>
          </p:cNvSpPr>
          <p:nvPr/>
        </p:nvSpPr>
        <p:spPr bwMode="auto">
          <a:xfrm flipH="1" flipV="1">
            <a:off x="381000" y="6400800"/>
            <a:ext cx="83058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3" name="Line 50"/>
          <p:cNvSpPr>
            <a:spLocks noChangeShapeType="1"/>
          </p:cNvSpPr>
          <p:nvPr/>
        </p:nvSpPr>
        <p:spPr bwMode="auto">
          <a:xfrm flipV="1">
            <a:off x="381000" y="4038600"/>
            <a:ext cx="0" cy="236220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4" name="Line 51"/>
          <p:cNvSpPr>
            <a:spLocks noChangeShapeType="1"/>
          </p:cNvSpPr>
          <p:nvPr/>
        </p:nvSpPr>
        <p:spPr bwMode="auto">
          <a:xfrm flipH="1" flipV="1">
            <a:off x="381000" y="4038600"/>
            <a:ext cx="1905000" cy="0"/>
          </a:xfrm>
          <a:prstGeom prst="line">
            <a:avLst/>
          </a:prstGeom>
          <a:noFill/>
          <a:ln w="57150">
            <a:solidFill>
              <a:srgbClr val="33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5" name="Line 52"/>
          <p:cNvSpPr>
            <a:spLocks noChangeShapeType="1"/>
          </p:cNvSpPr>
          <p:nvPr/>
        </p:nvSpPr>
        <p:spPr bwMode="auto">
          <a:xfrm flipV="1">
            <a:off x="2286000" y="4038600"/>
            <a:ext cx="0" cy="304800"/>
          </a:xfrm>
          <a:prstGeom prst="line">
            <a:avLst/>
          </a:prstGeom>
          <a:noFill/>
          <a:ln w="57150">
            <a:solidFill>
              <a:srgbClr val="3399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66" name="Line 53"/>
          <p:cNvSpPr>
            <a:spLocks noChangeShapeType="1"/>
          </p:cNvSpPr>
          <p:nvPr/>
        </p:nvSpPr>
        <p:spPr bwMode="auto">
          <a:xfrm flipV="1">
            <a:off x="8229600" y="48006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7" name="Line 54"/>
          <p:cNvSpPr>
            <a:spLocks noChangeShapeType="1"/>
          </p:cNvSpPr>
          <p:nvPr/>
        </p:nvSpPr>
        <p:spPr bwMode="auto">
          <a:xfrm flipV="1">
            <a:off x="8229600" y="5791200"/>
            <a:ext cx="0" cy="30480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8" name="Line 56"/>
          <p:cNvSpPr>
            <a:spLocks noChangeShapeType="1"/>
          </p:cNvSpPr>
          <p:nvPr/>
        </p:nvSpPr>
        <p:spPr bwMode="auto">
          <a:xfrm flipV="1">
            <a:off x="8458200" y="2743200"/>
            <a:ext cx="0" cy="1447800"/>
          </a:xfrm>
          <a:prstGeom prst="line">
            <a:avLst/>
          </a:prstGeom>
          <a:noFill/>
          <a:ln w="5715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69" name="Line 57"/>
          <p:cNvSpPr>
            <a:spLocks noChangeShapeType="1"/>
          </p:cNvSpPr>
          <p:nvPr/>
        </p:nvSpPr>
        <p:spPr bwMode="auto">
          <a:xfrm flipH="1" flipV="1">
            <a:off x="1143000" y="2743200"/>
            <a:ext cx="7315200" cy="0"/>
          </a:xfrm>
          <a:prstGeom prst="line">
            <a:avLst/>
          </a:prstGeom>
          <a:noFill/>
          <a:ln w="5715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0" name="Line 58"/>
          <p:cNvSpPr>
            <a:spLocks noChangeShapeType="1"/>
          </p:cNvSpPr>
          <p:nvPr/>
        </p:nvSpPr>
        <p:spPr bwMode="auto">
          <a:xfrm flipH="1" flipV="1">
            <a:off x="6400800" y="4267200"/>
            <a:ext cx="685800" cy="0"/>
          </a:xfrm>
          <a:prstGeom prst="line">
            <a:avLst/>
          </a:prstGeom>
          <a:noFill/>
          <a:ln w="57150">
            <a:solidFill>
              <a:srgbClr val="9966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71" name="Line 59"/>
          <p:cNvSpPr>
            <a:spLocks noChangeShapeType="1"/>
          </p:cNvSpPr>
          <p:nvPr/>
        </p:nvSpPr>
        <p:spPr bwMode="auto">
          <a:xfrm flipH="1" flipV="1">
            <a:off x="8305800" y="4191000"/>
            <a:ext cx="152400" cy="0"/>
          </a:xfrm>
          <a:prstGeom prst="line">
            <a:avLst/>
          </a:prstGeom>
          <a:noFill/>
          <a:ln w="5715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2" name="Line 60"/>
          <p:cNvSpPr>
            <a:spLocks noChangeShapeType="1"/>
          </p:cNvSpPr>
          <p:nvPr/>
        </p:nvSpPr>
        <p:spPr bwMode="auto">
          <a:xfrm flipV="1">
            <a:off x="1143000" y="2438400"/>
            <a:ext cx="0" cy="304800"/>
          </a:xfrm>
          <a:prstGeom prst="line">
            <a:avLst/>
          </a:prstGeom>
          <a:noFill/>
          <a:ln w="57150">
            <a:solidFill>
              <a:srgbClr val="99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73" name="Line 61"/>
          <p:cNvSpPr>
            <a:spLocks noChangeShapeType="1"/>
          </p:cNvSpPr>
          <p:nvPr/>
        </p:nvSpPr>
        <p:spPr bwMode="auto">
          <a:xfrm flipV="1">
            <a:off x="6400800" y="4267200"/>
            <a:ext cx="0" cy="838200"/>
          </a:xfrm>
          <a:prstGeom prst="line">
            <a:avLst/>
          </a:prstGeom>
          <a:noFill/>
          <a:ln w="57150">
            <a:solidFill>
              <a:srgbClr val="99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4" name="Line 62"/>
          <p:cNvSpPr>
            <a:spLocks noChangeShapeType="1"/>
          </p:cNvSpPr>
          <p:nvPr/>
        </p:nvSpPr>
        <p:spPr bwMode="auto">
          <a:xfrm flipV="1">
            <a:off x="3581400" y="1371600"/>
            <a:ext cx="0" cy="2971800"/>
          </a:xfrm>
          <a:prstGeom prst="line">
            <a:avLst/>
          </a:prstGeom>
          <a:noFill/>
          <a:ln w="57150">
            <a:solidFill>
              <a:srgbClr val="5E6078"/>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275" name="Line 63"/>
          <p:cNvSpPr>
            <a:spLocks noChangeShapeType="1"/>
          </p:cNvSpPr>
          <p:nvPr/>
        </p:nvSpPr>
        <p:spPr bwMode="auto">
          <a:xfrm flipH="1">
            <a:off x="1524000" y="1371600"/>
            <a:ext cx="2057400" cy="0"/>
          </a:xfrm>
          <a:prstGeom prst="line">
            <a:avLst/>
          </a:prstGeom>
          <a:noFill/>
          <a:ln w="57150">
            <a:solidFill>
              <a:srgbClr val="5E607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6" name="Line 64"/>
          <p:cNvSpPr>
            <a:spLocks noChangeShapeType="1"/>
          </p:cNvSpPr>
          <p:nvPr/>
        </p:nvSpPr>
        <p:spPr bwMode="auto">
          <a:xfrm flipH="1">
            <a:off x="3581400" y="3810000"/>
            <a:ext cx="4419600" cy="0"/>
          </a:xfrm>
          <a:prstGeom prst="line">
            <a:avLst/>
          </a:prstGeom>
          <a:noFill/>
          <a:ln w="57150">
            <a:solidFill>
              <a:srgbClr val="5E607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 name="Line 65"/>
          <p:cNvSpPr>
            <a:spLocks noChangeShapeType="1"/>
          </p:cNvSpPr>
          <p:nvPr/>
        </p:nvSpPr>
        <p:spPr bwMode="auto">
          <a:xfrm flipV="1">
            <a:off x="8001000" y="3810000"/>
            <a:ext cx="0" cy="228600"/>
          </a:xfrm>
          <a:prstGeom prst="line">
            <a:avLst/>
          </a:prstGeom>
          <a:noFill/>
          <a:ln w="57150">
            <a:solidFill>
              <a:srgbClr val="5E6078"/>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8" name="Line 66"/>
          <p:cNvSpPr>
            <a:spLocks noChangeShapeType="1"/>
          </p:cNvSpPr>
          <p:nvPr/>
        </p:nvSpPr>
        <p:spPr bwMode="auto">
          <a:xfrm flipV="1">
            <a:off x="5334000" y="1524000"/>
            <a:ext cx="0" cy="2590800"/>
          </a:xfrm>
          <a:prstGeom prst="line">
            <a:avLst/>
          </a:prstGeom>
          <a:noFill/>
          <a:ln w="57150">
            <a:solidFill>
              <a:srgbClr val="FFCC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79" name="Line 67"/>
          <p:cNvSpPr>
            <a:spLocks noChangeShapeType="1"/>
          </p:cNvSpPr>
          <p:nvPr/>
        </p:nvSpPr>
        <p:spPr bwMode="auto">
          <a:xfrm flipV="1">
            <a:off x="5334000" y="1524000"/>
            <a:ext cx="2209800" cy="0"/>
          </a:xfrm>
          <a:prstGeom prst="line">
            <a:avLst/>
          </a:prstGeom>
          <a:noFill/>
          <a:ln w="57150">
            <a:solidFill>
              <a:srgbClr val="FFCC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80" name="Rectangle 68"/>
          <p:cNvSpPr>
            <a:spLocks noChangeArrowheads="1"/>
          </p:cNvSpPr>
          <p:nvPr/>
        </p:nvSpPr>
        <p:spPr bwMode="auto">
          <a:xfrm>
            <a:off x="7529513" y="1385888"/>
            <a:ext cx="228600" cy="228600"/>
          </a:xfrm>
          <a:prstGeom prst="rect">
            <a:avLst/>
          </a:prstGeom>
          <a:solidFill>
            <a:srgbClr val="FF3300"/>
          </a:solidFill>
          <a:ln w="9525">
            <a:solidFill>
              <a:srgbClr val="FFFF00"/>
            </a:solidFill>
            <a:miter lim="800000"/>
            <a:headEnd/>
            <a:tailEnd/>
          </a:ln>
        </p:spPr>
        <p:txBody>
          <a:bodyPr wrap="none" anchor="ctr"/>
          <a:lstStyle/>
          <a:p>
            <a:endParaRPr lang="en-US"/>
          </a:p>
        </p:txBody>
      </p:sp>
      <p:sp>
        <p:nvSpPr>
          <p:cNvPr id="40005" name="Text Box 69"/>
          <p:cNvSpPr txBox="1">
            <a:spLocks noChangeArrowheads="1"/>
          </p:cNvSpPr>
          <p:nvPr/>
        </p:nvSpPr>
        <p:spPr bwMode="auto">
          <a:xfrm>
            <a:off x="485775" y="510063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chrome</a:t>
            </a:r>
          </a:p>
          <a:p>
            <a:pPr algn="ctr">
              <a:defRPr/>
            </a:pPr>
            <a:r>
              <a:rPr lang="en-US" b="1">
                <a:solidFill>
                  <a:srgbClr val="FFFF00"/>
                </a:solidFill>
                <a:effectLst>
                  <a:outerShdw blurRad="38100" dist="38100" dir="2700000" algn="tl">
                    <a:srgbClr val="000000"/>
                  </a:outerShdw>
                </a:effectLst>
              </a:rPr>
              <a:t>reduxn</a:t>
            </a:r>
          </a:p>
        </p:txBody>
      </p:sp>
      <p:sp>
        <p:nvSpPr>
          <p:cNvPr id="40006" name="Text Box 70"/>
          <p:cNvSpPr txBox="1">
            <a:spLocks noChangeArrowheads="1"/>
          </p:cNvSpPr>
          <p:nvPr/>
        </p:nvSpPr>
        <p:spPr bwMode="auto">
          <a:xfrm>
            <a:off x="1700213" y="5114925"/>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metals</a:t>
            </a:r>
          </a:p>
          <a:p>
            <a:pPr algn="ctr">
              <a:defRPr/>
            </a:pPr>
            <a:r>
              <a:rPr lang="en-US" b="1">
                <a:solidFill>
                  <a:srgbClr val="FFFF00"/>
                </a:solidFill>
                <a:effectLst>
                  <a:outerShdw blurRad="38100" dist="38100" dir="2700000" algn="tl">
                    <a:srgbClr val="000000"/>
                  </a:outerShdw>
                </a:effectLst>
              </a:rPr>
              <a:t>precip</a:t>
            </a:r>
          </a:p>
        </p:txBody>
      </p:sp>
      <p:sp>
        <p:nvSpPr>
          <p:cNvPr id="40007" name="Text Box 71"/>
          <p:cNvSpPr txBox="1">
            <a:spLocks noChangeArrowheads="1"/>
          </p:cNvSpPr>
          <p:nvPr/>
        </p:nvSpPr>
        <p:spPr bwMode="auto">
          <a:xfrm>
            <a:off x="2924175" y="513873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a:t>
            </a:r>
          </a:p>
          <a:p>
            <a:pPr algn="ctr">
              <a:defRPr/>
            </a:pPr>
            <a:r>
              <a:rPr lang="en-US" b="1">
                <a:solidFill>
                  <a:srgbClr val="FFFF00"/>
                </a:solidFill>
                <a:effectLst>
                  <a:outerShdw blurRad="38100" dist="38100" dir="2700000" algn="tl">
                    <a:srgbClr val="000000"/>
                  </a:outerShdw>
                </a:effectLst>
              </a:rPr>
              <a:t>destruct</a:t>
            </a:r>
          </a:p>
        </p:txBody>
      </p:sp>
      <p:sp>
        <p:nvSpPr>
          <p:cNvPr id="40008" name="Text Box 72"/>
          <p:cNvSpPr txBox="1">
            <a:spLocks noChangeArrowheads="1"/>
          </p:cNvSpPr>
          <p:nvPr/>
        </p:nvSpPr>
        <p:spPr bwMode="auto">
          <a:xfrm>
            <a:off x="4148138" y="52482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floc</a:t>
            </a:r>
          </a:p>
        </p:txBody>
      </p:sp>
      <p:sp>
        <p:nvSpPr>
          <p:cNvPr id="40009" name="Text Box 73"/>
          <p:cNvSpPr txBox="1">
            <a:spLocks noChangeArrowheads="1"/>
          </p:cNvSpPr>
          <p:nvPr/>
        </p:nvSpPr>
        <p:spPr bwMode="auto">
          <a:xfrm>
            <a:off x="5915025" y="5286375"/>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clarifier</a:t>
            </a:r>
          </a:p>
        </p:txBody>
      </p:sp>
      <p:sp>
        <p:nvSpPr>
          <p:cNvPr id="40010" name="Text Box 74"/>
          <p:cNvSpPr txBox="1">
            <a:spLocks noChangeArrowheads="1"/>
          </p:cNvSpPr>
          <p:nvPr/>
        </p:nvSpPr>
        <p:spPr bwMode="auto">
          <a:xfrm>
            <a:off x="7505700" y="5133975"/>
            <a:ext cx="1114425" cy="915988"/>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sand</a:t>
            </a:r>
          </a:p>
          <a:p>
            <a:pPr algn="ctr">
              <a:defRPr/>
            </a:pPr>
            <a:r>
              <a:rPr lang="en-US" b="1">
                <a:solidFill>
                  <a:srgbClr val="FFFF00"/>
                </a:solidFill>
                <a:effectLst>
                  <a:outerShdw blurRad="38100" dist="38100" dir="2700000" algn="tl">
                    <a:srgbClr val="000000"/>
                  </a:outerShdw>
                </a:effectLst>
              </a:rPr>
              <a:t>filt</a:t>
            </a:r>
          </a:p>
          <a:p>
            <a:pPr algn="ctr">
              <a:defRPr/>
            </a:pPr>
            <a:endParaRPr lang="en-US" b="1">
              <a:solidFill>
                <a:srgbClr val="FFFF00"/>
              </a:solidFill>
              <a:effectLst>
                <a:outerShdw blurRad="38100" dist="38100" dir="2700000" algn="tl">
                  <a:srgbClr val="000000"/>
                </a:outerShdw>
              </a:effectLst>
            </a:endParaRPr>
          </a:p>
        </p:txBody>
      </p:sp>
      <p:sp>
        <p:nvSpPr>
          <p:cNvPr id="40011" name="Text Box 75"/>
          <p:cNvSpPr txBox="1">
            <a:spLocks noChangeArrowheads="1"/>
          </p:cNvSpPr>
          <p:nvPr/>
        </p:nvSpPr>
        <p:spPr bwMode="auto">
          <a:xfrm>
            <a:off x="6967538" y="4038600"/>
            <a:ext cx="1500187"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sludge hold</a:t>
            </a:r>
          </a:p>
        </p:txBody>
      </p:sp>
      <p:sp>
        <p:nvSpPr>
          <p:cNvPr id="40012" name="Text Box 76"/>
          <p:cNvSpPr txBox="1">
            <a:spLocks noChangeArrowheads="1"/>
          </p:cNvSpPr>
          <p:nvPr/>
        </p:nvSpPr>
        <p:spPr bwMode="auto">
          <a:xfrm>
            <a:off x="5905500" y="2990850"/>
            <a:ext cx="201453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cyanide destruct</a:t>
            </a:r>
          </a:p>
        </p:txBody>
      </p:sp>
      <p:sp>
        <p:nvSpPr>
          <p:cNvPr id="40013" name="Text Box 77"/>
          <p:cNvSpPr txBox="1">
            <a:spLocks noChangeArrowheads="1"/>
          </p:cNvSpPr>
          <p:nvPr/>
        </p:nvSpPr>
        <p:spPr bwMode="auto">
          <a:xfrm>
            <a:off x="576263" y="1490663"/>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filter</a:t>
            </a:r>
          </a:p>
          <a:p>
            <a:pPr algn="ctr">
              <a:defRPr/>
            </a:pPr>
            <a:r>
              <a:rPr lang="en-US" b="1">
                <a:solidFill>
                  <a:srgbClr val="FFFF00"/>
                </a:solidFill>
                <a:effectLst>
                  <a:outerShdw blurRad="38100" dist="38100" dir="2700000" algn="tl">
                    <a:srgbClr val="000000"/>
                  </a:outerShdw>
                </a:effectLst>
              </a:rPr>
              <a:t>press</a:t>
            </a:r>
          </a:p>
        </p:txBody>
      </p:sp>
      <p:sp>
        <p:nvSpPr>
          <p:cNvPr id="40014" name="Text Box 78"/>
          <p:cNvSpPr txBox="1">
            <a:spLocks noChangeArrowheads="1"/>
          </p:cNvSpPr>
          <p:nvPr/>
        </p:nvSpPr>
        <p:spPr bwMode="auto">
          <a:xfrm>
            <a:off x="1800225" y="1828800"/>
            <a:ext cx="1114425"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dryer</a:t>
            </a:r>
          </a:p>
        </p:txBody>
      </p:sp>
      <p:sp>
        <p:nvSpPr>
          <p:cNvPr id="40015" name="Text Box 79"/>
          <p:cNvSpPr txBox="1">
            <a:spLocks noChangeArrowheads="1"/>
          </p:cNvSpPr>
          <p:nvPr/>
        </p:nvSpPr>
        <p:spPr bwMode="auto">
          <a:xfrm>
            <a:off x="285750" y="4357688"/>
            <a:ext cx="1414463" cy="366712"/>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acid-sump</a:t>
            </a:r>
          </a:p>
        </p:txBody>
      </p:sp>
      <p:sp>
        <p:nvSpPr>
          <p:cNvPr id="40017" name="Text Box 81"/>
          <p:cNvSpPr txBox="1">
            <a:spLocks noChangeArrowheads="1"/>
          </p:cNvSpPr>
          <p:nvPr/>
        </p:nvSpPr>
        <p:spPr bwMode="auto">
          <a:xfrm>
            <a:off x="1624013" y="4352925"/>
            <a:ext cx="1414462"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gen-sump</a:t>
            </a:r>
          </a:p>
        </p:txBody>
      </p:sp>
      <p:sp>
        <p:nvSpPr>
          <p:cNvPr id="40018" name="Text Box 82"/>
          <p:cNvSpPr txBox="1">
            <a:spLocks noChangeArrowheads="1"/>
          </p:cNvSpPr>
          <p:nvPr/>
        </p:nvSpPr>
        <p:spPr bwMode="auto">
          <a:xfrm>
            <a:off x="2847975" y="4333875"/>
            <a:ext cx="1414463"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cn-sump</a:t>
            </a:r>
          </a:p>
        </p:txBody>
      </p:sp>
      <p:sp>
        <p:nvSpPr>
          <p:cNvPr id="40019" name="Text Box 83"/>
          <p:cNvSpPr txBox="1">
            <a:spLocks noChangeArrowheads="1"/>
          </p:cNvSpPr>
          <p:nvPr/>
        </p:nvSpPr>
        <p:spPr bwMode="auto">
          <a:xfrm>
            <a:off x="200025" y="3200400"/>
            <a:ext cx="2528888" cy="366713"/>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influent wastewaters</a:t>
            </a:r>
          </a:p>
        </p:txBody>
      </p:sp>
      <p:sp>
        <p:nvSpPr>
          <p:cNvPr id="40020" name="Text Box 84"/>
          <p:cNvSpPr txBox="1">
            <a:spLocks noChangeArrowheads="1"/>
          </p:cNvSpPr>
          <p:nvPr/>
        </p:nvSpPr>
        <p:spPr bwMode="auto">
          <a:xfrm>
            <a:off x="7805738" y="1233488"/>
            <a:ext cx="1114425" cy="641350"/>
          </a:xfrm>
          <a:prstGeom prst="rect">
            <a:avLst/>
          </a:prstGeom>
          <a:noFill/>
          <a:ln w="9525">
            <a:noFill/>
            <a:miter lim="800000"/>
            <a:headEnd/>
            <a:tailEnd/>
          </a:ln>
          <a:effectLst/>
        </p:spPr>
        <p:txBody>
          <a:bodyPr>
            <a:spAutoFit/>
          </a:bodyPr>
          <a:lstStyle/>
          <a:p>
            <a:pPr algn="ctr">
              <a:defRPr/>
            </a:pPr>
            <a:r>
              <a:rPr lang="en-US" b="1">
                <a:solidFill>
                  <a:srgbClr val="FFFF00"/>
                </a:solidFill>
                <a:effectLst>
                  <a:outerShdw blurRad="38100" dist="38100" dir="2700000" algn="tl">
                    <a:srgbClr val="000000"/>
                  </a:outerShdw>
                </a:effectLst>
              </a:rPr>
              <a:t>sample</a:t>
            </a:r>
          </a:p>
          <a:p>
            <a:pPr algn="ctr">
              <a:defRPr/>
            </a:pPr>
            <a:r>
              <a:rPr lang="en-US" b="1">
                <a:solidFill>
                  <a:srgbClr val="FFFF00"/>
                </a:solidFill>
                <a:effectLst>
                  <a:outerShdw blurRad="38100" dist="38100" dir="2700000" algn="tl">
                    <a:srgbClr val="000000"/>
                  </a:outerShdw>
                </a:effectLst>
              </a:rPr>
              <a:t>point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8055</TotalTime>
  <Words>1231</Words>
  <Application>Microsoft Office PowerPoint</Application>
  <PresentationFormat>On-screen Show (4:3)</PresentationFormat>
  <Paragraphs>296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 Arthur</cp:lastModifiedBy>
  <cp:revision>47</cp:revision>
  <dcterms:created xsi:type="dcterms:W3CDTF">2007-10-15T20:17:52Z</dcterms:created>
  <dcterms:modified xsi:type="dcterms:W3CDTF">2019-03-10T04:28:43Z</dcterms:modified>
</cp:coreProperties>
</file>