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0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91" r:id="rId15"/>
    <p:sldId id="289" r:id="rId16"/>
    <p:sldId id="287" r:id="rId17"/>
    <p:sldId id="257" r:id="rId18"/>
    <p:sldId id="290" r:id="rId1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3" autoAdjust="0"/>
    <p:restoredTop sz="94660"/>
  </p:normalViewPr>
  <p:slideViewPr>
    <p:cSldViewPr snapToGrid="0">
      <p:cViewPr>
        <p:scale>
          <a:sx n="123" d="100"/>
          <a:sy n="123" d="100"/>
        </p:scale>
        <p:origin x="-128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mily\AppData\Local\Temp\areal_load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circle"/>
            <c:size val="10"/>
            <c:spPr>
              <a:ln>
                <a:solidFill>
                  <a:schemeClr val="tx1"/>
                </a:solidFill>
              </a:ln>
              <a:effectLst/>
            </c:spPr>
          </c:marker>
          <c:dPt>
            <c:idx val="4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F55-4456-A8CA-C49751C76109}"/>
              </c:ext>
            </c:extLst>
          </c:dPt>
          <c:dPt>
            <c:idx val="6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F55-4456-A8CA-C49751C76109}"/>
              </c:ext>
            </c:extLst>
          </c:dPt>
          <c:dPt>
            <c:idx val="9"/>
            <c:marker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F55-4456-A8CA-C49751C76109}"/>
              </c:ext>
            </c:extLst>
          </c:dPt>
          <c:dPt>
            <c:idx val="10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F55-4456-A8CA-C49751C76109}"/>
              </c:ext>
            </c:extLst>
          </c:dPt>
          <c:dPt>
            <c:idx val="11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F55-4456-A8CA-C49751C76109}"/>
              </c:ext>
            </c:extLst>
          </c:dPt>
          <c:dPt>
            <c:idx val="12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F55-4456-A8CA-C49751C76109}"/>
              </c:ext>
            </c:extLst>
          </c:dPt>
          <c:xVal>
            <c:numRef>
              <c:f>Sheet1!$C$5:$C$17</c:f>
              <c:numCache>
                <c:formatCode>General</c:formatCode>
                <c:ptCount val="13"/>
                <c:pt idx="0">
                  <c:v>2.5</c:v>
                </c:pt>
                <c:pt idx="1">
                  <c:v>4.5</c:v>
                </c:pt>
                <c:pt idx="2">
                  <c:v>10</c:v>
                </c:pt>
                <c:pt idx="3">
                  <c:v>13.5</c:v>
                </c:pt>
                <c:pt idx="4">
                  <c:v>3</c:v>
                </c:pt>
                <c:pt idx="5">
                  <c:v>21</c:v>
                </c:pt>
                <c:pt idx="6">
                  <c:v>21</c:v>
                </c:pt>
                <c:pt idx="7">
                  <c:v>25.5</c:v>
                </c:pt>
                <c:pt idx="8">
                  <c:v>28</c:v>
                </c:pt>
                <c:pt idx="9">
                  <c:v>25</c:v>
                </c:pt>
                <c:pt idx="10">
                  <c:v>15</c:v>
                </c:pt>
                <c:pt idx="11">
                  <c:v>83</c:v>
                </c:pt>
                <c:pt idx="12">
                  <c:v>78</c:v>
                </c:pt>
              </c:numCache>
            </c:numRef>
          </c:xVal>
          <c:yVal>
            <c:numRef>
              <c:f>Sheet1!$G$5:$G$17</c:f>
              <c:numCache>
                <c:formatCode>General</c:formatCode>
                <c:ptCount val="13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55</c:v>
                </c:pt>
                <c:pt idx="6">
                  <c:v>6</c:v>
                </c:pt>
                <c:pt idx="7">
                  <c:v>30</c:v>
                </c:pt>
                <c:pt idx="8">
                  <c:v>11</c:v>
                </c:pt>
                <c:pt idx="9">
                  <c:v>5.5</c:v>
                </c:pt>
                <c:pt idx="10">
                  <c:v>7.5</c:v>
                </c:pt>
                <c:pt idx="11">
                  <c:v>10</c:v>
                </c:pt>
                <c:pt idx="12">
                  <c:v>3.5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F55-4456-A8CA-C49751C76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64800"/>
        <c:axId val="215166336"/>
      </c:scatterChart>
      <c:valAx>
        <c:axId val="215164800"/>
        <c:scaling>
          <c:orientation val="minMax"/>
          <c:max val="8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5166336"/>
        <c:crosses val="autoZero"/>
        <c:crossBetween val="midCat"/>
      </c:valAx>
      <c:valAx>
        <c:axId val="215166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51648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6727E-D058-4E92-84B2-4DB08C3AF75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28C5C0-3237-48B0-B7EF-4B3FB3713CA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Analysis of Loading Trends</a:t>
          </a:r>
        </a:p>
      </dgm:t>
    </dgm:pt>
    <dgm:pt modelId="{2A6FA896-98E9-4F82-B72C-FBF9B6C424F4}" type="parTrans" cxnId="{C1663E52-49BA-4DD3-9830-579ACEAA49B8}">
      <dgm:prSet/>
      <dgm:spPr/>
      <dgm:t>
        <a:bodyPr/>
        <a:lstStyle/>
        <a:p>
          <a:endParaRPr lang="en-US"/>
        </a:p>
      </dgm:t>
    </dgm:pt>
    <dgm:pt modelId="{A6D08141-F266-4025-A4B0-E55039CB6DE8}" type="sibTrans" cxnId="{C1663E52-49BA-4DD3-9830-579ACEAA49B8}">
      <dgm:prSet/>
      <dgm:spPr/>
      <dgm:t>
        <a:bodyPr/>
        <a:lstStyle/>
        <a:p>
          <a:endParaRPr lang="en-US"/>
        </a:p>
      </dgm:t>
    </dgm:pt>
    <dgm:pt modelId="{81E31F26-B862-48CF-A3FF-D8E553114F6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Influent and Effluent Monitoring</a:t>
          </a:r>
        </a:p>
      </dgm:t>
    </dgm:pt>
    <dgm:pt modelId="{D1FA88B5-F09B-4D5E-98D2-E763F6BBB409}" type="parTrans" cxnId="{47D60AF5-8DEC-47DC-BFAE-735115593C4A}">
      <dgm:prSet/>
      <dgm:spPr/>
      <dgm:t>
        <a:bodyPr/>
        <a:lstStyle/>
        <a:p>
          <a:endParaRPr lang="en-US"/>
        </a:p>
      </dgm:t>
    </dgm:pt>
    <dgm:pt modelId="{4DD2C415-8D3E-41BB-AE31-5A2F264A5444}" type="sibTrans" cxnId="{47D60AF5-8DEC-47DC-BFAE-735115593C4A}">
      <dgm:prSet/>
      <dgm:spPr/>
      <dgm:t>
        <a:bodyPr/>
        <a:lstStyle/>
        <a:p>
          <a:endParaRPr lang="en-US"/>
        </a:p>
      </dgm:t>
    </dgm:pt>
    <dgm:pt modelId="{8B1DD25E-DC74-42E6-A384-42E37F403CA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Support for Scientific Studies</a:t>
          </a:r>
        </a:p>
      </dgm:t>
    </dgm:pt>
    <dgm:pt modelId="{5A8CF0C8-7556-438D-ADD8-089788B5A8CB}" type="parTrans" cxnId="{0F63A281-0B40-4642-AE0B-FCB4A2EC69FC}">
      <dgm:prSet/>
      <dgm:spPr/>
      <dgm:t>
        <a:bodyPr/>
        <a:lstStyle/>
        <a:p>
          <a:endParaRPr lang="en-US"/>
        </a:p>
      </dgm:t>
    </dgm:pt>
    <dgm:pt modelId="{2D3A18B7-E9E0-4E63-B0D4-A27EF3DB5044}" type="sibTrans" cxnId="{0F63A281-0B40-4642-AE0B-FCB4A2EC69FC}">
      <dgm:prSet/>
      <dgm:spPr/>
      <dgm:t>
        <a:bodyPr/>
        <a:lstStyle/>
        <a:p>
          <a:endParaRPr lang="en-US"/>
        </a:p>
      </dgm:t>
    </dgm:pt>
    <dgm:pt modelId="{AD2EDCE7-E7C1-40B0-9197-FD6EE91FBBC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Treatment Optimization and Upgrade Studies</a:t>
          </a:r>
        </a:p>
      </dgm:t>
    </dgm:pt>
    <dgm:pt modelId="{6F11DE1E-1139-4F1A-B888-0A8CA79C7108}" type="parTrans" cxnId="{610BD297-9942-48C8-BE67-9F76FB072F42}">
      <dgm:prSet/>
      <dgm:spPr/>
      <dgm:t>
        <a:bodyPr/>
        <a:lstStyle/>
        <a:p>
          <a:endParaRPr lang="en-US"/>
        </a:p>
      </dgm:t>
    </dgm:pt>
    <dgm:pt modelId="{8F4E9F59-6AA1-4B69-B075-B6923BC4D8D4}" type="sibTrans" cxnId="{610BD297-9942-48C8-BE67-9F76FB072F42}">
      <dgm:prSet/>
      <dgm:spPr/>
      <dgm:t>
        <a:bodyPr/>
        <a:lstStyle/>
        <a:p>
          <a:endParaRPr lang="en-US"/>
        </a:p>
      </dgm:t>
    </dgm:pt>
    <dgm:pt modelId="{8E823BA0-2256-4BBF-A7B5-DB949D131AC3}" type="pres">
      <dgm:prSet presAssocID="{C476727E-D058-4E92-84B2-4DB08C3AF75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CBD8FD-E666-4A16-B0DB-383718B1E2B1}" type="pres">
      <dgm:prSet presAssocID="{C476727E-D058-4E92-84B2-4DB08C3AF759}" presName="diamond" presStyleLbl="bgShp" presStyleIdx="0" presStyleCnt="1" custLinFactNeighborX="-2330" custLinFactNeighborY="37076"/>
      <dgm:spPr/>
    </dgm:pt>
    <dgm:pt modelId="{EF478A50-B653-4E35-A569-DBB4AD749C2C}" type="pres">
      <dgm:prSet presAssocID="{C476727E-D058-4E92-84B2-4DB08C3AF75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DBC5A-3311-432E-9AA9-4889CDA0D4C1}" type="pres">
      <dgm:prSet presAssocID="{C476727E-D058-4E92-84B2-4DB08C3AF75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04C97-B570-4EAB-8497-84FE6BED5583}" type="pres">
      <dgm:prSet presAssocID="{C476727E-D058-4E92-84B2-4DB08C3AF75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2B645-2889-430F-8D72-7DE21DB7E3F9}" type="pres">
      <dgm:prSet presAssocID="{C476727E-D058-4E92-84B2-4DB08C3AF75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56402-A7A0-4C48-93E3-261A34DF7E21}" type="presOf" srcId="{AD2EDCE7-E7C1-40B0-9197-FD6EE91FBBC2}" destId="{FD32B645-2889-430F-8D72-7DE21DB7E3F9}" srcOrd="0" destOrd="0" presId="urn:microsoft.com/office/officeart/2005/8/layout/matrix3"/>
    <dgm:cxn modelId="{47D60AF5-8DEC-47DC-BFAE-735115593C4A}" srcId="{C476727E-D058-4E92-84B2-4DB08C3AF759}" destId="{81E31F26-B862-48CF-A3FF-D8E553114F63}" srcOrd="1" destOrd="0" parTransId="{D1FA88B5-F09B-4D5E-98D2-E763F6BBB409}" sibTransId="{4DD2C415-8D3E-41BB-AE31-5A2F264A5444}"/>
    <dgm:cxn modelId="{C1663E52-49BA-4DD3-9830-579ACEAA49B8}" srcId="{C476727E-D058-4E92-84B2-4DB08C3AF759}" destId="{5728C5C0-3237-48B0-B7EF-4B3FB3713CA1}" srcOrd="0" destOrd="0" parTransId="{2A6FA896-98E9-4F82-B72C-FBF9B6C424F4}" sibTransId="{A6D08141-F266-4025-A4B0-E55039CB6DE8}"/>
    <dgm:cxn modelId="{3D892976-06BA-4638-82DD-9F52994D20D2}" type="presOf" srcId="{81E31F26-B862-48CF-A3FF-D8E553114F63}" destId="{CA5DBC5A-3311-432E-9AA9-4889CDA0D4C1}" srcOrd="0" destOrd="0" presId="urn:microsoft.com/office/officeart/2005/8/layout/matrix3"/>
    <dgm:cxn modelId="{0F63A281-0B40-4642-AE0B-FCB4A2EC69FC}" srcId="{C476727E-D058-4E92-84B2-4DB08C3AF759}" destId="{8B1DD25E-DC74-42E6-A384-42E37F403CA6}" srcOrd="2" destOrd="0" parTransId="{5A8CF0C8-7556-438D-ADD8-089788B5A8CB}" sibTransId="{2D3A18B7-E9E0-4E63-B0D4-A27EF3DB5044}"/>
    <dgm:cxn modelId="{610BD297-9942-48C8-BE67-9F76FB072F42}" srcId="{C476727E-D058-4E92-84B2-4DB08C3AF759}" destId="{AD2EDCE7-E7C1-40B0-9197-FD6EE91FBBC2}" srcOrd="3" destOrd="0" parTransId="{6F11DE1E-1139-4F1A-B888-0A8CA79C7108}" sibTransId="{8F4E9F59-6AA1-4B69-B075-B6923BC4D8D4}"/>
    <dgm:cxn modelId="{57D12B32-0E34-48CF-BE94-72EBB8365819}" type="presOf" srcId="{8B1DD25E-DC74-42E6-A384-42E37F403CA6}" destId="{FC404C97-B570-4EAB-8497-84FE6BED5583}" srcOrd="0" destOrd="0" presId="urn:microsoft.com/office/officeart/2005/8/layout/matrix3"/>
    <dgm:cxn modelId="{D9E822C8-BBF0-41FC-A385-E8139D5C41A3}" type="presOf" srcId="{5728C5C0-3237-48B0-B7EF-4B3FB3713CA1}" destId="{EF478A50-B653-4E35-A569-DBB4AD749C2C}" srcOrd="0" destOrd="0" presId="urn:microsoft.com/office/officeart/2005/8/layout/matrix3"/>
    <dgm:cxn modelId="{8376AD6C-615E-41DE-B8E6-235072ED5A71}" type="presOf" srcId="{C476727E-D058-4E92-84B2-4DB08C3AF759}" destId="{8E823BA0-2256-4BBF-A7B5-DB949D131AC3}" srcOrd="0" destOrd="0" presId="urn:microsoft.com/office/officeart/2005/8/layout/matrix3"/>
    <dgm:cxn modelId="{31B71EC1-F315-4E73-9201-D320B5BC5029}" type="presParOf" srcId="{8E823BA0-2256-4BBF-A7B5-DB949D131AC3}" destId="{A5CBD8FD-E666-4A16-B0DB-383718B1E2B1}" srcOrd="0" destOrd="0" presId="urn:microsoft.com/office/officeart/2005/8/layout/matrix3"/>
    <dgm:cxn modelId="{105337EB-FC73-4EC4-9660-1290F3D1D9A7}" type="presParOf" srcId="{8E823BA0-2256-4BBF-A7B5-DB949D131AC3}" destId="{EF478A50-B653-4E35-A569-DBB4AD749C2C}" srcOrd="1" destOrd="0" presId="urn:microsoft.com/office/officeart/2005/8/layout/matrix3"/>
    <dgm:cxn modelId="{432F2866-3134-44C2-A6C5-297F0CF5A1C8}" type="presParOf" srcId="{8E823BA0-2256-4BBF-A7B5-DB949D131AC3}" destId="{CA5DBC5A-3311-432E-9AA9-4889CDA0D4C1}" srcOrd="2" destOrd="0" presId="urn:microsoft.com/office/officeart/2005/8/layout/matrix3"/>
    <dgm:cxn modelId="{7DACD2B8-018D-458D-9ED5-09712FE82214}" type="presParOf" srcId="{8E823BA0-2256-4BBF-A7B5-DB949D131AC3}" destId="{FC404C97-B570-4EAB-8497-84FE6BED5583}" srcOrd="3" destOrd="0" presId="urn:microsoft.com/office/officeart/2005/8/layout/matrix3"/>
    <dgm:cxn modelId="{54283A43-53CE-45D7-BEA7-C67D803EF59C}" type="presParOf" srcId="{8E823BA0-2256-4BBF-A7B5-DB949D131AC3}" destId="{FD32B645-2889-430F-8D72-7DE21DB7E3F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BD8FD-E666-4A16-B0DB-383718B1E2B1}">
      <dsp:nvSpPr>
        <dsp:cNvPr id="0" name=""/>
        <dsp:cNvSpPr/>
      </dsp:nvSpPr>
      <dsp:spPr>
        <a:xfrm>
          <a:off x="0" y="533400"/>
          <a:ext cx="3657599" cy="365759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78A50-B653-4E35-A569-DBB4AD749C2C}">
      <dsp:nvSpPr>
        <dsp:cNvPr id="0" name=""/>
        <dsp:cNvSpPr/>
      </dsp:nvSpPr>
      <dsp:spPr>
        <a:xfrm>
          <a:off x="347472" y="614172"/>
          <a:ext cx="1426464" cy="1426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Analysis of Loading Trends</a:t>
          </a:r>
        </a:p>
      </dsp:txBody>
      <dsp:txXfrm>
        <a:off x="417106" y="683806"/>
        <a:ext cx="1287196" cy="1287196"/>
      </dsp:txXfrm>
    </dsp:sp>
    <dsp:sp modelId="{CA5DBC5A-3311-432E-9AA9-4889CDA0D4C1}">
      <dsp:nvSpPr>
        <dsp:cNvPr id="0" name=""/>
        <dsp:cNvSpPr/>
      </dsp:nvSpPr>
      <dsp:spPr>
        <a:xfrm>
          <a:off x="1883664" y="614172"/>
          <a:ext cx="1426464" cy="1426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Influent and Effluent Monitoring</a:t>
          </a:r>
        </a:p>
      </dsp:txBody>
      <dsp:txXfrm>
        <a:off x="1953298" y="683806"/>
        <a:ext cx="1287196" cy="1287196"/>
      </dsp:txXfrm>
    </dsp:sp>
    <dsp:sp modelId="{FC404C97-B570-4EAB-8497-84FE6BED5583}">
      <dsp:nvSpPr>
        <dsp:cNvPr id="0" name=""/>
        <dsp:cNvSpPr/>
      </dsp:nvSpPr>
      <dsp:spPr>
        <a:xfrm>
          <a:off x="347472" y="2150364"/>
          <a:ext cx="1426464" cy="1426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Support for Scientific Studies</a:t>
          </a:r>
        </a:p>
      </dsp:txBody>
      <dsp:txXfrm>
        <a:off x="417106" y="2219998"/>
        <a:ext cx="1287196" cy="1287196"/>
      </dsp:txXfrm>
    </dsp:sp>
    <dsp:sp modelId="{FD32B645-2889-430F-8D72-7DE21DB7E3F9}">
      <dsp:nvSpPr>
        <dsp:cNvPr id="0" name=""/>
        <dsp:cNvSpPr/>
      </dsp:nvSpPr>
      <dsp:spPr>
        <a:xfrm>
          <a:off x="1883664" y="2150364"/>
          <a:ext cx="1426464" cy="1426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tx1"/>
              </a:solidFill>
            </a:rPr>
            <a:t>Treatment Optimization and Upgrade Studies</a:t>
          </a:r>
        </a:p>
      </dsp:txBody>
      <dsp:txXfrm>
        <a:off x="1953298" y="2219998"/>
        <a:ext cx="1287196" cy="1287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80B2-8B03-4A0C-B58B-73A8B1CB368D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6AD26-96EE-4010-99B2-48D1D1EF2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9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Nitrogen and phosphorus compounds</a:t>
            </a:r>
            <a:r>
              <a:rPr lang="en-US" baseline="0" dirty="0"/>
              <a:t> are the two types of nutrients of concern in aquatic ecosystems. The San Francisco Bay ecosystem is nitrogen-limited, and therefore nitrogen is the element of primary concern. There has also been some concern that if the nitrogen to phosphorus ratio is imbalanced, it can disrupt the food web.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1D31-4B08-4C8A-A49A-37F172BB0BA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POTWs are the largest sources of nutrients to the South</a:t>
            </a:r>
            <a:r>
              <a:rPr lang="en-US" baseline="0" dirty="0"/>
              <a:t> Bay. In the North Bay, upstream sources are more significant.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1D31-4B08-4C8A-A49A-37F172BB0BA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Chl-a = chlorophyll a, which is a surrogate for levels</a:t>
            </a:r>
            <a:r>
              <a:rPr lang="en-US" baseline="0" dirty="0"/>
              <a:t> of phytoplankton/algae</a:t>
            </a:r>
            <a:endParaRPr lang="en-US" dirty="0"/>
          </a:p>
          <a:p>
            <a:r>
              <a:rPr lang="en-US" dirty="0"/>
              <a:t>While nutrient loads are very high in Suisun Bay and the Lower South</a:t>
            </a:r>
            <a:r>
              <a:rPr lang="en-US" baseline="0" dirty="0"/>
              <a:t> Bay, we haven’t seen the same impacts as in other areas of the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1D31-4B08-4C8A-A49A-37F172BB0BA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6027F-7875-4030-9381-8BD8C4F21935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6027F-7875-4030-9381-8BD8C4F21935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6027F-7875-4030-9381-8BD8C4F21935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Nutrient Watershed </a:t>
            </a:r>
            <a:r>
              <a:rPr lang="en-US" b="1" dirty="0" smtClean="0"/>
              <a:t>Permit Summary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0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New</a:t>
            </a:r>
            <a:r>
              <a:rPr lang="en-US" dirty="0" smtClean="0"/>
              <a:t> Influent monitoring for plants &gt;10 MGD</a:t>
            </a:r>
          </a:p>
          <a:p>
            <a:pPr lvl="1"/>
            <a:r>
              <a:rPr lang="en-US" dirty="0" smtClean="0"/>
              <a:t>Quarterly</a:t>
            </a:r>
          </a:p>
          <a:p>
            <a:r>
              <a:rPr lang="en-US" dirty="0" smtClean="0"/>
              <a:t>Effluent monitoring twice per month (EBDA Outfall)</a:t>
            </a:r>
          </a:p>
          <a:p>
            <a:pPr lvl="1"/>
            <a:r>
              <a:rPr lang="en-US" dirty="0" smtClean="0"/>
              <a:t>No longer includes TKN or Ortho-P which are more difficult tests</a:t>
            </a:r>
          </a:p>
          <a:p>
            <a:r>
              <a:rPr lang="en-US" dirty="0" smtClean="0"/>
              <a:t>Continued Group Annual Reporting through BACWA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Second Watershed Permit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Monitoring and Reporting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/>
          <a:stretch/>
        </p:blipFill>
        <p:spPr bwMode="auto">
          <a:xfrm>
            <a:off x="3572360" y="4404750"/>
            <a:ext cx="3061399" cy="2461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4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0"/>
            <a:ext cx="8506640" cy="4525963"/>
          </a:xfrm>
        </p:spPr>
        <p:txBody>
          <a:bodyPr/>
          <a:lstStyle/>
          <a:p>
            <a:r>
              <a:rPr lang="en-US" dirty="0" smtClean="0"/>
              <a:t>$2.2M per year (up from $880k) to San Francisco Estuary Institute</a:t>
            </a:r>
          </a:p>
          <a:p>
            <a:pPr lvl="1"/>
            <a:r>
              <a:rPr lang="en-US" dirty="0" smtClean="0"/>
              <a:t>EBDA contribution is $277k</a:t>
            </a:r>
          </a:p>
          <a:p>
            <a:r>
              <a:rPr lang="en-US" dirty="0" smtClean="0"/>
              <a:t>Key questions:</a:t>
            </a:r>
          </a:p>
          <a:p>
            <a:pPr lvl="1"/>
            <a:r>
              <a:rPr lang="en-US" sz="2000" dirty="0" smtClean="0"/>
              <a:t>What </a:t>
            </a:r>
            <a:r>
              <a:rPr lang="en-US" sz="2000" dirty="0"/>
              <a:t>constitutes impairment?  Which areas are </a:t>
            </a:r>
            <a:r>
              <a:rPr lang="en-US" sz="2000" dirty="0" smtClean="0"/>
              <a:t>impaired?</a:t>
            </a:r>
          </a:p>
          <a:p>
            <a:pPr lvl="1"/>
            <a:r>
              <a:rPr lang="en-US" sz="2000" dirty="0"/>
              <a:t>Does the Bay’s trajectory signal future impairment?</a:t>
            </a:r>
          </a:p>
          <a:p>
            <a:pPr lvl="1"/>
            <a:r>
              <a:rPr lang="en-US" sz="2000" dirty="0" smtClean="0"/>
              <a:t>Are nutrient </a:t>
            </a:r>
            <a:r>
              <a:rPr lang="en-US" sz="2000" dirty="0"/>
              <a:t>load reductions are needed? where? how much?</a:t>
            </a:r>
          </a:p>
          <a:p>
            <a:pPr lvl="1"/>
            <a:r>
              <a:rPr lang="en-US" sz="2000" dirty="0"/>
              <a:t>How much time </a:t>
            </a:r>
            <a:r>
              <a:rPr lang="en-US" sz="2000" dirty="0" smtClean="0"/>
              <a:t>is needed for </a:t>
            </a:r>
            <a:r>
              <a:rPr lang="en-US" sz="2000" dirty="0"/>
              <a:t>science, planning, and implementation?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Second Watershed Permit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Science Funding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65688" y="4843220"/>
            <a:ext cx="8578311" cy="1855428"/>
            <a:chOff x="70555" y="4368799"/>
            <a:chExt cx="8865063" cy="2371372"/>
          </a:xfrm>
        </p:grpSpPr>
        <p:sp>
          <p:nvSpPr>
            <p:cNvPr id="6" name="Rectangle 5"/>
            <p:cNvSpPr/>
            <p:nvPr/>
          </p:nvSpPr>
          <p:spPr>
            <a:xfrm rot="5400000">
              <a:off x="3621946" y="2367188"/>
              <a:ext cx="1714219" cy="5717441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chemeClr val="bg1"/>
                </a:gs>
                <a:gs pos="58000">
                  <a:schemeClr val="bg1">
                    <a:lumMod val="85000"/>
                  </a:schemeClr>
                </a:gs>
                <a:gs pos="76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606970" y="4368799"/>
              <a:ext cx="13368" cy="220140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0555" y="5098371"/>
              <a:ext cx="1547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Cumulative </a:t>
              </a:r>
            </a:p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confidence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02394" y="6370839"/>
              <a:ext cx="1433224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Time or Cost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502394" y="4368799"/>
              <a:ext cx="0" cy="66922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sm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687733" y="4423607"/>
              <a:ext cx="98213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Desired certainty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606970" y="6555505"/>
              <a:ext cx="573080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404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445" y="3857115"/>
            <a:ext cx="8609309" cy="4630788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Courier New" panose="02070309020205020404" pitchFamily="49" charset="0"/>
              <a:buChar char="o"/>
            </a:pPr>
            <a:r>
              <a:rPr lang="en-US" sz="2000" dirty="0"/>
              <a:t>Complements Nutrient Reduction Study under first Watershed Permit which looked at traditional treatment approaches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Plan </a:t>
            </a:r>
            <a:r>
              <a:rPr lang="en-US" sz="2000" dirty="0"/>
              <a:t>is to integrate with ongoing sea level rise resilience work by San Francisco Estuary </a:t>
            </a:r>
            <a:r>
              <a:rPr lang="en-US" sz="2000" dirty="0" smtClean="0"/>
              <a:t>Institute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/>
              <a:t>A regional summary of nitrogen reductions associated with water recycling will also be developed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Second Watershed Permit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>Regional Study</a:t>
            </a:r>
            <a:endParaRPr lang="en-US" dirty="0"/>
          </a:p>
        </p:txBody>
      </p:sp>
      <p:pic>
        <p:nvPicPr>
          <p:cNvPr id="4100" name="Picture 4" descr="OroLoma-Horizontal-Levee-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82" y="799726"/>
            <a:ext cx="4399478" cy="29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45389" y="1479416"/>
            <a:ext cx="4486759" cy="46159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/>
              <a:t>Study will evaluate non-traditional, multi-benefit approaches to reducing nutrients </a:t>
            </a:r>
          </a:p>
          <a:p>
            <a:pPr lvl="1" defTabSz="914400"/>
            <a:r>
              <a:rPr lang="en-US" sz="2000" dirty="0" smtClean="0"/>
              <a:t>Includes </a:t>
            </a:r>
            <a:r>
              <a:rPr lang="en-US" sz="2000" dirty="0" smtClean="0"/>
              <a:t>wetlands and </a:t>
            </a:r>
            <a:r>
              <a:rPr lang="en-US" sz="2000" dirty="0" smtClean="0"/>
              <a:t>horizontal </a:t>
            </a:r>
            <a:r>
              <a:rPr lang="en-US" sz="2000" dirty="0" smtClean="0"/>
              <a:t>levees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050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permit does not have effluent limits, but it does include targets for likely limits in 2024 permit</a:t>
            </a:r>
          </a:p>
          <a:p>
            <a:pPr lvl="1"/>
            <a:r>
              <a:rPr lang="en-US" dirty="0" smtClean="0"/>
              <a:t>Target is for EBDA, not individual plants</a:t>
            </a:r>
            <a:endParaRPr lang="en-US" dirty="0"/>
          </a:p>
          <a:p>
            <a:pPr lvl="1"/>
            <a:r>
              <a:rPr lang="en-US" dirty="0" smtClean="0"/>
              <a:t>Based on 2014-2018 performance plus buffer to account for growth and variability</a:t>
            </a:r>
          </a:p>
          <a:p>
            <a:pPr lvl="1"/>
            <a:r>
              <a:rPr lang="en-US" dirty="0" smtClean="0"/>
              <a:t>EBDA’s target assumes </a:t>
            </a:r>
            <a:r>
              <a:rPr lang="en-US" dirty="0"/>
              <a:t>loads </a:t>
            </a:r>
            <a:r>
              <a:rPr lang="en-US" dirty="0" smtClean="0"/>
              <a:t>currently going to Hayward Marsh are returned to EBDA</a:t>
            </a:r>
          </a:p>
          <a:p>
            <a:r>
              <a:rPr lang="en-US" dirty="0" smtClean="0"/>
              <a:t>Provides a basis for planning nutrient reductions</a:t>
            </a:r>
          </a:p>
          <a:p>
            <a:r>
              <a:rPr lang="en-US" dirty="0" smtClean="0"/>
              <a:t>Opportunity to readjust in 2024 if significant changes occur, e.g. loss of recycled water customers or increase in trucked organic waste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Second Watershed Permit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 smtClean="0"/>
              <a:t>2024 Load Targets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7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81330"/>
            <a:ext cx="8493071" cy="4525963"/>
          </a:xfrm>
        </p:spPr>
        <p:txBody>
          <a:bodyPr/>
          <a:lstStyle/>
          <a:p>
            <a:r>
              <a:rPr lang="en-US" dirty="0" smtClean="0"/>
              <a:t>EBDA Baseline: 8100-8600 kg/day inorganic N</a:t>
            </a:r>
          </a:p>
          <a:p>
            <a:r>
              <a:rPr lang="en-US" dirty="0" smtClean="0"/>
              <a:t>EBDA Target: 9400-9800 kg/day inorganic N</a:t>
            </a:r>
          </a:p>
          <a:p>
            <a:pPr lvl="1"/>
            <a:r>
              <a:rPr lang="en-US" dirty="0" smtClean="0"/>
              <a:t>Ranges represent continuing discussion regarding calculation methodology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Second Watershed Permit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dirty="0"/>
              <a:t>2024 Load Targets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29522"/>
              </p:ext>
            </p:extLst>
          </p:nvPr>
        </p:nvGraphicFramePr>
        <p:xfrm>
          <a:off x="736162" y="3263463"/>
          <a:ext cx="7834393" cy="2911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986"/>
                <a:gridCol w="2431128"/>
                <a:gridCol w="1955279"/>
              </a:tblGrid>
              <a:tr h="6815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2017-18 Dry Season Average </a:t>
                      </a:r>
                      <a:r>
                        <a:rPr lang="en-US" sz="1400" baseline="0" dirty="0" smtClean="0"/>
                        <a:t> TIN (kg/day)*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Relative Contribution</a:t>
                      </a:r>
                      <a:endParaRPr lang="en-US" sz="1400" dirty="0"/>
                    </a:p>
                  </a:txBody>
                  <a:tcPr/>
                </a:tc>
              </a:tr>
              <a:tr h="3013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City of Hayward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16%</a:t>
                      </a:r>
                      <a:endParaRPr lang="en-US" sz="1400" dirty="0"/>
                    </a:p>
                  </a:txBody>
                  <a:tcPr/>
                </a:tc>
              </a:tr>
              <a:tr h="3013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City of San Leandro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8%</a:t>
                      </a:r>
                      <a:endParaRPr lang="en-US" sz="1400" dirty="0"/>
                    </a:p>
                  </a:txBody>
                  <a:tcPr/>
                </a:tc>
              </a:tr>
              <a:tr h="3338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Oro Loma Sanitary 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23%</a:t>
                      </a:r>
                      <a:endParaRPr lang="en-US" sz="1400" dirty="0"/>
                    </a:p>
                  </a:txBody>
                  <a:tcPr/>
                </a:tc>
              </a:tr>
              <a:tr h="3137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Union Sanitary District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45%</a:t>
                      </a:r>
                      <a:endParaRPr lang="en-US" sz="1400" dirty="0"/>
                    </a:p>
                  </a:txBody>
                  <a:tcPr/>
                </a:tc>
              </a:tr>
              <a:tr h="3635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Dublin San Ramon Services District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1%</a:t>
                      </a:r>
                      <a:endParaRPr lang="en-US" sz="1400" dirty="0"/>
                    </a:p>
                  </a:txBody>
                  <a:tcPr/>
                </a:tc>
              </a:tr>
              <a:tr h="3013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City of Livermore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7%</a:t>
                      </a:r>
                      <a:endParaRPr lang="en-US" sz="1400" dirty="0"/>
                    </a:p>
                  </a:txBody>
                  <a:tcPr/>
                </a:tc>
              </a:tr>
              <a:tr h="30138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07418" y="6268319"/>
            <a:ext cx="46494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600" dirty="0" smtClean="0"/>
              <a:t>For comparison purposes only. </a:t>
            </a:r>
          </a:p>
          <a:p>
            <a:r>
              <a:rPr lang="en-US" sz="1600" dirty="0"/>
              <a:t>  </a:t>
            </a:r>
            <a:r>
              <a:rPr lang="en-US" sz="1600" dirty="0" smtClean="0"/>
              <a:t>Does not include Hayward Marsh.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879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8" y="1481331"/>
            <a:ext cx="5703377" cy="259472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Plants implementing projects that will result in significant nitrogen reductions during this permit cycle are listed in permit as “Early Actors”</a:t>
            </a:r>
          </a:p>
          <a:p>
            <a:pPr lvl="1"/>
            <a:r>
              <a:rPr lang="en-US" dirty="0" smtClean="0"/>
              <a:t>Includes Oro Loma and Hayward</a:t>
            </a:r>
          </a:p>
          <a:p>
            <a:pPr lvl="1"/>
            <a:r>
              <a:rPr lang="en-US" dirty="0"/>
              <a:t>Plants that aren’t listed but achieve significant reductions will receive same consideration</a:t>
            </a:r>
          </a:p>
          <a:p>
            <a:pPr lvl="1"/>
            <a:endParaRPr lang="en-US" dirty="0" smtClean="0"/>
          </a:p>
          <a:p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Second Watershed Permit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 smtClean="0"/>
              <a:t>Early Action</a:t>
            </a:r>
            <a:endParaRPr lang="en-US" dirty="0"/>
          </a:p>
        </p:txBody>
      </p:sp>
      <p:pic>
        <p:nvPicPr>
          <p:cNvPr id="2050" name="Picture 2" descr="groundbreaking e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06" y="1307080"/>
            <a:ext cx="3117394" cy="20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28086" y="3997222"/>
            <a:ext cx="8715914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/>
              <a:t>If further reductions are required,</a:t>
            </a:r>
          </a:p>
          <a:p>
            <a:pPr lvl="1" defTabSz="914400"/>
            <a:r>
              <a:rPr lang="en-US" dirty="0" smtClean="0"/>
              <a:t>Early Actors will be moved to the back of the line </a:t>
            </a:r>
          </a:p>
          <a:p>
            <a:pPr lvl="1" defTabSz="914400"/>
            <a:r>
              <a:rPr lang="en-US" dirty="0" smtClean="0"/>
              <a:t>Others will be considered for Compliance Schedules, which can be up to 10 years </a:t>
            </a:r>
          </a:p>
          <a:p>
            <a:pPr lvl="2" defTabSz="914400"/>
            <a:r>
              <a:rPr lang="en-US" i="1" dirty="0" smtClean="0"/>
              <a:t>Demonstrating robust planning for nutrient reductions will be key to obtaining reasonable compliance schedules</a:t>
            </a:r>
          </a:p>
        </p:txBody>
      </p:sp>
    </p:spTree>
    <p:extLst>
      <p:ext uri="{BB962C8B-B14F-4D97-AF65-F5344CB8AC3E}">
        <p14:creationId xmlns:p14="http://schemas.microsoft.com/office/powerpoint/2010/main" val="94556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Compliance anticipated to be measured on a </a:t>
            </a:r>
            <a:r>
              <a:rPr lang="en-US" dirty="0" err="1" smtClean="0"/>
              <a:t>subembayment</a:t>
            </a:r>
            <a:r>
              <a:rPr lang="en-US" dirty="0" smtClean="0"/>
              <a:t> basis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subembayment</a:t>
            </a:r>
            <a:r>
              <a:rPr lang="en-US" dirty="0" smtClean="0"/>
              <a:t> exceeds limit, enforcement is on individual discharger that exceeds their target</a:t>
            </a:r>
          </a:p>
          <a:p>
            <a:pPr lvl="1"/>
            <a:r>
              <a:rPr lang="en-US" dirty="0" smtClean="0"/>
              <a:t>EBDA Plants not expected to have individual targets for compliance purposes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Second Watershed Permit</a:t>
            </a:r>
            <a:br>
              <a:rPr lang="en-US" sz="3100" dirty="0"/>
            </a:br>
            <a:r>
              <a:rPr lang="en-US" dirty="0" smtClean="0"/>
              <a:t>Compliance and Trading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03" y="3438525"/>
            <a:ext cx="34004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10706" y="3966224"/>
            <a:ext cx="5044697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/>
              <a:t>Water Board open to considering a trading scheme in future permits</a:t>
            </a:r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1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Administrative </a:t>
            </a:r>
            <a:r>
              <a:rPr lang="en-US" dirty="0" smtClean="0"/>
              <a:t>Drafts </a:t>
            </a:r>
            <a:r>
              <a:rPr lang="en-US" dirty="0"/>
              <a:t>(AD) </a:t>
            </a:r>
            <a:r>
              <a:rPr lang="en-US" dirty="0" smtClean="0"/>
              <a:t>provided January 2 and 31, </a:t>
            </a:r>
            <a:r>
              <a:rPr lang="en-US" dirty="0"/>
              <a:t>2019</a:t>
            </a:r>
          </a:p>
          <a:p>
            <a:r>
              <a:rPr lang="en-US" dirty="0" smtClean="0"/>
              <a:t>Tentative </a:t>
            </a:r>
            <a:r>
              <a:rPr lang="en-US" dirty="0"/>
              <a:t>Order scheduled for March 2019</a:t>
            </a:r>
          </a:p>
          <a:p>
            <a:r>
              <a:rPr lang="en-US" dirty="0" smtClean="0"/>
              <a:t>Public comments </a:t>
            </a:r>
            <a:r>
              <a:rPr lang="en-US" dirty="0"/>
              <a:t>received and responses made in April 2019</a:t>
            </a:r>
          </a:p>
          <a:p>
            <a:r>
              <a:rPr lang="en-US" dirty="0"/>
              <a:t>Public hearing May 8, 2019</a:t>
            </a:r>
          </a:p>
          <a:p>
            <a:r>
              <a:rPr lang="en-US" dirty="0"/>
              <a:t>Adoption June 12,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Effective July 1, 2019 - June 30, 2024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Second Watershed Permit</a:t>
            </a:r>
            <a:br>
              <a:rPr lang="en-US" sz="3100" dirty="0"/>
            </a:br>
            <a:r>
              <a:rPr lang="en-US" dirty="0" err="1"/>
              <a:t>Permit</a:t>
            </a:r>
            <a:r>
              <a:rPr lang="en-US" dirty="0"/>
              <a:t> Schedule</a:t>
            </a:r>
          </a:p>
        </p:txBody>
      </p:sp>
    </p:spTree>
    <p:extLst>
      <p:ext uri="{BB962C8B-B14F-4D97-AF65-F5344CB8AC3E}">
        <p14:creationId xmlns:p14="http://schemas.microsoft.com/office/powerpoint/2010/main" val="206375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5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Why are we concerned with nutrients in SF Bay?</a:t>
            </a:r>
          </a:p>
          <a:p>
            <a:pPr lvl="1"/>
            <a:r>
              <a:rPr lang="en-US" dirty="0" smtClean="0"/>
              <a:t>First Watershed Permit</a:t>
            </a:r>
          </a:p>
          <a:p>
            <a:endParaRPr lang="en-US" dirty="0" smtClean="0"/>
          </a:p>
          <a:p>
            <a:r>
              <a:rPr lang="en-US" dirty="0" smtClean="0"/>
              <a:t>Second Watershed Permit</a:t>
            </a:r>
          </a:p>
          <a:p>
            <a:pPr lvl="1"/>
            <a:r>
              <a:rPr lang="en-US" dirty="0" smtClean="0"/>
              <a:t>Key Elements </a:t>
            </a:r>
          </a:p>
          <a:p>
            <a:pPr lvl="1"/>
            <a:r>
              <a:rPr lang="en-US" dirty="0" smtClean="0"/>
              <a:t>Schedule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7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70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the concern about nutrients?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/>
              <a:t>Potential </a:t>
            </a:r>
            <a:r>
              <a:rPr lang="en-US" dirty="0" smtClean="0"/>
              <a:t>environmental </a:t>
            </a:r>
            <a:r>
              <a:rPr lang="en-US" dirty="0"/>
              <a:t>i</a:t>
            </a:r>
            <a:r>
              <a:rPr lang="en-US" dirty="0" smtClean="0"/>
              <a:t>mpacts </a:t>
            </a:r>
            <a:r>
              <a:rPr lang="en-US" dirty="0"/>
              <a:t>of </a:t>
            </a:r>
            <a:r>
              <a:rPr lang="en-US" dirty="0" smtClean="0"/>
              <a:t>nitrogen </a:t>
            </a:r>
            <a:r>
              <a:rPr lang="en-US" dirty="0"/>
              <a:t>and </a:t>
            </a:r>
            <a:r>
              <a:rPr lang="en-US" dirty="0" smtClean="0"/>
              <a:t>phosphorus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381000" y="1752600"/>
            <a:ext cx="5714999" cy="1677786"/>
            <a:chOff x="1" y="1357462"/>
            <a:chExt cx="9143999" cy="40739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63" b="12963"/>
            <a:stretch/>
          </p:blipFill>
          <p:spPr>
            <a:xfrm>
              <a:off x="914400" y="1357462"/>
              <a:ext cx="7315200" cy="4064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367411"/>
              <a:ext cx="7315200" cy="4064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" y="4302621"/>
              <a:ext cx="9143999" cy="112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Excessive algal growth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53000" y="1447800"/>
            <a:ext cx="3987800" cy="2743200"/>
            <a:chOff x="3959326" y="2831945"/>
            <a:chExt cx="5359400" cy="401955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326" y="2831945"/>
              <a:ext cx="5359400" cy="401955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371473" y="4185645"/>
              <a:ext cx="2503481" cy="154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Harmful</a:t>
              </a:r>
            </a:p>
            <a:p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Algal</a:t>
              </a:r>
            </a:p>
            <a:p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Blooms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67200"/>
            <a:ext cx="4572000" cy="2486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67201" y="4318000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 (low dissolved oxygen)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8" y="3505200"/>
            <a:ext cx="3740921" cy="3200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3887" y="6400800"/>
            <a:ext cx="37338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Altered Species Composition</a:t>
            </a:r>
          </a:p>
        </p:txBody>
      </p:sp>
    </p:spTree>
    <p:extLst>
      <p:ext uri="{BB962C8B-B14F-4D97-AF65-F5344CB8AC3E}">
        <p14:creationId xmlns:p14="http://schemas.microsoft.com/office/powerpoint/2010/main" val="1178985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SF </a:t>
            </a:r>
            <a:r>
              <a:rPr lang="en-US" dirty="0"/>
              <a:t>Bay looks OK – is it?</a:t>
            </a:r>
          </a:p>
        </p:txBody>
      </p:sp>
      <p:pic>
        <p:nvPicPr>
          <p:cNvPr id="11" name="Picture 10" descr="\\igswbmwwfs05\home\jecloern\SFBAYDAT\SatelliteImages\SFBayP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" y="3030173"/>
            <a:ext cx="4956067" cy="384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 rot="4049813">
            <a:off x="1892671" y="4524446"/>
            <a:ext cx="457200" cy="8382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34715" y="4662435"/>
            <a:ext cx="533400" cy="246063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 rot="11909790">
            <a:off x="2580599" y="3904813"/>
            <a:ext cx="457200" cy="70326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Down Arrow 14"/>
          <p:cNvSpPr/>
          <p:nvPr/>
        </p:nvSpPr>
        <p:spPr>
          <a:xfrm rot="4049813">
            <a:off x="3159033" y="6067301"/>
            <a:ext cx="457200" cy="8382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715" y="3665404"/>
            <a:ext cx="1152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FFFF00"/>
                </a:solidFill>
                <a:latin typeface="Calibri"/>
                <a:ea typeface="ＭＳ Ｐゴシック" charset="0"/>
                <a:cs typeface="Arial" charset="0"/>
              </a:rPr>
              <a:t>San Pablo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3247" y="3528842"/>
            <a:ext cx="1152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FFFF00"/>
                </a:solidFill>
                <a:latin typeface="Calibri"/>
                <a:ea typeface="ＭＳ Ｐゴシック" charset="0"/>
                <a:cs typeface="Arial" charset="0"/>
              </a:rPr>
              <a:t>Suisun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485" y="4402200"/>
            <a:ext cx="1152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FFFF00"/>
                </a:solidFill>
                <a:latin typeface="Calibri"/>
                <a:ea typeface="ＭＳ Ｐゴシック" charset="0"/>
                <a:cs typeface="Arial" charset="0"/>
              </a:rPr>
              <a:t>Central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8946" y="5475404"/>
            <a:ext cx="1152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FFFF00"/>
                </a:solidFill>
                <a:latin typeface="Calibri"/>
                <a:ea typeface="ＭＳ Ｐゴシック" charset="0"/>
                <a:cs typeface="Arial" charset="0"/>
              </a:rPr>
              <a:t>South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9285" y="6249102"/>
            <a:ext cx="1152922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FFFF00"/>
                </a:solidFill>
                <a:latin typeface="Calibri"/>
                <a:ea typeface="ＭＳ Ｐゴシック" charset="0"/>
                <a:cs typeface="Arial" charset="0"/>
              </a:rPr>
              <a:t>Lower South</a:t>
            </a:r>
          </a:p>
        </p:txBody>
      </p:sp>
      <p:sp>
        <p:nvSpPr>
          <p:cNvPr id="30" name="Down Arrow 29"/>
          <p:cNvSpPr/>
          <p:nvPr/>
        </p:nvSpPr>
        <p:spPr>
          <a:xfrm rot="4049813">
            <a:off x="2589880" y="4958255"/>
            <a:ext cx="535584" cy="103429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>
              <a:defRPr/>
            </a:pPr>
            <a:r>
              <a:rPr lang="en-US" sz="1100" b="1" dirty="0">
                <a:solidFill>
                  <a:schemeClr val="bg1"/>
                </a:solidFill>
                <a:latin typeface="Calibri"/>
              </a:rPr>
              <a:t>Urban runoff</a:t>
            </a:r>
          </a:p>
        </p:txBody>
      </p:sp>
      <p:sp>
        <p:nvSpPr>
          <p:cNvPr id="31" name="TextBox 30"/>
          <p:cNvSpPr txBox="1"/>
          <p:nvPr/>
        </p:nvSpPr>
        <p:spPr>
          <a:xfrm rot="20369078">
            <a:off x="1794292" y="4740875"/>
            <a:ext cx="790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WWTPs</a:t>
            </a:r>
          </a:p>
        </p:txBody>
      </p:sp>
      <p:sp>
        <p:nvSpPr>
          <p:cNvPr id="32" name="Down Arrow 31"/>
          <p:cNvSpPr/>
          <p:nvPr/>
        </p:nvSpPr>
        <p:spPr>
          <a:xfrm rot="5400000">
            <a:off x="3756263" y="3590457"/>
            <a:ext cx="493774" cy="838200"/>
          </a:xfrm>
          <a:prstGeom prst="down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0">
              <a:defRPr/>
            </a:pPr>
            <a:r>
              <a:rPr lang="en-US" dirty="0">
                <a:solidFill>
                  <a:schemeClr val="tx1"/>
                </a:solidFill>
                <a:latin typeface="Calibri"/>
              </a:rPr>
              <a:t>Ag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5257799" y="3950717"/>
            <a:ext cx="3499205" cy="286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</a:rPr>
              <a:t>Largest CA estuary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</a:rPr>
              <a:t>Population = 7.6 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</a:rPr>
              <a:t>37 WWTPs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</a:rPr>
              <a:t>Drains 40% of CA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</a:rPr>
              <a:t>Nitrogen and Phosphorus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prstClr val="black"/>
                </a:solidFill>
              </a:rPr>
              <a:t>Large loads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prstClr val="black"/>
                </a:solidFill>
              </a:rPr>
              <a:t>High </a:t>
            </a:r>
            <a:r>
              <a:rPr lang="en-US" sz="1800" dirty="0" smtClean="0">
                <a:solidFill>
                  <a:prstClr val="black"/>
                </a:solidFill>
              </a:rPr>
              <a:t>concentrations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5953" y="1927961"/>
            <a:ext cx="3807180" cy="85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Nitrogen and Phosphorus Loads to the Bay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15" y="1300531"/>
            <a:ext cx="53435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72788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5367"/>
            <a:ext cx="8079912" cy="113040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direct </a:t>
            </a:r>
            <a:r>
              <a:rPr lang="en-US" dirty="0"/>
              <a:t>Nitrogen </a:t>
            </a:r>
            <a:r>
              <a:rPr lang="en-US" dirty="0" smtClean="0"/>
              <a:t>loads, </a:t>
            </a:r>
            <a:r>
              <a:rPr lang="en-US" dirty="0"/>
              <a:t>but low impacts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762961"/>
              </p:ext>
            </p:extLst>
          </p:nvPr>
        </p:nvGraphicFramePr>
        <p:xfrm>
          <a:off x="953241" y="1371599"/>
          <a:ext cx="6438160" cy="497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7685" y="4111339"/>
            <a:ext cx="1508031" cy="307744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MD Coastal Bays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3577" y="4499690"/>
            <a:ext cx="1182921" cy="307744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Barnegat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1236" y="4872203"/>
            <a:ext cx="1156423" cy="307744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Florida Bay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1159" y="4867189"/>
            <a:ext cx="1182921" cy="307744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Pensacola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6367" y="4776693"/>
            <a:ext cx="1182921" cy="307744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Narragansett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4987" y="3392629"/>
            <a:ext cx="1182921" cy="307744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Delaware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0637" y="1525506"/>
            <a:ext cx="1182921" cy="307744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Chesapeake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4688" y="6270163"/>
            <a:ext cx="3361469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2000" dirty="0">
                <a:solidFill>
                  <a:prstClr val="black"/>
                </a:solidFill>
                <a:latin typeface="Calibri"/>
              </a:rPr>
              <a:t>Nitrogen Load (g N m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-2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yr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82046" y="3567792"/>
            <a:ext cx="2824562" cy="707854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 defTabSz="914079"/>
            <a:r>
              <a:rPr lang="en-US" sz="2000" dirty="0">
                <a:solidFill>
                  <a:prstClr val="black"/>
                </a:solidFill>
                <a:latin typeface="Calibri"/>
              </a:rPr>
              <a:t>Chl-a (µg L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-1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 during average bloom</a:t>
            </a: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2963391" y="5608659"/>
            <a:ext cx="879388" cy="117559"/>
          </a:xfrm>
          <a:prstGeom prst="ellipse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91407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1944" y="4451811"/>
            <a:ext cx="732479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2000" dirty="0">
                <a:solidFill>
                  <a:prstClr val="black"/>
                </a:solidFill>
                <a:latin typeface="Calibri"/>
              </a:rPr>
              <a:t>LSB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2231" y="5080624"/>
            <a:ext cx="732479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2000" dirty="0">
                <a:solidFill>
                  <a:prstClr val="black"/>
                </a:solidFill>
                <a:latin typeface="Calibri"/>
              </a:rPr>
              <a:t>CEN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0956" y="5556567"/>
            <a:ext cx="576666" cy="338522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1600" dirty="0">
                <a:solidFill>
                  <a:prstClr val="black"/>
                </a:solidFill>
                <a:latin typeface="Calibri"/>
              </a:rPr>
              <a:t>SPB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5763" y="5356682"/>
            <a:ext cx="785743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2000" dirty="0">
                <a:latin typeface="Calibri"/>
              </a:rPr>
              <a:t>SPB</a:t>
            </a:r>
          </a:p>
        </p:txBody>
      </p:sp>
      <p:pic>
        <p:nvPicPr>
          <p:cNvPr id="19" name="Picture 3" descr="\\igswbmwwfs05\home\jecloern\SFBAYDAT\SatelliteImages\SFBayP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11" y="1306272"/>
            <a:ext cx="3231420" cy="242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04654" y="1540440"/>
            <a:ext cx="1131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FFFF00"/>
                </a:solidFill>
                <a:latin typeface="Calibri"/>
                <a:ea typeface="ＭＳ Ｐゴシック" charset="0"/>
                <a:cs typeface="Arial" charset="0"/>
              </a:rPr>
              <a:t>SUI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6889" y="3337974"/>
            <a:ext cx="1131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FFFF00"/>
                </a:solidFill>
                <a:latin typeface="Calibri"/>
                <a:ea typeface="ＭＳ Ｐゴシック" charset="0"/>
                <a:cs typeface="Arial" charset="0"/>
              </a:rPr>
              <a:t>LSB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99331" y="2898410"/>
            <a:ext cx="1131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FFFF00"/>
                </a:solidFill>
                <a:latin typeface="Calibri"/>
                <a:ea typeface="ＭＳ Ｐゴシック" charset="0"/>
                <a:cs typeface="Arial" charset="0"/>
              </a:rPr>
              <a:t>SOU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9411" y="1648162"/>
            <a:ext cx="1131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FFFF00"/>
                </a:solidFill>
                <a:latin typeface="Calibri"/>
                <a:ea typeface="ＭＳ Ｐゴシック" charset="0"/>
                <a:cs typeface="Arial" charset="0"/>
              </a:rPr>
              <a:t>SPB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4208" y="2276764"/>
            <a:ext cx="1131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solidFill>
                  <a:srgbClr val="FFFF00"/>
                </a:solidFill>
                <a:latin typeface="Calibri"/>
                <a:ea typeface="ＭＳ Ｐゴシック" charset="0"/>
                <a:cs typeface="Arial" charset="0"/>
              </a:rPr>
              <a:t>CEN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78076" y="5462704"/>
            <a:ext cx="437120" cy="384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947144" y="5424762"/>
            <a:ext cx="263870" cy="2329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171079" y="5505925"/>
            <a:ext cx="134665" cy="1356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914079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980897" y="6310960"/>
            <a:ext cx="135647" cy="1343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914079"/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7178780" y="6019800"/>
            <a:ext cx="1956041" cy="6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7" tIns="45704" rIns="91407" bIns="45704">
            <a:prstTxWarp prst="textNoShape">
              <a:avLst/>
            </a:prstTxWarp>
            <a:spAutoFit/>
          </a:bodyPr>
          <a:lstStyle/>
          <a:p>
            <a:pPr defTabSz="914079"/>
            <a:r>
              <a:rPr lang="en-US" sz="1200" dirty="0">
                <a:solidFill>
                  <a:srgbClr val="000000"/>
                </a:solidFill>
                <a:latin typeface="Arial" pitchFamily="-65" charset="0"/>
              </a:rPr>
              <a:t>National Estuarine  Experts Workgroup (2010)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964994" y="6664500"/>
            <a:ext cx="181303" cy="17955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914079"/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7163635" y="6603459"/>
            <a:ext cx="1268475" cy="2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7" tIns="45704" rIns="91407" bIns="45704">
            <a:prstTxWarp prst="textNoShape">
              <a:avLst/>
            </a:prstTxWarp>
            <a:spAutoFit/>
          </a:bodyPr>
          <a:lstStyle/>
          <a:p>
            <a:pPr defTabSz="914079"/>
            <a:r>
              <a:rPr lang="en-US" sz="1200" dirty="0">
                <a:solidFill>
                  <a:srgbClr val="000000"/>
                </a:solidFill>
                <a:latin typeface="Arial" pitchFamily="-65" charset="0"/>
              </a:rPr>
              <a:t>SFEI (2013)</a:t>
            </a: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7035476" y="4779613"/>
            <a:ext cx="181303" cy="17955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914079"/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172508" y="5498126"/>
            <a:ext cx="181303" cy="17955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914079"/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2740331" y="5411270"/>
            <a:ext cx="181303" cy="17955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914079"/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10719" y="5033163"/>
            <a:ext cx="437120" cy="384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565043" y="5537230"/>
            <a:ext cx="437120" cy="384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45809" y="5110753"/>
            <a:ext cx="732479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2000" dirty="0">
                <a:solidFill>
                  <a:prstClr val="black"/>
                </a:solidFill>
                <a:latin typeface="Calibri"/>
              </a:rPr>
              <a:t>SUI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657966" y="5408649"/>
            <a:ext cx="181303" cy="17955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914079"/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51159" y="5316524"/>
            <a:ext cx="437120" cy="384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786467" y="5257800"/>
            <a:ext cx="732479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defTabSz="914079"/>
            <a:r>
              <a:rPr lang="en-US" sz="2000" dirty="0">
                <a:solidFill>
                  <a:prstClr val="black"/>
                </a:solidFill>
                <a:latin typeface="Calibri"/>
              </a:rPr>
              <a:t>SOU</a:t>
            </a: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2319093" y="5238343"/>
            <a:ext cx="181303" cy="179552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 defTabSz="914079"/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65258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has San Francisco Bay been resilient to nutrients?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314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High turbidity blocks the light phytoplankton needs to grow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Strong tidal mixing reduces nutrient concentrations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Filter-feeding clams reduces phytoplankton concentrations</a:t>
            </a:r>
          </a:p>
          <a:p>
            <a:pPr marL="514350" indent="-51435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BUT</a:t>
            </a:r>
          </a:p>
          <a:p>
            <a:pPr marL="91440" indent="0">
              <a:buNone/>
            </a:pPr>
            <a:r>
              <a:rPr lang="en-US" dirty="0"/>
              <a:t>There has been a recent reduction in turbidity due to sediment capture by upstream dams, and clam populations are on the decline.</a:t>
            </a:r>
          </a:p>
        </p:txBody>
      </p:sp>
    </p:spTree>
    <p:extLst>
      <p:ext uri="{BB962C8B-B14F-4D97-AF65-F5344CB8AC3E}">
        <p14:creationId xmlns:p14="http://schemas.microsoft.com/office/powerpoint/2010/main" val="119212484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5055"/>
            <a:ext cx="5501898" cy="4525963"/>
          </a:xfrm>
        </p:spPr>
        <p:txBody>
          <a:bodyPr/>
          <a:lstStyle/>
          <a:p>
            <a:r>
              <a:rPr lang="en-US" dirty="0" smtClean="0"/>
              <a:t>Collaborate with regulators to ward off reactionary limits</a:t>
            </a:r>
          </a:p>
          <a:p>
            <a:r>
              <a:rPr lang="en-US" dirty="0" smtClean="0"/>
              <a:t>Fund scientific research to better understand any potential problems for the Bay and their causes</a:t>
            </a:r>
          </a:p>
          <a:p>
            <a:r>
              <a:rPr lang="en-US" dirty="0" smtClean="0"/>
              <a:t>Plan for incremental reductions in nutrient loads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 we do in the face of uncertainty?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58" y="1704775"/>
            <a:ext cx="2777360" cy="3611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1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 the spirit of collaboration, the Bay Area Clean Water Agencies (BACWA), representing the Bay’s 37 wastewater treatment plants, and the Regional Water Board negotiated a watershed permit in 2014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First Watershed Permit	</a:t>
            </a:r>
            <a:endParaRPr lang="en-US" dirty="0"/>
          </a:p>
        </p:txBody>
      </p:sp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363739"/>
              </p:ext>
            </p:extLst>
          </p:nvPr>
        </p:nvGraphicFramePr>
        <p:xfrm>
          <a:off x="2667000" y="2474547"/>
          <a:ext cx="3657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33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0"/>
            <a:ext cx="8229600" cy="46792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Over the past several years, BACWA and the Water Board have been negotiating a new Watershed Permit that will be in effect from 2019-2024.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The following key tenets were agreed to: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pPr marL="822960" lvl="1" indent="-457200">
              <a:spcAft>
                <a:spcPts val="1200"/>
              </a:spcAft>
              <a:buAutoNum type="arabicPeriod"/>
            </a:pPr>
            <a:r>
              <a:rPr lang="en-US" dirty="0" smtClean="0"/>
              <a:t>Individual treatment plant nutrient monitoring and reporting; </a:t>
            </a:r>
          </a:p>
          <a:p>
            <a:pPr marL="822960" lvl="1" indent="-457200">
              <a:spcAft>
                <a:spcPts val="1200"/>
              </a:spcAft>
              <a:buAutoNum type="arabicPeriod"/>
            </a:pPr>
            <a:r>
              <a:rPr lang="en-US" dirty="0" smtClean="0"/>
              <a:t>Group </a:t>
            </a:r>
            <a:r>
              <a:rPr lang="en-US" dirty="0"/>
              <a:t>Annual Reporting of nutrient loads to the Bay; </a:t>
            </a:r>
            <a:endParaRPr lang="en-US" dirty="0" smtClean="0"/>
          </a:p>
          <a:p>
            <a:pPr marL="822960" lvl="1" indent="-457200">
              <a:spcAft>
                <a:spcPts val="1200"/>
              </a:spcAft>
              <a:buAutoNum type="arabicPeriod"/>
            </a:pPr>
            <a:r>
              <a:rPr lang="en-US" dirty="0" smtClean="0"/>
              <a:t>Funding </a:t>
            </a:r>
            <a:r>
              <a:rPr lang="en-US" dirty="0"/>
              <a:t>for Nutrient Management Strategy’s scientific investigations; </a:t>
            </a:r>
            <a:endParaRPr lang="en-US" dirty="0" smtClean="0"/>
          </a:p>
          <a:p>
            <a:pPr marL="822960" lvl="1" indent="-457200">
              <a:spcAft>
                <a:spcPts val="1200"/>
              </a:spcAft>
              <a:buAutoNum type="arabicPeriod"/>
            </a:pPr>
            <a:r>
              <a:rPr lang="en-US" dirty="0" smtClean="0"/>
              <a:t>A </a:t>
            </a:r>
            <a:r>
              <a:rPr lang="en-US" dirty="0"/>
              <a:t>regional assessment of the feasibility and cost for reducing nutrients through means other than treatment and discharge at POTWs; </a:t>
            </a:r>
            <a:endParaRPr lang="en-US" dirty="0" smtClean="0"/>
          </a:p>
          <a:p>
            <a:pPr marL="822960" lvl="1" indent="-457200">
              <a:spcAft>
                <a:spcPts val="1200"/>
              </a:spcAft>
              <a:buAutoNum type="arabicPeriod"/>
            </a:pPr>
            <a:r>
              <a:rPr lang="en-US" dirty="0" smtClean="0"/>
              <a:t>Establishing </a:t>
            </a:r>
            <a:r>
              <a:rPr lang="en-US" dirty="0"/>
              <a:t>a baseline for POTWs that undertake early actions to reduce nutrients; and </a:t>
            </a:r>
            <a:endParaRPr lang="en-US" dirty="0" smtClean="0"/>
          </a:p>
          <a:p>
            <a:pPr marL="822960" lvl="1" indent="-457200">
              <a:spcAft>
                <a:spcPts val="1200"/>
              </a:spcAft>
              <a:buAutoNum type="arabicPeriod"/>
            </a:pPr>
            <a:r>
              <a:rPr lang="en-US" dirty="0" smtClean="0"/>
              <a:t>Funding </a:t>
            </a:r>
            <a:r>
              <a:rPr lang="en-US" dirty="0"/>
              <a:t>for Monitoring and Modeling at the end of the second Nutrient Watershed Permit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Watershed Permit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62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</TotalTime>
  <Words>1045</Words>
  <Application>Microsoft Office PowerPoint</Application>
  <PresentationFormat>Letter Paper (8.5x11 in)</PresentationFormat>
  <Paragraphs>180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2nd Nutrient Watershed Permit Summary</vt:lpstr>
      <vt:lpstr>Agenda</vt:lpstr>
      <vt:lpstr>Background Why the concern about nutrients?</vt:lpstr>
      <vt:lpstr>Background SF Bay looks OK – is it?</vt:lpstr>
      <vt:lpstr>Background High direct Nitrogen loads, but low impacts</vt:lpstr>
      <vt:lpstr>Background Why has San Francisco Bay been resilient to nutrients?</vt:lpstr>
      <vt:lpstr>Background What do we do in the face of uncertainty?</vt:lpstr>
      <vt:lpstr>Background First Watershed Permit </vt:lpstr>
      <vt:lpstr>Second Watershed Permit</vt:lpstr>
      <vt:lpstr>Second Watershed Permit Monitoring and Reporting</vt:lpstr>
      <vt:lpstr>Second Watershed Permit Science Funding</vt:lpstr>
      <vt:lpstr>Second Watershed Permit Regional Study</vt:lpstr>
      <vt:lpstr>Second Watershed Permit 2024 Load Targets </vt:lpstr>
      <vt:lpstr>Second Watershed Permit 2024 Load Targets</vt:lpstr>
      <vt:lpstr>Second Watershed Permit Early Action</vt:lpstr>
      <vt:lpstr>Second Watershed Permit Compliance and Trading</vt:lpstr>
      <vt:lpstr>Second Watershed Permit Permit Schedule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Nutrient Watershed Pemrit Update</dc:title>
  <dc:creator>David Williams</dc:creator>
  <cp:lastModifiedBy>JZipkin</cp:lastModifiedBy>
  <cp:revision>37</cp:revision>
  <dcterms:created xsi:type="dcterms:W3CDTF">2019-01-05T19:39:52Z</dcterms:created>
  <dcterms:modified xsi:type="dcterms:W3CDTF">2019-02-11T22:07:00Z</dcterms:modified>
</cp:coreProperties>
</file>