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handoutMasterIdLst>
    <p:handoutMasterId r:id="rId19"/>
  </p:handoutMasterIdLst>
  <p:sldIdLst>
    <p:sldId id="256" r:id="rId2"/>
    <p:sldId id="277" r:id="rId3"/>
    <p:sldId id="278" r:id="rId4"/>
    <p:sldId id="279" r:id="rId5"/>
    <p:sldId id="280" r:id="rId6"/>
    <p:sldId id="281" r:id="rId7"/>
    <p:sldId id="282" r:id="rId8"/>
    <p:sldId id="283" r:id="rId9"/>
    <p:sldId id="284" r:id="rId10"/>
    <p:sldId id="285" r:id="rId11"/>
    <p:sldId id="286" r:id="rId12"/>
    <p:sldId id="287" r:id="rId13"/>
    <p:sldId id="288" r:id="rId14"/>
    <p:sldId id="289" r:id="rId15"/>
    <p:sldId id="290" r:id="rId16"/>
    <p:sldId id="291" r:id="rId17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9" d="100"/>
          <a:sy n="59" d="100"/>
        </p:scale>
        <p:origin x="1404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2BF3715A-4456-4F67-9F0F-680D64372375}" type="datetimeFigureOut">
              <a:rPr lang="en-US" smtClean="0"/>
              <a:t>2/13/2019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AA8BC806-80E2-48E7-B270-249F15D6C9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86685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EE3D628E-6A4C-49EC-9D2D-C87D60AF76F7}" type="datetimeFigureOut">
              <a:rPr lang="en-US" smtClean="0"/>
              <a:t>2/13/2019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44DD0614-E045-4108-AF54-B6BFAE080A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59989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DD0614-E045-4108-AF54-B6BFAE080AB9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456066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DD0614-E045-4108-AF54-B6BFAE080AB9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456066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DD0614-E045-4108-AF54-B6BFAE080AB9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456066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DD0614-E045-4108-AF54-B6BFAE080AB9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456066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DD0614-E045-4108-AF54-B6BFAE080AB9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456066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DD0614-E045-4108-AF54-B6BFAE080AB9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456066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DD0614-E045-4108-AF54-B6BFAE080AB9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456066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DD0614-E045-4108-AF54-B6BFAE080AB9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456066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DD0614-E045-4108-AF54-B6BFAE080AB9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456066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DD0614-E045-4108-AF54-B6BFAE080AB9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456066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DD0614-E045-4108-AF54-B6BFAE080AB9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456066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DD0614-E045-4108-AF54-B6BFAE080AB9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456066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DD0614-E045-4108-AF54-B6BFAE080AB9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456066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DD0614-E045-4108-AF54-B6BFAE080AB9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456066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DD0614-E045-4108-AF54-B6BFAE080AB9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45606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2674B0-D686-4FBF-9020-9940947F693A}" type="datetime3">
              <a:rPr lang="en-US" smtClean="0"/>
              <a:t>13 February 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EF777E-1DCA-434E-9A87-FF4DE1986E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5216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576146-5E7A-4D91-AD6B-EF9BE53D0475}" type="datetime3">
              <a:rPr lang="en-US" smtClean="0"/>
              <a:t>13 February 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EF777E-1DCA-434E-9A87-FF4DE1986E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76895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185354-79B9-440A-AD55-239CF4465AD9}" type="datetime3">
              <a:rPr lang="en-US" smtClean="0"/>
              <a:t>13 February 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EF777E-1DCA-434E-9A87-FF4DE1986E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95083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DC115-652B-43D5-8032-E44D55B3FFAA}" type="datetime3">
              <a:rPr lang="en-US" smtClean="0"/>
              <a:t>13 February 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EF777E-1DCA-434E-9A87-FF4DE1986E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40471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E0A07F-5910-4483-B3C4-F04FE911EA49}" type="datetime3">
              <a:rPr lang="en-US" smtClean="0"/>
              <a:t>13 February 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EF777E-1DCA-434E-9A87-FF4DE1986E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53493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66EE6B-21A0-4BF2-9CDA-516E95007374}" type="datetime3">
              <a:rPr lang="en-US" smtClean="0"/>
              <a:t>13 February 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EF777E-1DCA-434E-9A87-FF4DE1986E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84911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722D8B-C5F5-46EC-ADEF-8887E886BA80}" type="datetime3">
              <a:rPr lang="en-US" smtClean="0"/>
              <a:t>13 February 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EF777E-1DCA-434E-9A87-FF4DE1986E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63421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6CDF4D-B1E1-4784-98CC-77A90AA23A80}" type="datetime3">
              <a:rPr lang="en-US" smtClean="0"/>
              <a:t>13 February 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EF777E-1DCA-434E-9A87-FF4DE1986E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24464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9E3EB0-E1EC-4AFD-895A-2543B08C9AD7}" type="datetime3">
              <a:rPr lang="en-US" smtClean="0"/>
              <a:t>13 February 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EF777E-1DCA-434E-9A87-FF4DE1986E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50036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071FE-28E2-4619-8AE7-EA1D0034A159}" type="datetime3">
              <a:rPr lang="en-US" smtClean="0"/>
              <a:t>13 February 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EF777E-1DCA-434E-9A87-FF4DE1986E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87464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7D1054-0EE0-4B5D-BF58-3321D6FED65A}" type="datetime3">
              <a:rPr lang="en-US" smtClean="0"/>
              <a:t>13 February 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EF777E-1DCA-434E-9A87-FF4DE1986E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17527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32D96A-2E69-4E8C-BF60-B54E1900CB00}" type="datetime3">
              <a:rPr lang="en-US" smtClean="0"/>
              <a:t>13 February 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EF777E-1DCA-434E-9A87-FF4DE1986E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84997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 smtClean="0">
                <a:latin typeface="Gill Sans MT" panose="020B0502020104020203" pitchFamily="34" charset="0"/>
              </a:rPr>
              <a:t>4.15 Management Review</a:t>
            </a:r>
            <a:endParaRPr lang="en-US" dirty="0">
              <a:latin typeface="Gill Sans MT" panose="020B0502020104020203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z="2400" b="1" i="1" dirty="0">
                <a:latin typeface="Gill Sans MT" panose="020B0502020104020203" pitchFamily="34" charset="0"/>
              </a:rPr>
              <a:t>(ISO/IEC 17025:2005, Clause </a:t>
            </a:r>
            <a:r>
              <a:rPr lang="en-US" sz="2400" b="1" i="1" dirty="0" smtClean="0">
                <a:latin typeface="Gill Sans MT" panose="020B0502020104020203" pitchFamily="34" charset="0"/>
              </a:rPr>
              <a:t>4.15) </a:t>
            </a:r>
          </a:p>
          <a:p>
            <a:r>
              <a:rPr lang="en-US" b="1" dirty="0" smtClean="0">
                <a:solidFill>
                  <a:schemeClr val="tx2">
                    <a:lumMod val="75000"/>
                  </a:schemeClr>
                </a:solidFill>
                <a:latin typeface="Gill Sans MT" panose="020B0502020104020203" pitchFamily="34" charset="0"/>
              </a:rPr>
              <a:t>Jason Mitchell</a:t>
            </a:r>
          </a:p>
          <a:p>
            <a:r>
              <a:rPr lang="en-US" b="1" smtClean="0">
                <a:solidFill>
                  <a:schemeClr val="tx2">
                    <a:lumMod val="75000"/>
                  </a:schemeClr>
                </a:solidFill>
                <a:latin typeface="Gill Sans MT" panose="020B0502020104020203" pitchFamily="34" charset="0"/>
              </a:rPr>
              <a:t>13 February 2019</a:t>
            </a:r>
            <a:endParaRPr lang="en-US" b="1" dirty="0">
              <a:solidFill>
                <a:schemeClr val="tx2">
                  <a:lumMod val="75000"/>
                </a:schemeClr>
              </a:solidFill>
              <a:latin typeface="Gill Sans MT" panose="020B0502020104020203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EF777E-1DCA-434E-9A87-FF4DE1986E0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8604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000" b="1" i="1" dirty="0"/>
              <a:t>What must/should be reviewed?</a:t>
            </a:r>
            <a:br>
              <a:rPr lang="en-US" sz="4000" b="1" i="1" dirty="0"/>
            </a:br>
            <a:r>
              <a:rPr lang="en-US" sz="4000" b="1" i="1" dirty="0" smtClean="0"/>
              <a:t>(5)</a:t>
            </a:r>
            <a:endParaRPr lang="en-US" sz="4000" b="1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i="1" dirty="0">
                <a:solidFill>
                  <a:srgbClr val="C00000"/>
                </a:solidFill>
                <a:latin typeface="Gill Sans MT" panose="020B0502020104020203" pitchFamily="34" charset="0"/>
              </a:rPr>
              <a:t>5</a:t>
            </a:r>
            <a:r>
              <a:rPr lang="en-US" i="1" dirty="0" smtClean="0">
                <a:solidFill>
                  <a:srgbClr val="C00000"/>
                </a:solidFill>
                <a:latin typeface="Gill Sans MT" panose="020B0502020104020203" pitchFamily="34" charset="0"/>
              </a:rPr>
              <a:t>.  Assessment by external bodies</a:t>
            </a:r>
          </a:p>
          <a:p>
            <a:pPr marL="914400" lvl="1" indent="-514350">
              <a:buFont typeface="Wingdings" panose="05000000000000000000" pitchFamily="2" charset="2"/>
              <a:buChar char="§"/>
            </a:pPr>
            <a:r>
              <a:rPr lang="en-US" i="1" dirty="0" smtClean="0">
                <a:solidFill>
                  <a:srgbClr val="C00000"/>
                </a:solidFill>
                <a:latin typeface="Gill Sans MT" panose="020B0502020104020203" pitchFamily="34" charset="0"/>
              </a:rPr>
              <a:t>ELAP</a:t>
            </a:r>
          </a:p>
          <a:p>
            <a:pPr marL="914400" lvl="1" indent="-514350">
              <a:buFont typeface="Wingdings" panose="05000000000000000000" pitchFamily="2" charset="2"/>
              <a:buChar char="§"/>
            </a:pPr>
            <a:r>
              <a:rPr lang="en-US" i="1" dirty="0" smtClean="0">
                <a:solidFill>
                  <a:srgbClr val="C00000"/>
                </a:solidFill>
                <a:latin typeface="Gill Sans MT" panose="020B0502020104020203" pitchFamily="34" charset="0"/>
              </a:rPr>
              <a:t>EPA</a:t>
            </a:r>
          </a:p>
          <a:p>
            <a:pPr marL="914400" lvl="1" indent="-514350">
              <a:buFont typeface="Wingdings" panose="05000000000000000000" pitchFamily="2" charset="2"/>
              <a:buChar char="§"/>
            </a:pPr>
            <a:r>
              <a:rPr lang="en-US" i="1" dirty="0" smtClean="0">
                <a:solidFill>
                  <a:srgbClr val="C00000"/>
                </a:solidFill>
                <a:latin typeface="Gill Sans MT" panose="020B0502020104020203" pitchFamily="34" charset="0"/>
              </a:rPr>
              <a:t>RWQCB</a:t>
            </a:r>
          </a:p>
          <a:p>
            <a:pPr marL="914400" lvl="1" indent="-514350">
              <a:buFont typeface="Wingdings" panose="05000000000000000000" pitchFamily="2" charset="2"/>
              <a:buChar char="§"/>
            </a:pPr>
            <a:r>
              <a:rPr lang="en-US" i="1" dirty="0" smtClean="0">
                <a:solidFill>
                  <a:srgbClr val="C00000"/>
                </a:solidFill>
                <a:latin typeface="Gill Sans MT" panose="020B0502020104020203" pitchFamily="34" charset="0"/>
              </a:rPr>
              <a:t>Consultant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EF777E-1DCA-434E-9A87-FF4DE1986E0F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002825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000" b="1" i="1" dirty="0"/>
              <a:t>What must/should be reviewed?</a:t>
            </a:r>
            <a:br>
              <a:rPr lang="en-US" sz="4000" b="1" i="1" dirty="0"/>
            </a:br>
            <a:r>
              <a:rPr lang="en-US" sz="4000" b="1" i="1" dirty="0" smtClean="0"/>
              <a:t>(6)</a:t>
            </a:r>
            <a:endParaRPr lang="en-US" sz="4000" b="1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i="1" dirty="0" smtClean="0">
                <a:solidFill>
                  <a:srgbClr val="C00000"/>
                </a:solidFill>
                <a:latin typeface="Gill Sans MT" panose="020B0502020104020203" pitchFamily="34" charset="0"/>
              </a:rPr>
              <a:t>6.  Results of inter-laboratory comparisons and PT</a:t>
            </a:r>
          </a:p>
          <a:p>
            <a:pPr marL="914400" lvl="1" indent="-514350">
              <a:buFont typeface="Wingdings" panose="05000000000000000000" pitchFamily="2" charset="2"/>
              <a:buChar char="§"/>
            </a:pPr>
            <a:r>
              <a:rPr lang="en-US" i="1" dirty="0" smtClean="0">
                <a:solidFill>
                  <a:srgbClr val="C00000"/>
                </a:solidFill>
                <a:latin typeface="Gill Sans MT" panose="020B0502020104020203" pitchFamily="34" charset="0"/>
              </a:rPr>
              <a:t>Status of certification and PT studies: on time, repeats, CAPA, response to ELAP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EF777E-1DCA-434E-9A87-FF4DE1986E0F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427776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000" b="1" i="1" dirty="0"/>
              <a:t>What must/should be reviewed?</a:t>
            </a:r>
            <a:br>
              <a:rPr lang="en-US" sz="4000" b="1" i="1" dirty="0"/>
            </a:br>
            <a:r>
              <a:rPr lang="en-US" sz="4000" b="1" i="1" dirty="0" smtClean="0"/>
              <a:t>(7)</a:t>
            </a:r>
            <a:endParaRPr lang="en-US" sz="4000" b="1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i="1" dirty="0">
                <a:solidFill>
                  <a:srgbClr val="C00000"/>
                </a:solidFill>
                <a:latin typeface="Gill Sans MT" panose="020B0502020104020203" pitchFamily="34" charset="0"/>
              </a:rPr>
              <a:t>7</a:t>
            </a:r>
            <a:r>
              <a:rPr lang="en-US" i="1" dirty="0" smtClean="0">
                <a:solidFill>
                  <a:srgbClr val="C00000"/>
                </a:solidFill>
                <a:latin typeface="Gill Sans MT" panose="020B0502020104020203" pitchFamily="34" charset="0"/>
              </a:rPr>
              <a:t>.  Changes in volume and type of work</a:t>
            </a:r>
          </a:p>
          <a:p>
            <a:pPr marL="914400" lvl="1" indent="-514350">
              <a:buFont typeface="Wingdings" panose="05000000000000000000" pitchFamily="2" charset="2"/>
              <a:buChar char="§"/>
            </a:pPr>
            <a:r>
              <a:rPr lang="en-US" sz="3200" i="1" dirty="0" smtClean="0">
                <a:solidFill>
                  <a:srgbClr val="C00000"/>
                </a:solidFill>
                <a:latin typeface="Gill Sans MT" panose="020B0502020104020203" pitchFamily="34" charset="0"/>
              </a:rPr>
              <a:t>Define volume</a:t>
            </a:r>
          </a:p>
          <a:p>
            <a:pPr marL="914400" lvl="1" indent="-514350">
              <a:buFont typeface="Wingdings" panose="05000000000000000000" pitchFamily="2" charset="2"/>
              <a:buChar char="§"/>
            </a:pPr>
            <a:r>
              <a:rPr lang="en-US" sz="3200" i="1" dirty="0" smtClean="0">
                <a:solidFill>
                  <a:srgbClr val="C00000"/>
                </a:solidFill>
                <a:latin typeface="Gill Sans MT" panose="020B0502020104020203" pitchFamily="34" charset="0"/>
              </a:rPr>
              <a:t>Define ‘type of work’</a:t>
            </a:r>
          </a:p>
          <a:p>
            <a:pPr marL="914400" lvl="1" indent="-514350">
              <a:buFont typeface="Wingdings" panose="05000000000000000000" pitchFamily="2" charset="2"/>
              <a:buChar char="§"/>
            </a:pPr>
            <a:r>
              <a:rPr lang="en-US" sz="3200" i="1" dirty="0" smtClean="0">
                <a:solidFill>
                  <a:srgbClr val="C00000"/>
                </a:solidFill>
                <a:latin typeface="Gill Sans MT" panose="020B0502020104020203" pitchFamily="34" charset="0"/>
              </a:rPr>
              <a:t>Tracking mechanism?</a:t>
            </a:r>
          </a:p>
          <a:p>
            <a:pPr marL="914400" lvl="1" indent="-514350">
              <a:buFont typeface="Wingdings" panose="05000000000000000000" pitchFamily="2" charset="2"/>
              <a:buChar char="§"/>
            </a:pPr>
            <a:r>
              <a:rPr lang="en-US" sz="3200" i="1" dirty="0" smtClean="0">
                <a:solidFill>
                  <a:srgbClr val="C00000"/>
                </a:solidFill>
                <a:latin typeface="Gill Sans MT" panose="020B0502020104020203" pitchFamily="34" charset="0"/>
              </a:rPr>
              <a:t>How would you explain this to management?</a:t>
            </a:r>
          </a:p>
          <a:p>
            <a:pPr marL="914400" lvl="1" indent="-514350">
              <a:buFont typeface="Wingdings" panose="05000000000000000000" pitchFamily="2" charset="2"/>
              <a:buChar char="§"/>
            </a:pPr>
            <a:r>
              <a:rPr lang="en-US" sz="3200" i="1" dirty="0" smtClean="0">
                <a:solidFill>
                  <a:srgbClr val="C00000"/>
                </a:solidFill>
                <a:latin typeface="Gill Sans MT" panose="020B0502020104020203" pitchFamily="34" charset="0"/>
              </a:rPr>
              <a:t>What would be your ‘ask’?</a:t>
            </a:r>
          </a:p>
          <a:p>
            <a:pPr marL="914400" lvl="1" indent="-514350">
              <a:buFont typeface="Wingdings" panose="05000000000000000000" pitchFamily="2" charset="2"/>
              <a:buChar char="§"/>
            </a:pPr>
            <a:endParaRPr lang="en-US" sz="3200" i="1" dirty="0" smtClean="0">
              <a:solidFill>
                <a:srgbClr val="C00000"/>
              </a:solidFill>
              <a:latin typeface="Gill Sans MT" panose="020B0502020104020203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EF777E-1DCA-434E-9A87-FF4DE1986E0F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072404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000" b="1" i="1" dirty="0"/>
              <a:t>What must/should be reviewed?</a:t>
            </a:r>
            <a:br>
              <a:rPr lang="en-US" sz="4000" b="1" i="1" dirty="0"/>
            </a:br>
            <a:r>
              <a:rPr lang="en-US" sz="4000" b="1" i="1" dirty="0" smtClean="0"/>
              <a:t>(8)</a:t>
            </a:r>
            <a:endParaRPr lang="en-US" sz="4000" b="1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i="1" dirty="0">
                <a:solidFill>
                  <a:srgbClr val="C00000"/>
                </a:solidFill>
                <a:latin typeface="Gill Sans MT" panose="020B0502020104020203" pitchFamily="34" charset="0"/>
              </a:rPr>
              <a:t>8</a:t>
            </a:r>
            <a:r>
              <a:rPr lang="en-US" i="1" dirty="0" smtClean="0">
                <a:solidFill>
                  <a:srgbClr val="C00000"/>
                </a:solidFill>
                <a:latin typeface="Gill Sans MT" panose="020B0502020104020203" pitchFamily="34" charset="0"/>
              </a:rPr>
              <a:t>.  Customer feedback</a:t>
            </a:r>
          </a:p>
          <a:p>
            <a:pPr marL="914400" lvl="1" indent="-514350">
              <a:buFont typeface="Wingdings" panose="05000000000000000000" pitchFamily="2" charset="2"/>
              <a:buChar char="§"/>
            </a:pPr>
            <a:r>
              <a:rPr lang="en-US" sz="3200" i="1" dirty="0" smtClean="0">
                <a:solidFill>
                  <a:srgbClr val="C00000"/>
                </a:solidFill>
                <a:latin typeface="Gill Sans MT" panose="020B0502020104020203" pitchFamily="34" charset="0"/>
              </a:rPr>
              <a:t>Who is your customer?</a:t>
            </a:r>
          </a:p>
          <a:p>
            <a:pPr marL="914400" lvl="1" indent="-514350">
              <a:buFont typeface="Wingdings" panose="05000000000000000000" pitchFamily="2" charset="2"/>
              <a:buChar char="§"/>
            </a:pPr>
            <a:r>
              <a:rPr lang="en-US" sz="3200" i="1" dirty="0" smtClean="0">
                <a:solidFill>
                  <a:srgbClr val="C00000"/>
                </a:solidFill>
                <a:latin typeface="Gill Sans MT" panose="020B0502020104020203" pitchFamily="34" charset="0"/>
              </a:rPr>
              <a:t>How do you get feedback?</a:t>
            </a:r>
          </a:p>
          <a:p>
            <a:pPr marL="914400" lvl="1" indent="-514350">
              <a:buFont typeface="Wingdings" panose="05000000000000000000" pitchFamily="2" charset="2"/>
              <a:buChar char="§"/>
            </a:pPr>
            <a:r>
              <a:rPr lang="en-US" sz="3200" i="1" dirty="0" smtClean="0">
                <a:solidFill>
                  <a:srgbClr val="C00000"/>
                </a:solidFill>
                <a:latin typeface="Gill Sans MT" panose="020B0502020104020203" pitchFamily="34" charset="0"/>
              </a:rPr>
              <a:t>Is there any action lab need to take based on feedback?</a:t>
            </a:r>
          </a:p>
          <a:p>
            <a:pPr marL="914400" lvl="1" indent="-514350">
              <a:buFont typeface="Wingdings" panose="05000000000000000000" pitchFamily="2" charset="2"/>
              <a:buChar char="§"/>
            </a:pPr>
            <a:r>
              <a:rPr lang="en-US" sz="3200" i="1" dirty="0" smtClean="0">
                <a:solidFill>
                  <a:srgbClr val="C00000"/>
                </a:solidFill>
                <a:latin typeface="Gill Sans MT" panose="020B0502020104020203" pitchFamily="34" charset="0"/>
              </a:rPr>
              <a:t>Do you need anything from management to be responsive to the feedback?</a:t>
            </a:r>
          </a:p>
          <a:p>
            <a:pPr marL="914400" lvl="1" indent="-514350">
              <a:buFont typeface="Wingdings" panose="05000000000000000000" pitchFamily="2" charset="2"/>
              <a:buChar char="§"/>
            </a:pPr>
            <a:endParaRPr lang="en-US" sz="3200" i="1" dirty="0" smtClean="0">
              <a:solidFill>
                <a:srgbClr val="C00000"/>
              </a:solidFill>
              <a:latin typeface="Gill Sans MT" panose="020B0502020104020203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EF777E-1DCA-434E-9A87-FF4DE1986E0F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817900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000" b="1" i="1" dirty="0"/>
              <a:t>What must/should be reviewed?</a:t>
            </a:r>
            <a:br>
              <a:rPr lang="en-US" sz="4000" b="1" i="1" dirty="0"/>
            </a:br>
            <a:r>
              <a:rPr lang="en-US" sz="4000" b="1" i="1" dirty="0" smtClean="0"/>
              <a:t>(9)</a:t>
            </a:r>
            <a:endParaRPr lang="en-US" sz="4000" b="1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i="1" dirty="0" smtClean="0">
                <a:solidFill>
                  <a:srgbClr val="C00000"/>
                </a:solidFill>
                <a:latin typeface="Gill Sans MT" panose="020B0502020104020203" pitchFamily="34" charset="0"/>
              </a:rPr>
              <a:t>9.  Complaints</a:t>
            </a:r>
          </a:p>
          <a:p>
            <a:pPr marL="914400" lvl="1" indent="-514350">
              <a:buFont typeface="Wingdings" panose="05000000000000000000" pitchFamily="2" charset="2"/>
              <a:buChar char="§"/>
            </a:pPr>
            <a:r>
              <a:rPr lang="en-US" sz="3200" i="1" dirty="0" smtClean="0">
                <a:solidFill>
                  <a:srgbClr val="C00000"/>
                </a:solidFill>
                <a:latin typeface="Gill Sans MT" panose="020B0502020104020203" pitchFamily="34" charset="0"/>
              </a:rPr>
              <a:t>What are the complaints?</a:t>
            </a:r>
          </a:p>
          <a:p>
            <a:pPr marL="914400" lvl="1" indent="-514350">
              <a:buFont typeface="Wingdings" panose="05000000000000000000" pitchFamily="2" charset="2"/>
              <a:buChar char="§"/>
            </a:pPr>
            <a:r>
              <a:rPr lang="en-US" sz="3200" i="1" dirty="0" smtClean="0">
                <a:solidFill>
                  <a:srgbClr val="C00000"/>
                </a:solidFill>
                <a:latin typeface="Gill Sans MT" panose="020B0502020104020203" pitchFamily="34" charset="0"/>
              </a:rPr>
              <a:t>Can the lab do something to address the complaints?</a:t>
            </a:r>
          </a:p>
          <a:p>
            <a:pPr marL="914400" lvl="1" indent="-514350">
              <a:buFont typeface="Wingdings" panose="05000000000000000000" pitchFamily="2" charset="2"/>
              <a:buChar char="§"/>
            </a:pPr>
            <a:r>
              <a:rPr lang="en-US" sz="3200" i="1" dirty="0" smtClean="0">
                <a:solidFill>
                  <a:srgbClr val="C00000"/>
                </a:solidFill>
                <a:latin typeface="Gill Sans MT" panose="020B0502020104020203" pitchFamily="34" charset="0"/>
              </a:rPr>
              <a:t>Do you need anything from management to be responsive to the complaints?</a:t>
            </a:r>
          </a:p>
          <a:p>
            <a:pPr marL="914400" lvl="1" indent="-514350">
              <a:buFont typeface="Wingdings" panose="05000000000000000000" pitchFamily="2" charset="2"/>
              <a:buChar char="§"/>
            </a:pPr>
            <a:endParaRPr lang="en-US" sz="3200" i="1" dirty="0" smtClean="0">
              <a:solidFill>
                <a:srgbClr val="C00000"/>
              </a:solidFill>
              <a:latin typeface="Gill Sans MT" panose="020B0502020104020203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EF777E-1DCA-434E-9A87-FF4DE1986E0F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325537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000" b="1" i="1" dirty="0"/>
              <a:t>What must/should be reviewed?</a:t>
            </a:r>
            <a:br>
              <a:rPr lang="en-US" sz="4000" b="1" i="1" dirty="0"/>
            </a:br>
            <a:r>
              <a:rPr lang="en-US" sz="4000" b="1" i="1" dirty="0" smtClean="0"/>
              <a:t>(10)</a:t>
            </a:r>
            <a:endParaRPr lang="en-US" sz="4000" b="1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i="1" dirty="0" smtClean="0">
                <a:solidFill>
                  <a:srgbClr val="C00000"/>
                </a:solidFill>
                <a:latin typeface="Gill Sans MT" panose="020B0502020104020203" pitchFamily="34" charset="0"/>
              </a:rPr>
              <a:t>10.  Recommendation for improvements</a:t>
            </a:r>
          </a:p>
          <a:p>
            <a:pPr marL="914400" lvl="1" indent="-514350">
              <a:buFont typeface="Wingdings" panose="05000000000000000000" pitchFamily="2" charset="2"/>
              <a:buChar char="§"/>
            </a:pPr>
            <a:r>
              <a:rPr lang="en-US" sz="3200" i="1" dirty="0" smtClean="0">
                <a:solidFill>
                  <a:srgbClr val="C00000"/>
                </a:solidFill>
                <a:latin typeface="Gill Sans MT" panose="020B0502020104020203" pitchFamily="34" charset="0"/>
              </a:rPr>
              <a:t>Consolidated recommendations from previous topics considered</a:t>
            </a:r>
          </a:p>
          <a:p>
            <a:pPr marL="914400" lvl="1" indent="-514350">
              <a:buFont typeface="Wingdings" panose="05000000000000000000" pitchFamily="2" charset="2"/>
              <a:buChar char="§"/>
            </a:pPr>
            <a:r>
              <a:rPr lang="en-US" sz="3200" i="1" dirty="0" smtClean="0">
                <a:solidFill>
                  <a:srgbClr val="C00000"/>
                </a:solidFill>
                <a:latin typeface="Gill Sans MT" panose="020B0502020104020203" pitchFamily="34" charset="0"/>
              </a:rPr>
              <a:t>What is the vision the laboratory is presenting to management?</a:t>
            </a:r>
          </a:p>
          <a:p>
            <a:pPr marL="914400" lvl="1" indent="-514350">
              <a:buFont typeface="Wingdings" panose="05000000000000000000" pitchFamily="2" charset="2"/>
              <a:buChar char="§"/>
            </a:pPr>
            <a:r>
              <a:rPr lang="en-US" sz="3200" i="1" dirty="0" smtClean="0">
                <a:solidFill>
                  <a:srgbClr val="C00000"/>
                </a:solidFill>
                <a:latin typeface="Gill Sans MT" panose="020B0502020104020203" pitchFamily="34" charset="0"/>
              </a:rPr>
              <a:t>Facts supporting your recommendations</a:t>
            </a:r>
          </a:p>
          <a:p>
            <a:pPr marL="914400" lvl="1" indent="-514350">
              <a:buFont typeface="Wingdings" panose="05000000000000000000" pitchFamily="2" charset="2"/>
              <a:buChar char="§"/>
            </a:pPr>
            <a:endParaRPr lang="en-US" sz="3200" i="1" dirty="0" smtClean="0">
              <a:solidFill>
                <a:srgbClr val="C00000"/>
              </a:solidFill>
              <a:latin typeface="Gill Sans MT" panose="020B0502020104020203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EF777E-1DCA-434E-9A87-FF4DE1986E0F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2886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000" b="1" i="1" dirty="0"/>
              <a:t>What must/should be reviewed?</a:t>
            </a:r>
            <a:br>
              <a:rPr lang="en-US" sz="4000" b="1" i="1" dirty="0"/>
            </a:br>
            <a:r>
              <a:rPr lang="en-US" sz="4000" b="1" i="1" dirty="0" smtClean="0"/>
              <a:t>(11)</a:t>
            </a:r>
            <a:endParaRPr lang="en-US" sz="4000" b="1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i="1" dirty="0" smtClean="0">
                <a:solidFill>
                  <a:srgbClr val="C00000"/>
                </a:solidFill>
                <a:latin typeface="Gill Sans MT" panose="020B0502020104020203" pitchFamily="34" charset="0"/>
              </a:rPr>
              <a:t>11.  Other relevant factors: QC activities, resources and staff training</a:t>
            </a:r>
          </a:p>
          <a:p>
            <a:pPr marL="914400" lvl="1" indent="-514350">
              <a:buFont typeface="Wingdings" panose="05000000000000000000" pitchFamily="2" charset="2"/>
              <a:buChar char="§"/>
            </a:pPr>
            <a:r>
              <a:rPr lang="en-US" sz="3200" i="1" dirty="0" smtClean="0">
                <a:solidFill>
                  <a:srgbClr val="C00000"/>
                </a:solidFill>
                <a:latin typeface="Gill Sans MT" panose="020B0502020104020203" pitchFamily="34" charset="0"/>
              </a:rPr>
              <a:t>What has the laboratory been tracking throughout the year?</a:t>
            </a:r>
          </a:p>
          <a:p>
            <a:pPr marL="914400" lvl="1" indent="-514350">
              <a:buFont typeface="Wingdings" panose="05000000000000000000" pitchFamily="2" charset="2"/>
              <a:buChar char="§"/>
            </a:pPr>
            <a:r>
              <a:rPr lang="en-US" sz="3200" i="1" dirty="0" smtClean="0">
                <a:solidFill>
                  <a:srgbClr val="C00000"/>
                </a:solidFill>
                <a:latin typeface="Gill Sans MT" panose="020B0502020104020203" pitchFamily="34" charset="0"/>
              </a:rPr>
              <a:t>At a minimum, address QC, resource and staff training</a:t>
            </a:r>
          </a:p>
          <a:p>
            <a:pPr marL="914400" lvl="1" indent="-514350">
              <a:buFont typeface="Wingdings" panose="05000000000000000000" pitchFamily="2" charset="2"/>
              <a:buChar char="§"/>
            </a:pPr>
            <a:endParaRPr lang="en-US" sz="3200" i="1" dirty="0" smtClean="0">
              <a:solidFill>
                <a:srgbClr val="C00000"/>
              </a:solidFill>
              <a:latin typeface="Gill Sans MT" panose="020B0502020104020203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EF777E-1DCA-434E-9A87-FF4DE1986E0F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2710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i="1" dirty="0" smtClean="0"/>
              <a:t>4.15.1</a:t>
            </a:r>
            <a:endParaRPr lang="en-US" sz="4000" b="1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i="1" dirty="0" smtClean="0">
                <a:latin typeface="Gill Sans MT" panose="020B0502020104020203" pitchFamily="34" charset="0"/>
              </a:rPr>
              <a:t>In accordance with a </a:t>
            </a:r>
            <a:r>
              <a:rPr lang="en-US" i="1" dirty="0" smtClean="0">
                <a:solidFill>
                  <a:srgbClr val="C00000"/>
                </a:solidFill>
                <a:latin typeface="Gill Sans MT" panose="020B0502020104020203" pitchFamily="34" charset="0"/>
              </a:rPr>
              <a:t>predetermined schedule </a:t>
            </a:r>
            <a:r>
              <a:rPr lang="en-US" i="1" dirty="0" smtClean="0">
                <a:latin typeface="Gill Sans MT" panose="020B0502020104020203" pitchFamily="34" charset="0"/>
              </a:rPr>
              <a:t>and </a:t>
            </a:r>
            <a:r>
              <a:rPr lang="en-US" i="1" dirty="0" smtClean="0">
                <a:solidFill>
                  <a:srgbClr val="C00000"/>
                </a:solidFill>
                <a:latin typeface="Gill Sans MT" panose="020B0502020104020203" pitchFamily="34" charset="0"/>
              </a:rPr>
              <a:t>procedure</a:t>
            </a:r>
            <a:r>
              <a:rPr lang="en-US" i="1" dirty="0" smtClean="0">
                <a:latin typeface="Gill Sans MT" panose="020B0502020104020203" pitchFamily="34" charset="0"/>
              </a:rPr>
              <a:t>, the laboratory’s top management shall </a:t>
            </a:r>
            <a:r>
              <a:rPr lang="en-US" i="1" dirty="0" smtClean="0">
                <a:solidFill>
                  <a:srgbClr val="C00000"/>
                </a:solidFill>
                <a:latin typeface="Gill Sans MT" panose="020B0502020104020203" pitchFamily="34" charset="0"/>
              </a:rPr>
              <a:t>periodically </a:t>
            </a:r>
            <a:r>
              <a:rPr lang="en-US" i="1" dirty="0" smtClean="0">
                <a:latin typeface="Gill Sans MT" panose="020B0502020104020203" pitchFamily="34" charset="0"/>
              </a:rPr>
              <a:t>conduct a review of the laboratory’s </a:t>
            </a:r>
            <a:r>
              <a:rPr lang="en-US" i="1" dirty="0" smtClean="0">
                <a:solidFill>
                  <a:srgbClr val="C00000"/>
                </a:solidFill>
                <a:latin typeface="Gill Sans MT" panose="020B0502020104020203" pitchFamily="34" charset="0"/>
              </a:rPr>
              <a:t>management system </a:t>
            </a:r>
            <a:r>
              <a:rPr lang="en-US" i="1" dirty="0" smtClean="0">
                <a:latin typeface="Gill Sans MT" panose="020B0502020104020203" pitchFamily="34" charset="0"/>
              </a:rPr>
              <a:t>and </a:t>
            </a:r>
            <a:r>
              <a:rPr lang="en-US" i="1" dirty="0" smtClean="0">
                <a:solidFill>
                  <a:srgbClr val="C00000"/>
                </a:solidFill>
                <a:latin typeface="Gill Sans MT" panose="020B0502020104020203" pitchFamily="34" charset="0"/>
              </a:rPr>
              <a:t>testing </a:t>
            </a:r>
            <a:r>
              <a:rPr lang="en-US" i="1" dirty="0" smtClean="0">
                <a:latin typeface="Gill Sans MT" panose="020B0502020104020203" pitchFamily="34" charset="0"/>
              </a:rPr>
              <a:t>and/or calibration </a:t>
            </a:r>
            <a:r>
              <a:rPr lang="en-US" i="1" dirty="0" smtClean="0">
                <a:solidFill>
                  <a:srgbClr val="C00000"/>
                </a:solidFill>
                <a:latin typeface="Gill Sans MT" panose="020B0502020104020203" pitchFamily="34" charset="0"/>
              </a:rPr>
              <a:t>activities</a:t>
            </a:r>
            <a:r>
              <a:rPr lang="en-US" i="1" dirty="0" smtClean="0">
                <a:latin typeface="Gill Sans MT" panose="020B0502020104020203" pitchFamily="34" charset="0"/>
              </a:rPr>
              <a:t> to ensure their continuing </a:t>
            </a:r>
            <a:r>
              <a:rPr lang="en-US" i="1" dirty="0" smtClean="0">
                <a:solidFill>
                  <a:srgbClr val="C00000"/>
                </a:solidFill>
                <a:latin typeface="Gill Sans MT" panose="020B0502020104020203" pitchFamily="34" charset="0"/>
              </a:rPr>
              <a:t>suitability</a:t>
            </a:r>
            <a:r>
              <a:rPr lang="en-US" i="1" dirty="0" smtClean="0">
                <a:latin typeface="Gill Sans MT" panose="020B0502020104020203" pitchFamily="34" charset="0"/>
              </a:rPr>
              <a:t> and </a:t>
            </a:r>
            <a:r>
              <a:rPr lang="en-US" i="1" dirty="0" smtClean="0">
                <a:solidFill>
                  <a:srgbClr val="C00000"/>
                </a:solidFill>
                <a:latin typeface="Gill Sans MT" panose="020B0502020104020203" pitchFamily="34" charset="0"/>
              </a:rPr>
              <a:t>effectiveness</a:t>
            </a:r>
            <a:r>
              <a:rPr lang="en-US" i="1" dirty="0" smtClean="0">
                <a:latin typeface="Gill Sans MT" panose="020B0502020104020203" pitchFamily="34" charset="0"/>
              </a:rPr>
              <a:t>, and to introduce </a:t>
            </a:r>
            <a:r>
              <a:rPr lang="en-US" i="1" dirty="0" smtClean="0">
                <a:solidFill>
                  <a:srgbClr val="C00000"/>
                </a:solidFill>
                <a:latin typeface="Gill Sans MT" panose="020B0502020104020203" pitchFamily="34" charset="0"/>
              </a:rPr>
              <a:t>necessary changes </a:t>
            </a:r>
            <a:r>
              <a:rPr lang="en-US" i="1" dirty="0" smtClean="0">
                <a:latin typeface="Gill Sans MT" panose="020B0502020104020203" pitchFamily="34" charset="0"/>
              </a:rPr>
              <a:t>or </a:t>
            </a:r>
            <a:r>
              <a:rPr lang="en-US" i="1" dirty="0" smtClean="0">
                <a:solidFill>
                  <a:srgbClr val="C00000"/>
                </a:solidFill>
                <a:latin typeface="Gill Sans MT" panose="020B0502020104020203" pitchFamily="34" charset="0"/>
              </a:rPr>
              <a:t>improvements. </a:t>
            </a:r>
            <a:r>
              <a:rPr lang="en-US" i="1" dirty="0" smtClean="0">
                <a:latin typeface="Gill Sans MT" panose="020B0502020104020203" pitchFamily="34" charset="0"/>
              </a:rPr>
              <a:t>The review shall take account of:</a:t>
            </a:r>
          </a:p>
          <a:p>
            <a:pPr marL="0" indent="0">
              <a:buNone/>
            </a:pPr>
            <a:r>
              <a:rPr lang="en-US" sz="2400" i="1" dirty="0" smtClean="0">
                <a:latin typeface="Gill Sans MT" panose="020B0502020104020203" pitchFamily="34" charset="0"/>
              </a:rPr>
              <a:t>[my comment: this clause can and must be used prudently to get the support the laboratory needs from upper management]</a:t>
            </a:r>
            <a:endParaRPr lang="en-US" sz="2400" i="1" dirty="0">
              <a:latin typeface="Gill Sans MT" panose="020B0502020104020203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EF777E-1DCA-434E-9A87-FF4DE1986E0F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67001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i="1" dirty="0" smtClean="0"/>
              <a:t>Notes</a:t>
            </a:r>
            <a:endParaRPr lang="en-US" sz="4000" b="1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i="1" dirty="0" smtClean="0">
                <a:latin typeface="Gill Sans MT" panose="020B0502020104020203" pitchFamily="34" charset="0"/>
              </a:rPr>
              <a:t>A typical period of for conducting management review is once every 12 months.</a:t>
            </a:r>
          </a:p>
          <a:p>
            <a:pPr marL="514350" indent="-514350">
              <a:buFont typeface="+mj-lt"/>
              <a:buAutoNum type="arabicPeriod"/>
            </a:pPr>
            <a:r>
              <a:rPr lang="en-US" i="1" dirty="0" smtClean="0">
                <a:latin typeface="Gill Sans MT" panose="020B0502020104020203" pitchFamily="34" charset="0"/>
              </a:rPr>
              <a:t>Results should feed into the laboratory planning system and should include the goals, objectives and action plans for the coming year.</a:t>
            </a:r>
          </a:p>
          <a:p>
            <a:pPr marL="514350" indent="-514350">
              <a:buFont typeface="+mj-lt"/>
              <a:buAutoNum type="arabicPeriod"/>
            </a:pPr>
            <a:r>
              <a:rPr lang="en-US" i="1" dirty="0" smtClean="0">
                <a:latin typeface="Gill Sans MT" panose="020B0502020104020203" pitchFamily="34" charset="0"/>
              </a:rPr>
              <a:t>Management review includes consideration of related subjects at regular meetings.</a:t>
            </a:r>
            <a:endParaRPr lang="en-US" i="1" dirty="0">
              <a:latin typeface="Gill Sans MT" panose="020B0502020104020203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EF777E-1DCA-434E-9A87-FF4DE1986E0F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38201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i="1" dirty="0" smtClean="0"/>
              <a:t>4.15.2</a:t>
            </a:r>
            <a:endParaRPr lang="en-US" sz="4000" b="1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i="1" dirty="0" smtClean="0">
                <a:solidFill>
                  <a:srgbClr val="C00000"/>
                </a:solidFill>
                <a:latin typeface="Gill Sans MT" panose="020B0502020104020203" pitchFamily="34" charset="0"/>
              </a:rPr>
              <a:t>Findings</a:t>
            </a:r>
            <a:r>
              <a:rPr lang="en-US" i="1" dirty="0" smtClean="0">
                <a:latin typeface="Gill Sans MT" panose="020B0502020104020203" pitchFamily="34" charset="0"/>
              </a:rPr>
              <a:t> from management reviews and the </a:t>
            </a:r>
            <a:r>
              <a:rPr lang="en-US" i="1" dirty="0" smtClean="0">
                <a:solidFill>
                  <a:srgbClr val="C00000"/>
                </a:solidFill>
                <a:latin typeface="Gill Sans MT" panose="020B0502020104020203" pitchFamily="34" charset="0"/>
              </a:rPr>
              <a:t>actions </a:t>
            </a:r>
            <a:r>
              <a:rPr lang="en-US" i="1" dirty="0" smtClean="0">
                <a:latin typeface="Gill Sans MT" panose="020B0502020104020203" pitchFamily="34" charset="0"/>
              </a:rPr>
              <a:t>that arise from them shall be </a:t>
            </a:r>
            <a:r>
              <a:rPr lang="en-US" i="1" dirty="0" smtClean="0">
                <a:solidFill>
                  <a:srgbClr val="C00000"/>
                </a:solidFill>
                <a:latin typeface="Gill Sans MT" panose="020B0502020104020203" pitchFamily="34" charset="0"/>
              </a:rPr>
              <a:t>recorded.</a:t>
            </a:r>
            <a:r>
              <a:rPr lang="en-US" i="1" dirty="0" smtClean="0">
                <a:latin typeface="Gill Sans MT" panose="020B0502020104020203" pitchFamily="34" charset="0"/>
              </a:rPr>
              <a:t> The management </a:t>
            </a:r>
            <a:r>
              <a:rPr lang="en-US" i="1" dirty="0" smtClean="0">
                <a:solidFill>
                  <a:srgbClr val="C00000"/>
                </a:solidFill>
                <a:latin typeface="Gill Sans MT" panose="020B0502020104020203" pitchFamily="34" charset="0"/>
              </a:rPr>
              <a:t>shall ensure </a:t>
            </a:r>
            <a:r>
              <a:rPr lang="en-US" i="1" dirty="0" smtClean="0">
                <a:latin typeface="Gill Sans MT" panose="020B0502020104020203" pitchFamily="34" charset="0"/>
              </a:rPr>
              <a:t>that those actions are carried out within an </a:t>
            </a:r>
            <a:r>
              <a:rPr lang="en-US" i="1" dirty="0" smtClean="0">
                <a:solidFill>
                  <a:srgbClr val="C00000"/>
                </a:solidFill>
                <a:latin typeface="Gill Sans MT" panose="020B0502020104020203" pitchFamily="34" charset="0"/>
              </a:rPr>
              <a:t>appropriate and agreed timescale.</a:t>
            </a:r>
            <a:endParaRPr lang="en-US" i="1" dirty="0">
              <a:solidFill>
                <a:srgbClr val="C00000"/>
              </a:solidFill>
              <a:latin typeface="Gill Sans MT" panose="020B0502020104020203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EF777E-1DCA-434E-9A87-FF4DE1986E0F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81513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i="1" dirty="0" smtClean="0"/>
              <a:t>4.15.3 (TNI Statement)</a:t>
            </a:r>
            <a:endParaRPr lang="en-US" sz="4000" b="1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>
                <a:latin typeface="Gill Sans MT" panose="020B0502020104020203" pitchFamily="34" charset="0"/>
              </a:rPr>
              <a:t>Management review shall be completed on an </a:t>
            </a:r>
            <a:r>
              <a:rPr lang="en-US" dirty="0" smtClean="0">
                <a:solidFill>
                  <a:srgbClr val="C00000"/>
                </a:solidFill>
                <a:latin typeface="Gill Sans MT" panose="020B0502020104020203" pitchFamily="34" charset="0"/>
              </a:rPr>
              <a:t>annual </a:t>
            </a:r>
            <a:r>
              <a:rPr lang="en-US" dirty="0" smtClean="0">
                <a:latin typeface="Gill Sans MT" panose="020B0502020104020203" pitchFamily="34" charset="0"/>
              </a:rPr>
              <a:t>basis.</a:t>
            </a:r>
            <a:endParaRPr lang="en-US" dirty="0">
              <a:latin typeface="Gill Sans MT" panose="020B0502020104020203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EF777E-1DCA-434E-9A87-FF4DE1986E0F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07813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000" b="1" i="1" dirty="0" smtClean="0"/>
              <a:t>What must/should be reviewed?</a:t>
            </a:r>
            <a:br>
              <a:rPr lang="en-US" sz="4000" b="1" i="1" dirty="0" smtClean="0"/>
            </a:br>
            <a:r>
              <a:rPr lang="en-US" sz="4000" b="1" i="1" dirty="0" smtClean="0"/>
              <a:t>(1)</a:t>
            </a:r>
            <a:endParaRPr lang="en-US" sz="4000" b="1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eriod"/>
            </a:pPr>
            <a:r>
              <a:rPr lang="en-US" i="1" dirty="0" smtClean="0">
                <a:solidFill>
                  <a:srgbClr val="C00000"/>
                </a:solidFill>
                <a:latin typeface="Gill Sans MT" panose="020B0502020104020203" pitchFamily="34" charset="0"/>
              </a:rPr>
              <a:t>Suitability of policies and procedures</a:t>
            </a:r>
          </a:p>
          <a:p>
            <a:pPr marL="914400" lvl="1" indent="-514350">
              <a:buFont typeface="Wingdings" panose="05000000000000000000" pitchFamily="2" charset="2"/>
              <a:buChar char="§"/>
            </a:pPr>
            <a:r>
              <a:rPr lang="en-US" i="1" dirty="0" smtClean="0">
                <a:solidFill>
                  <a:srgbClr val="C00000"/>
                </a:solidFill>
                <a:latin typeface="Gill Sans MT" panose="020B0502020104020203" pitchFamily="34" charset="0"/>
              </a:rPr>
              <a:t>Should all policies and procedures be reviewed annually?</a:t>
            </a:r>
          </a:p>
          <a:p>
            <a:pPr marL="914400" lvl="1" indent="-514350">
              <a:buFont typeface="Wingdings" panose="05000000000000000000" pitchFamily="2" charset="2"/>
              <a:buChar char="§"/>
            </a:pPr>
            <a:r>
              <a:rPr lang="en-US" i="1" dirty="0" smtClean="0">
                <a:solidFill>
                  <a:srgbClr val="C00000"/>
                </a:solidFill>
                <a:latin typeface="Gill Sans MT" panose="020B0502020104020203" pitchFamily="34" charset="0"/>
              </a:rPr>
              <a:t>How to determine suitability?</a:t>
            </a:r>
          </a:p>
          <a:p>
            <a:pPr marL="914400" lvl="1" indent="-514350">
              <a:buFont typeface="Wingdings" panose="05000000000000000000" pitchFamily="2" charset="2"/>
              <a:buChar char="§"/>
            </a:pPr>
            <a:r>
              <a:rPr lang="en-US" i="1" dirty="0" smtClean="0">
                <a:solidFill>
                  <a:srgbClr val="C00000"/>
                </a:solidFill>
                <a:latin typeface="Gill Sans MT" panose="020B0502020104020203" pitchFamily="34" charset="0"/>
              </a:rPr>
              <a:t>What is the process for documenting review and the outcome of the review? (</a:t>
            </a:r>
            <a:r>
              <a:rPr lang="en-US" i="1" u="sng" dirty="0" smtClean="0">
                <a:solidFill>
                  <a:srgbClr val="C00000"/>
                </a:solidFill>
                <a:latin typeface="Gill Sans MT" panose="020B0502020104020203" pitchFamily="34" charset="0"/>
              </a:rPr>
              <a:t>This is an overarching consideration for all topics</a:t>
            </a:r>
            <a:r>
              <a:rPr lang="en-US" i="1" dirty="0" smtClean="0">
                <a:solidFill>
                  <a:srgbClr val="C00000"/>
                </a:solidFill>
                <a:latin typeface="Gill Sans MT" panose="020B0502020104020203" pitchFamily="34" charset="0"/>
              </a:rPr>
              <a:t>)</a:t>
            </a:r>
            <a:endParaRPr lang="en-US" i="1" dirty="0">
              <a:solidFill>
                <a:schemeClr val="tx2"/>
              </a:solidFill>
              <a:latin typeface="Gill Sans MT" panose="020B0502020104020203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EF777E-1DCA-434E-9A87-FF4DE1986E0F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34400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000" b="1" i="1" dirty="0"/>
              <a:t>What must/should be reviewed?</a:t>
            </a:r>
            <a:br>
              <a:rPr lang="en-US" sz="4000" b="1" i="1" dirty="0"/>
            </a:br>
            <a:r>
              <a:rPr lang="en-US" sz="4000" b="1" i="1" dirty="0" smtClean="0"/>
              <a:t>(2)</a:t>
            </a:r>
            <a:endParaRPr lang="en-US" sz="4000" b="1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i="1" dirty="0" smtClean="0">
                <a:solidFill>
                  <a:srgbClr val="C00000"/>
                </a:solidFill>
                <a:latin typeface="Gill Sans MT" panose="020B0502020104020203" pitchFamily="34" charset="0"/>
              </a:rPr>
              <a:t>2. Reports from managerial and supervisory personnel</a:t>
            </a:r>
          </a:p>
          <a:p>
            <a:pPr marL="914400" lvl="1" indent="-514350">
              <a:buFont typeface="Wingdings" panose="05000000000000000000" pitchFamily="2" charset="2"/>
              <a:buChar char="§"/>
            </a:pPr>
            <a:r>
              <a:rPr lang="en-US" i="1" dirty="0" smtClean="0">
                <a:solidFill>
                  <a:srgbClr val="C00000"/>
                </a:solidFill>
                <a:latin typeface="Gill Sans MT" panose="020B0502020104020203" pitchFamily="34" charset="0"/>
              </a:rPr>
              <a:t>Identify the reports from managerial and supervisory personnel. At what frequency are these reports received?</a:t>
            </a:r>
          </a:p>
          <a:p>
            <a:pPr marL="914400" lvl="1" indent="-514350">
              <a:buFont typeface="Wingdings" panose="05000000000000000000" pitchFamily="2" charset="2"/>
              <a:buChar char="§"/>
            </a:pPr>
            <a:r>
              <a:rPr lang="en-US" i="1" dirty="0" smtClean="0">
                <a:solidFill>
                  <a:srgbClr val="C00000"/>
                </a:solidFill>
                <a:latin typeface="Gill Sans MT" panose="020B0502020104020203" pitchFamily="34" charset="0"/>
              </a:rPr>
              <a:t>Is there guidance on the minimum content of these reports?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EF777E-1DCA-434E-9A87-FF4DE1986E0F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74418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000" b="1" i="1" dirty="0"/>
              <a:t>What must/should be reviewed?</a:t>
            </a:r>
            <a:br>
              <a:rPr lang="en-US" sz="4000" b="1" i="1" dirty="0"/>
            </a:br>
            <a:r>
              <a:rPr lang="en-US" sz="4000" b="1" i="1" dirty="0" smtClean="0"/>
              <a:t>(3)</a:t>
            </a:r>
            <a:endParaRPr lang="en-US" sz="4000" b="1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i="1" dirty="0" smtClean="0">
                <a:solidFill>
                  <a:srgbClr val="C00000"/>
                </a:solidFill>
                <a:latin typeface="Gill Sans MT" panose="020B0502020104020203" pitchFamily="34" charset="0"/>
              </a:rPr>
              <a:t>3. Outcome of the recent internal audits</a:t>
            </a:r>
          </a:p>
          <a:p>
            <a:pPr marL="914400" lvl="1" indent="-514350">
              <a:buFont typeface="Wingdings" panose="05000000000000000000" pitchFamily="2" charset="2"/>
              <a:buChar char="§"/>
            </a:pPr>
            <a:r>
              <a:rPr lang="en-US" i="1" dirty="0" smtClean="0">
                <a:solidFill>
                  <a:srgbClr val="C00000"/>
                </a:solidFill>
                <a:latin typeface="Gill Sans MT" panose="020B0502020104020203" pitchFamily="34" charset="0"/>
              </a:rPr>
              <a:t>Does this mean internal audits conducted in the last 12 months?</a:t>
            </a:r>
          </a:p>
          <a:p>
            <a:pPr marL="1314450" lvl="2" indent="-514350">
              <a:buFont typeface="Wingdings" panose="05000000000000000000" pitchFamily="2" charset="2"/>
              <a:buChar char="§"/>
            </a:pPr>
            <a:r>
              <a:rPr lang="en-US" i="1" dirty="0" smtClean="0">
                <a:solidFill>
                  <a:srgbClr val="C00000"/>
                </a:solidFill>
                <a:latin typeface="Gill Sans MT" panose="020B0502020104020203" pitchFamily="34" charset="0"/>
              </a:rPr>
              <a:t>Does that meet the established schedule for internal audits?</a:t>
            </a:r>
          </a:p>
          <a:p>
            <a:pPr marL="914400" lvl="1" indent="-514350">
              <a:buFont typeface="Wingdings" panose="05000000000000000000" pitchFamily="2" charset="2"/>
              <a:buChar char="§"/>
            </a:pPr>
            <a:r>
              <a:rPr lang="en-US" i="1" dirty="0" smtClean="0">
                <a:solidFill>
                  <a:srgbClr val="C00000"/>
                </a:solidFill>
                <a:latin typeface="Gill Sans MT" panose="020B0502020104020203" pitchFamily="34" charset="0"/>
              </a:rPr>
              <a:t>Is there guidance on the minimum content of these reports?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EF777E-1DCA-434E-9A87-FF4DE1986E0F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214790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000" b="1" i="1" dirty="0"/>
              <a:t>What must/should be reviewed?</a:t>
            </a:r>
            <a:br>
              <a:rPr lang="en-US" sz="4000" b="1" i="1" dirty="0"/>
            </a:br>
            <a:r>
              <a:rPr lang="en-US" sz="4000" b="1" i="1" dirty="0" smtClean="0"/>
              <a:t>(4)</a:t>
            </a:r>
            <a:endParaRPr lang="en-US" sz="4000" b="1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i="1" dirty="0" smtClean="0">
                <a:solidFill>
                  <a:srgbClr val="C00000"/>
                </a:solidFill>
                <a:latin typeface="Gill Sans MT" panose="020B0502020104020203" pitchFamily="34" charset="0"/>
              </a:rPr>
              <a:t>4. Corrective Action and Preventive </a:t>
            </a:r>
            <a:r>
              <a:rPr lang="en-US" i="1" dirty="0">
                <a:solidFill>
                  <a:srgbClr val="C00000"/>
                </a:solidFill>
                <a:latin typeface="Gill Sans MT" panose="020B0502020104020203" pitchFamily="34" charset="0"/>
              </a:rPr>
              <a:t>A</a:t>
            </a:r>
            <a:r>
              <a:rPr lang="en-US" i="1" dirty="0" smtClean="0">
                <a:solidFill>
                  <a:srgbClr val="C00000"/>
                </a:solidFill>
                <a:latin typeface="Gill Sans MT" panose="020B0502020104020203" pitchFamily="34" charset="0"/>
              </a:rPr>
              <a:t>ction (CAPA)</a:t>
            </a:r>
          </a:p>
          <a:p>
            <a:pPr marL="914400" lvl="1" indent="-514350">
              <a:buFont typeface="Wingdings" panose="05000000000000000000" pitchFamily="2" charset="2"/>
              <a:buChar char="§"/>
            </a:pPr>
            <a:r>
              <a:rPr lang="en-US" i="1" dirty="0" smtClean="0">
                <a:solidFill>
                  <a:srgbClr val="C00000"/>
                </a:solidFill>
                <a:latin typeface="Gill Sans MT" panose="020B0502020104020203" pitchFamily="34" charset="0"/>
              </a:rPr>
              <a:t>Is there a policy in place and is it being followed?</a:t>
            </a:r>
          </a:p>
          <a:p>
            <a:pPr marL="914400" lvl="1" indent="-514350">
              <a:buFont typeface="Wingdings" panose="05000000000000000000" pitchFamily="2" charset="2"/>
              <a:buChar char="§"/>
            </a:pPr>
            <a:r>
              <a:rPr lang="en-US" i="1" dirty="0" smtClean="0">
                <a:solidFill>
                  <a:srgbClr val="C00000"/>
                </a:solidFill>
                <a:latin typeface="Gill Sans MT" panose="020B0502020104020203" pitchFamily="34" charset="0"/>
              </a:rPr>
              <a:t>Repeat findings?</a:t>
            </a:r>
          </a:p>
          <a:p>
            <a:pPr marL="914400" lvl="1" indent="-514350">
              <a:buFont typeface="Wingdings" panose="05000000000000000000" pitchFamily="2" charset="2"/>
              <a:buChar char="§"/>
            </a:pPr>
            <a:r>
              <a:rPr lang="en-US" i="1" dirty="0" smtClean="0">
                <a:solidFill>
                  <a:srgbClr val="C00000"/>
                </a:solidFill>
                <a:latin typeface="Gill Sans MT" panose="020B0502020104020203" pitchFamily="34" charset="0"/>
              </a:rPr>
              <a:t>PT related CAPA?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EF777E-1DCA-434E-9A87-FF4DE1986E0F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76080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361</TotalTime>
  <Words>623</Words>
  <Application>Microsoft Office PowerPoint</Application>
  <PresentationFormat>On-screen Show (4:3)</PresentationFormat>
  <Paragraphs>101</Paragraphs>
  <Slides>16</Slides>
  <Notes>15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1" baseType="lpstr">
      <vt:lpstr>Arial</vt:lpstr>
      <vt:lpstr>Calibri</vt:lpstr>
      <vt:lpstr>Gill Sans MT</vt:lpstr>
      <vt:lpstr>Wingdings</vt:lpstr>
      <vt:lpstr>Office Theme</vt:lpstr>
      <vt:lpstr>4.15 Management Review</vt:lpstr>
      <vt:lpstr>4.15.1</vt:lpstr>
      <vt:lpstr>Notes</vt:lpstr>
      <vt:lpstr>4.15.2</vt:lpstr>
      <vt:lpstr>4.15.3 (TNI Statement)</vt:lpstr>
      <vt:lpstr>What must/should be reviewed? (1)</vt:lpstr>
      <vt:lpstr>What must/should be reviewed? (2)</vt:lpstr>
      <vt:lpstr>What must/should be reviewed? (3)</vt:lpstr>
      <vt:lpstr>What must/should be reviewed? (4)</vt:lpstr>
      <vt:lpstr>What must/should be reviewed? (5)</vt:lpstr>
      <vt:lpstr>What must/should be reviewed? (6)</vt:lpstr>
      <vt:lpstr>What must/should be reviewed? (7)</vt:lpstr>
      <vt:lpstr>What must/should be reviewed? (8)</vt:lpstr>
      <vt:lpstr>What must/should be reviewed? (9)</vt:lpstr>
      <vt:lpstr>What must/should be reviewed? (10)</vt:lpstr>
      <vt:lpstr>What must/should be reviewed? (11)</vt:lpstr>
    </vt:vector>
  </TitlesOfParts>
  <Company>East Bay Municipal Utility District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4.5 Subcontracting of Environmental Tests</dc:title>
  <dc:creator>Arsem, Nirmela</dc:creator>
  <cp:lastModifiedBy>Lorien Fono</cp:lastModifiedBy>
  <cp:revision>38</cp:revision>
  <cp:lastPrinted>2018-07-06T23:26:10Z</cp:lastPrinted>
  <dcterms:created xsi:type="dcterms:W3CDTF">2018-03-20T15:29:34Z</dcterms:created>
  <dcterms:modified xsi:type="dcterms:W3CDTF">2019-02-13T17:24:06Z</dcterms:modified>
</cp:coreProperties>
</file>