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977" r:id="rId1"/>
    <p:sldMasterId id="2147484027" r:id="rId2"/>
  </p:sldMasterIdLst>
  <p:notesMasterIdLst>
    <p:notesMasterId r:id="rId21"/>
  </p:notesMasterIdLst>
  <p:handoutMasterIdLst>
    <p:handoutMasterId r:id="rId22"/>
  </p:handoutMasterIdLst>
  <p:sldIdLst>
    <p:sldId id="1194" r:id="rId3"/>
    <p:sldId id="1230" r:id="rId4"/>
    <p:sldId id="1217" r:id="rId5"/>
    <p:sldId id="1231" r:id="rId6"/>
    <p:sldId id="1210" r:id="rId7"/>
    <p:sldId id="1228" r:id="rId8"/>
    <p:sldId id="1238" r:id="rId9"/>
    <p:sldId id="1241" r:id="rId10"/>
    <p:sldId id="1232" r:id="rId11"/>
    <p:sldId id="1237" r:id="rId12"/>
    <p:sldId id="1234" r:id="rId13"/>
    <p:sldId id="1235" r:id="rId14"/>
    <p:sldId id="1201" r:id="rId15"/>
    <p:sldId id="1207" r:id="rId16"/>
    <p:sldId id="1239" r:id="rId17"/>
    <p:sldId id="1242" r:id="rId18"/>
    <p:sldId id="1243" r:id="rId19"/>
    <p:sldId id="1220"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orient="horz" pos="1968" userDrawn="1">
          <p15:clr>
            <a:srgbClr val="A4A3A4"/>
          </p15:clr>
        </p15:guide>
        <p15:guide id="3" orient="horz" pos="2983">
          <p15:clr>
            <a:srgbClr val="A4A3A4"/>
          </p15:clr>
        </p15:guide>
        <p15:guide id="4" orient="horz" pos="3974">
          <p15:clr>
            <a:srgbClr val="A4A3A4"/>
          </p15:clr>
        </p15:guide>
        <p15:guide id="5" pos="1356">
          <p15:clr>
            <a:srgbClr val="A4A3A4"/>
          </p15:clr>
        </p15:guide>
        <p15:guide id="6" pos="2711">
          <p15:clr>
            <a:srgbClr val="A4A3A4"/>
          </p15:clr>
        </p15:guide>
        <p15:guide id="7" pos="4065">
          <p15:clr>
            <a:srgbClr val="A4A3A4"/>
          </p15:clr>
        </p15:guide>
        <p15:guide id="8" pos="542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lk, Mike" initials="F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9EFF3"/>
    <a:srgbClr val="CFDDE5"/>
    <a:srgbClr val="49485E"/>
    <a:srgbClr val="CC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2039" autoAdjust="0"/>
  </p:normalViewPr>
  <p:slideViewPr>
    <p:cSldViewPr showGuides="1">
      <p:cViewPr varScale="1">
        <p:scale>
          <a:sx n="100" d="100"/>
          <a:sy n="100" d="100"/>
        </p:scale>
        <p:origin x="1818" y="78"/>
      </p:cViewPr>
      <p:guideLst>
        <p:guide orient="horz" pos="999"/>
        <p:guide orient="horz" pos="1968"/>
        <p:guide orient="horz" pos="2983"/>
        <p:guide orient="horz" pos="3974"/>
        <p:guide pos="1356"/>
        <p:guide pos="2711"/>
        <p:guide pos="4065"/>
        <p:guide pos="5420"/>
      </p:guideLst>
    </p:cSldViewPr>
  </p:slideViewPr>
  <p:outlineViewPr>
    <p:cViewPr>
      <p:scale>
        <a:sx n="33" d="100"/>
        <a:sy n="33" d="100"/>
      </p:scale>
      <p:origin x="0" y="-35688"/>
    </p:cViewPr>
  </p:outlineViewPr>
  <p:notesTextViewPr>
    <p:cViewPr>
      <p:scale>
        <a:sx n="3" d="2"/>
        <a:sy n="3" d="2"/>
      </p:scale>
      <p:origin x="0" y="0"/>
    </p:cViewPr>
  </p:notesTextViewPr>
  <p:sorterViewPr>
    <p:cViewPr>
      <p:scale>
        <a:sx n="50" d="100"/>
        <a:sy n="50" d="100"/>
      </p:scale>
      <p:origin x="0" y="0"/>
    </p:cViewPr>
  </p:sorterViewPr>
  <p:notesViewPr>
    <p:cSldViewPr showGuides="1">
      <p:cViewPr varScale="1">
        <p:scale>
          <a:sx n="79" d="100"/>
          <a:sy n="79" d="100"/>
        </p:scale>
        <p:origin x="226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5" tIns="46653" rIns="93305" bIns="46653"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05" tIns="46653" rIns="93305" bIns="46653" rtlCol="0"/>
          <a:lstStyle>
            <a:lvl1pPr algn="r">
              <a:defRPr sz="1300"/>
            </a:lvl1pPr>
          </a:lstStyle>
          <a:p>
            <a:fld id="{0BBE6F26-EA28-4181-A0D5-E140B173DCDD}" type="datetimeFigureOut">
              <a:rPr lang="en-US" smtClean="0"/>
              <a:t>3/18/2019</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05" tIns="46653" rIns="93305" bIns="46653"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05" tIns="46653" rIns="93305" bIns="46653" rtlCol="0" anchor="b"/>
          <a:lstStyle>
            <a:lvl1pPr algn="r">
              <a:defRPr sz="1300"/>
            </a:lvl1pPr>
          </a:lstStyle>
          <a:p>
            <a:fld id="{1FBAB97C-7FCF-4D5D-AA65-BA38847976C8}" type="slidenum">
              <a:rPr lang="en-US" smtClean="0"/>
              <a:t>‹#›</a:t>
            </a:fld>
            <a:endParaRPr lang="en-US"/>
          </a:p>
        </p:txBody>
      </p:sp>
    </p:spTree>
    <p:extLst>
      <p:ext uri="{BB962C8B-B14F-4D97-AF65-F5344CB8AC3E}">
        <p14:creationId xmlns:p14="http://schemas.microsoft.com/office/powerpoint/2010/main" val="243098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5" tIns="46653" rIns="93305" bIns="46653"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05" tIns="46653" rIns="93305" bIns="46653" rtlCol="0"/>
          <a:lstStyle>
            <a:lvl1pPr algn="r">
              <a:defRPr sz="1300"/>
            </a:lvl1pPr>
          </a:lstStyle>
          <a:p>
            <a:fld id="{97ABB351-787C-48E6-9963-197E8A6CD5EE}" type="datetimeFigureOut">
              <a:rPr lang="en-US" smtClean="0"/>
              <a:t>3/18/2019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5" tIns="46653" rIns="93305" bIns="4665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5" tIns="46653" rIns="93305" bIns="466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05" tIns="46653" rIns="93305" bIns="46653"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05" tIns="46653" rIns="93305" bIns="46653" rtlCol="0" anchor="b"/>
          <a:lstStyle>
            <a:lvl1pPr algn="r">
              <a:defRPr sz="1300"/>
            </a:lvl1pPr>
          </a:lstStyle>
          <a:p>
            <a:fld id="{E6403CB2-BD45-41B4-B4D2-8962B94F1CC6}" type="slidenum">
              <a:rPr lang="en-US" smtClean="0"/>
              <a:t>‹#›</a:t>
            </a:fld>
            <a:endParaRPr lang="en-US"/>
          </a:p>
        </p:txBody>
      </p:sp>
    </p:spTree>
    <p:extLst>
      <p:ext uri="{BB962C8B-B14F-4D97-AF65-F5344CB8AC3E}">
        <p14:creationId xmlns:p14="http://schemas.microsoft.com/office/powerpoint/2010/main" val="267512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C8F5824-49C6-4EC8-A212-116BD505545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3390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Possible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graphic presents</a:t>
            </a:r>
            <a:r>
              <a:rPr lang="en-US" baseline="0" dirty="0" smtClean="0"/>
              <a:t> the 60% load reduction range. The new and modified facilities is listed. The graphic has the footprint for each new unit process and highlights the facility needs differences between the dry and year-round limits. These upgrades would be a long-term, reliable solution, designed for at least 30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11</a:t>
            </a:fld>
            <a:endParaRPr lang="en-US"/>
          </a:p>
        </p:txBody>
      </p:sp>
    </p:spTree>
    <p:extLst>
      <p:ext uri="{BB962C8B-B14F-4D97-AF65-F5344CB8AC3E}">
        <p14:creationId xmlns:p14="http://schemas.microsoft.com/office/powerpoint/2010/main" val="73124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Possible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graphic presents</a:t>
            </a:r>
            <a:r>
              <a:rPr lang="en-US" baseline="0" dirty="0" smtClean="0"/>
              <a:t> the 80% load reduction range. The new and modified facilities is listed. The graphic has the footprint for each new unit process and highlights the facility needs differences between the dry and year-round limits. These upgrades would be a long-term, reliable solution, designed for at least 30 years.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12</a:t>
            </a:fld>
            <a:endParaRPr lang="en-US"/>
          </a:p>
        </p:txBody>
      </p:sp>
    </p:spTree>
    <p:extLst>
      <p:ext uri="{BB962C8B-B14F-4D97-AF65-F5344CB8AC3E}">
        <p14:creationId xmlns:p14="http://schemas.microsoft.com/office/powerpoint/2010/main" val="79886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the impact of nutrients on Bay health is yet unclear, a collaborative partnership that includes BACWA, the Regional Water Quality Control Board, San Francisco Estuary Institute (SFEI), </a:t>
            </a:r>
            <a:r>
              <a:rPr lang="en-US" sz="1200" b="0" i="0" u="none" strike="noStrike" kern="1200" baseline="0" dirty="0" err="1" smtClean="0">
                <a:solidFill>
                  <a:schemeClr val="tx1"/>
                </a:solidFill>
                <a:latin typeface="+mn-lt"/>
                <a:ea typeface="+mn-ea"/>
                <a:cs typeface="+mn-cs"/>
              </a:rPr>
              <a:t>Baykeeper</a:t>
            </a:r>
            <a:r>
              <a:rPr lang="en-US" sz="1200" b="0" i="0" u="none" strike="noStrike" kern="1200" baseline="0" dirty="0" smtClean="0">
                <a:solidFill>
                  <a:schemeClr val="tx1"/>
                </a:solidFill>
                <a:latin typeface="+mn-lt"/>
                <a:ea typeface="+mn-ea"/>
                <a:cs typeface="+mn-cs"/>
              </a:rPr>
              <a:t>, and others exists to better understand this situation. This collaborative effort is essential for developing a transparent and effective strategy for managing nutrients in the Bay.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Recently, the </a:t>
            </a:r>
            <a:r>
              <a:rPr lang="en-US" sz="1200" b="0" i="1" u="none" strike="noStrike" kern="1200" baseline="0" dirty="0" smtClean="0">
                <a:solidFill>
                  <a:schemeClr val="tx1"/>
                </a:solidFill>
                <a:latin typeface="+mn-lt"/>
                <a:ea typeface="+mn-ea"/>
                <a:cs typeface="+mn-cs"/>
              </a:rPr>
              <a:t>collaborative approach has garnered national attention by receiving the National Environmental Achievement Award in 2019 from the National Association of Clean Water Agencies (NACWA). NACWA is the nationally recognized leader in legislative, regulatory, and legal clean water advocacy. </a:t>
            </a:r>
            <a:endParaRPr lang="en-US" sz="1600" dirty="0"/>
          </a:p>
        </p:txBody>
      </p:sp>
      <p:sp>
        <p:nvSpPr>
          <p:cNvPr id="4" name="Slide Number Placeholder 3"/>
          <p:cNvSpPr>
            <a:spLocks noGrp="1"/>
          </p:cNvSpPr>
          <p:nvPr>
            <p:ph type="sldNum" sz="quarter" idx="10"/>
          </p:nvPr>
        </p:nvSpPr>
        <p:spPr/>
        <p:txBody>
          <a:bodyPr/>
          <a:lstStyle/>
          <a:p>
            <a:fld id="{3C8F5824-49C6-4EC8-A212-116BD5055457}" type="slidenum">
              <a:rPr lang="en-US" smtClean="0"/>
              <a:t>13</a:t>
            </a:fld>
            <a:endParaRPr lang="en-US"/>
          </a:p>
        </p:txBody>
      </p:sp>
    </p:spTree>
    <p:extLst>
      <p:ext uri="{BB962C8B-B14F-4D97-AF65-F5344CB8AC3E}">
        <p14:creationId xmlns:p14="http://schemas.microsoft.com/office/powerpoint/2010/main" val="257361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adoption of next Watershed Permit is anticipated in April 2019. It will include:</a:t>
            </a:r>
          </a:p>
          <a:p>
            <a:pPr marL="228600" indent="-228600">
              <a:buAutoNum type="arabicPeriod"/>
            </a:pPr>
            <a:r>
              <a:rPr lang="en-US" sz="1200" b="0" i="0" u="none" strike="noStrike" kern="1200" baseline="0" dirty="0" smtClean="0">
                <a:solidFill>
                  <a:schemeClr val="tx1"/>
                </a:solidFill>
                <a:latin typeface="+mn-lt"/>
                <a:ea typeface="+mn-ea"/>
                <a:cs typeface="+mn-cs"/>
              </a:rPr>
              <a:t>Additional work on the scientific studies being led by SFEI</a:t>
            </a:r>
          </a:p>
          <a:p>
            <a:pPr marL="228600" indent="-228600">
              <a:buAutoNum type="arabicPeriod"/>
            </a:pPr>
            <a:r>
              <a:rPr lang="en-US" sz="1200" b="0" i="0" u="none" strike="noStrike" kern="1200" baseline="0" dirty="0" smtClean="0">
                <a:solidFill>
                  <a:schemeClr val="tx1"/>
                </a:solidFill>
                <a:latin typeface="+mn-lt"/>
                <a:ea typeface="+mn-ea"/>
                <a:cs typeface="+mn-cs"/>
              </a:rPr>
              <a:t>And two additional special studies to further evaluate opportunities for nutrient discharge reduction.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403CB2-BD45-41B4-B4D2-8962B94F1CC6}" type="slidenum">
              <a:rPr lang="en-US" smtClean="0"/>
              <a:t>14</a:t>
            </a:fld>
            <a:endParaRPr lang="en-US"/>
          </a:p>
        </p:txBody>
      </p:sp>
    </p:spTree>
    <p:extLst>
      <p:ext uri="{BB962C8B-B14F-4D97-AF65-F5344CB8AC3E}">
        <p14:creationId xmlns:p14="http://schemas.microsoft.com/office/powerpoint/2010/main" val="129702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15</a:t>
            </a:fld>
            <a:endParaRPr lang="en-US"/>
          </a:p>
        </p:txBody>
      </p:sp>
    </p:spTree>
    <p:extLst>
      <p:ext uri="{BB962C8B-B14F-4D97-AF65-F5344CB8AC3E}">
        <p14:creationId xmlns:p14="http://schemas.microsoft.com/office/powerpoint/2010/main" val="197326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Nutrients, such as nitrogen and phosphorus, are naturally present in estuaries and are essential for a properly functioning biological community. The effects of nutrient level changes on a local ecosystem are gauged by a multitude of factors, and determining the appropriate level is a site-specific exercise.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San Francisco Bay receives some of the highest nitrogen loads among estuaries worldwide, but has yet to exhibit problems typical of nutrient-enriched estuaries. It is not known whether this level of nitrogen loading, which will continue to rise in proportion to human population increase, is sustainable over the long-term. A broad coalition of scientists, engineers, and policy-makers is in the process of evaluating the factors that cause the Bay’s resilience, conditions that may lead to a decline in the Bay’s health, and potential impacts on human and ecological health. A wide range of monitoring and special studies are underway to understand the implications on Bay water quality associated with changes in nutrient levels and other factors.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nutrients are essential for a healthy biological community, too much or too little can be bad. There has been concern that the Bay’s historic resilience is waning and that that the high nutrient loads could lead to more: </a:t>
            </a:r>
          </a:p>
          <a:p>
            <a:pPr marL="171450" indent="-171450">
              <a:buFont typeface="Arial" panose="020B0604020202020204" pitchFamily="34" charset="0"/>
              <a:buChar char="•"/>
            </a:pPr>
            <a:r>
              <a:rPr lang="en-US" dirty="0" smtClean="0"/>
              <a:t>Large algae blooms</a:t>
            </a:r>
          </a:p>
          <a:p>
            <a:pPr marL="171450" indent="-171450">
              <a:buFont typeface="Arial" panose="020B0604020202020204" pitchFamily="34" charset="0"/>
              <a:buChar char="•"/>
            </a:pPr>
            <a:r>
              <a:rPr lang="en-US" dirty="0" smtClean="0"/>
              <a:t>Low dissolved oxygen levels</a:t>
            </a:r>
          </a:p>
          <a:p>
            <a:pPr marL="171450" indent="-171450">
              <a:buFont typeface="Arial" panose="020B0604020202020204" pitchFamily="34" charset="0"/>
              <a:buChar char="•"/>
            </a:pPr>
            <a:r>
              <a:rPr lang="en-US" dirty="0" smtClean="0"/>
              <a:t>Harmful algae and toxins</a:t>
            </a:r>
          </a:p>
          <a:p>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2</a:t>
            </a:fld>
            <a:endParaRPr lang="en-US"/>
          </a:p>
        </p:txBody>
      </p:sp>
    </p:spTree>
    <p:extLst>
      <p:ext uri="{BB962C8B-B14F-4D97-AF65-F5344CB8AC3E}">
        <p14:creationId xmlns:p14="http://schemas.microsoft.com/office/powerpoint/2010/main" val="288222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Due to the uncertainty of nutrient impairment, the Water Board issued the Nutrient Watershed Permit in April 2014 to conduct special studies to:</a:t>
            </a:r>
          </a:p>
          <a:p>
            <a:pPr marL="171450" indent="-171450">
              <a:buFont typeface="Arial" panose="020B0604020202020204" pitchFamily="34" charset="0"/>
              <a:buChar char="•"/>
            </a:pPr>
            <a:r>
              <a:rPr lang="en-US" dirty="0" smtClean="0"/>
              <a:t>Better understand nutrient loads through monitoring, modeling and embayment studies</a:t>
            </a:r>
          </a:p>
          <a:p>
            <a:pPr marL="628650" lvl="1" indent="-171450">
              <a:buFont typeface="Arial" panose="020B0604020202020204" pitchFamily="34" charset="0"/>
              <a:buChar char="•"/>
            </a:pPr>
            <a:r>
              <a:rPr lang="en-US" dirty="0" smtClean="0"/>
              <a:t>Support science plan development and implementation</a:t>
            </a:r>
          </a:p>
          <a:p>
            <a:pPr marL="628650" lvl="1" indent="-171450">
              <a:buFont typeface="Arial" panose="020B0604020202020204" pitchFamily="34" charset="0"/>
              <a:buChar char="•"/>
            </a:pPr>
            <a:r>
              <a:rPr lang="en-US" dirty="0" smtClean="0"/>
              <a:t>Support receiving water monitoring for nutrients</a:t>
            </a:r>
          </a:p>
          <a:p>
            <a:pPr marL="628650" lvl="1" indent="-171450">
              <a:buFont typeface="Arial" panose="020B0604020202020204" pitchFamily="34" charset="0"/>
              <a:buChar char="•"/>
            </a:pPr>
            <a:r>
              <a:rPr lang="en-US" dirty="0" smtClean="0"/>
              <a:t>This work is ongoing</a:t>
            </a:r>
          </a:p>
          <a:p>
            <a:pPr marL="171450" indent="-171450">
              <a:buFont typeface="Arial" panose="020B0604020202020204" pitchFamily="34" charset="0"/>
              <a:buChar char="•"/>
            </a:pPr>
            <a:r>
              <a:rPr lang="en-US" dirty="0" smtClean="0"/>
              <a:t>Evaluate potential nutrient discharge reduction opportunities at each plant</a:t>
            </a:r>
          </a:p>
          <a:p>
            <a:pPr marL="628650" lvl="1" indent="-171450">
              <a:buFont typeface="Arial" panose="020B0604020202020204" pitchFamily="34" charset="0"/>
              <a:buChar char="•"/>
            </a:pPr>
            <a:r>
              <a:rPr lang="en-US" dirty="0" smtClean="0"/>
              <a:t>Potential load reduction</a:t>
            </a:r>
          </a:p>
          <a:p>
            <a:pPr marL="628650" lvl="1" indent="-171450">
              <a:buFont typeface="Arial" panose="020B0604020202020204" pitchFamily="34" charset="0"/>
              <a:buChar char="•"/>
            </a:pPr>
            <a:r>
              <a:rPr lang="en-US" dirty="0" smtClean="0"/>
              <a:t>Costs</a:t>
            </a:r>
          </a:p>
          <a:p>
            <a:pPr marL="628650" lvl="1" indent="-171450">
              <a:buFont typeface="Arial" panose="020B0604020202020204" pitchFamily="34" charset="0"/>
              <a:buChar char="•"/>
            </a:pPr>
            <a:r>
              <a:rPr lang="en-US" dirty="0" smtClean="0"/>
              <a:t>Adverse/Ancillary Impacts</a:t>
            </a:r>
          </a:p>
          <a:p>
            <a:pPr marL="628650" lvl="1" indent="-171450">
              <a:buFont typeface="Arial" panose="020B0604020202020204" pitchFamily="34" charset="0"/>
              <a:buChar char="•"/>
            </a:pPr>
            <a:r>
              <a:rPr lang="en-US" dirty="0" smtClean="0"/>
              <a:t>Summary report was submitted in June 2018</a:t>
            </a:r>
          </a:p>
          <a:p>
            <a:pPr algn="l"/>
            <a:r>
              <a:rPr lang="en-US" sz="1200" dirty="0" smtClean="0">
                <a:solidFill>
                  <a:schemeClr val="bg2"/>
                </a:solidFill>
              </a:rPr>
              <a:t>Ultimately,</a:t>
            </a:r>
            <a:r>
              <a:rPr lang="en-US" sz="1200" baseline="0" dirty="0" smtClean="0">
                <a:solidFill>
                  <a:schemeClr val="bg2"/>
                </a:solidFill>
              </a:rPr>
              <a:t> t</a:t>
            </a:r>
            <a:r>
              <a:rPr lang="en-US" sz="1200" dirty="0" smtClean="0">
                <a:solidFill>
                  <a:schemeClr val="bg2"/>
                </a:solidFill>
              </a:rPr>
              <a:t>he Watershed Permit Required Each Wastewater Treatment Plant to Develop Strategies and Costs for Low-, Medium-, and High-Level Nutrient Load Reduction. The study was coordinated by BACWA, the Bay Area Clean Water Agencies, a joint</a:t>
            </a:r>
            <a:r>
              <a:rPr lang="en-US" sz="1200" baseline="0" dirty="0" smtClean="0">
                <a:solidFill>
                  <a:schemeClr val="bg2"/>
                </a:solidFill>
              </a:rPr>
              <a:t> powers agency that represents the wastewater treatment agencies in the San Francisco Bay Area on various regulatory issues. </a:t>
            </a:r>
            <a:endParaRPr lang="en-US" sz="1200" dirty="0" smtClean="0">
              <a:solidFill>
                <a:schemeClr val="bg2"/>
              </a:solidFill>
            </a:endParaRPr>
          </a:p>
          <a:p>
            <a:endParaRPr lang="en-US" dirty="0" smtClean="0"/>
          </a:p>
          <a:p>
            <a:endParaRPr lang="en-US" dirty="0" smtClean="0"/>
          </a:p>
          <a:p>
            <a:r>
              <a:rPr lang="en-US" dirty="0" smtClean="0"/>
              <a:t>The Watershed Permit will be considered for re-issuance every 5 years.</a:t>
            </a:r>
            <a:r>
              <a:rPr lang="en-US" baseline="0" dirty="0" smtClean="0"/>
              <a:t> The next one is anticipated in April 2019. </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C8F5824-49C6-4EC8-A212-116BD5055457}" type="slidenum">
              <a:rPr lang="en-US" smtClean="0"/>
              <a:t>3</a:t>
            </a:fld>
            <a:endParaRPr lang="en-US"/>
          </a:p>
        </p:txBody>
      </p:sp>
    </p:spTree>
    <p:extLst>
      <p:ext uri="{BB962C8B-B14F-4D97-AF65-F5344CB8AC3E}">
        <p14:creationId xmlns:p14="http://schemas.microsoft.com/office/powerpoint/2010/main" val="363494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37 agencies that participated in the nutrient reduction study treat</a:t>
            </a:r>
            <a:r>
              <a:rPr lang="en-US" baseline="0" dirty="0" smtClean="0"/>
              <a:t> the wastewater </a:t>
            </a:r>
            <a:r>
              <a:rPr lang="en-US" dirty="0" smtClean="0"/>
              <a:t>for</a:t>
            </a:r>
            <a:r>
              <a:rPr lang="en-US" baseline="0" dirty="0" smtClean="0"/>
              <a:t> over 7 million people in the San Francisco region</a:t>
            </a:r>
            <a:r>
              <a:rPr lang="en-US" dirty="0" smtClean="0"/>
              <a:t>. These wastewater treatment plants, which range in capacity from</a:t>
            </a:r>
            <a:r>
              <a:rPr lang="en-US" baseline="0" dirty="0" smtClean="0"/>
              <a:t> 1-167 million gallons per day,</a:t>
            </a:r>
            <a:r>
              <a:rPr lang="en-US" dirty="0" smtClean="0"/>
              <a:t> have the ability to treat a total of about 450 million gallons per day. Approximately half of the plants</a:t>
            </a:r>
            <a:r>
              <a:rPr lang="en-US" baseline="0" dirty="0" smtClean="0"/>
              <a:t> are less than 10 </a:t>
            </a:r>
            <a:r>
              <a:rPr lang="en-US" baseline="0" dirty="0" err="1" smtClean="0"/>
              <a:t>mgd</a:t>
            </a:r>
            <a:r>
              <a:rPr lang="en-US" baseline="0" dirty="0" smtClean="0"/>
              <a:t> and each one of the plants is unique. </a:t>
            </a:r>
          </a:p>
          <a:p>
            <a:endParaRPr lang="en-US" baseline="0" dirty="0" smtClean="0"/>
          </a:p>
          <a:p>
            <a:r>
              <a:rPr lang="en-US" baseline="0" dirty="0" smtClean="0"/>
              <a:t>The plants were not originally designed to remove nutrients. As a result, the treated effluent from these plants represents about 2/3’s of the nutrient load discharged to the Bay. </a:t>
            </a:r>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4</a:t>
            </a:fld>
            <a:endParaRPr lang="en-US"/>
          </a:p>
        </p:txBody>
      </p:sp>
    </p:spTree>
    <p:extLst>
      <p:ext uri="{BB962C8B-B14F-4D97-AF65-F5344CB8AC3E}">
        <p14:creationId xmlns:p14="http://schemas.microsoft.com/office/powerpoint/2010/main" val="391367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Nutrient Reduction</a:t>
            </a:r>
            <a:r>
              <a:rPr lang="en-US" baseline="0" dirty="0" smtClean="0"/>
              <a:t> Study were summarized in a report. An individual report was also prepared for each one of the 37 participating plants that detailed the results of the analyses for each of the nutrient reduction scenarios. The reports also include capital, O&amp;M and present value costs, as well as advantages and disadvantages associated with the scenarios, including for example impacts to greenhouse gas emissions (or GHGs). For each plant, various emerging technologies were also identified for further investigation and consideration. Many of the emerging technologies have the potential for cost savings and/or a small footprint. </a:t>
            </a:r>
            <a:endParaRPr lang="en-US" dirty="0" smtClean="0"/>
          </a:p>
        </p:txBody>
      </p:sp>
      <p:sp>
        <p:nvSpPr>
          <p:cNvPr id="4" name="Slide Number Placeholder 3"/>
          <p:cNvSpPr>
            <a:spLocks noGrp="1"/>
          </p:cNvSpPr>
          <p:nvPr>
            <p:ph type="sldNum" sz="quarter" idx="10"/>
          </p:nvPr>
        </p:nvSpPr>
        <p:spPr/>
        <p:txBody>
          <a:bodyPr/>
          <a:lstStyle/>
          <a:p>
            <a:fld id="{F4909563-CFF4-439D-B91E-DCDF385EB800}" type="slidenum">
              <a:rPr lang="en-US" smtClean="0"/>
              <a:t>5</a:t>
            </a:fld>
            <a:endParaRPr lang="en-US" dirty="0"/>
          </a:p>
        </p:txBody>
      </p:sp>
    </p:spTree>
    <p:extLst>
      <p:ext uri="{BB962C8B-B14F-4D97-AF65-F5344CB8AC3E}">
        <p14:creationId xmlns:p14="http://schemas.microsoft.com/office/powerpoint/2010/main" val="271497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 results</a:t>
            </a:r>
            <a:r>
              <a:rPr lang="en-US" baseline="0" dirty="0" smtClean="0"/>
              <a:t> for each of the nutrient reduction scenarios evaluated in the study. As you can see, with low level nutrient reduction, we may be able to achieve up to about 20% reduction in total nitrogen loads discharged to the bay at a capital cost of $119M - $391M. The range represents optimization of existing plant facilities on the low end to construction of sidestream treatment on the higher end. </a:t>
            </a:r>
          </a:p>
          <a:p>
            <a:endParaRPr lang="en-US" baseline="0" dirty="0" smtClean="0"/>
          </a:p>
          <a:p>
            <a:r>
              <a:rPr lang="en-US" baseline="0" dirty="0" smtClean="0"/>
              <a:t>To achieve a roughly 60% reduction in nutrient loads, the costs increase to $7 Billion. And to achieve a roughly 80% reduction, the capital costs further increase to as much as $8.5 Billion.</a:t>
            </a:r>
          </a:p>
          <a:p>
            <a:endParaRPr lang="en-US" baseline="0" dirty="0" smtClean="0"/>
          </a:p>
          <a:p>
            <a:r>
              <a:rPr lang="en-US" baseline="0" dirty="0" smtClean="0"/>
              <a:t>The slide also shows the relative magnitude of costs for each of the 37 agencies. Notably, the capital costs for some of the largest plants are the highest. </a:t>
            </a:r>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6</a:t>
            </a:fld>
            <a:endParaRPr lang="en-US"/>
          </a:p>
        </p:txBody>
      </p:sp>
    </p:spTree>
    <p:extLst>
      <p:ext uri="{BB962C8B-B14F-4D97-AF65-F5344CB8AC3E}">
        <p14:creationId xmlns:p14="http://schemas.microsoft.com/office/powerpoint/2010/main" val="238649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a:t>
            </a:r>
            <a:r>
              <a:rPr lang="en-US" baseline="0" dirty="0" smtClean="0"/>
              <a:t> slide </a:t>
            </a:r>
            <a:r>
              <a:rPr lang="en-US" dirty="0" smtClean="0"/>
              <a:t>should be updated with agency-specific results. Talking points should be specific to your plant. </a:t>
            </a:r>
            <a:r>
              <a:rPr lang="en-US" baseline="0" dirty="0" smtClean="0"/>
              <a:t>The idea is that each agency could populate the first column of data per heading group as a means to compare against the overall findings.</a:t>
            </a:r>
          </a:p>
          <a:p>
            <a:endParaRPr lang="en-US" baseline="0" dirty="0" smtClean="0"/>
          </a:p>
          <a:p>
            <a:r>
              <a:rPr lang="en-US" baseline="0" dirty="0" smtClean="0"/>
              <a:t>This table could be followed with a summary of the concepts that showcases the capital cost, reduction, and a visual depiction. For facilities that had both an optimization/sidestream concepts, the agency can either show both or the one that seems to make the most sense for their facility. Given the difference in reliability between optimization (interim solution) and sidestream (up to permitted capacity), it probably makes the most sense for the agency to limit the presentation to 1 high level concept.</a:t>
            </a:r>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8</a:t>
            </a:fld>
            <a:endParaRPr lang="en-US"/>
          </a:p>
        </p:txBody>
      </p:sp>
    </p:spTree>
    <p:extLst>
      <p:ext uri="{BB962C8B-B14F-4D97-AF65-F5344CB8AC3E}">
        <p14:creationId xmlns:p14="http://schemas.microsoft.com/office/powerpoint/2010/main" val="117957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 chose Delta Diablo as they have both Optimization and Sidestream</a:t>
            </a:r>
            <a:r>
              <a:rPr lang="en-US" baseline="0" dirty="0" smtClean="0"/>
              <a:t>. Rather than confuse the audience by showing both 10-20% load reduction options and needing additional technical insights, it is better to choose optimization or sidestream for such instances. </a:t>
            </a:r>
            <a:endParaRPr lang="en-US" dirty="0" smtClean="0"/>
          </a:p>
          <a:p>
            <a:endParaRPr lang="en-US" dirty="0" smtClean="0"/>
          </a:p>
          <a:p>
            <a:r>
              <a:rPr lang="en-US" dirty="0" smtClean="0"/>
              <a:t>Possible explanation:</a:t>
            </a:r>
          </a:p>
          <a:p>
            <a:r>
              <a:rPr lang="en-US" dirty="0" smtClean="0"/>
              <a:t>This graphic presents</a:t>
            </a:r>
            <a:r>
              <a:rPr lang="en-US" baseline="0" dirty="0" smtClean="0"/>
              <a:t> the 10-20% load reduction in the brochure and it is referred to as “optimization”. It is important to note that while the capital cost is lower than the other 10-20% load reduction option (see the next slide), it is not as reliable as the other option and it would only be an interim solution. The other 10-20% load reduction option is proven and has capacity through upgrades. </a:t>
            </a:r>
            <a:endParaRPr lang="en-US" dirty="0"/>
          </a:p>
        </p:txBody>
      </p:sp>
      <p:sp>
        <p:nvSpPr>
          <p:cNvPr id="4" name="Slide Number Placeholder 3"/>
          <p:cNvSpPr>
            <a:spLocks noGrp="1"/>
          </p:cNvSpPr>
          <p:nvPr>
            <p:ph type="sldNum" sz="quarter" idx="10"/>
          </p:nvPr>
        </p:nvSpPr>
        <p:spPr/>
        <p:txBody>
          <a:bodyPr/>
          <a:lstStyle/>
          <a:p>
            <a:fld id="{E6403CB2-BD45-41B4-B4D2-8962B94F1CC6}" type="slidenum">
              <a:rPr lang="en-US" smtClean="0"/>
              <a:t>9</a:t>
            </a:fld>
            <a:endParaRPr lang="en-US"/>
          </a:p>
        </p:txBody>
      </p:sp>
    </p:spTree>
    <p:extLst>
      <p:ext uri="{BB962C8B-B14F-4D97-AF65-F5344CB8AC3E}">
        <p14:creationId xmlns:p14="http://schemas.microsoft.com/office/powerpoint/2010/main" val="110992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 chose Delta Diablo as they have both Optimization and Sidestream</a:t>
            </a:r>
            <a:r>
              <a:rPr lang="en-US" baseline="0" dirty="0" smtClean="0"/>
              <a:t>. Rather than confuse the audience by showing both 10-20% load reduction options and needing additional technical insights, it is better to choose optimization or sidestream for such instances. </a:t>
            </a:r>
            <a:endParaRPr lang="en-US" dirty="0" smtClean="0"/>
          </a:p>
          <a:p>
            <a:endParaRPr lang="en-US" dirty="0" smtClean="0"/>
          </a:p>
          <a:p>
            <a:r>
              <a:rPr lang="en-US" dirty="0" smtClean="0"/>
              <a:t>Possible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graphic presents</a:t>
            </a:r>
            <a:r>
              <a:rPr lang="en-US" baseline="0" dirty="0" smtClean="0"/>
              <a:t> the 10-20% in the brochure and it is known as sidestream treatment. It is important to note that while the capital cost is higher than optimization, it is more reliable and it is viewed as long-term solution as it has capacity through upgrades. </a:t>
            </a:r>
            <a:endParaRPr lang="en-US" dirty="0" smtClean="0"/>
          </a:p>
        </p:txBody>
      </p:sp>
      <p:sp>
        <p:nvSpPr>
          <p:cNvPr id="4" name="Slide Number Placeholder 3"/>
          <p:cNvSpPr>
            <a:spLocks noGrp="1"/>
          </p:cNvSpPr>
          <p:nvPr>
            <p:ph type="sldNum" sz="quarter" idx="10"/>
          </p:nvPr>
        </p:nvSpPr>
        <p:spPr/>
        <p:txBody>
          <a:bodyPr/>
          <a:lstStyle/>
          <a:p>
            <a:fld id="{E6403CB2-BD45-41B4-B4D2-8962B94F1CC6}" type="slidenum">
              <a:rPr lang="en-US" smtClean="0"/>
              <a:t>10</a:t>
            </a:fld>
            <a:endParaRPr lang="en-US"/>
          </a:p>
        </p:txBody>
      </p:sp>
    </p:spTree>
    <p:extLst>
      <p:ext uri="{BB962C8B-B14F-4D97-AF65-F5344CB8AC3E}">
        <p14:creationId xmlns:p14="http://schemas.microsoft.com/office/powerpoint/2010/main" val="247937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sp>
          <p:nvSpPr>
            <p:cNvPr id="24" name="Rectangle 23"/>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p:cNvSpPr>
              <a:spLocks noEditPoints="1"/>
            </p:cNvSpPr>
            <p:nvPr userDrawn="1"/>
          </p:nvSpPr>
          <p:spPr bwMode="auto">
            <a:xfrm>
              <a:off x="4032676" y="313134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2015 HDR, all rights reserved.</a:t>
              </a:r>
            </a:p>
          </p:txBody>
        </p:sp>
      </p:grpSp>
    </p:spTree>
    <p:extLst>
      <p:ext uri="{BB962C8B-B14F-4D97-AF65-F5344CB8AC3E}">
        <p14:creationId xmlns:p14="http://schemas.microsoft.com/office/powerpoint/2010/main" val="13193704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8"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11" name="Rectangle 10"/>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12" name="Rectangle 11"/>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33166973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13"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
        <p:nvSpPr>
          <p:cNvPr id="10" name="Rectangle 9"/>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12" name="Rectangle 11"/>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42237397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38160399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1"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51076683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5"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13275971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Header Content C">
    <p:spTree>
      <p:nvGrpSpPr>
        <p:cNvPr id="1" name=""/>
        <p:cNvGrpSpPr/>
        <p:nvPr/>
      </p:nvGrpSpPr>
      <p:grpSpPr>
        <a:xfrm>
          <a:off x="0" y="0"/>
          <a:ext cx="0" cy="0"/>
          <a:chOff x="0" y="0"/>
          <a:chExt cx="0" cy="0"/>
        </a:xfrm>
      </p:grpSpPr>
      <p:sp>
        <p:nvSpPr>
          <p:cNvPr id="7" name="Text Placeholder 2"/>
          <p:cNvSpPr>
            <a:spLocks noGrp="1"/>
          </p:cNvSpPr>
          <p:nvPr>
            <p:ph type="body" sz="quarter" idx="16"/>
          </p:nvPr>
        </p:nvSpPr>
        <p:spPr>
          <a:xfrm>
            <a:off x="-11755" y="1143260"/>
            <a:ext cx="8616005"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3"/>
          <p:cNvSpPr>
            <a:spLocks noGrp="1"/>
          </p:cNvSpPr>
          <p:nvPr>
            <p:ph type="title" hasCustomPrompt="1"/>
          </p:nvPr>
        </p:nvSpPr>
        <p:spPr>
          <a:xfrm>
            <a:off x="0" y="0"/>
            <a:ext cx="8604250" cy="1164167"/>
          </a:xfrm>
        </p:spPr>
        <p:txBody>
          <a:bodyPr>
            <a:noAutofit/>
          </a:bodyPr>
          <a:lstStyle>
            <a:lvl1pPr>
              <a:defRPr/>
            </a:lvl1pPr>
          </a:lstStyle>
          <a:p>
            <a:r>
              <a:rPr lang="en-US" dirty="0" smtClean="0"/>
              <a:t>Header</a:t>
            </a:r>
            <a:endParaRPr lang="en-US" dirty="0"/>
          </a:p>
        </p:txBody>
      </p:sp>
      <p:sp>
        <p:nvSpPr>
          <p:cNvPr id="2" name="Rectangle 1"/>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11" name="Rectangle 10"/>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381385830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Header Content D">
    <p:spTree>
      <p:nvGrpSpPr>
        <p:cNvPr id="1" name=""/>
        <p:cNvGrpSpPr/>
        <p:nvPr/>
      </p:nvGrpSpPr>
      <p:grpSpPr>
        <a:xfrm>
          <a:off x="0" y="0"/>
          <a:ext cx="0" cy="0"/>
          <a:chOff x="0" y="0"/>
          <a:chExt cx="0" cy="0"/>
        </a:xfrm>
      </p:grpSpPr>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7"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
        <p:nvSpPr>
          <p:cNvPr id="12" name="Rectangle 11"/>
          <p:cNvSpPr/>
          <p:nvPr userDrawn="1"/>
        </p:nvSpPr>
        <p:spPr>
          <a:xfrm>
            <a:off x="8610600" y="4762500"/>
            <a:ext cx="533400" cy="20955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133762914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Header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21365008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17712226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Header Content A">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1755" y="1142269"/>
            <a:ext cx="4309593"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303713" y="1142269"/>
            <a:ext cx="4840287"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303713" y="0"/>
            <a:ext cx="4840288"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Tree>
    <p:extLst>
      <p:ext uri="{BB962C8B-B14F-4D97-AF65-F5344CB8AC3E}">
        <p14:creationId xmlns:p14="http://schemas.microsoft.com/office/powerpoint/2010/main" val="97924951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3" y="1"/>
            <a:ext cx="4300537" cy="630872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1" y="1"/>
            <a:ext cx="4303713" cy="317288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7" name="Picture Placeholder 2"/>
          <p:cNvSpPr>
            <a:spLocks noGrp="1"/>
          </p:cNvSpPr>
          <p:nvPr>
            <p:ph type="pic" sz="quarter" idx="23" hasCustomPrompt="1"/>
          </p:nvPr>
        </p:nvSpPr>
        <p:spPr>
          <a:xfrm>
            <a:off x="1" y="6308725"/>
            <a:ext cx="4303713" cy="549193"/>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1" name="Title 3"/>
          <p:cNvSpPr>
            <a:spLocks noGrp="1"/>
          </p:cNvSpPr>
          <p:nvPr>
            <p:ph type="title" hasCustomPrompt="1"/>
          </p:nvPr>
        </p:nvSpPr>
        <p:spPr>
          <a:xfrm>
            <a:off x="117020" y="3435349"/>
            <a:ext cx="4178755" cy="2006600"/>
          </a:xfrm>
        </p:spPr>
        <p:txBody>
          <a:bodyPr anchor="ctr">
            <a:noAutofit/>
          </a:bodyPr>
          <a:lstStyle>
            <a:lvl1pPr>
              <a:lnSpc>
                <a:spcPts val="3200"/>
              </a:lnSpc>
              <a:defRPr sz="3200" baseline="0"/>
            </a:lvl1pPr>
          </a:lstStyle>
          <a:p>
            <a:r>
              <a:rPr lang="en-US" dirty="0" smtClean="0"/>
              <a:t>Click here to edit header</a:t>
            </a:r>
            <a:endParaRPr lang="en-US" dirty="0"/>
          </a:p>
        </p:txBody>
      </p:sp>
      <p:sp>
        <p:nvSpPr>
          <p:cNvPr id="13" name="Freeform 6"/>
          <p:cNvSpPr>
            <a:spLocks noChangeAspect="1" noEditPoints="1"/>
          </p:cNvSpPr>
          <p:nvPr userDrawn="1"/>
        </p:nvSpPr>
        <p:spPr bwMode="auto">
          <a:xfrm>
            <a:off x="387352" y="5738316"/>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2015 HDR, all rights reserved.</a:t>
            </a:r>
          </a:p>
        </p:txBody>
      </p:sp>
      <p:sp>
        <p:nvSpPr>
          <p:cNvPr id="12" name="Rectangle 11"/>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14" name="Rectangle 13"/>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335811946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er Content B">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1755" y="1142269"/>
            <a:ext cx="4309593"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572000" y="1142269"/>
            <a:ext cx="4572000"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571999" y="0"/>
            <a:ext cx="4572001"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
        <p:nvSpPr>
          <p:cNvPr id="7"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2"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3"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3143609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096304"/>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1755" y="1903364"/>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1" y="4251"/>
            <a:ext cx="4303713"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77009185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1" y="1094328"/>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1755" y="1901388"/>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1" y="2275"/>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4308463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90598"/>
            <a:ext cx="860425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7658"/>
            <a:ext cx="861600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455"/>
            <a:ext cx="8604250" cy="1164167"/>
          </a:xfrm>
        </p:spPr>
        <p:txBody>
          <a:bodyPr>
            <a:noAutofit/>
          </a:bodyPr>
          <a:lstStyle>
            <a:lvl1pPr>
              <a:defRPr/>
            </a:lvl1pPr>
          </a:lstStyle>
          <a:p>
            <a:r>
              <a:rPr lang="en-US" dirty="0" smtClean="0"/>
              <a:t>Header</a:t>
            </a:r>
            <a:endParaRPr lang="en-US" dirty="0"/>
          </a:p>
        </p:txBody>
      </p:sp>
      <p:sp>
        <p:nvSpPr>
          <p:cNvPr id="8" name="Rectangle 7"/>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9" name="Rectangle 8"/>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45210525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84498"/>
            <a:ext cx="9143264"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1558"/>
            <a:ext cx="915575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7555"/>
            <a:ext cx="9143264" cy="1164167"/>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indent="0">
              <a:buNone/>
              <a:defRPr sz="1400"/>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95691078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eader Content C">
    <p:spTree>
      <p:nvGrpSpPr>
        <p:cNvPr id="1" name=""/>
        <p:cNvGrpSpPr/>
        <p:nvPr/>
      </p:nvGrpSpPr>
      <p:grpSpPr>
        <a:xfrm>
          <a:off x="0" y="0"/>
          <a:ext cx="0" cy="0"/>
          <a:chOff x="0" y="0"/>
          <a:chExt cx="0" cy="0"/>
        </a:xfrm>
      </p:grpSpPr>
      <p:sp>
        <p:nvSpPr>
          <p:cNvPr id="7" name="Text Placeholder 4"/>
          <p:cNvSpPr>
            <a:spLocks noGrp="1"/>
          </p:cNvSpPr>
          <p:nvPr>
            <p:ph type="body" sz="quarter" idx="15" hasCustomPrompt="1"/>
          </p:nvPr>
        </p:nvSpPr>
        <p:spPr>
          <a:xfrm>
            <a:off x="1" y="1086945"/>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4005"/>
            <a:ext cx="4315468"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5108"/>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6945"/>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4005"/>
            <a:ext cx="4841719"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9060"/>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
        <p:nvSpPr>
          <p:cNvPr id="10" name="Rectangle 9"/>
          <p:cNvSpPr/>
          <p:nvPr userDrawn="1"/>
        </p:nvSpPr>
        <p:spPr>
          <a:xfrm rot="16200000">
            <a:off x="1899557" y="4414157"/>
            <a:ext cx="533400" cy="4354286"/>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11" name="Rectangle 10"/>
          <p:cNvSpPr/>
          <p:nvPr userDrawn="1"/>
        </p:nvSpPr>
        <p:spPr>
          <a:xfrm rot="16200000">
            <a:off x="6478814" y="4192815"/>
            <a:ext cx="533400" cy="4796971"/>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336604686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eader Content D">
    <p:spTree>
      <p:nvGrpSpPr>
        <p:cNvPr id="1" name=""/>
        <p:cNvGrpSpPr/>
        <p:nvPr/>
      </p:nvGrpSpPr>
      <p:grpSpPr>
        <a:xfrm>
          <a:off x="0" y="0"/>
          <a:ext cx="0" cy="0"/>
          <a:chOff x="0" y="0"/>
          <a:chExt cx="0" cy="0"/>
        </a:xfrm>
      </p:grpSpPr>
      <p:sp>
        <p:nvSpPr>
          <p:cNvPr id="7" name="Text Placeholder 4"/>
          <p:cNvSpPr>
            <a:spLocks noGrp="1"/>
          </p:cNvSpPr>
          <p:nvPr>
            <p:ph type="body" sz="quarter" idx="15" hasCustomPrompt="1"/>
          </p:nvPr>
        </p:nvSpPr>
        <p:spPr>
          <a:xfrm>
            <a:off x="1" y="1085552"/>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2612"/>
            <a:ext cx="4315468"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6501"/>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5552"/>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2612"/>
            <a:ext cx="4841719"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7667"/>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
        <p:nvSpPr>
          <p:cNvPr id="10"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6"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04450720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307554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6453188" y="0"/>
            <a:ext cx="2690812" cy="4760384"/>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04600131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2954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238315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463677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689038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238315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463677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689038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7"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900641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4" y="0"/>
            <a:ext cx="4300537" cy="316071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60713"/>
            <a:ext cx="2152650" cy="3697288"/>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4455744" y="4840659"/>
            <a:ext cx="4688256"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150890" y="3160713"/>
            <a:ext cx="2151063" cy="3697287"/>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1" y="1"/>
            <a:ext cx="4303713" cy="31988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4455744" y="3377794"/>
            <a:ext cx="4688256" cy="1478593"/>
          </a:xfrm>
        </p:spPr>
        <p:txBody>
          <a:bodyPr>
            <a:noAutofit/>
          </a:bodyPr>
          <a:lstStyle>
            <a:lvl1pPr>
              <a:lnSpc>
                <a:spcPts val="3200"/>
              </a:lnSpc>
              <a:defRPr sz="3200" baseline="0"/>
            </a:lvl1pPr>
          </a:lstStyle>
          <a:p>
            <a:r>
              <a:rPr lang="en-US" dirty="0" smtClean="0"/>
              <a:t>Click here to edit header</a:t>
            </a:r>
            <a:endParaRPr lang="en-US" dirty="0"/>
          </a:p>
        </p:txBody>
      </p:sp>
      <p:sp>
        <p:nvSpPr>
          <p:cNvPr id="21" name="Freeform 6"/>
          <p:cNvSpPr>
            <a:spLocks noChangeAspect="1" noEditPoints="1"/>
          </p:cNvSpPr>
          <p:nvPr userDrawn="1"/>
        </p:nvSpPr>
        <p:spPr bwMode="auto">
          <a:xfrm>
            <a:off x="4708768" y="600989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2015 HDR, all rights reserved.</a:t>
            </a:r>
          </a:p>
        </p:txBody>
      </p:sp>
      <p:sp>
        <p:nvSpPr>
          <p:cNvPr id="19" name="Rectangle 18"/>
          <p:cNvSpPr/>
          <p:nvPr userDrawn="1"/>
        </p:nvSpPr>
        <p:spPr>
          <a:xfrm>
            <a:off x="8610600" y="0"/>
            <a:ext cx="533400" cy="316865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413316989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2954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238315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463677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689038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238315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463677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689038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2954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2954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238315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463677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689038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238315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463677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689038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8"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67199466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2954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238315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463677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689038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238315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463677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689038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2" name="Picture Placeholder 14"/>
          <p:cNvSpPr>
            <a:spLocks noGrp="1"/>
          </p:cNvSpPr>
          <p:nvPr>
            <p:ph type="pic" sz="quarter" idx="41" hasCustomPrompt="1"/>
          </p:nvPr>
        </p:nvSpPr>
        <p:spPr>
          <a:xfrm>
            <a:off x="12954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3" name="Text Placeholder 3"/>
          <p:cNvSpPr>
            <a:spLocks noGrp="1"/>
          </p:cNvSpPr>
          <p:nvPr>
            <p:ph type="body" sz="quarter" idx="42" hasCustomPrompt="1"/>
          </p:nvPr>
        </p:nvSpPr>
        <p:spPr>
          <a:xfrm>
            <a:off x="12954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4" name="Picture Placeholder 14"/>
          <p:cNvSpPr>
            <a:spLocks noGrp="1"/>
          </p:cNvSpPr>
          <p:nvPr>
            <p:ph type="pic" sz="quarter" idx="43" hasCustomPrompt="1"/>
          </p:nvPr>
        </p:nvSpPr>
        <p:spPr>
          <a:xfrm>
            <a:off x="238315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4" hasCustomPrompt="1"/>
          </p:nvPr>
        </p:nvSpPr>
        <p:spPr>
          <a:xfrm>
            <a:off x="463677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6" name="Picture Placeholder 14"/>
          <p:cNvSpPr>
            <a:spLocks noGrp="1"/>
          </p:cNvSpPr>
          <p:nvPr>
            <p:ph type="pic" sz="quarter" idx="45" hasCustomPrompt="1"/>
          </p:nvPr>
        </p:nvSpPr>
        <p:spPr>
          <a:xfrm>
            <a:off x="689038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7" name="Text Placeholder 3"/>
          <p:cNvSpPr>
            <a:spLocks noGrp="1"/>
          </p:cNvSpPr>
          <p:nvPr>
            <p:ph type="body" sz="quarter" idx="46" hasCustomPrompt="1"/>
          </p:nvPr>
        </p:nvSpPr>
        <p:spPr>
          <a:xfrm>
            <a:off x="238315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7" hasCustomPrompt="1"/>
          </p:nvPr>
        </p:nvSpPr>
        <p:spPr>
          <a:xfrm>
            <a:off x="463677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9" name="Text Placeholder 3"/>
          <p:cNvSpPr>
            <a:spLocks noGrp="1"/>
          </p:cNvSpPr>
          <p:nvPr>
            <p:ph type="body" sz="quarter" idx="48" hasCustomPrompt="1"/>
          </p:nvPr>
        </p:nvSpPr>
        <p:spPr>
          <a:xfrm>
            <a:off x="689038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70484243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Slide 4">
    <p:bg>
      <p:bgPr>
        <a:solidFill>
          <a:schemeClr val="bg2"/>
        </a:solidFill>
        <a:effectLst/>
      </p:bgPr>
    </p:bg>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1571" y="-1058"/>
            <a:ext cx="4222903" cy="3161772"/>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3" y="1"/>
            <a:ext cx="4303716" cy="3161772"/>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6491869" y="3198570"/>
            <a:ext cx="2072605" cy="3110156"/>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1" y="3198571"/>
            <a:ext cx="2152649"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192095" y="3198571"/>
            <a:ext cx="2111618"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4342776" y="3198571"/>
            <a:ext cx="2110412"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4" name="Rectangle 23"/>
          <p:cNvSpPr/>
          <p:nvPr/>
        </p:nvSpPr>
        <p:spPr>
          <a:xfrm>
            <a:off x="0" y="6308725"/>
            <a:ext cx="9144000" cy="5492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ext Placeholder 3"/>
          <p:cNvSpPr>
            <a:spLocks noGrp="1"/>
          </p:cNvSpPr>
          <p:nvPr>
            <p:ph type="body" sz="quarter" idx="34" hasCustomPrompt="1"/>
          </p:nvPr>
        </p:nvSpPr>
        <p:spPr>
          <a:xfrm>
            <a:off x="0" y="6429049"/>
            <a:ext cx="2152650"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152651" y="6429049"/>
            <a:ext cx="2149475"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4302126"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6453188"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152651"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6417524"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6" name="Rectangle 15"/>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17" name="Rectangle 16"/>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24585184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1"/>
            <a:ext cx="4303714" cy="630872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42118" y="0"/>
            <a:ext cx="4801882" cy="6308725"/>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6308726"/>
            <a:ext cx="4303714" cy="549274"/>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7567444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3160713"/>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3198569"/>
            <a:ext cx="26542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69"/>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69"/>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3198570"/>
            <a:ext cx="21104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81271903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3198570"/>
            <a:ext cx="4803686" cy="3659430"/>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1"/>
            <a:ext cx="2654212"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72"/>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72"/>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1"/>
            <a:ext cx="2110413"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25308549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46510025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lgn="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827003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2329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37" name="Rectangle 3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0"/>
              <a:ext cx="9144000" cy="6858000"/>
              <a:chOff x="0" y="0"/>
              <a:chExt cx="9144000" cy="5143500"/>
            </a:xfrm>
          </p:grpSpPr>
          <p:sp>
            <p:nvSpPr>
              <p:cNvPr id="27" name="TextBox 26"/>
              <p:cNvSpPr txBox="1"/>
              <p:nvPr/>
            </p:nvSpPr>
            <p:spPr>
              <a:xfrm>
                <a:off x="819293" y="1189170"/>
                <a:ext cx="482824" cy="207749"/>
              </a:xfrm>
              <a:prstGeom prst="rect">
                <a:avLst/>
              </a:prstGeom>
              <a:noFill/>
              <a:ln>
                <a:noFill/>
              </a:ln>
            </p:spPr>
            <p:txBody>
              <a:bodyPr wrap="none" rtlCol="0">
                <a:spAutoFit/>
              </a:bodyPr>
              <a:lstStyle/>
              <a:p>
                <a:r>
                  <a:rPr lang="en-US" sz="1200" b="1" dirty="0" smtClean="0">
                    <a:solidFill>
                      <a:srgbClr val="000000"/>
                    </a:solidFill>
                    <a:latin typeface="+mj-lt"/>
                  </a:rPr>
                  <a:t>2.02</a:t>
                </a:r>
                <a:endParaRPr lang="en-US" sz="1200" b="1" dirty="0">
                  <a:solidFill>
                    <a:srgbClr val="000000"/>
                  </a:solidFill>
                  <a:latin typeface="+mj-lt"/>
                </a:endParaRPr>
              </a:p>
            </p:txBody>
          </p:sp>
          <p:sp>
            <p:nvSpPr>
              <p:cNvPr id="28" name="TextBox 27"/>
              <p:cNvSpPr txBox="1"/>
              <p:nvPr/>
            </p:nvSpPr>
            <p:spPr>
              <a:xfrm>
                <a:off x="819293" y="2379663"/>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29" name="TextBox 28"/>
              <p:cNvSpPr txBox="1"/>
              <p:nvPr/>
            </p:nvSpPr>
            <p:spPr>
              <a:xfrm>
                <a:off x="819293" y="3551078"/>
                <a:ext cx="482824" cy="207749"/>
              </a:xfrm>
              <a:prstGeom prst="rect">
                <a:avLst/>
              </a:prstGeom>
              <a:noFill/>
              <a:ln>
                <a:noFill/>
              </a:ln>
            </p:spPr>
            <p:txBody>
              <a:bodyPr wrap="none" rtlCol="0">
                <a:spAutoFit/>
              </a:bodyPr>
              <a:lstStyle/>
              <a:p>
                <a:r>
                  <a:rPr lang="en-US" sz="1200" b="1" dirty="0" smtClean="0">
                    <a:solidFill>
                      <a:srgbClr val="000000"/>
                    </a:solidFill>
                    <a:latin typeface="+mj-lt"/>
                  </a:rPr>
                  <a:t>1.43</a:t>
                </a:r>
              </a:p>
            </p:txBody>
          </p:sp>
          <p:sp>
            <p:nvSpPr>
              <p:cNvPr id="31" name="TextBox 30"/>
              <p:cNvSpPr txBox="1"/>
              <p:nvPr/>
            </p:nvSpPr>
            <p:spPr>
              <a:xfrm>
                <a:off x="8620966"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4.41</a:t>
                </a:r>
                <a:endParaRPr lang="en-US" sz="1200" b="1" dirty="0">
                  <a:solidFill>
                    <a:schemeClr val="bg1"/>
                  </a:solidFill>
                  <a:latin typeface="+mj-lt"/>
                </a:endParaRPr>
              </a:p>
            </p:txBody>
          </p:sp>
          <p:sp>
            <p:nvSpPr>
              <p:cNvPr id="32" name="TextBox 31"/>
              <p:cNvSpPr txBox="1"/>
              <p:nvPr/>
            </p:nvSpPr>
            <p:spPr>
              <a:xfrm>
                <a:off x="4303713"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0.29</a:t>
                </a:r>
                <a:endParaRPr lang="en-US" sz="1200" b="1" dirty="0">
                  <a:solidFill>
                    <a:schemeClr val="bg1"/>
                  </a:solidFill>
                  <a:latin typeface="+mj-lt"/>
                </a:endParaRPr>
              </a:p>
            </p:txBody>
          </p:sp>
          <p:sp>
            <p:nvSpPr>
              <p:cNvPr id="33" name="TextBox 32"/>
              <p:cNvSpPr txBox="1"/>
              <p:nvPr/>
            </p:nvSpPr>
            <p:spPr>
              <a:xfrm>
                <a:off x="6453188"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2.06</a:t>
                </a:r>
                <a:endParaRPr lang="en-US" sz="1200" b="1" dirty="0">
                  <a:solidFill>
                    <a:schemeClr val="bg1"/>
                  </a:solidFill>
                  <a:latin typeface="+mj-lt"/>
                </a:endParaRPr>
              </a:p>
            </p:txBody>
          </p:sp>
          <p:sp>
            <p:nvSpPr>
              <p:cNvPr id="34" name="TextBox 33"/>
              <p:cNvSpPr txBox="1"/>
              <p:nvPr/>
            </p:nvSpPr>
            <p:spPr>
              <a:xfrm>
                <a:off x="819293" y="4732031"/>
                <a:ext cx="482824" cy="207749"/>
              </a:xfrm>
              <a:prstGeom prst="rect">
                <a:avLst/>
              </a:prstGeom>
              <a:noFill/>
              <a:ln>
                <a:noFill/>
              </a:ln>
            </p:spPr>
            <p:txBody>
              <a:bodyPr wrap="none" rtlCol="0">
                <a:spAutoFit/>
              </a:bodyPr>
              <a:lstStyle/>
              <a:p>
                <a:r>
                  <a:rPr lang="en-US" sz="1200" b="1" dirty="0" smtClean="0">
                    <a:solidFill>
                      <a:srgbClr val="000000"/>
                    </a:solidFill>
                    <a:latin typeface="+mj-lt"/>
                  </a:rPr>
                  <a:t>3.15</a:t>
                </a:r>
                <a:endParaRPr lang="en-US" sz="1200" b="1" dirty="0">
                  <a:solidFill>
                    <a:srgbClr val="000000"/>
                  </a:solidFill>
                  <a:latin typeface="+mj-lt"/>
                </a:endParaRPr>
              </a:p>
            </p:txBody>
          </p:sp>
          <p:sp>
            <p:nvSpPr>
              <p:cNvPr id="35" name="TextBox 34"/>
              <p:cNvSpPr txBox="1"/>
              <p:nvPr/>
            </p:nvSpPr>
            <p:spPr>
              <a:xfrm>
                <a:off x="2152485"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2.65</a:t>
                </a:r>
                <a:endParaRPr lang="en-US" sz="1200" b="1" dirty="0">
                  <a:solidFill>
                    <a:schemeClr val="bg1"/>
                  </a:solidFill>
                  <a:latin typeface="+mj-lt"/>
                </a:endParaRPr>
              </a:p>
            </p:txBody>
          </p:sp>
          <p:sp>
            <p:nvSpPr>
              <p:cNvPr id="48" name="TextBox 47"/>
              <p:cNvSpPr txBox="1"/>
              <p:nvPr userDrawn="1"/>
            </p:nvSpPr>
            <p:spPr>
              <a:xfrm>
                <a:off x="8620966"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4.41</a:t>
                </a:r>
                <a:endParaRPr lang="en-US" sz="1200" b="1" dirty="0">
                  <a:solidFill>
                    <a:srgbClr val="000000"/>
                  </a:solidFill>
                  <a:latin typeface="+mj-lt"/>
                </a:endParaRPr>
              </a:p>
            </p:txBody>
          </p:sp>
          <p:sp>
            <p:nvSpPr>
              <p:cNvPr id="49" name="TextBox 48"/>
              <p:cNvSpPr txBox="1"/>
              <p:nvPr userDrawn="1"/>
            </p:nvSpPr>
            <p:spPr>
              <a:xfrm>
                <a:off x="4303713"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50" name="TextBox 49"/>
              <p:cNvSpPr txBox="1"/>
              <p:nvPr userDrawn="1"/>
            </p:nvSpPr>
            <p:spPr>
              <a:xfrm>
                <a:off x="6453188"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2.06</a:t>
                </a:r>
                <a:endParaRPr lang="en-US" sz="1200" b="1" dirty="0">
                  <a:solidFill>
                    <a:srgbClr val="000000"/>
                  </a:solidFill>
                  <a:latin typeface="+mj-lt"/>
                </a:endParaRPr>
              </a:p>
            </p:txBody>
          </p:sp>
          <p:sp>
            <p:nvSpPr>
              <p:cNvPr id="52" name="TextBox 51"/>
              <p:cNvSpPr txBox="1"/>
              <p:nvPr userDrawn="1"/>
            </p:nvSpPr>
            <p:spPr>
              <a:xfrm>
                <a:off x="2152485"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2.65</a:t>
                </a:r>
                <a:endParaRPr lang="en-US" sz="1200" b="1" dirty="0">
                  <a:solidFill>
                    <a:srgbClr val="000000"/>
                  </a:solidFill>
                  <a:latin typeface="+mj-lt"/>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12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5107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32031"/>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2234220" cy="1641814"/>
              </a:xfrm>
              <a:prstGeom prst="rect">
                <a:avLst/>
              </a:prstGeom>
              <a:noFill/>
              <a:ln>
                <a:noFill/>
              </a:ln>
            </p:spPr>
          </p:pic>
          <p:sp>
            <p:nvSpPr>
              <p:cNvPr id="62" name="TextBox 61"/>
              <p:cNvSpPr txBox="1"/>
              <p:nvPr userDrawn="1"/>
            </p:nvSpPr>
            <p:spPr>
              <a:xfrm>
                <a:off x="4725620" y="1035550"/>
                <a:ext cx="4186145" cy="2723822"/>
              </a:xfrm>
              <a:prstGeom prst="rect">
                <a:avLst/>
              </a:prstGeom>
              <a:solidFill>
                <a:srgbClr val="FFFFFF"/>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REPOSITION OR</a:t>
                </a:r>
                <a:r>
                  <a:rPr lang="en-US" sz="1600" b="1" baseline="0" dirty="0" smtClean="0">
                    <a:solidFill>
                      <a:srgbClr val="000000"/>
                    </a:solidFill>
                  </a:rPr>
                  <a:t> CREATE GUIDES ON GRID</a:t>
                </a:r>
                <a:endParaRPr lang="en-US" sz="1600" b="1" dirty="0" smtClean="0">
                  <a:solidFill>
                    <a:srgbClr val="000000"/>
                  </a:solidFill>
                </a:endParaRPr>
              </a:p>
              <a:p>
                <a:r>
                  <a:rPr lang="en-US" dirty="0" smtClean="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baseline="0" dirty="0" smtClean="0">
                    <a:solidFill>
                      <a:srgbClr val="000000"/>
                    </a:solidFill>
                  </a:rPr>
                  <a:t>Turn on Snap to Grid</a:t>
                </a:r>
              </a:p>
              <a:p>
                <a:pPr marL="342900" indent="-342900">
                  <a:buFont typeface="+mj-lt"/>
                  <a:buAutoNum type="arabicPeriod"/>
                </a:pPr>
                <a:r>
                  <a:rPr lang="en-US" sz="1600" baseline="0" dirty="0" smtClean="0">
                    <a:solidFill>
                      <a:srgbClr val="000000"/>
                    </a:solidFill>
                  </a:rPr>
                  <a:t>Set grid settings to 1/24” or .042”</a:t>
                </a:r>
              </a:p>
              <a:p>
                <a:pPr marL="342900" indent="-342900">
                  <a:buFont typeface="+mj-lt"/>
                  <a:buAutoNum type="arabicPeriod"/>
                </a:pPr>
                <a:r>
                  <a:rPr lang="en-US" sz="1600" baseline="0" dirty="0" smtClean="0">
                    <a:solidFill>
                      <a:srgbClr val="000000"/>
                    </a:solidFill>
                  </a:rPr>
                  <a:t>Turn on both Guide Settings</a:t>
                </a:r>
              </a:p>
              <a:p>
                <a:pPr marL="342900" indent="-342900">
                  <a:buFont typeface="+mj-lt"/>
                  <a:buAutoNum type="arabicPeriod"/>
                </a:pPr>
                <a:r>
                  <a:rPr lang="en-US" sz="1600" baseline="0" dirty="0" smtClean="0">
                    <a:solidFill>
                      <a:srgbClr val="000000"/>
                    </a:solidFill>
                  </a:rPr>
                  <a:t>Use the lines and grey measurements on this slide to position guides</a:t>
                </a:r>
              </a:p>
              <a:p>
                <a:pPr marL="342900" indent="-342900">
                  <a:buFont typeface="+mj-lt"/>
                  <a:buAutoNum type="arabicPeriod"/>
                </a:pPr>
                <a:r>
                  <a:rPr lang="en-US" sz="1600" baseline="0" dirty="0" smtClean="0">
                    <a:solidFill>
                      <a:srgbClr val="000000"/>
                    </a:solidFill>
                  </a:rPr>
                  <a:t>To move guides, click on guide outside of slide in grey area and drag to position.</a:t>
                </a:r>
              </a:p>
              <a:p>
                <a:pPr marL="342900" indent="-342900">
                  <a:buFont typeface="+mj-lt"/>
                  <a:buAutoNum type="arabicPeriod"/>
                </a:pPr>
                <a:r>
                  <a:rPr lang="en-US" sz="1600" baseline="0" dirty="0" smtClean="0">
                    <a:solidFill>
                      <a:srgbClr val="000000"/>
                    </a:solidFill>
                  </a:rPr>
                  <a:t>To add new guides, click on a guide outside of slide in grey area while holding CTRL and drag </a:t>
                </a:r>
                <a:br>
                  <a:rPr lang="en-US" sz="1600" baseline="0" dirty="0" smtClean="0">
                    <a:solidFill>
                      <a:srgbClr val="000000"/>
                    </a:solidFill>
                  </a:rPr>
                </a:br>
                <a:r>
                  <a:rPr lang="en-US" sz="1600" baseline="0"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18482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3160712"/>
            <a:ext cx="2151062" cy="3148013"/>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152651" y="2"/>
            <a:ext cx="4294981" cy="31607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 name="Rectangle 1"/>
          <p:cNvSpPr/>
          <p:nvPr/>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03713" y="6347885"/>
            <a:ext cx="2143918"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23" hasCustomPrompt="1"/>
          </p:nvPr>
        </p:nvSpPr>
        <p:spPr>
          <a:xfrm>
            <a:off x="2152651" y="6308725"/>
            <a:ext cx="2151063" cy="554061"/>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0" name="Rectangle 9"/>
          <p:cNvSpPr/>
          <p:nvPr userDrawn="1"/>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303713" y="6308725"/>
            <a:ext cx="2143918" cy="549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ChangeAspect="1" noEditPoints="1"/>
          </p:cNvSpPr>
          <p:nvPr userDrawn="1"/>
        </p:nvSpPr>
        <p:spPr bwMode="auto">
          <a:xfrm>
            <a:off x="5455315" y="365943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2015 HDR, all rights reserved.</a:t>
            </a:r>
          </a:p>
        </p:txBody>
      </p:sp>
      <p:sp>
        <p:nvSpPr>
          <p:cNvPr id="16" name="Rectangle 15"/>
          <p:cNvSpPr/>
          <p:nvPr userDrawn="1"/>
        </p:nvSpPr>
        <p:spPr>
          <a:xfrm>
            <a:off x="8610600" y="-1"/>
            <a:ext cx="533400" cy="6308725"/>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428362639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8604525" y="6501400"/>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080753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sp>
          <p:nvSpPr>
            <p:cNvPr id="24" name="Rectangle 23"/>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Freeform 6"/>
            <p:cNvSpPr>
              <a:spLocks noEditPoints="1"/>
            </p:cNvSpPr>
            <p:nvPr userDrawn="1"/>
          </p:nvSpPr>
          <p:spPr bwMode="auto">
            <a:xfrm>
              <a:off x="4032676" y="313134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TextBox 27"/>
            <p:cNvSpPr txBox="1"/>
            <p:nvPr userDrawn="1"/>
          </p:nvSpPr>
          <p:spPr>
            <a:xfrm>
              <a:off x="7183540" y="6601478"/>
              <a:ext cx="1905000" cy="184666"/>
            </a:xfrm>
            <a:prstGeom prst="rect">
              <a:avLst/>
            </a:prstGeom>
            <a:noFill/>
          </p:spPr>
          <p:txBody>
            <a:bodyPr wrap="square" rtlCol="0">
              <a:spAutoFit/>
            </a:bodyPr>
            <a:lstStyle/>
            <a:p>
              <a:pPr algn="r">
                <a:defRPr/>
              </a:pPr>
              <a:r>
                <a:rPr lang="en-US" sz="900" baseline="30000" dirty="0" smtClean="0">
                  <a:solidFill>
                    <a:srgbClr val="54585A">
                      <a:lumMod val="60000"/>
                      <a:lumOff val="40000"/>
                    </a:srgbClr>
                  </a:solidFill>
                  <a:latin typeface="Arial"/>
                </a:rPr>
                <a:t>© 2015 HDR, all rights reserved.</a:t>
              </a:r>
            </a:p>
          </p:txBody>
        </p:sp>
      </p:grpSp>
    </p:spTree>
    <p:extLst>
      <p:ext uri="{BB962C8B-B14F-4D97-AF65-F5344CB8AC3E}">
        <p14:creationId xmlns:p14="http://schemas.microsoft.com/office/powerpoint/2010/main" val="39974660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3" y="1"/>
            <a:ext cx="4300537" cy="630872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1" y="1"/>
            <a:ext cx="4303713" cy="317288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8604250" y="3172886"/>
            <a:ext cx="539750" cy="3135839"/>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1" y="6308725"/>
            <a:ext cx="4303713" cy="549193"/>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1" name="Title 3"/>
          <p:cNvSpPr>
            <a:spLocks noGrp="1"/>
          </p:cNvSpPr>
          <p:nvPr>
            <p:ph type="title" hasCustomPrompt="1"/>
          </p:nvPr>
        </p:nvSpPr>
        <p:spPr>
          <a:xfrm>
            <a:off x="117020" y="3435349"/>
            <a:ext cx="4178755" cy="2006600"/>
          </a:xfrm>
        </p:spPr>
        <p:txBody>
          <a:bodyPr anchor="ctr">
            <a:noAutofit/>
          </a:bodyPr>
          <a:lstStyle>
            <a:lvl1pPr>
              <a:lnSpc>
                <a:spcPts val="3200"/>
              </a:lnSpc>
              <a:defRPr sz="3200" baseline="0"/>
            </a:lvl1pPr>
          </a:lstStyle>
          <a:p>
            <a:r>
              <a:rPr lang="en-US" dirty="0" smtClean="0"/>
              <a:t>Click here to edit header</a:t>
            </a:r>
            <a:endParaRPr lang="en-US" dirty="0"/>
          </a:p>
        </p:txBody>
      </p:sp>
      <p:sp>
        <p:nvSpPr>
          <p:cNvPr id="13" name="Freeform 6"/>
          <p:cNvSpPr>
            <a:spLocks noChangeAspect="1" noEditPoints="1"/>
          </p:cNvSpPr>
          <p:nvPr userDrawn="1"/>
        </p:nvSpPr>
        <p:spPr bwMode="auto">
          <a:xfrm>
            <a:off x="387352" y="5738316"/>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userDrawn="1"/>
        </p:nvSpPr>
        <p:spPr>
          <a:xfrm>
            <a:off x="7183540" y="6601478"/>
            <a:ext cx="1905000" cy="184666"/>
          </a:xfrm>
          <a:prstGeom prst="rect">
            <a:avLst/>
          </a:prstGeom>
          <a:noFill/>
        </p:spPr>
        <p:txBody>
          <a:bodyPr wrap="square" rtlCol="0">
            <a:spAutoFit/>
          </a:bodyPr>
          <a:lstStyle/>
          <a:p>
            <a:pPr algn="r">
              <a:defRPr/>
            </a:pPr>
            <a:r>
              <a:rPr lang="en-US" sz="900" baseline="30000" dirty="0" smtClean="0">
                <a:solidFill>
                  <a:srgbClr val="54585A">
                    <a:lumMod val="60000"/>
                    <a:lumOff val="40000"/>
                  </a:srgbClr>
                </a:solidFill>
                <a:latin typeface="Arial"/>
              </a:rPr>
              <a:t>© 2015 HDR, all rights reserved.</a:t>
            </a:r>
          </a:p>
        </p:txBody>
      </p:sp>
    </p:spTree>
    <p:extLst>
      <p:ext uri="{BB962C8B-B14F-4D97-AF65-F5344CB8AC3E}">
        <p14:creationId xmlns:p14="http://schemas.microsoft.com/office/powerpoint/2010/main" val="158494663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4" y="0"/>
            <a:ext cx="4300537" cy="316071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60713"/>
            <a:ext cx="2152650" cy="3697288"/>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4455744" y="4840659"/>
            <a:ext cx="4688256"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150890" y="3160713"/>
            <a:ext cx="2151063" cy="3697287"/>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1" y="1"/>
            <a:ext cx="4303713" cy="31988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4455744" y="3377794"/>
            <a:ext cx="4688256" cy="1478593"/>
          </a:xfrm>
        </p:spPr>
        <p:txBody>
          <a:bodyPr>
            <a:noAutofit/>
          </a:bodyPr>
          <a:lstStyle>
            <a:lvl1pPr>
              <a:lnSpc>
                <a:spcPts val="3200"/>
              </a:lnSpc>
              <a:defRPr sz="3200"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1" name="Freeform 6"/>
          <p:cNvSpPr>
            <a:spLocks noChangeAspect="1" noEditPoints="1"/>
          </p:cNvSpPr>
          <p:nvPr userDrawn="1"/>
        </p:nvSpPr>
        <p:spPr bwMode="auto">
          <a:xfrm>
            <a:off x="4708768" y="600989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TextBox 10"/>
          <p:cNvSpPr txBox="1"/>
          <p:nvPr userDrawn="1"/>
        </p:nvSpPr>
        <p:spPr>
          <a:xfrm>
            <a:off x="7183540" y="6601478"/>
            <a:ext cx="1905000" cy="184666"/>
          </a:xfrm>
          <a:prstGeom prst="rect">
            <a:avLst/>
          </a:prstGeom>
          <a:noFill/>
        </p:spPr>
        <p:txBody>
          <a:bodyPr wrap="square" rtlCol="0">
            <a:spAutoFit/>
          </a:bodyPr>
          <a:lstStyle/>
          <a:p>
            <a:pPr algn="r">
              <a:defRPr/>
            </a:pPr>
            <a:r>
              <a:rPr lang="en-US" sz="900" baseline="30000" dirty="0" smtClean="0">
                <a:solidFill>
                  <a:srgbClr val="54585A">
                    <a:lumMod val="60000"/>
                    <a:lumOff val="40000"/>
                  </a:srgbClr>
                </a:solidFill>
                <a:latin typeface="Arial"/>
              </a:rPr>
              <a:t>© 2015 HDR, all rights reserved.</a:t>
            </a:r>
          </a:p>
        </p:txBody>
      </p:sp>
    </p:spTree>
    <p:extLst>
      <p:ext uri="{BB962C8B-B14F-4D97-AF65-F5344CB8AC3E}">
        <p14:creationId xmlns:p14="http://schemas.microsoft.com/office/powerpoint/2010/main" val="337757446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3160712"/>
            <a:ext cx="2151062" cy="3148013"/>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152651" y="2"/>
            <a:ext cx="4294981" cy="31607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 name="Rectangle 1"/>
          <p:cNvSpPr/>
          <p:nvPr/>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 name="Rectangle 2"/>
          <p:cNvSpPr/>
          <p:nvPr/>
        </p:nvSpPr>
        <p:spPr>
          <a:xfrm>
            <a:off x="4303713" y="6347885"/>
            <a:ext cx="2143918"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3" name="Picture Placeholder 2"/>
          <p:cNvSpPr>
            <a:spLocks noGrp="1"/>
          </p:cNvSpPr>
          <p:nvPr>
            <p:ph type="pic" sz="quarter" idx="23" hasCustomPrompt="1"/>
          </p:nvPr>
        </p:nvSpPr>
        <p:spPr>
          <a:xfrm>
            <a:off x="2152651" y="6308725"/>
            <a:ext cx="2151063" cy="554061"/>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0" name="Rectangle 9"/>
          <p:cNvSpPr/>
          <p:nvPr userDrawn="1"/>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 name="Rectangle 10"/>
          <p:cNvSpPr/>
          <p:nvPr userDrawn="1"/>
        </p:nvSpPr>
        <p:spPr>
          <a:xfrm>
            <a:off x="4303713" y="6308725"/>
            <a:ext cx="2143918" cy="549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Freeform 6"/>
          <p:cNvSpPr>
            <a:spLocks noChangeAspect="1" noEditPoints="1"/>
          </p:cNvSpPr>
          <p:nvPr userDrawn="1"/>
        </p:nvSpPr>
        <p:spPr bwMode="auto">
          <a:xfrm>
            <a:off x="5455315" y="365943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 name="TextBox 11"/>
          <p:cNvSpPr txBox="1"/>
          <p:nvPr userDrawn="1"/>
        </p:nvSpPr>
        <p:spPr>
          <a:xfrm>
            <a:off x="7183540" y="6601478"/>
            <a:ext cx="1905000" cy="184666"/>
          </a:xfrm>
          <a:prstGeom prst="rect">
            <a:avLst/>
          </a:prstGeom>
          <a:noFill/>
        </p:spPr>
        <p:txBody>
          <a:bodyPr wrap="square" rtlCol="0">
            <a:spAutoFit/>
          </a:bodyPr>
          <a:lstStyle/>
          <a:p>
            <a:pPr algn="r">
              <a:defRPr/>
            </a:pPr>
            <a:r>
              <a:rPr lang="en-US" sz="900" baseline="30000" dirty="0" smtClean="0">
                <a:solidFill>
                  <a:srgbClr val="54585A">
                    <a:lumMod val="60000"/>
                    <a:lumOff val="40000"/>
                  </a:srgbClr>
                </a:solidFill>
                <a:latin typeface="Arial"/>
              </a:rPr>
              <a:t>© 2015 HDR, all rights reserved.</a:t>
            </a:r>
          </a:p>
        </p:txBody>
      </p:sp>
    </p:spTree>
    <p:extLst>
      <p:ext uri="{BB962C8B-B14F-4D97-AF65-F5344CB8AC3E}">
        <p14:creationId xmlns:p14="http://schemas.microsoft.com/office/powerpoint/2010/main" val="25327268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501071" y="5357035"/>
            <a:ext cx="8103180"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501071" y="3941068"/>
            <a:ext cx="8103180" cy="1478593"/>
          </a:xfrm>
        </p:spPr>
        <p:txBody>
          <a:bodyPr>
            <a:noAutofit/>
          </a:bodyPr>
          <a:lstStyle>
            <a:lvl1pPr>
              <a:lnSpc>
                <a:spcPts val="3200"/>
              </a:lnSpc>
              <a:defRPr sz="3200"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66918393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68580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4613108" y="1205773"/>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5429400" y="1332302"/>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48" name="Text Placeholder 4"/>
          <p:cNvSpPr>
            <a:spLocks noGrp="1"/>
          </p:cNvSpPr>
          <p:nvPr>
            <p:ph type="body" sz="quarter" idx="25" hasCustomPrompt="1"/>
          </p:nvPr>
        </p:nvSpPr>
        <p:spPr>
          <a:xfrm>
            <a:off x="4613108" y="23251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5429400" y="24516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0" name="Text Placeholder 4"/>
          <p:cNvSpPr>
            <a:spLocks noGrp="1"/>
          </p:cNvSpPr>
          <p:nvPr>
            <p:ph type="body" sz="quarter" idx="27" hasCustomPrompt="1"/>
          </p:nvPr>
        </p:nvSpPr>
        <p:spPr>
          <a:xfrm>
            <a:off x="4613108" y="34427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5429400" y="35692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2" name="Text Placeholder 4"/>
          <p:cNvSpPr>
            <a:spLocks noGrp="1"/>
          </p:cNvSpPr>
          <p:nvPr>
            <p:ph type="body" sz="quarter" idx="29" hasCustomPrompt="1"/>
          </p:nvPr>
        </p:nvSpPr>
        <p:spPr>
          <a:xfrm>
            <a:off x="4613108" y="45603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5429400" y="46868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Tree>
    <p:extLst>
      <p:ext uri="{BB962C8B-B14F-4D97-AF65-F5344CB8AC3E}">
        <p14:creationId xmlns:p14="http://schemas.microsoft.com/office/powerpoint/2010/main" val="301407438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5" y="1954722"/>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5535129"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4" name="Text Placeholder 4"/>
          <p:cNvSpPr>
            <a:spLocks noGrp="1"/>
          </p:cNvSpPr>
          <p:nvPr>
            <p:ph type="body" sz="quarter" idx="17" hasCustomPrompt="1"/>
          </p:nvPr>
        </p:nvSpPr>
        <p:spPr>
          <a:xfrm>
            <a:off x="4718835" y="30740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5535129"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6" name="Text Placeholder 4"/>
          <p:cNvSpPr>
            <a:spLocks noGrp="1"/>
          </p:cNvSpPr>
          <p:nvPr>
            <p:ph type="body" sz="quarter" idx="19" hasCustomPrompt="1"/>
          </p:nvPr>
        </p:nvSpPr>
        <p:spPr>
          <a:xfrm>
            <a:off x="4718835" y="41916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5535129"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8" name="Text Placeholder 4"/>
          <p:cNvSpPr>
            <a:spLocks noGrp="1"/>
          </p:cNvSpPr>
          <p:nvPr>
            <p:ph type="body" sz="quarter" idx="21" hasCustomPrompt="1"/>
          </p:nvPr>
        </p:nvSpPr>
        <p:spPr>
          <a:xfrm>
            <a:off x="4718835" y="53092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5535129"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4" name="Text Placeholder 4"/>
          <p:cNvSpPr>
            <a:spLocks noGrp="1"/>
          </p:cNvSpPr>
          <p:nvPr>
            <p:ph type="body" sz="quarter" idx="23" hasCustomPrompt="1"/>
          </p:nvPr>
        </p:nvSpPr>
        <p:spPr>
          <a:xfrm>
            <a:off x="336383" y="1954722"/>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152676"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6" name="Text Placeholder 4"/>
          <p:cNvSpPr>
            <a:spLocks noGrp="1"/>
          </p:cNvSpPr>
          <p:nvPr>
            <p:ph type="body" sz="quarter" idx="25" hasCustomPrompt="1"/>
          </p:nvPr>
        </p:nvSpPr>
        <p:spPr>
          <a:xfrm>
            <a:off x="336383" y="30740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152676"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9" name="Text Placeholder 4"/>
          <p:cNvSpPr>
            <a:spLocks noGrp="1"/>
          </p:cNvSpPr>
          <p:nvPr>
            <p:ph type="body" sz="quarter" idx="27" hasCustomPrompt="1"/>
          </p:nvPr>
        </p:nvSpPr>
        <p:spPr>
          <a:xfrm>
            <a:off x="336383" y="41916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152676"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1" name="Text Placeholder 4"/>
          <p:cNvSpPr>
            <a:spLocks noGrp="1"/>
          </p:cNvSpPr>
          <p:nvPr>
            <p:ph type="body" sz="quarter" idx="29" hasCustomPrompt="1"/>
          </p:nvPr>
        </p:nvSpPr>
        <p:spPr>
          <a:xfrm>
            <a:off x="336383" y="53092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152676"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32" name="Picture Placeholder 53"/>
          <p:cNvSpPr>
            <a:spLocks noGrp="1"/>
          </p:cNvSpPr>
          <p:nvPr>
            <p:ph type="pic" sz="quarter" idx="12" hasCustomPrompt="1"/>
          </p:nvPr>
        </p:nvSpPr>
        <p:spPr>
          <a:xfrm>
            <a:off x="4303714" y="-1"/>
            <a:ext cx="4840287" cy="15853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1" y="-1"/>
            <a:ext cx="4303713" cy="158538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34776660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143571" y="4447954"/>
            <a:ext cx="5875965" cy="1484993"/>
          </a:xfrm>
        </p:spPr>
        <p:txBody>
          <a:bodyPr anchor="b"/>
          <a:lstStyle>
            <a:lvl1pPr>
              <a:lnSpc>
                <a:spcPts val="3400"/>
              </a:lnSpc>
              <a:defRPr sz="3600">
                <a:solidFill>
                  <a:srgbClr val="FFFFFF"/>
                </a:solidFill>
              </a:defRPr>
            </a:lvl1pPr>
          </a:lstStyle>
          <a:p>
            <a:r>
              <a:rPr lang="en-US" dirty="0" smtClean="0"/>
              <a:t>Section </a:t>
            </a:r>
            <a:br>
              <a:rPr lang="en-US" dirty="0" smtClean="0"/>
            </a:br>
            <a:r>
              <a:rPr lang="en-US" dirty="0" smtClean="0"/>
              <a:t>title</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8"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175537791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4" name="Title 2"/>
          <p:cNvSpPr>
            <a:spLocks noGrp="1"/>
          </p:cNvSpPr>
          <p:nvPr>
            <p:ph type="title" hasCustomPrompt="1"/>
          </p:nvPr>
        </p:nvSpPr>
        <p:spPr>
          <a:xfrm>
            <a:off x="2143571" y="4447954"/>
            <a:ext cx="5875965" cy="1484993"/>
          </a:xfrm>
        </p:spPr>
        <p:txBody>
          <a:bodyPr anchor="b"/>
          <a:lstStyle>
            <a:lvl1pPr>
              <a:lnSpc>
                <a:spcPts val="3400"/>
              </a:lnSpc>
              <a:defRPr sz="3600">
                <a:solidFill>
                  <a:schemeClr val="tx1"/>
                </a:solidFill>
              </a:defRPr>
            </a:lvl1pPr>
          </a:lstStyle>
          <a:p>
            <a:r>
              <a:rPr lang="en-US" dirty="0" smtClean="0"/>
              <a:t>Section </a:t>
            </a:r>
            <a:br>
              <a:rPr lang="en-US" dirty="0" smtClean="0"/>
            </a:br>
            <a:r>
              <a:rPr lang="en-US" dirty="0" smtClean="0"/>
              <a:t>title</a:t>
            </a:r>
            <a:endParaRPr lang="en-US" dirty="0"/>
          </a:p>
        </p:txBody>
      </p:sp>
      <p:sp>
        <p:nvSpPr>
          <p:cNvPr id="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183812034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501071" y="5357035"/>
            <a:ext cx="8103180"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501071" y="3941068"/>
            <a:ext cx="8103180" cy="1478593"/>
          </a:xfrm>
        </p:spPr>
        <p:txBody>
          <a:bodyPr>
            <a:noAutofit/>
          </a:bodyPr>
          <a:lstStyle>
            <a:lvl1pPr>
              <a:lnSpc>
                <a:spcPts val="3200"/>
              </a:lnSpc>
              <a:defRPr sz="3200" baseline="0">
                <a:solidFill>
                  <a:srgbClr val="FFFFFF"/>
                </a:solidFill>
              </a:defRPr>
            </a:lvl1pPr>
          </a:lstStyle>
          <a:p>
            <a:r>
              <a:rPr lang="en-US" dirty="0" smtClean="0"/>
              <a:t>Cover title click here</a:t>
            </a:r>
            <a:endParaRPr lang="en-US" dirty="0"/>
          </a:p>
        </p:txBody>
      </p:sp>
      <p:sp>
        <p:nvSpPr>
          <p:cNvPr id="7" name="Rectangle 6"/>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8" name="Rectangle 7"/>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2224305139"/>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8"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177034851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3"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217712880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93395212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1"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5154266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5"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88060954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Header Content C">
    <p:spTree>
      <p:nvGrpSpPr>
        <p:cNvPr id="1" name=""/>
        <p:cNvGrpSpPr/>
        <p:nvPr/>
      </p:nvGrpSpPr>
      <p:grpSpPr>
        <a:xfrm>
          <a:off x="0" y="0"/>
          <a:ext cx="0" cy="0"/>
          <a:chOff x="0" y="0"/>
          <a:chExt cx="0" cy="0"/>
        </a:xfrm>
      </p:grpSpPr>
      <p:sp>
        <p:nvSpPr>
          <p:cNvPr id="8"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8616005"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3"/>
          <p:cNvSpPr>
            <a:spLocks noGrp="1"/>
          </p:cNvSpPr>
          <p:nvPr>
            <p:ph type="title" hasCustomPrompt="1"/>
          </p:nvPr>
        </p:nvSpPr>
        <p:spPr>
          <a:xfrm>
            <a:off x="0" y="0"/>
            <a:ext cx="860425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73555794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Header Content D">
    <p:spTree>
      <p:nvGrpSpPr>
        <p:cNvPr id="1" name=""/>
        <p:cNvGrpSpPr/>
        <p:nvPr/>
      </p:nvGrpSpPr>
      <p:grpSpPr>
        <a:xfrm>
          <a:off x="0" y="0"/>
          <a:ext cx="0" cy="0"/>
          <a:chOff x="0" y="0"/>
          <a:chExt cx="0" cy="0"/>
        </a:xfrm>
      </p:grpSpPr>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56179634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Header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33869162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132267720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Header Content A">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1755" y="1142269"/>
            <a:ext cx="4309593"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303713" y="1142269"/>
            <a:ext cx="4840287"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303713" y="0"/>
            <a:ext cx="4840288"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Tree>
    <p:extLst>
      <p:ext uri="{BB962C8B-B14F-4D97-AF65-F5344CB8AC3E}">
        <p14:creationId xmlns:p14="http://schemas.microsoft.com/office/powerpoint/2010/main" val="74813072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68580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4613108" y="1205773"/>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5429400" y="1332302"/>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48" name="Text Placeholder 4"/>
          <p:cNvSpPr>
            <a:spLocks noGrp="1"/>
          </p:cNvSpPr>
          <p:nvPr>
            <p:ph type="body" sz="quarter" idx="25" hasCustomPrompt="1"/>
          </p:nvPr>
        </p:nvSpPr>
        <p:spPr>
          <a:xfrm>
            <a:off x="4613108" y="23251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5429400" y="24516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0" name="Text Placeholder 4"/>
          <p:cNvSpPr>
            <a:spLocks noGrp="1"/>
          </p:cNvSpPr>
          <p:nvPr>
            <p:ph type="body" sz="quarter" idx="27" hasCustomPrompt="1"/>
          </p:nvPr>
        </p:nvSpPr>
        <p:spPr>
          <a:xfrm>
            <a:off x="4613108" y="34427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5429400" y="35692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2" name="Text Placeholder 4"/>
          <p:cNvSpPr>
            <a:spLocks noGrp="1"/>
          </p:cNvSpPr>
          <p:nvPr>
            <p:ph type="body" sz="quarter" idx="29" hasCustomPrompt="1"/>
          </p:nvPr>
        </p:nvSpPr>
        <p:spPr>
          <a:xfrm>
            <a:off x="4613108" y="45603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5429400" y="46868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Tree>
    <p:extLst>
      <p:ext uri="{BB962C8B-B14F-4D97-AF65-F5344CB8AC3E}">
        <p14:creationId xmlns:p14="http://schemas.microsoft.com/office/powerpoint/2010/main" val="311334822"/>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Header Content B">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1755" y="1142269"/>
            <a:ext cx="4309593"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572000" y="1142269"/>
            <a:ext cx="4572000"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571999" y="0"/>
            <a:ext cx="4572001"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
        <p:nvSpPr>
          <p:cNvPr id="7"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2"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3"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0416147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096304"/>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1755" y="1903364"/>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1" y="4251"/>
            <a:ext cx="4303713"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8087338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1" y="1094328"/>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1755" y="1901388"/>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1" y="2275"/>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24921096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90598"/>
            <a:ext cx="860425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7658"/>
            <a:ext cx="861600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455"/>
            <a:ext cx="8604250" cy="1164167"/>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5"/>
            <a:ext cx="539750" cy="368511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337504926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84498"/>
            <a:ext cx="9143264"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1558"/>
            <a:ext cx="915575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7555"/>
            <a:ext cx="9143264" cy="1164167"/>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indent="0">
              <a:buNone/>
              <a:defRPr sz="1400"/>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53829150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Header Content C">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7" name="Text Placeholder 4"/>
          <p:cNvSpPr>
            <a:spLocks noGrp="1"/>
          </p:cNvSpPr>
          <p:nvPr>
            <p:ph type="body" sz="quarter" idx="15" hasCustomPrompt="1"/>
          </p:nvPr>
        </p:nvSpPr>
        <p:spPr>
          <a:xfrm>
            <a:off x="1" y="1086945"/>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4005"/>
            <a:ext cx="4315468"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5108"/>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6945"/>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4005"/>
            <a:ext cx="4841719"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9060"/>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Tree>
    <p:extLst>
      <p:ext uri="{BB962C8B-B14F-4D97-AF65-F5344CB8AC3E}">
        <p14:creationId xmlns:p14="http://schemas.microsoft.com/office/powerpoint/2010/main" val="14377010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Header Content D">
    <p:spTree>
      <p:nvGrpSpPr>
        <p:cNvPr id="1" name=""/>
        <p:cNvGrpSpPr/>
        <p:nvPr/>
      </p:nvGrpSpPr>
      <p:grpSpPr>
        <a:xfrm>
          <a:off x="0" y="0"/>
          <a:ext cx="0" cy="0"/>
          <a:chOff x="0" y="0"/>
          <a:chExt cx="0" cy="0"/>
        </a:xfrm>
      </p:grpSpPr>
      <p:sp>
        <p:nvSpPr>
          <p:cNvPr id="7" name="Text Placeholder 4"/>
          <p:cNvSpPr>
            <a:spLocks noGrp="1"/>
          </p:cNvSpPr>
          <p:nvPr>
            <p:ph type="body" sz="quarter" idx="15" hasCustomPrompt="1"/>
          </p:nvPr>
        </p:nvSpPr>
        <p:spPr>
          <a:xfrm>
            <a:off x="1" y="1085552"/>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2612"/>
            <a:ext cx="4315468"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6501"/>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5552"/>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2612"/>
            <a:ext cx="4841719"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7667"/>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
        <p:nvSpPr>
          <p:cNvPr id="10"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6"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04729309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417258582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6453188" y="0"/>
            <a:ext cx="2690812" cy="4760384"/>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65707512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2954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238315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463677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689038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238315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463677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689038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7"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80940408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5" y="1954722"/>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5535129"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4" name="Text Placeholder 4"/>
          <p:cNvSpPr>
            <a:spLocks noGrp="1"/>
          </p:cNvSpPr>
          <p:nvPr>
            <p:ph type="body" sz="quarter" idx="17" hasCustomPrompt="1"/>
          </p:nvPr>
        </p:nvSpPr>
        <p:spPr>
          <a:xfrm>
            <a:off x="4718835" y="30740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5535129"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6" name="Text Placeholder 4"/>
          <p:cNvSpPr>
            <a:spLocks noGrp="1"/>
          </p:cNvSpPr>
          <p:nvPr>
            <p:ph type="body" sz="quarter" idx="19" hasCustomPrompt="1"/>
          </p:nvPr>
        </p:nvSpPr>
        <p:spPr>
          <a:xfrm>
            <a:off x="4718835" y="41916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5535129"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8" name="Text Placeholder 4"/>
          <p:cNvSpPr>
            <a:spLocks noGrp="1"/>
          </p:cNvSpPr>
          <p:nvPr>
            <p:ph type="body" sz="quarter" idx="21" hasCustomPrompt="1"/>
          </p:nvPr>
        </p:nvSpPr>
        <p:spPr>
          <a:xfrm>
            <a:off x="4718835" y="53092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5535129"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4" name="Text Placeholder 4"/>
          <p:cNvSpPr>
            <a:spLocks noGrp="1"/>
          </p:cNvSpPr>
          <p:nvPr>
            <p:ph type="body" sz="quarter" idx="23" hasCustomPrompt="1"/>
          </p:nvPr>
        </p:nvSpPr>
        <p:spPr>
          <a:xfrm>
            <a:off x="336383" y="1954722"/>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152676"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6" name="Text Placeholder 4"/>
          <p:cNvSpPr>
            <a:spLocks noGrp="1"/>
          </p:cNvSpPr>
          <p:nvPr>
            <p:ph type="body" sz="quarter" idx="25" hasCustomPrompt="1"/>
          </p:nvPr>
        </p:nvSpPr>
        <p:spPr>
          <a:xfrm>
            <a:off x="336383" y="30740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152676"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9" name="Text Placeholder 4"/>
          <p:cNvSpPr>
            <a:spLocks noGrp="1"/>
          </p:cNvSpPr>
          <p:nvPr>
            <p:ph type="body" sz="quarter" idx="27" hasCustomPrompt="1"/>
          </p:nvPr>
        </p:nvSpPr>
        <p:spPr>
          <a:xfrm>
            <a:off x="336383" y="41916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152676"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1" name="Text Placeholder 4"/>
          <p:cNvSpPr>
            <a:spLocks noGrp="1"/>
          </p:cNvSpPr>
          <p:nvPr>
            <p:ph type="body" sz="quarter" idx="29" hasCustomPrompt="1"/>
          </p:nvPr>
        </p:nvSpPr>
        <p:spPr>
          <a:xfrm>
            <a:off x="336383" y="53092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152676"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32" name="Picture Placeholder 53"/>
          <p:cNvSpPr>
            <a:spLocks noGrp="1"/>
          </p:cNvSpPr>
          <p:nvPr>
            <p:ph type="pic" sz="quarter" idx="12" hasCustomPrompt="1"/>
          </p:nvPr>
        </p:nvSpPr>
        <p:spPr>
          <a:xfrm>
            <a:off x="4303714" y="-1"/>
            <a:ext cx="4840287" cy="15853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1" y="-1"/>
            <a:ext cx="4303713" cy="158538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3435176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2954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238315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463677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689038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238315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463677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689038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2954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2954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238315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463677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689038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238315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463677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689038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8"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7243308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2954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238315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463677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689038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238315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463677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689038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2" name="Picture Placeholder 14"/>
          <p:cNvSpPr>
            <a:spLocks noGrp="1"/>
          </p:cNvSpPr>
          <p:nvPr>
            <p:ph type="pic" sz="quarter" idx="41" hasCustomPrompt="1"/>
          </p:nvPr>
        </p:nvSpPr>
        <p:spPr>
          <a:xfrm>
            <a:off x="12954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3" name="Text Placeholder 3"/>
          <p:cNvSpPr>
            <a:spLocks noGrp="1"/>
          </p:cNvSpPr>
          <p:nvPr>
            <p:ph type="body" sz="quarter" idx="42" hasCustomPrompt="1"/>
          </p:nvPr>
        </p:nvSpPr>
        <p:spPr>
          <a:xfrm>
            <a:off x="12954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4" name="Picture Placeholder 14"/>
          <p:cNvSpPr>
            <a:spLocks noGrp="1"/>
          </p:cNvSpPr>
          <p:nvPr>
            <p:ph type="pic" sz="quarter" idx="43" hasCustomPrompt="1"/>
          </p:nvPr>
        </p:nvSpPr>
        <p:spPr>
          <a:xfrm>
            <a:off x="238315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4" hasCustomPrompt="1"/>
          </p:nvPr>
        </p:nvSpPr>
        <p:spPr>
          <a:xfrm>
            <a:off x="463677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6" name="Picture Placeholder 14"/>
          <p:cNvSpPr>
            <a:spLocks noGrp="1"/>
          </p:cNvSpPr>
          <p:nvPr>
            <p:ph type="pic" sz="quarter" idx="45" hasCustomPrompt="1"/>
          </p:nvPr>
        </p:nvSpPr>
        <p:spPr>
          <a:xfrm>
            <a:off x="689038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7" name="Text Placeholder 3"/>
          <p:cNvSpPr>
            <a:spLocks noGrp="1"/>
          </p:cNvSpPr>
          <p:nvPr>
            <p:ph type="body" sz="quarter" idx="46" hasCustomPrompt="1"/>
          </p:nvPr>
        </p:nvSpPr>
        <p:spPr>
          <a:xfrm>
            <a:off x="238315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7" hasCustomPrompt="1"/>
          </p:nvPr>
        </p:nvSpPr>
        <p:spPr>
          <a:xfrm>
            <a:off x="463677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9" name="Text Placeholder 3"/>
          <p:cNvSpPr>
            <a:spLocks noGrp="1"/>
          </p:cNvSpPr>
          <p:nvPr>
            <p:ph type="body" sz="quarter" idx="48" hasCustomPrompt="1"/>
          </p:nvPr>
        </p:nvSpPr>
        <p:spPr>
          <a:xfrm>
            <a:off x="689038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29358254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am Slide 4">
    <p:bg>
      <p:bgPr>
        <a:solidFill>
          <a:schemeClr val="bg2"/>
        </a:solidFill>
        <a:effectLst/>
      </p:bgPr>
    </p:bg>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1571" y="-1058"/>
            <a:ext cx="4222903" cy="3161772"/>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3" y="1"/>
            <a:ext cx="4303716" cy="3161772"/>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6491869" y="3198570"/>
            <a:ext cx="2072605" cy="3110156"/>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1" y="3198571"/>
            <a:ext cx="2152649"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192095" y="3198571"/>
            <a:ext cx="2111618"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4342776" y="3198571"/>
            <a:ext cx="2110412"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1" name="Picture Placeholder 4"/>
          <p:cNvSpPr>
            <a:spLocks noGrp="1"/>
          </p:cNvSpPr>
          <p:nvPr>
            <p:ph type="pic" sz="quarter" idx="58"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Rectangle 23"/>
          <p:cNvSpPr/>
          <p:nvPr/>
        </p:nvSpPr>
        <p:spPr>
          <a:xfrm>
            <a:off x="0" y="6308725"/>
            <a:ext cx="9144000" cy="5492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 Placeholder 3"/>
          <p:cNvSpPr>
            <a:spLocks noGrp="1"/>
          </p:cNvSpPr>
          <p:nvPr>
            <p:ph type="body" sz="quarter" idx="34" hasCustomPrompt="1"/>
          </p:nvPr>
        </p:nvSpPr>
        <p:spPr>
          <a:xfrm>
            <a:off x="0" y="6429049"/>
            <a:ext cx="2152650"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152651" y="6429049"/>
            <a:ext cx="2149475"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4302126"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6453188"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152651"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6417524"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3202433371"/>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1"/>
            <a:ext cx="4303714" cy="630872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42118" y="0"/>
            <a:ext cx="4801882" cy="6308725"/>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6308726"/>
            <a:ext cx="4303714" cy="549274"/>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856749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3160713"/>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3198569"/>
            <a:ext cx="26542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69"/>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69"/>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3198570"/>
            <a:ext cx="21104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00293648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3198570"/>
            <a:ext cx="4803686" cy="3659430"/>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1"/>
            <a:ext cx="2654212"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72"/>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72"/>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1"/>
            <a:ext cx="2110413"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72235028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282664070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lgn="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20215504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 name="Rectangle 2"/>
          <p:cNvSpPr/>
          <p:nvPr userDrawn="1"/>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8045650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37" name="Rectangle 3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25" name="Group 24"/>
            <p:cNvGrpSpPr/>
            <p:nvPr userDrawn="1"/>
          </p:nvGrpSpPr>
          <p:grpSpPr>
            <a:xfrm>
              <a:off x="0" y="0"/>
              <a:ext cx="9144000" cy="6858000"/>
              <a:chOff x="0" y="0"/>
              <a:chExt cx="9144000" cy="5143500"/>
            </a:xfrm>
          </p:grpSpPr>
          <p:sp>
            <p:nvSpPr>
              <p:cNvPr id="27" name="TextBox 26"/>
              <p:cNvSpPr txBox="1"/>
              <p:nvPr/>
            </p:nvSpPr>
            <p:spPr>
              <a:xfrm>
                <a:off x="819293" y="1189170"/>
                <a:ext cx="482824" cy="207749"/>
              </a:xfrm>
              <a:prstGeom prst="rect">
                <a:avLst/>
              </a:prstGeom>
              <a:noFill/>
              <a:ln>
                <a:noFill/>
              </a:ln>
            </p:spPr>
            <p:txBody>
              <a:bodyPr wrap="none" rtlCol="0">
                <a:spAutoFit/>
              </a:bodyPr>
              <a:lstStyle/>
              <a:p>
                <a:r>
                  <a:rPr lang="en-US" sz="1200" b="1" dirty="0" smtClean="0">
                    <a:solidFill>
                      <a:srgbClr val="000000"/>
                    </a:solidFill>
                    <a:latin typeface="Arial"/>
                  </a:rPr>
                  <a:t>2.02</a:t>
                </a:r>
                <a:endParaRPr lang="en-US" sz="1200" b="1" dirty="0">
                  <a:solidFill>
                    <a:srgbClr val="000000"/>
                  </a:solidFill>
                  <a:latin typeface="Arial"/>
                </a:endParaRPr>
              </a:p>
            </p:txBody>
          </p:sp>
          <p:sp>
            <p:nvSpPr>
              <p:cNvPr id="28" name="TextBox 27"/>
              <p:cNvSpPr txBox="1"/>
              <p:nvPr/>
            </p:nvSpPr>
            <p:spPr>
              <a:xfrm>
                <a:off x="819293" y="2379663"/>
                <a:ext cx="482824" cy="207749"/>
              </a:xfrm>
              <a:prstGeom prst="rect">
                <a:avLst/>
              </a:prstGeom>
              <a:noFill/>
              <a:ln>
                <a:noFill/>
              </a:ln>
            </p:spPr>
            <p:txBody>
              <a:bodyPr wrap="none" rtlCol="0">
                <a:spAutoFit/>
              </a:bodyPr>
              <a:lstStyle/>
              <a:p>
                <a:r>
                  <a:rPr lang="en-US" sz="1200" b="1" dirty="0" smtClean="0">
                    <a:solidFill>
                      <a:srgbClr val="000000"/>
                    </a:solidFill>
                    <a:latin typeface="Arial"/>
                  </a:rPr>
                  <a:t>0.29</a:t>
                </a:r>
                <a:endParaRPr lang="en-US" sz="1200" b="1" dirty="0">
                  <a:solidFill>
                    <a:srgbClr val="000000"/>
                  </a:solidFill>
                  <a:latin typeface="Arial"/>
                </a:endParaRPr>
              </a:p>
            </p:txBody>
          </p:sp>
          <p:sp>
            <p:nvSpPr>
              <p:cNvPr id="29" name="TextBox 28"/>
              <p:cNvSpPr txBox="1"/>
              <p:nvPr/>
            </p:nvSpPr>
            <p:spPr>
              <a:xfrm>
                <a:off x="819293" y="3551078"/>
                <a:ext cx="482824" cy="207749"/>
              </a:xfrm>
              <a:prstGeom prst="rect">
                <a:avLst/>
              </a:prstGeom>
              <a:noFill/>
              <a:ln>
                <a:noFill/>
              </a:ln>
            </p:spPr>
            <p:txBody>
              <a:bodyPr wrap="none" rtlCol="0">
                <a:spAutoFit/>
              </a:bodyPr>
              <a:lstStyle/>
              <a:p>
                <a:r>
                  <a:rPr lang="en-US" sz="1200" b="1" dirty="0" smtClean="0">
                    <a:solidFill>
                      <a:srgbClr val="000000"/>
                    </a:solidFill>
                    <a:latin typeface="Arial"/>
                  </a:rPr>
                  <a:t>1.43</a:t>
                </a:r>
              </a:p>
            </p:txBody>
          </p:sp>
          <p:sp>
            <p:nvSpPr>
              <p:cNvPr id="31" name="TextBox 30"/>
              <p:cNvSpPr txBox="1"/>
              <p:nvPr/>
            </p:nvSpPr>
            <p:spPr>
              <a:xfrm>
                <a:off x="8620966" y="352962"/>
                <a:ext cx="482824" cy="207749"/>
              </a:xfrm>
              <a:prstGeom prst="rect">
                <a:avLst/>
              </a:prstGeom>
              <a:noFill/>
              <a:ln>
                <a:noFill/>
              </a:ln>
            </p:spPr>
            <p:txBody>
              <a:bodyPr wrap="none" rtlCol="0">
                <a:spAutoFit/>
              </a:bodyPr>
              <a:lstStyle/>
              <a:p>
                <a:r>
                  <a:rPr lang="en-US" sz="1200" b="1" dirty="0" smtClean="0">
                    <a:solidFill>
                      <a:srgbClr val="54585A"/>
                    </a:solidFill>
                    <a:latin typeface="Arial"/>
                  </a:rPr>
                  <a:t>4.41</a:t>
                </a:r>
                <a:endParaRPr lang="en-US" sz="1200" b="1" dirty="0">
                  <a:solidFill>
                    <a:srgbClr val="54585A"/>
                  </a:solidFill>
                  <a:latin typeface="Arial"/>
                </a:endParaRPr>
              </a:p>
            </p:txBody>
          </p:sp>
          <p:sp>
            <p:nvSpPr>
              <p:cNvPr id="32" name="TextBox 31"/>
              <p:cNvSpPr txBox="1"/>
              <p:nvPr/>
            </p:nvSpPr>
            <p:spPr>
              <a:xfrm>
                <a:off x="4303713" y="352962"/>
                <a:ext cx="482824" cy="207749"/>
              </a:xfrm>
              <a:prstGeom prst="rect">
                <a:avLst/>
              </a:prstGeom>
              <a:noFill/>
              <a:ln>
                <a:noFill/>
              </a:ln>
            </p:spPr>
            <p:txBody>
              <a:bodyPr wrap="none" rtlCol="0">
                <a:spAutoFit/>
              </a:bodyPr>
              <a:lstStyle/>
              <a:p>
                <a:r>
                  <a:rPr lang="en-US" sz="1200" b="1" dirty="0" smtClean="0">
                    <a:solidFill>
                      <a:srgbClr val="54585A"/>
                    </a:solidFill>
                    <a:latin typeface="Arial"/>
                  </a:rPr>
                  <a:t>0.29</a:t>
                </a:r>
                <a:endParaRPr lang="en-US" sz="1200" b="1" dirty="0">
                  <a:solidFill>
                    <a:srgbClr val="54585A"/>
                  </a:solidFill>
                  <a:latin typeface="Arial"/>
                </a:endParaRPr>
              </a:p>
            </p:txBody>
          </p:sp>
          <p:sp>
            <p:nvSpPr>
              <p:cNvPr id="33" name="TextBox 32"/>
              <p:cNvSpPr txBox="1"/>
              <p:nvPr/>
            </p:nvSpPr>
            <p:spPr>
              <a:xfrm>
                <a:off x="6453188" y="352962"/>
                <a:ext cx="482824" cy="207749"/>
              </a:xfrm>
              <a:prstGeom prst="rect">
                <a:avLst/>
              </a:prstGeom>
              <a:noFill/>
              <a:ln>
                <a:noFill/>
              </a:ln>
            </p:spPr>
            <p:txBody>
              <a:bodyPr wrap="none" rtlCol="0">
                <a:spAutoFit/>
              </a:bodyPr>
              <a:lstStyle/>
              <a:p>
                <a:r>
                  <a:rPr lang="en-US" sz="1200" b="1" dirty="0" smtClean="0">
                    <a:solidFill>
                      <a:srgbClr val="54585A"/>
                    </a:solidFill>
                    <a:latin typeface="Arial"/>
                  </a:rPr>
                  <a:t>2.06</a:t>
                </a:r>
                <a:endParaRPr lang="en-US" sz="1200" b="1" dirty="0">
                  <a:solidFill>
                    <a:srgbClr val="54585A"/>
                  </a:solidFill>
                  <a:latin typeface="Arial"/>
                </a:endParaRPr>
              </a:p>
            </p:txBody>
          </p:sp>
          <p:sp>
            <p:nvSpPr>
              <p:cNvPr id="34" name="TextBox 33"/>
              <p:cNvSpPr txBox="1"/>
              <p:nvPr/>
            </p:nvSpPr>
            <p:spPr>
              <a:xfrm>
                <a:off x="819293" y="4732031"/>
                <a:ext cx="482824" cy="207749"/>
              </a:xfrm>
              <a:prstGeom prst="rect">
                <a:avLst/>
              </a:prstGeom>
              <a:noFill/>
              <a:ln>
                <a:noFill/>
              </a:ln>
            </p:spPr>
            <p:txBody>
              <a:bodyPr wrap="none" rtlCol="0">
                <a:spAutoFit/>
              </a:bodyPr>
              <a:lstStyle/>
              <a:p>
                <a:r>
                  <a:rPr lang="en-US" sz="1200" b="1" dirty="0" smtClean="0">
                    <a:solidFill>
                      <a:srgbClr val="000000"/>
                    </a:solidFill>
                    <a:latin typeface="Arial"/>
                  </a:rPr>
                  <a:t>3.15</a:t>
                </a:r>
                <a:endParaRPr lang="en-US" sz="1200" b="1" dirty="0">
                  <a:solidFill>
                    <a:srgbClr val="000000"/>
                  </a:solidFill>
                  <a:latin typeface="Arial"/>
                </a:endParaRPr>
              </a:p>
            </p:txBody>
          </p:sp>
          <p:sp>
            <p:nvSpPr>
              <p:cNvPr id="35" name="TextBox 34"/>
              <p:cNvSpPr txBox="1"/>
              <p:nvPr/>
            </p:nvSpPr>
            <p:spPr>
              <a:xfrm>
                <a:off x="2152485" y="352962"/>
                <a:ext cx="482824" cy="207749"/>
              </a:xfrm>
              <a:prstGeom prst="rect">
                <a:avLst/>
              </a:prstGeom>
              <a:noFill/>
              <a:ln>
                <a:noFill/>
              </a:ln>
            </p:spPr>
            <p:txBody>
              <a:bodyPr wrap="none" rtlCol="0">
                <a:spAutoFit/>
              </a:bodyPr>
              <a:lstStyle/>
              <a:p>
                <a:r>
                  <a:rPr lang="en-US" sz="1200" b="1" dirty="0" smtClean="0">
                    <a:solidFill>
                      <a:srgbClr val="54585A"/>
                    </a:solidFill>
                    <a:latin typeface="Arial"/>
                  </a:rPr>
                  <a:t>2.65</a:t>
                </a:r>
                <a:endParaRPr lang="en-US" sz="1200" b="1" dirty="0">
                  <a:solidFill>
                    <a:srgbClr val="54585A"/>
                  </a:solidFill>
                  <a:latin typeface="Arial"/>
                </a:endParaRPr>
              </a:p>
            </p:txBody>
          </p:sp>
          <p:sp>
            <p:nvSpPr>
              <p:cNvPr id="48" name="TextBox 47"/>
              <p:cNvSpPr txBox="1"/>
              <p:nvPr userDrawn="1"/>
            </p:nvSpPr>
            <p:spPr>
              <a:xfrm>
                <a:off x="8620966" y="352962"/>
                <a:ext cx="482824" cy="207749"/>
              </a:xfrm>
              <a:prstGeom prst="rect">
                <a:avLst/>
              </a:prstGeom>
              <a:noFill/>
              <a:ln>
                <a:noFill/>
              </a:ln>
            </p:spPr>
            <p:txBody>
              <a:bodyPr wrap="none" rtlCol="0">
                <a:spAutoFit/>
              </a:bodyPr>
              <a:lstStyle/>
              <a:p>
                <a:r>
                  <a:rPr lang="en-US" sz="1200" b="1" dirty="0" smtClean="0">
                    <a:solidFill>
                      <a:srgbClr val="000000"/>
                    </a:solidFill>
                    <a:latin typeface="Arial"/>
                  </a:rPr>
                  <a:t>4.41</a:t>
                </a:r>
                <a:endParaRPr lang="en-US" sz="1200" b="1" dirty="0">
                  <a:solidFill>
                    <a:srgbClr val="000000"/>
                  </a:solidFill>
                  <a:latin typeface="Arial"/>
                </a:endParaRPr>
              </a:p>
            </p:txBody>
          </p:sp>
          <p:sp>
            <p:nvSpPr>
              <p:cNvPr id="49" name="TextBox 48"/>
              <p:cNvSpPr txBox="1"/>
              <p:nvPr userDrawn="1"/>
            </p:nvSpPr>
            <p:spPr>
              <a:xfrm>
                <a:off x="4303713" y="352962"/>
                <a:ext cx="482824" cy="207749"/>
              </a:xfrm>
              <a:prstGeom prst="rect">
                <a:avLst/>
              </a:prstGeom>
              <a:noFill/>
              <a:ln>
                <a:noFill/>
              </a:ln>
            </p:spPr>
            <p:txBody>
              <a:bodyPr wrap="none" rtlCol="0">
                <a:spAutoFit/>
              </a:bodyPr>
              <a:lstStyle/>
              <a:p>
                <a:r>
                  <a:rPr lang="en-US" sz="1200" b="1" dirty="0" smtClean="0">
                    <a:solidFill>
                      <a:srgbClr val="000000"/>
                    </a:solidFill>
                    <a:latin typeface="Arial"/>
                  </a:rPr>
                  <a:t>0.29</a:t>
                </a:r>
                <a:endParaRPr lang="en-US" sz="1200" b="1" dirty="0">
                  <a:solidFill>
                    <a:srgbClr val="000000"/>
                  </a:solidFill>
                  <a:latin typeface="Arial"/>
                </a:endParaRPr>
              </a:p>
            </p:txBody>
          </p:sp>
          <p:sp>
            <p:nvSpPr>
              <p:cNvPr id="50" name="TextBox 49"/>
              <p:cNvSpPr txBox="1"/>
              <p:nvPr userDrawn="1"/>
            </p:nvSpPr>
            <p:spPr>
              <a:xfrm>
                <a:off x="6453188" y="352962"/>
                <a:ext cx="482824" cy="207749"/>
              </a:xfrm>
              <a:prstGeom prst="rect">
                <a:avLst/>
              </a:prstGeom>
              <a:noFill/>
              <a:ln>
                <a:noFill/>
              </a:ln>
            </p:spPr>
            <p:txBody>
              <a:bodyPr wrap="none" rtlCol="0">
                <a:spAutoFit/>
              </a:bodyPr>
              <a:lstStyle/>
              <a:p>
                <a:r>
                  <a:rPr lang="en-US" sz="1200" b="1" dirty="0" smtClean="0">
                    <a:solidFill>
                      <a:srgbClr val="000000"/>
                    </a:solidFill>
                    <a:latin typeface="Arial"/>
                  </a:rPr>
                  <a:t>2.06</a:t>
                </a:r>
                <a:endParaRPr lang="en-US" sz="1200" b="1" dirty="0">
                  <a:solidFill>
                    <a:srgbClr val="000000"/>
                  </a:solidFill>
                  <a:latin typeface="Arial"/>
                </a:endParaRPr>
              </a:p>
            </p:txBody>
          </p:sp>
          <p:sp>
            <p:nvSpPr>
              <p:cNvPr id="52" name="TextBox 51"/>
              <p:cNvSpPr txBox="1"/>
              <p:nvPr userDrawn="1"/>
            </p:nvSpPr>
            <p:spPr>
              <a:xfrm>
                <a:off x="2152485" y="352962"/>
                <a:ext cx="482824" cy="207749"/>
              </a:xfrm>
              <a:prstGeom prst="rect">
                <a:avLst/>
              </a:prstGeom>
              <a:noFill/>
              <a:ln>
                <a:noFill/>
              </a:ln>
            </p:spPr>
            <p:txBody>
              <a:bodyPr wrap="none" rtlCol="0">
                <a:spAutoFit/>
              </a:bodyPr>
              <a:lstStyle/>
              <a:p>
                <a:r>
                  <a:rPr lang="en-US" sz="1200" b="1" dirty="0" smtClean="0">
                    <a:solidFill>
                      <a:srgbClr val="000000"/>
                    </a:solidFill>
                    <a:latin typeface="Arial"/>
                  </a:rPr>
                  <a:t>2.65</a:t>
                </a:r>
                <a:endParaRPr lang="en-US" sz="1200" b="1" dirty="0">
                  <a:solidFill>
                    <a:srgbClr val="000000"/>
                  </a:solidFill>
                  <a:latin typeface="Arial"/>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12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5107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32031"/>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2234220" cy="1641814"/>
              </a:xfrm>
              <a:prstGeom prst="rect">
                <a:avLst/>
              </a:prstGeom>
              <a:noFill/>
              <a:ln>
                <a:noFill/>
              </a:ln>
            </p:spPr>
          </p:pic>
          <p:sp>
            <p:nvSpPr>
              <p:cNvPr id="62" name="TextBox 61"/>
              <p:cNvSpPr txBox="1"/>
              <p:nvPr userDrawn="1"/>
            </p:nvSpPr>
            <p:spPr>
              <a:xfrm>
                <a:off x="4725620" y="1035550"/>
                <a:ext cx="4186145" cy="2723822"/>
              </a:xfrm>
              <a:prstGeom prst="rect">
                <a:avLst/>
              </a:prstGeom>
              <a:solidFill>
                <a:srgbClr val="FFFFFF"/>
              </a:solidFill>
            </p:spPr>
            <p:txBody>
              <a:bodyPr wrap="square" rtlCol="0">
                <a:spAutoFit/>
              </a:bodyPr>
              <a:lstStyle/>
              <a:p>
                <a:pPr>
                  <a:defRPr/>
                </a:pPr>
                <a:r>
                  <a:rPr lang="en-US" sz="1600" b="1" dirty="0" smtClean="0">
                    <a:solidFill>
                      <a:srgbClr val="000000"/>
                    </a:solidFill>
                  </a:rPr>
                  <a:t>REPOSITION OR CREATE GUIDES ON GRID</a:t>
                </a:r>
              </a:p>
              <a:p>
                <a:r>
                  <a:rPr lang="en-US" dirty="0" smtClean="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dirty="0" smtClean="0">
                    <a:solidFill>
                      <a:srgbClr val="000000"/>
                    </a:solidFill>
                  </a:rPr>
                  <a:t>Turn on Snap to Grid</a:t>
                </a:r>
              </a:p>
              <a:p>
                <a:pPr marL="342900" indent="-342900">
                  <a:buFont typeface="+mj-lt"/>
                  <a:buAutoNum type="arabicPeriod"/>
                </a:pPr>
                <a:r>
                  <a:rPr lang="en-US" sz="1600" dirty="0" smtClean="0">
                    <a:solidFill>
                      <a:srgbClr val="000000"/>
                    </a:solidFill>
                  </a:rPr>
                  <a:t>Set grid settings to 1/24” or .042”</a:t>
                </a:r>
              </a:p>
              <a:p>
                <a:pPr marL="342900" indent="-342900">
                  <a:buFont typeface="+mj-lt"/>
                  <a:buAutoNum type="arabicPeriod"/>
                </a:pPr>
                <a:r>
                  <a:rPr lang="en-US" sz="1600" dirty="0" smtClean="0">
                    <a:solidFill>
                      <a:srgbClr val="000000"/>
                    </a:solidFill>
                  </a:rPr>
                  <a:t>Turn on both Guide Settings</a:t>
                </a:r>
              </a:p>
              <a:p>
                <a:pPr marL="342900" indent="-342900">
                  <a:buFont typeface="+mj-lt"/>
                  <a:buAutoNum type="arabicPeriod"/>
                </a:pPr>
                <a:r>
                  <a:rPr lang="en-US" sz="1600" dirty="0" smtClean="0">
                    <a:solidFill>
                      <a:srgbClr val="000000"/>
                    </a:solidFill>
                  </a:rPr>
                  <a:t>Use the lines and grey measurements on this slide to position guides</a:t>
                </a:r>
              </a:p>
              <a:p>
                <a:pPr marL="342900" indent="-342900">
                  <a:buFont typeface="+mj-lt"/>
                  <a:buAutoNum type="arabicPeriod"/>
                </a:pPr>
                <a:r>
                  <a:rPr lang="en-US" sz="1600" dirty="0" smtClean="0">
                    <a:solidFill>
                      <a:srgbClr val="000000"/>
                    </a:solidFill>
                  </a:rPr>
                  <a:t>To move guides, click on guide outside of slide in grey area and drag to position.</a:t>
                </a:r>
              </a:p>
              <a:p>
                <a:pPr marL="342900" indent="-342900">
                  <a:buFont typeface="+mj-lt"/>
                  <a:buAutoNum type="arabicPeriod"/>
                </a:pPr>
                <a:r>
                  <a:rPr lang="en-US" sz="1600" dirty="0" smtClean="0">
                    <a:solidFill>
                      <a:srgbClr val="000000"/>
                    </a:solidFill>
                  </a:rPr>
                  <a:t>To add new guides, click on a guide outside of slide in grey area while holding CTRL and drag </a:t>
                </a:r>
                <a:br>
                  <a:rPr lang="en-US" sz="1600" dirty="0" smtClean="0">
                    <a:solidFill>
                      <a:srgbClr val="000000"/>
                    </a:solidFill>
                  </a:rPr>
                </a:br>
                <a:r>
                  <a:rPr lang="en-US" sz="1600"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spTree>
    <p:extLst>
      <p:ext uri="{BB962C8B-B14F-4D97-AF65-F5344CB8AC3E}">
        <p14:creationId xmlns:p14="http://schemas.microsoft.com/office/powerpoint/2010/main" val="146063768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143571" y="4447954"/>
            <a:ext cx="5875965" cy="1484993"/>
          </a:xfrm>
        </p:spPr>
        <p:txBody>
          <a:bodyPr anchor="b"/>
          <a:lstStyle>
            <a:lvl1pPr>
              <a:lnSpc>
                <a:spcPts val="3400"/>
              </a:lnSpc>
              <a:defRPr sz="3600">
                <a:solidFill>
                  <a:srgbClr val="FFFFFF"/>
                </a:solidFill>
              </a:defRPr>
            </a:lvl1pPr>
          </a:lstStyle>
          <a:p>
            <a:r>
              <a:rPr lang="en-US" dirty="0" smtClean="0"/>
              <a:t>Section </a:t>
            </a:r>
            <a:br>
              <a:rPr lang="en-US" dirty="0" smtClean="0"/>
            </a:br>
            <a:r>
              <a:rPr lang="en-US" dirty="0" smtClean="0"/>
              <a:t>title</a:t>
            </a:r>
            <a:endParaRPr lang="en-US" dirty="0"/>
          </a:p>
        </p:txBody>
      </p:sp>
      <p:sp>
        <p:nvSpPr>
          <p:cNvPr id="9" name="Rectangle 8"/>
          <p:cNvSpPr/>
          <p:nvPr userDrawn="1"/>
        </p:nvSpPr>
        <p:spPr>
          <a:xfrm>
            <a:off x="8610600" y="0"/>
            <a:ext cx="533400" cy="3200400"/>
          </a:xfrm>
          <a:prstGeom prst="rect">
            <a:avLst/>
          </a:prstGeom>
          <a:solidFill>
            <a:schemeClr val="accent1"/>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
        <p:nvSpPr>
          <p:cNvPr id="10" name="Rectangle 9"/>
          <p:cNvSpPr/>
          <p:nvPr userDrawn="1"/>
        </p:nvSpPr>
        <p:spPr>
          <a:xfrm>
            <a:off x="8610600" y="3200400"/>
            <a:ext cx="533400" cy="3657600"/>
          </a:xfrm>
          <a:prstGeom prst="rect">
            <a:avLst/>
          </a:prstGeom>
          <a:solidFill>
            <a:schemeClr val="accent2"/>
          </a:solidFill>
        </p:spPr>
        <p:txBody>
          <a:bodyPr vert="vert" lIns="228600" tIns="45720" rIns="228600" bIns="45720" rtlCol="0">
            <a:normAutofit fontScale="40000" lnSpcReduction="20000"/>
          </a:bodyPr>
          <a:lstStyle/>
          <a:p>
            <a:pPr marR="0" lvl="0" indent="0" fontAlgn="auto">
              <a:lnSpc>
                <a:spcPct val="100000"/>
              </a:lnSpc>
              <a:spcBef>
                <a:spcPct val="20000"/>
              </a:spcBef>
              <a:spcAft>
                <a:spcPts val="0"/>
              </a:spcAft>
              <a:buClrTx/>
              <a:buSzPct val="100000"/>
              <a:buFont typeface="Wingdings" pitchFamily="2" charset="2"/>
              <a:buNone/>
              <a:tabLst/>
            </a:pPr>
            <a:endParaRPr lang="en-US" sz="1400" cap="none" spc="0" baseline="0">
              <a:solidFill>
                <a:schemeClr val="tx1"/>
              </a:solidFill>
            </a:endParaRPr>
          </a:p>
        </p:txBody>
      </p:sp>
    </p:spTree>
    <p:extLst>
      <p:ext uri="{BB962C8B-B14F-4D97-AF65-F5344CB8AC3E}">
        <p14:creationId xmlns:p14="http://schemas.microsoft.com/office/powerpoint/2010/main" val="7190693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8604525" y="6501400"/>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12630384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4" y="0"/>
            <a:ext cx="4300537" cy="316071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60713"/>
            <a:ext cx="2152650" cy="3697288"/>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6" name="Picture Placeholder 2"/>
          <p:cNvSpPr>
            <a:spLocks noGrp="1"/>
          </p:cNvSpPr>
          <p:nvPr>
            <p:ph type="pic" sz="quarter" idx="20" hasCustomPrompt="1"/>
          </p:nvPr>
        </p:nvSpPr>
        <p:spPr>
          <a:xfrm>
            <a:off x="1" y="1"/>
            <a:ext cx="4303713" cy="31607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TextBox 9"/>
          <p:cNvSpPr txBox="1"/>
          <p:nvPr userDrawn="1"/>
        </p:nvSpPr>
        <p:spPr>
          <a:xfrm>
            <a:off x="7183540" y="6601478"/>
            <a:ext cx="1905000" cy="205184"/>
          </a:xfrm>
          <a:prstGeom prst="rect">
            <a:avLst/>
          </a:prstGeom>
          <a:noFill/>
        </p:spPr>
        <p:txBody>
          <a:bodyPr wrap="square" rtlCol="0">
            <a:spAutoFit/>
          </a:bodyPr>
          <a:lstStyle/>
          <a:p>
            <a:pPr algn="r">
              <a:defRPr/>
            </a:pPr>
            <a:r>
              <a:rPr lang="en-US" sz="1100" baseline="30000" dirty="0" smtClean="0">
                <a:solidFill>
                  <a:srgbClr val="000000"/>
                </a:solidFill>
                <a:latin typeface="Arial"/>
              </a:rPr>
              <a:t>© 2019 HDR, Inc., all rights reserved.</a:t>
            </a:r>
          </a:p>
        </p:txBody>
      </p:sp>
      <p:sp>
        <p:nvSpPr>
          <p:cNvPr id="11" name="Text Placeholder 2"/>
          <p:cNvSpPr>
            <a:spLocks noGrp="1"/>
          </p:cNvSpPr>
          <p:nvPr>
            <p:ph type="body" sz="quarter" idx="17" hasCustomPrompt="1"/>
          </p:nvPr>
        </p:nvSpPr>
        <p:spPr>
          <a:xfrm>
            <a:off x="2152650" y="5171091"/>
            <a:ext cx="6991350" cy="707886"/>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9" name="Title 3"/>
          <p:cNvSpPr>
            <a:spLocks noGrp="1"/>
          </p:cNvSpPr>
          <p:nvPr>
            <p:ph type="title" hasCustomPrompt="1"/>
          </p:nvPr>
        </p:nvSpPr>
        <p:spPr>
          <a:xfrm>
            <a:off x="2152650" y="3160714"/>
            <a:ext cx="6991350" cy="2022174"/>
          </a:xfrm>
        </p:spPr>
        <p:txBody>
          <a:bodyPr anchor="ctr" anchorCtr="0">
            <a:noAutofit/>
          </a:bodyPr>
          <a:lstStyle>
            <a:lvl1pPr>
              <a:lnSpc>
                <a:spcPct val="100000"/>
              </a:lnSpc>
              <a:defRPr sz="3200" baseline="0"/>
            </a:lvl1pPr>
          </a:lstStyle>
          <a:p>
            <a:r>
              <a:rPr lang="en-US" dirty="0" smtClean="0"/>
              <a:t>Click Here To Edit Header JBN</a:t>
            </a:r>
            <a:endParaRPr lang="en-US" dirty="0"/>
          </a:p>
        </p:txBody>
      </p:sp>
      <p:sp>
        <p:nvSpPr>
          <p:cNvPr id="21" name="Freeform 6"/>
          <p:cNvSpPr>
            <a:spLocks noChangeAspect="1" noEditPoints="1"/>
          </p:cNvSpPr>
          <p:nvPr userDrawn="1"/>
        </p:nvSpPr>
        <p:spPr bwMode="auto">
          <a:xfrm>
            <a:off x="2286025" y="606936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4" name="Picture 13" descr="M:\Proposals\2014\W-WW\14121 BACWA Nutrient Removal Plan\Cover and Tabs\BC_logo_1line_blk_word.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25" y="6430965"/>
            <a:ext cx="1360170" cy="285750"/>
          </a:xfrm>
          <a:prstGeom prst="rect">
            <a:avLst/>
          </a:prstGeom>
          <a:noFill/>
          <a:extLst/>
        </p:spPr>
      </p:pic>
      <p:pic>
        <p:nvPicPr>
          <p:cNvPr id="15" name="Picture 14" descr="M:\Proposals\2014\W-WW\14121 BACWA Nutrient Removal Plan\Graphics\New BACWA logo.png"/>
          <p:cNvPicPr/>
          <p:nvPr userDrawn="1"/>
        </p:nvPicPr>
        <p:blipFill rotWithShape="1">
          <a:blip r:embed="rId3" cstate="screen">
            <a:extLst>
              <a:ext uri="{28A0092B-C50C-407E-A947-70E740481C1C}">
                <a14:useLocalDpi xmlns:a14="http://schemas.microsoft.com/office/drawing/2010/main"/>
              </a:ext>
            </a:extLst>
          </a:blip>
          <a:srcRect b="18423"/>
          <a:stretch/>
        </p:blipFill>
        <p:spPr bwMode="auto">
          <a:xfrm>
            <a:off x="4663439" y="5970785"/>
            <a:ext cx="2045970" cy="74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8128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_LowBar">
    <p:spTree>
      <p:nvGrpSpPr>
        <p:cNvPr id="1" name=""/>
        <p:cNvGrpSpPr/>
        <p:nvPr/>
      </p:nvGrpSpPr>
      <p:grpSpPr>
        <a:xfrm>
          <a:off x="0" y="0"/>
          <a:ext cx="0" cy="0"/>
          <a:chOff x="0" y="0"/>
          <a:chExt cx="0" cy="0"/>
        </a:xfrm>
      </p:grpSpPr>
      <p:sp>
        <p:nvSpPr>
          <p:cNvPr id="6" name="Title 3"/>
          <p:cNvSpPr>
            <a:spLocks noGrp="1"/>
          </p:cNvSpPr>
          <p:nvPr>
            <p:ph type="title" hasCustomPrompt="1"/>
          </p:nvPr>
        </p:nvSpPr>
        <p:spPr>
          <a:xfrm>
            <a:off x="0" y="186267"/>
            <a:ext cx="8604250" cy="1164167"/>
          </a:xfrm>
        </p:spPr>
        <p:txBody>
          <a:bodyPr>
            <a:noAutofit/>
          </a:bodyPr>
          <a:lstStyle>
            <a:lvl1pPr>
              <a:defRPr/>
            </a:lvl1pPr>
          </a:lstStyle>
          <a:p>
            <a:r>
              <a:rPr lang="en-US" dirty="0" smtClean="0"/>
              <a:t>Header</a:t>
            </a:r>
            <a:endParaRPr lang="en-US" dirty="0"/>
          </a:p>
        </p:txBody>
      </p:sp>
      <p:sp>
        <p:nvSpPr>
          <p:cNvPr id="2" name="Rectangle 1"/>
          <p:cNvSpPr/>
          <p:nvPr userDrawn="1"/>
        </p:nvSpPr>
        <p:spPr>
          <a:xfrm>
            <a:off x="0" y="6308725"/>
            <a:ext cx="2133600" cy="549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133600" y="6308725"/>
            <a:ext cx="7010400"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759311"/>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FAEE75E-9304-490E-BBD8-FDA1621A2A17}" type="datetimeFigureOut">
              <a:rPr lang="en-US" smtClean="0"/>
              <a:t>3/18/2019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8480944-9EEB-4F1F-B681-0AA1F7E2C727}" type="slidenum">
              <a:rPr lang="en-US" smtClean="0"/>
              <a:t>‹#›</a:t>
            </a:fld>
            <a:endParaRPr lang="en-US"/>
          </a:p>
        </p:txBody>
      </p:sp>
    </p:spTree>
    <p:extLst>
      <p:ext uri="{BB962C8B-B14F-4D97-AF65-F5344CB8AC3E}">
        <p14:creationId xmlns:p14="http://schemas.microsoft.com/office/powerpoint/2010/main" val="32004612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1755" y="1142269"/>
            <a:ext cx="9155755" cy="516645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3"/>
          <p:cNvSpPr>
            <a:spLocks noGrp="1"/>
          </p:cNvSpPr>
          <p:nvPr>
            <p:ph type="title" hasCustomPrompt="1"/>
          </p:nvPr>
        </p:nvSpPr>
        <p:spPr>
          <a:xfrm>
            <a:off x="1" y="-992"/>
            <a:ext cx="914326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73127894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D2BCEB-5A43-4722-BCF4-CD12B5CCFB18}" type="datetimeFigureOut">
              <a:rPr lang="en-US" smtClean="0"/>
              <a:t>3/18/2019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9D6F3D-4F84-44B4-B289-80578F1BD77A}" type="slidenum">
              <a:rPr lang="en-US" smtClean="0"/>
              <a:t>‹#›</a:t>
            </a:fld>
            <a:endParaRPr lang="en-US"/>
          </a:p>
        </p:txBody>
      </p:sp>
    </p:spTree>
    <p:extLst>
      <p:ext uri="{BB962C8B-B14F-4D97-AF65-F5344CB8AC3E}">
        <p14:creationId xmlns:p14="http://schemas.microsoft.com/office/powerpoint/2010/main" val="314452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4" name="Title 2"/>
          <p:cNvSpPr>
            <a:spLocks noGrp="1"/>
          </p:cNvSpPr>
          <p:nvPr>
            <p:ph type="title" hasCustomPrompt="1"/>
          </p:nvPr>
        </p:nvSpPr>
        <p:spPr>
          <a:xfrm>
            <a:off x="2143571" y="4447954"/>
            <a:ext cx="5875965" cy="1484993"/>
          </a:xfrm>
        </p:spPr>
        <p:txBody>
          <a:bodyPr anchor="b"/>
          <a:lstStyle>
            <a:lvl1pPr>
              <a:lnSpc>
                <a:spcPts val="3400"/>
              </a:lnSpc>
              <a:defRPr sz="3600">
                <a:solidFill>
                  <a:schemeClr val="tx1"/>
                </a:solidFill>
              </a:defRPr>
            </a:lvl1pPr>
          </a:lstStyle>
          <a:p>
            <a:r>
              <a:rPr lang="en-US" dirty="0" smtClean="0"/>
              <a:t>Section </a:t>
            </a:r>
            <a:br>
              <a:rPr lang="en-US" dirty="0" smtClean="0"/>
            </a:br>
            <a:r>
              <a:rPr lang="en-US" dirty="0" smtClean="0"/>
              <a:t>title</a:t>
            </a:r>
            <a:endParaRPr lang="en-US" dirty="0"/>
          </a:p>
        </p:txBody>
      </p:sp>
      <p:sp>
        <p:nvSpPr>
          <p:cNvPr id="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3212645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theme" Target="../theme/theme2.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6945"/>
            <a:ext cx="9144000" cy="1164167"/>
          </a:xfrm>
          <a:prstGeom prst="rect">
            <a:avLst/>
          </a:prstGeom>
        </p:spPr>
        <p:txBody>
          <a:bodyPr vert="horz" lIns="228600" tIns="45720" rIns="228600" bIns="45720" rtlCol="0" anchor="ctr" anchorCtr="0">
            <a:noAutofit/>
          </a:bodyPr>
          <a:lstStyle/>
          <a:p>
            <a:r>
              <a:rPr lang="en-US" dirty="0" smtClean="0"/>
              <a:t>Click To Add Title</a:t>
            </a:r>
            <a:endParaRPr lang="en-US" dirty="0"/>
          </a:p>
        </p:txBody>
      </p:sp>
      <p:sp>
        <p:nvSpPr>
          <p:cNvPr id="7" name="Text Placeholder 6"/>
          <p:cNvSpPr>
            <a:spLocks noGrp="1"/>
          </p:cNvSpPr>
          <p:nvPr>
            <p:ph type="body" idx="1"/>
          </p:nvPr>
        </p:nvSpPr>
        <p:spPr>
          <a:xfrm>
            <a:off x="0" y="1392172"/>
            <a:ext cx="9144000" cy="4290483"/>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4016" r:id="rId19"/>
    <p:sldLayoutId id="2147484017" r:id="rId20"/>
    <p:sldLayoutId id="2147483996" r:id="rId21"/>
    <p:sldLayoutId id="2147483997" r:id="rId22"/>
    <p:sldLayoutId id="2147483998" r:id="rId23"/>
    <p:sldLayoutId id="2147483999" r:id="rId24"/>
    <p:sldLayoutId id="2147484014" r:id="rId25"/>
    <p:sldLayoutId id="2147484015" r:id="rId26"/>
    <p:sldLayoutId id="2147484000" r:id="rId27"/>
    <p:sldLayoutId id="2147484001" r:id="rId28"/>
    <p:sldLayoutId id="2147484002" r:id="rId29"/>
    <p:sldLayoutId id="2147484003" r:id="rId30"/>
    <p:sldLayoutId id="2147484004" r:id="rId31"/>
    <p:sldLayoutId id="2147484005" r:id="rId32"/>
    <p:sldLayoutId id="2147484006" r:id="rId33"/>
    <p:sldLayoutId id="2147484007" r:id="rId34"/>
    <p:sldLayoutId id="2147484008" r:id="rId35"/>
    <p:sldLayoutId id="2147484009" r:id="rId36"/>
    <p:sldLayoutId id="2147484010" r:id="rId37"/>
    <p:sldLayoutId id="2147484012" r:id="rId38"/>
    <p:sldLayoutId id="2147484018" r:id="rId39"/>
    <p:sldLayoutId id="2147484019" r:id="rId40"/>
  </p:sldLayoutIdLst>
  <p:transition>
    <p:fade/>
  </p:transition>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400" b="1" kern="1200" cap="none"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6945"/>
            <a:ext cx="9144000" cy="1164167"/>
          </a:xfrm>
          <a:prstGeom prst="rect">
            <a:avLst/>
          </a:prstGeom>
        </p:spPr>
        <p:txBody>
          <a:bodyPr vert="horz" lIns="228600" tIns="45720" rIns="228600" bIns="45720" rtlCol="0" anchor="ctr" anchorCtr="0">
            <a:noAutofit/>
          </a:bodyPr>
          <a:lstStyle/>
          <a:p>
            <a:r>
              <a:rPr lang="en-US" dirty="0" smtClean="0"/>
              <a:t>Click To Add Title</a:t>
            </a:r>
            <a:endParaRPr lang="en-US" dirty="0"/>
          </a:p>
        </p:txBody>
      </p:sp>
      <p:sp>
        <p:nvSpPr>
          <p:cNvPr id="7" name="Text Placeholder 6"/>
          <p:cNvSpPr>
            <a:spLocks noGrp="1"/>
          </p:cNvSpPr>
          <p:nvPr>
            <p:ph type="body" idx="1"/>
          </p:nvPr>
        </p:nvSpPr>
        <p:spPr>
          <a:xfrm>
            <a:off x="0" y="1392172"/>
            <a:ext cx="9144000" cy="4290483"/>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1989034"/>
      </p:ext>
    </p:extLst>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 id="2147484056" r:id="rId28"/>
    <p:sldLayoutId id="2147484057" r:id="rId29"/>
    <p:sldLayoutId id="2147484058" r:id="rId30"/>
    <p:sldLayoutId id="2147484059" r:id="rId31"/>
    <p:sldLayoutId id="2147484060" r:id="rId32"/>
    <p:sldLayoutId id="2147484061" r:id="rId33"/>
    <p:sldLayoutId id="2147484062" r:id="rId34"/>
    <p:sldLayoutId id="2147484063" r:id="rId35"/>
    <p:sldLayoutId id="2147484064" r:id="rId36"/>
    <p:sldLayoutId id="2147484065" r:id="rId37"/>
    <p:sldLayoutId id="2147484066" r:id="rId38"/>
    <p:sldLayoutId id="2147484067" r:id="rId39"/>
    <p:sldLayoutId id="2147484068" r:id="rId40"/>
    <p:sldLayoutId id="2147484127" r:id="rId41"/>
    <p:sldLayoutId id="2147484128" r:id="rId42"/>
    <p:sldLayoutId id="2147484134" r:id="rId43"/>
    <p:sldLayoutId id="2147484135" r:id="rId44"/>
    <p:sldLayoutId id="2147484136" r:id="rId45"/>
  </p:sldLayoutIdLst>
  <p:transition>
    <p:fade/>
  </p:transition>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400" b="1" kern="1200" cap="none"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bacwa.org/Nutrients" TargetMode="External"/><Relationship Id="rId1" Type="http://schemas.openxmlformats.org/officeDocument/2006/relationships/slideLayout" Target="../slideLayouts/slideLayout6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9.xml"/><Relationship Id="rId5" Type="http://schemas.microsoft.com/office/2007/relationships/hdphoto" Target="../media/hdphoto1.wdp"/><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20"/>
          </p:nvPr>
        </p:nvSpPr>
        <p:spPr/>
      </p:sp>
      <p:sp>
        <p:nvSpPr>
          <p:cNvPr id="7" name="Picture Placeholder 6"/>
          <p:cNvSpPr>
            <a:spLocks noGrp="1"/>
          </p:cNvSpPr>
          <p:nvPr>
            <p:ph type="pic" sz="quarter" idx="21"/>
          </p:nvPr>
        </p:nvSpPr>
        <p:spPr/>
      </p:sp>
      <p:sp>
        <p:nvSpPr>
          <p:cNvPr id="2" name="Title 1"/>
          <p:cNvSpPr>
            <a:spLocks noGrp="1"/>
          </p:cNvSpPr>
          <p:nvPr>
            <p:ph type="title"/>
          </p:nvPr>
        </p:nvSpPr>
        <p:spPr>
          <a:xfrm>
            <a:off x="2152650" y="3160714"/>
            <a:ext cx="6991350" cy="2022174"/>
          </a:xfrm>
        </p:spPr>
        <p:txBody>
          <a:bodyPr/>
          <a:lstStyle/>
          <a:p>
            <a:r>
              <a:rPr lang="en-US" dirty="0" smtClean="0"/>
              <a:t>Nutrient Management in the Bay</a:t>
            </a:r>
            <a:endParaRPr lang="en-US" sz="2800" dirty="0"/>
          </a:p>
        </p:txBody>
      </p:sp>
      <p:pic>
        <p:nvPicPr>
          <p:cNvPr id="8" name="Picture Placeholder 7"/>
          <p:cNvPicPr>
            <a:picLocks noGrp="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3" name="Picture Placeholder 2"/>
          <p:cNvSpPr>
            <a:spLocks noGrp="1"/>
          </p:cNvSpPr>
          <p:nvPr>
            <p:ph type="pic" sz="quarter" idx="13"/>
          </p:nvPr>
        </p:nvSpPr>
        <p:spPr/>
      </p:sp>
    </p:spTree>
    <p:extLst>
      <p:ext uri="{BB962C8B-B14F-4D97-AF65-F5344CB8AC3E}">
        <p14:creationId xmlns:p14="http://schemas.microsoft.com/office/powerpoint/2010/main" val="24056439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Diablo 25</a:t>
            </a:r>
            <a:r>
              <a:rPr lang="en-US" dirty="0"/>
              <a:t>% Total N Load </a:t>
            </a:r>
            <a:r>
              <a:rPr lang="en-US" dirty="0" smtClean="0"/>
              <a:t>Reduction: $14.5 Mil Capital</a:t>
            </a:r>
            <a:endParaRPr lang="en-US" dirty="0"/>
          </a:p>
        </p:txBody>
      </p:sp>
      <p:sp>
        <p:nvSpPr>
          <p:cNvPr id="8" name="Picture Placeholder 7"/>
          <p:cNvSpPr>
            <a:spLocks noGrp="1"/>
          </p:cNvSpPr>
          <p:nvPr>
            <p:ph type="pic" sz="quarter" idx="21"/>
          </p:nvPr>
        </p:nvSpPr>
        <p:spPr/>
      </p:sp>
      <p:sp>
        <p:nvSpPr>
          <p:cNvPr id="9" name="Picture Placeholder 8"/>
          <p:cNvSpPr>
            <a:spLocks noGrp="1"/>
          </p:cNvSpPr>
          <p:nvPr>
            <p:ph type="pic" sz="quarter" idx="22"/>
          </p:nvPr>
        </p:nvSpPr>
        <p:spPr/>
      </p:sp>
      <p:sp>
        <p:nvSpPr>
          <p:cNvPr id="6" name="TextBox 5"/>
          <p:cNvSpPr txBox="1"/>
          <p:nvPr/>
        </p:nvSpPr>
        <p:spPr>
          <a:xfrm>
            <a:off x="381000" y="5791200"/>
            <a:ext cx="8915400" cy="369332"/>
          </a:xfrm>
          <a:prstGeom prst="rect">
            <a:avLst/>
          </a:prstGeom>
          <a:noFill/>
        </p:spPr>
        <p:txBody>
          <a:bodyPr wrap="square" rtlCol="0">
            <a:spAutoFit/>
          </a:bodyPr>
          <a:lstStyle/>
          <a:p>
            <a:r>
              <a:rPr lang="en-US" dirty="0" smtClean="0"/>
              <a:t>(1) Sidestream treatment facility</a:t>
            </a:r>
            <a:endParaRPr lang="en-US" dirty="0"/>
          </a:p>
        </p:txBody>
      </p:sp>
      <p:pic>
        <p:nvPicPr>
          <p:cNvPr id="3" name="Picture 2"/>
          <p:cNvPicPr>
            <a:picLocks noChangeAspect="1"/>
          </p:cNvPicPr>
          <p:nvPr/>
        </p:nvPicPr>
        <p:blipFill>
          <a:blip r:embed="rId3"/>
          <a:stretch>
            <a:fillRect/>
          </a:stretch>
        </p:blipFill>
        <p:spPr>
          <a:xfrm>
            <a:off x="533400" y="914400"/>
            <a:ext cx="7286541" cy="4885140"/>
          </a:xfrm>
          <a:prstGeom prst="rect">
            <a:avLst/>
          </a:prstGeom>
        </p:spPr>
      </p:pic>
    </p:spTree>
    <p:extLst>
      <p:ext uri="{BB962C8B-B14F-4D97-AF65-F5344CB8AC3E}">
        <p14:creationId xmlns:p14="http://schemas.microsoft.com/office/powerpoint/2010/main" val="30266342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4167" t="24815" r="34166" b="18889"/>
          <a:stretch/>
        </p:blipFill>
        <p:spPr>
          <a:xfrm>
            <a:off x="3767137" y="871536"/>
            <a:ext cx="5453063" cy="5453063"/>
          </a:xfrm>
          <a:prstGeom prst="rect">
            <a:avLst/>
          </a:prstGeom>
        </p:spPr>
      </p:pic>
      <p:sp>
        <p:nvSpPr>
          <p:cNvPr id="2" name="Title 1"/>
          <p:cNvSpPr>
            <a:spLocks noGrp="1"/>
          </p:cNvSpPr>
          <p:nvPr>
            <p:ph type="title"/>
          </p:nvPr>
        </p:nvSpPr>
        <p:spPr/>
        <p:txBody>
          <a:bodyPr/>
          <a:lstStyle/>
          <a:p>
            <a:r>
              <a:rPr lang="en-US" dirty="0" smtClean="0"/>
              <a:t>Delta Diablo 59</a:t>
            </a:r>
            <a:r>
              <a:rPr lang="en-US" dirty="0"/>
              <a:t>% Total N Load </a:t>
            </a:r>
            <a:r>
              <a:rPr lang="en-US" dirty="0" smtClean="0"/>
              <a:t>Reduction: $134 Mil Capital</a:t>
            </a:r>
            <a:endParaRPr lang="en-US" dirty="0"/>
          </a:p>
        </p:txBody>
      </p:sp>
      <p:sp>
        <p:nvSpPr>
          <p:cNvPr id="6" name="TextBox 5"/>
          <p:cNvSpPr txBox="1"/>
          <p:nvPr/>
        </p:nvSpPr>
        <p:spPr>
          <a:xfrm>
            <a:off x="152400" y="986669"/>
            <a:ext cx="3352800" cy="4247317"/>
          </a:xfrm>
          <a:prstGeom prst="rect">
            <a:avLst/>
          </a:prstGeom>
          <a:noFill/>
        </p:spPr>
        <p:txBody>
          <a:bodyPr wrap="square" rtlCol="0">
            <a:spAutoFit/>
          </a:bodyPr>
          <a:lstStyle/>
          <a:p>
            <a:pPr marL="342900" indent="-342900">
              <a:lnSpc>
                <a:spcPct val="150000"/>
              </a:lnSpc>
              <a:buFont typeface="+mj-lt"/>
              <a:buAutoNum type="arabicPeriod"/>
            </a:pPr>
            <a:r>
              <a:rPr lang="en-US" dirty="0" smtClean="0"/>
              <a:t>Flow split structure</a:t>
            </a:r>
          </a:p>
          <a:p>
            <a:pPr marL="342900" indent="-342900">
              <a:lnSpc>
                <a:spcPct val="150000"/>
              </a:lnSpc>
              <a:buFont typeface="+mj-lt"/>
              <a:buAutoNum type="arabicPeriod"/>
            </a:pPr>
            <a:r>
              <a:rPr lang="en-US" dirty="0" smtClean="0"/>
              <a:t>New membrane bioreactor (MBR)</a:t>
            </a:r>
          </a:p>
          <a:p>
            <a:pPr marL="342900" indent="-342900">
              <a:lnSpc>
                <a:spcPct val="150000"/>
              </a:lnSpc>
              <a:buFont typeface="+mj-lt"/>
              <a:buAutoNum type="arabicPeriod"/>
            </a:pPr>
            <a:r>
              <a:rPr lang="en-US" dirty="0" smtClean="0"/>
              <a:t>Bypass around biotowers </a:t>
            </a:r>
            <a:br>
              <a:rPr lang="en-US" dirty="0" smtClean="0"/>
            </a:br>
            <a:r>
              <a:rPr lang="en-US" dirty="0" smtClean="0"/>
              <a:t>(portion of flow)</a:t>
            </a:r>
          </a:p>
          <a:p>
            <a:pPr marL="342900" indent="-342900">
              <a:lnSpc>
                <a:spcPct val="150000"/>
              </a:lnSpc>
              <a:buFont typeface="+mj-lt"/>
              <a:buAutoNum type="arabicPeriod"/>
            </a:pPr>
            <a:r>
              <a:rPr lang="en-US" dirty="0" smtClean="0"/>
              <a:t>Construction of anoxic zones</a:t>
            </a:r>
          </a:p>
          <a:p>
            <a:pPr marL="342900" indent="-342900">
              <a:lnSpc>
                <a:spcPct val="150000"/>
              </a:lnSpc>
              <a:buFont typeface="+mj-lt"/>
              <a:buAutoNum type="arabicPeriod"/>
            </a:pPr>
            <a:r>
              <a:rPr lang="en-US" dirty="0" smtClean="0"/>
              <a:t>Ammonia removal filters</a:t>
            </a:r>
          </a:p>
          <a:p>
            <a:pPr marL="342900" indent="-342900">
              <a:lnSpc>
                <a:spcPct val="150000"/>
              </a:lnSpc>
              <a:buFont typeface="+mj-lt"/>
              <a:buAutoNum type="arabicPeriod"/>
            </a:pPr>
            <a:r>
              <a:rPr lang="en-US" dirty="0" smtClean="0"/>
              <a:t>Alkalinity chemical feed</a:t>
            </a:r>
          </a:p>
          <a:p>
            <a:pPr marL="342900" indent="-342900">
              <a:lnSpc>
                <a:spcPct val="150000"/>
              </a:lnSpc>
              <a:buFont typeface="+mj-lt"/>
              <a:buAutoNum type="arabicPeriod"/>
            </a:pPr>
            <a:r>
              <a:rPr lang="en-US" dirty="0" smtClean="0"/>
              <a:t>Total N removal filters</a:t>
            </a:r>
          </a:p>
          <a:p>
            <a:pPr marL="342900" indent="-342900">
              <a:lnSpc>
                <a:spcPct val="150000"/>
              </a:lnSpc>
              <a:buFont typeface="+mj-lt"/>
              <a:buAutoNum type="arabicPeriod"/>
            </a:pPr>
            <a:r>
              <a:rPr lang="en-US" dirty="0" smtClean="0"/>
              <a:t>Supplemental carbon chem feed</a:t>
            </a:r>
          </a:p>
          <a:p>
            <a:pPr marL="342900" indent="-342900">
              <a:lnSpc>
                <a:spcPct val="150000"/>
              </a:lnSpc>
              <a:buFont typeface="+mj-lt"/>
              <a:buAutoNum type="arabicPeriod"/>
            </a:pPr>
            <a:r>
              <a:rPr lang="en-US" dirty="0" smtClean="0"/>
              <a:t>Metal salt/polymer chem feed</a:t>
            </a:r>
            <a:endParaRPr lang="en-US" dirty="0"/>
          </a:p>
        </p:txBody>
      </p:sp>
    </p:spTree>
    <p:extLst>
      <p:ext uri="{BB962C8B-B14F-4D97-AF65-F5344CB8AC3E}">
        <p14:creationId xmlns:p14="http://schemas.microsoft.com/office/powerpoint/2010/main" val="275118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Diablo 84</a:t>
            </a:r>
            <a:r>
              <a:rPr lang="en-US" dirty="0"/>
              <a:t>% Total N Load </a:t>
            </a:r>
            <a:r>
              <a:rPr lang="en-US" dirty="0" smtClean="0"/>
              <a:t>Reduction: $167 Mil Capital</a:t>
            </a:r>
            <a:endParaRPr lang="en-US" dirty="0"/>
          </a:p>
        </p:txBody>
      </p:sp>
      <p:sp>
        <p:nvSpPr>
          <p:cNvPr id="6" name="TextBox 5"/>
          <p:cNvSpPr txBox="1"/>
          <p:nvPr/>
        </p:nvSpPr>
        <p:spPr>
          <a:xfrm>
            <a:off x="152400" y="1052185"/>
            <a:ext cx="3352800" cy="4662815"/>
          </a:xfrm>
          <a:prstGeom prst="rect">
            <a:avLst/>
          </a:prstGeom>
          <a:noFill/>
        </p:spPr>
        <p:txBody>
          <a:bodyPr wrap="square" rtlCol="0">
            <a:spAutoFit/>
          </a:bodyPr>
          <a:lstStyle/>
          <a:p>
            <a:pPr marL="342900" indent="-342900">
              <a:lnSpc>
                <a:spcPct val="150000"/>
              </a:lnSpc>
              <a:buFont typeface="+mj-lt"/>
              <a:buAutoNum type="arabicPeriod"/>
            </a:pPr>
            <a:r>
              <a:rPr lang="en-US" dirty="0" smtClean="0"/>
              <a:t>Flow split structure</a:t>
            </a:r>
          </a:p>
          <a:p>
            <a:pPr marL="342900" indent="-342900">
              <a:lnSpc>
                <a:spcPct val="150000"/>
              </a:lnSpc>
              <a:buFont typeface="+mj-lt"/>
              <a:buAutoNum type="arabicPeriod"/>
            </a:pPr>
            <a:r>
              <a:rPr lang="en-US" dirty="0" smtClean="0"/>
              <a:t>New membrane bioreactor (MBR)</a:t>
            </a:r>
          </a:p>
          <a:p>
            <a:pPr marL="342900" indent="-342900">
              <a:lnSpc>
                <a:spcPct val="150000"/>
              </a:lnSpc>
              <a:buFont typeface="+mj-lt"/>
              <a:buAutoNum type="arabicPeriod"/>
            </a:pPr>
            <a:r>
              <a:rPr lang="en-US" dirty="0" smtClean="0"/>
              <a:t>Bypass around biotowers </a:t>
            </a:r>
            <a:br>
              <a:rPr lang="en-US" dirty="0" smtClean="0"/>
            </a:br>
            <a:r>
              <a:rPr lang="en-US" dirty="0" smtClean="0"/>
              <a:t>(portion of flow)</a:t>
            </a:r>
          </a:p>
          <a:p>
            <a:pPr marL="342900" indent="-342900">
              <a:lnSpc>
                <a:spcPct val="150000"/>
              </a:lnSpc>
              <a:buFont typeface="+mj-lt"/>
              <a:buAutoNum type="arabicPeriod"/>
            </a:pPr>
            <a:r>
              <a:rPr lang="en-US" dirty="0" smtClean="0"/>
              <a:t>Construction of anoxic zones</a:t>
            </a:r>
          </a:p>
          <a:p>
            <a:pPr marL="342900" indent="-342900">
              <a:lnSpc>
                <a:spcPct val="150000"/>
              </a:lnSpc>
              <a:buFont typeface="+mj-lt"/>
              <a:buAutoNum type="arabicPeriod"/>
            </a:pPr>
            <a:r>
              <a:rPr lang="en-US" dirty="0" smtClean="0"/>
              <a:t>Ammonia removal filters</a:t>
            </a:r>
          </a:p>
          <a:p>
            <a:pPr marL="342900" indent="-342900">
              <a:lnSpc>
                <a:spcPct val="150000"/>
              </a:lnSpc>
              <a:buFont typeface="+mj-lt"/>
              <a:buAutoNum type="arabicPeriod"/>
            </a:pPr>
            <a:r>
              <a:rPr lang="en-US" dirty="0" smtClean="0"/>
              <a:t>Alkalinity chemical feed</a:t>
            </a:r>
          </a:p>
          <a:p>
            <a:pPr marL="342900" indent="-342900">
              <a:lnSpc>
                <a:spcPct val="150000"/>
              </a:lnSpc>
              <a:buFont typeface="+mj-lt"/>
              <a:buAutoNum type="arabicPeriod"/>
            </a:pPr>
            <a:r>
              <a:rPr lang="en-US" dirty="0" smtClean="0"/>
              <a:t>Total N removal filters</a:t>
            </a:r>
          </a:p>
          <a:p>
            <a:pPr marL="342900" indent="-342900">
              <a:lnSpc>
                <a:spcPct val="150000"/>
              </a:lnSpc>
              <a:buFont typeface="+mj-lt"/>
              <a:buAutoNum type="arabicPeriod"/>
            </a:pPr>
            <a:r>
              <a:rPr lang="en-US" dirty="0" smtClean="0"/>
              <a:t>Supplemental carbon chem feed</a:t>
            </a:r>
          </a:p>
          <a:p>
            <a:pPr marL="342900" indent="-342900">
              <a:lnSpc>
                <a:spcPct val="150000"/>
              </a:lnSpc>
              <a:buFont typeface="+mj-lt"/>
              <a:buAutoNum type="arabicPeriod"/>
            </a:pPr>
            <a:r>
              <a:rPr lang="en-US" dirty="0" smtClean="0"/>
              <a:t>Metal salt/polymer chem feed</a:t>
            </a:r>
          </a:p>
          <a:p>
            <a:pPr marL="342900" indent="-342900">
              <a:lnSpc>
                <a:spcPct val="150000"/>
              </a:lnSpc>
              <a:buFont typeface="+mj-lt"/>
              <a:buAutoNum type="arabicPeriod"/>
            </a:pPr>
            <a:r>
              <a:rPr lang="en-US" dirty="0" smtClean="0"/>
              <a:t>Rapid mix/flocculation tanks</a:t>
            </a:r>
            <a:endParaRPr lang="en-US" dirty="0"/>
          </a:p>
        </p:txBody>
      </p:sp>
      <p:pic>
        <p:nvPicPr>
          <p:cNvPr id="4" name="Picture 3"/>
          <p:cNvPicPr>
            <a:picLocks noChangeAspect="1"/>
          </p:cNvPicPr>
          <p:nvPr/>
        </p:nvPicPr>
        <p:blipFill rotWithShape="1">
          <a:blip r:embed="rId3"/>
          <a:srcRect l="34167" t="26296" r="34166" b="17407"/>
          <a:stretch/>
        </p:blipFill>
        <p:spPr>
          <a:xfrm>
            <a:off x="3809999" y="914400"/>
            <a:ext cx="5391151" cy="5391151"/>
          </a:xfrm>
          <a:prstGeom prst="rect">
            <a:avLst/>
          </a:prstGeom>
        </p:spPr>
      </p:pic>
    </p:spTree>
    <p:extLst>
      <p:ext uri="{BB962C8B-B14F-4D97-AF65-F5344CB8AC3E}">
        <p14:creationId xmlns:p14="http://schemas.microsoft.com/office/powerpoint/2010/main" val="2165414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Collaboration is Key for Implementing the Watershed Permit Requirements and Long-Term Nutrient Management</a:t>
            </a:r>
            <a:endParaRPr lang="en-US" dirty="0"/>
          </a:p>
        </p:txBody>
      </p:sp>
      <p:pic>
        <p:nvPicPr>
          <p:cNvPr id="13" name="Picture 12"/>
          <p:cNvPicPr>
            <a:picLocks noChangeAspect="1"/>
          </p:cNvPicPr>
          <p:nvPr/>
        </p:nvPicPr>
        <p:blipFill rotWithShape="1">
          <a:blip r:embed="rId3"/>
          <a:srcRect l="15000" t="25185" r="23333" b="17037"/>
          <a:stretch/>
        </p:blipFill>
        <p:spPr>
          <a:xfrm>
            <a:off x="-107950" y="1184280"/>
            <a:ext cx="9421133" cy="4965192"/>
          </a:xfrm>
          <a:prstGeom prst="rect">
            <a:avLst/>
          </a:prstGeom>
        </p:spPr>
      </p:pic>
      <p:sp>
        <p:nvSpPr>
          <p:cNvPr id="15" name="TextBox 14"/>
          <p:cNvSpPr txBox="1"/>
          <p:nvPr/>
        </p:nvSpPr>
        <p:spPr>
          <a:xfrm>
            <a:off x="68263" y="5172080"/>
            <a:ext cx="6477000" cy="1477328"/>
          </a:xfrm>
          <a:prstGeom prst="rect">
            <a:avLst/>
          </a:prstGeom>
          <a:solidFill>
            <a:srgbClr val="FFFFFF"/>
          </a:solidFill>
        </p:spPr>
        <p:txBody>
          <a:bodyPr wrap="square" rtlCol="0">
            <a:spAutoFit/>
          </a:bodyPr>
          <a:lstStyle/>
          <a:p>
            <a:r>
              <a:rPr lang="en-US" dirty="0" smtClean="0"/>
              <a:t>The approach in the Bay Area for managing nutrients has received national attention </a:t>
            </a:r>
            <a:r>
              <a:rPr lang="en-US" smtClean="0"/>
              <a:t>and </a:t>
            </a:r>
            <a:r>
              <a:rPr lang="en-US" smtClean="0"/>
              <a:t>praised for </a:t>
            </a:r>
            <a:r>
              <a:rPr lang="en-US" dirty="0" smtClean="0"/>
              <a:t>its collaboration, as evidenced by receipt of a National Environmental Achievement Award in 2019 from the National Association of Clean Water Agencies (NACWA). NACWA is the nationally recognized leader in legislative, regulatory, and legal clean water advocacy.</a:t>
            </a:r>
            <a:endParaRPr lang="en-US" dirty="0"/>
          </a:p>
        </p:txBody>
      </p:sp>
    </p:spTree>
    <p:extLst>
      <p:ext uri="{BB962C8B-B14F-4D97-AF65-F5344CB8AC3E}">
        <p14:creationId xmlns:p14="http://schemas.microsoft.com/office/powerpoint/2010/main" val="15215265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3579" t="29742" r="32500" b="20371"/>
          <a:stretch/>
        </p:blipFill>
        <p:spPr>
          <a:xfrm>
            <a:off x="2667000" y="1162712"/>
            <a:ext cx="6804540" cy="5629099"/>
          </a:xfrm>
          <a:prstGeom prst="rect">
            <a:avLst/>
          </a:prstGeom>
        </p:spPr>
      </p:pic>
      <p:sp>
        <p:nvSpPr>
          <p:cNvPr id="5" name="Text Placeholder 4"/>
          <p:cNvSpPr>
            <a:spLocks noGrp="1"/>
          </p:cNvSpPr>
          <p:nvPr>
            <p:ph type="body" sz="quarter" idx="16"/>
          </p:nvPr>
        </p:nvSpPr>
        <p:spPr>
          <a:xfrm>
            <a:off x="-11755" y="1162712"/>
            <a:ext cx="3135955" cy="2606227"/>
          </a:xfrm>
        </p:spPr>
        <p:txBody>
          <a:bodyPr/>
          <a:lstStyle/>
          <a:p>
            <a:r>
              <a:rPr lang="en-US" sz="2400" dirty="0" smtClean="0"/>
              <a:t>Next Watershed Permit expected in April 2019</a:t>
            </a:r>
          </a:p>
          <a:p>
            <a:r>
              <a:rPr lang="en-US" sz="2400" dirty="0" smtClean="0"/>
              <a:t>Ongoing science to inform policy by 2024</a:t>
            </a:r>
          </a:p>
          <a:p>
            <a:r>
              <a:rPr lang="en-US" sz="2400" dirty="0" smtClean="0"/>
              <a:t>Treatment plants to continue evaluating and implement nutrient management solutions</a:t>
            </a:r>
          </a:p>
          <a:p>
            <a:r>
              <a:rPr lang="en-US" sz="2400" dirty="0" smtClean="0"/>
              <a:t>Continue stakeholder involvement</a:t>
            </a:r>
            <a:endParaRPr lang="en-US" sz="2400" dirty="0"/>
          </a:p>
        </p:txBody>
      </p:sp>
      <p:sp>
        <p:nvSpPr>
          <p:cNvPr id="2" name="Title 1"/>
          <p:cNvSpPr>
            <a:spLocks noGrp="1"/>
          </p:cNvSpPr>
          <p:nvPr>
            <p:ph type="title"/>
          </p:nvPr>
        </p:nvSpPr>
        <p:spPr/>
        <p:txBody>
          <a:bodyPr/>
          <a:lstStyle/>
          <a:p>
            <a:r>
              <a:rPr lang="en-US" dirty="0" smtClean="0"/>
              <a:t>Next Steps for Nutrients in San Francisco Bay</a:t>
            </a:r>
            <a:endParaRPr lang="en-US" dirty="0"/>
          </a:p>
        </p:txBody>
      </p:sp>
    </p:spTree>
    <p:extLst>
      <p:ext uri="{BB962C8B-B14F-4D97-AF65-F5344CB8AC3E}">
        <p14:creationId xmlns:p14="http://schemas.microsoft.com/office/powerpoint/2010/main" val="21413171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21"/>
          </p:nvPr>
        </p:nvSpPr>
        <p:spPr/>
      </p:sp>
      <p:sp>
        <p:nvSpPr>
          <p:cNvPr id="9" name="Picture Placeholder 8"/>
          <p:cNvSpPr>
            <a:spLocks noGrp="1"/>
          </p:cNvSpPr>
          <p:nvPr>
            <p:ph type="pic" sz="quarter" idx="22"/>
          </p:nvPr>
        </p:nvSpPr>
        <p:spPr/>
      </p:sp>
      <p:sp>
        <p:nvSpPr>
          <p:cNvPr id="7" name="Text Placeholder 6"/>
          <p:cNvSpPr>
            <a:spLocks noGrp="1"/>
          </p:cNvSpPr>
          <p:nvPr>
            <p:ph type="body" sz="quarter" idx="16"/>
          </p:nvPr>
        </p:nvSpPr>
        <p:spPr/>
        <p:txBody>
          <a:bodyPr/>
          <a:lstStyle/>
          <a:p>
            <a:pPr marL="342900" indent="-342900">
              <a:buFont typeface="+mj-lt"/>
              <a:buAutoNum type="arabicPeriod"/>
            </a:pPr>
            <a:r>
              <a:rPr lang="en-US" sz="2400" dirty="0" smtClean="0"/>
              <a:t>Continued monitoring by individual agencies, with some changes:</a:t>
            </a:r>
          </a:p>
          <a:p>
            <a:pPr marL="525780" lvl="1" indent="-342900">
              <a:buFont typeface="+mj-lt"/>
              <a:buAutoNum type="alphaLcPeriod"/>
            </a:pPr>
            <a:r>
              <a:rPr lang="en-US" sz="2000" dirty="0" smtClean="0"/>
              <a:t>New influent monitoring requirements for agencies rated &gt;10 </a:t>
            </a:r>
            <a:r>
              <a:rPr lang="en-US" sz="2000" dirty="0" err="1" smtClean="0"/>
              <a:t>mgd</a:t>
            </a:r>
            <a:endParaRPr lang="en-US" sz="2000" dirty="0" smtClean="0"/>
          </a:p>
          <a:p>
            <a:pPr marL="525780" lvl="1" indent="-342900">
              <a:buFont typeface="+mj-lt"/>
              <a:buAutoNum type="alphaLcPeriod"/>
            </a:pPr>
            <a:r>
              <a:rPr lang="en-US" sz="2000" dirty="0" smtClean="0"/>
              <a:t>No more TKN or soluble reactive phosphorus monitoring in effluent</a:t>
            </a:r>
          </a:p>
          <a:p>
            <a:pPr marL="525780" lvl="1" indent="-342900">
              <a:buFont typeface="+mj-lt"/>
              <a:buAutoNum type="alphaLcPeriod"/>
            </a:pPr>
            <a:r>
              <a:rPr lang="en-US" sz="2000" dirty="0" smtClean="0"/>
              <a:t>Reporting year now lines up with water year (October 1 to September 30), whereas previously it was permit year (July 1 to June 30) </a:t>
            </a:r>
          </a:p>
          <a:p>
            <a:pPr marL="342900" indent="-342900">
              <a:buFont typeface="+mj-lt"/>
              <a:buAutoNum type="arabicPeriod"/>
            </a:pPr>
            <a:r>
              <a:rPr lang="en-US" sz="2400" dirty="0" smtClean="0"/>
              <a:t>Increased support for scientific studies (from $880K/</a:t>
            </a:r>
            <a:r>
              <a:rPr lang="en-US" sz="2400" dirty="0" err="1" smtClean="0"/>
              <a:t>yr</a:t>
            </a:r>
            <a:r>
              <a:rPr lang="en-US" sz="2400" dirty="0" smtClean="0"/>
              <a:t> in 1</a:t>
            </a:r>
            <a:r>
              <a:rPr lang="en-US" sz="2400" baseline="30000" dirty="0" smtClean="0"/>
              <a:t>st</a:t>
            </a:r>
            <a:r>
              <a:rPr lang="en-US" sz="2400" dirty="0" smtClean="0"/>
              <a:t> Watershed Permit, to $2.2M/</a:t>
            </a:r>
            <a:r>
              <a:rPr lang="en-US" sz="2400" dirty="0" err="1" smtClean="0"/>
              <a:t>yr</a:t>
            </a:r>
            <a:r>
              <a:rPr lang="en-US" sz="2400" dirty="0" smtClean="0"/>
              <a:t> in 2</a:t>
            </a:r>
            <a:r>
              <a:rPr lang="en-US" sz="2400" baseline="30000" dirty="0" smtClean="0"/>
              <a:t>nd</a:t>
            </a:r>
            <a:r>
              <a:rPr lang="en-US" sz="2400" dirty="0" smtClean="0"/>
              <a:t> Watershed Permit)</a:t>
            </a:r>
          </a:p>
          <a:p>
            <a:pPr marL="342900" indent="-342900">
              <a:buFont typeface="+mj-lt"/>
              <a:buAutoNum type="arabicPeriod"/>
            </a:pPr>
            <a:r>
              <a:rPr lang="en-US" sz="2400" dirty="0" smtClean="0"/>
              <a:t>Special Studies:</a:t>
            </a:r>
          </a:p>
          <a:p>
            <a:pPr marL="525780" lvl="1" indent="-342900">
              <a:buFont typeface="+mj-lt"/>
              <a:buAutoNum type="alphaLcPeriod"/>
            </a:pPr>
            <a:r>
              <a:rPr lang="en-US" sz="2000" dirty="0"/>
              <a:t>Regional Evaluation of Potential Nutrient Discharge Reduction by Natural </a:t>
            </a:r>
            <a:r>
              <a:rPr lang="en-US" sz="2000" dirty="0" smtClean="0"/>
              <a:t>Systems – Study to be conducted by SFEI</a:t>
            </a:r>
          </a:p>
          <a:p>
            <a:pPr marL="525780" lvl="1" indent="-342900">
              <a:buFont typeface="+mj-lt"/>
              <a:buAutoNum type="alphaLcPeriod"/>
            </a:pPr>
            <a:r>
              <a:rPr lang="en-US" sz="2000" dirty="0"/>
              <a:t>Regional Evaluation of Potential Nutrient Discharge Reduction by Water </a:t>
            </a:r>
            <a:r>
              <a:rPr lang="en-US" sz="2000" dirty="0" smtClean="0"/>
              <a:t>Recycling – BACWA to issue RFP for consultant support</a:t>
            </a:r>
          </a:p>
          <a:p>
            <a:pPr marL="182880" lvl="1" indent="0">
              <a:buNone/>
            </a:pPr>
            <a:endParaRPr lang="en-US" sz="2000" b="1" dirty="0" smtClean="0"/>
          </a:p>
          <a:p>
            <a:pPr marL="182880" lvl="1" indent="0">
              <a:buNone/>
            </a:pPr>
            <a:r>
              <a:rPr lang="en-US" sz="2400" b="1" dirty="0" smtClean="0">
                <a:solidFill>
                  <a:schemeClr val="accent1"/>
                </a:solidFill>
              </a:rPr>
              <a:t>All permit compliance activities, other than individual monitoring, to be funded by BACWA through the Nutrient Surcharge.</a:t>
            </a:r>
            <a:r>
              <a:rPr lang="en-US" sz="2400" dirty="0" smtClean="0">
                <a:solidFill>
                  <a:schemeClr val="accent1"/>
                </a:solidFill>
              </a:rPr>
              <a:t> </a:t>
            </a:r>
            <a:endParaRPr lang="en-US" sz="2400" dirty="0">
              <a:solidFill>
                <a:schemeClr val="accent1"/>
              </a:solidFill>
            </a:endParaRPr>
          </a:p>
          <a:p>
            <a:pPr marL="525780" lvl="1" indent="-342900">
              <a:buFont typeface="+mj-lt"/>
              <a:buAutoNum type="alphaLcPeriod"/>
            </a:pPr>
            <a:endParaRPr lang="en-US" sz="2000" dirty="0" smtClean="0"/>
          </a:p>
          <a:p>
            <a:pPr marL="525780" lvl="1" indent="-342900">
              <a:buFont typeface="+mj-lt"/>
              <a:buAutoNum type="alphaLcPeriod"/>
            </a:pPr>
            <a:endParaRPr lang="en-US" sz="2000" dirty="0" smtClean="0"/>
          </a:p>
          <a:p>
            <a:pPr marL="342900" indent="-342900">
              <a:buFont typeface="+mj-lt"/>
              <a:buAutoNum type="arabicPeriod"/>
            </a:pPr>
            <a:endParaRPr lang="en-US" sz="2400" dirty="0" smtClean="0"/>
          </a:p>
          <a:p>
            <a:pPr marL="342900" indent="-342900">
              <a:buFont typeface="+mj-lt"/>
              <a:buAutoNum type="arabicPeriod"/>
            </a:pPr>
            <a:endParaRPr lang="en-US" sz="2400" dirty="0" smtClean="0"/>
          </a:p>
          <a:p>
            <a:pPr marL="0" indent="0">
              <a:buNone/>
            </a:pPr>
            <a:endParaRPr lang="en-US" sz="2400" dirty="0" smtClean="0"/>
          </a:p>
        </p:txBody>
      </p:sp>
      <p:sp>
        <p:nvSpPr>
          <p:cNvPr id="4" name="Title 3"/>
          <p:cNvSpPr>
            <a:spLocks noGrp="1"/>
          </p:cNvSpPr>
          <p:nvPr>
            <p:ph type="title"/>
          </p:nvPr>
        </p:nvSpPr>
        <p:spPr/>
        <p:txBody>
          <a:bodyPr/>
          <a:lstStyle/>
          <a:p>
            <a:r>
              <a:rPr lang="en-US" dirty="0" smtClean="0"/>
              <a:t>2</a:t>
            </a:r>
            <a:r>
              <a:rPr lang="en-US" baseline="30000" dirty="0" smtClean="0"/>
              <a:t>nd</a:t>
            </a:r>
            <a:r>
              <a:rPr lang="en-US" dirty="0" smtClean="0"/>
              <a:t> Watershed Permit in 2019, requirements</a:t>
            </a:r>
            <a:endParaRPr lang="en-US" dirty="0"/>
          </a:p>
        </p:txBody>
      </p:sp>
    </p:spTree>
    <p:extLst>
      <p:ext uri="{BB962C8B-B14F-4D97-AF65-F5344CB8AC3E}">
        <p14:creationId xmlns:p14="http://schemas.microsoft.com/office/powerpoint/2010/main" val="16706815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
        <p:nvSpPr>
          <p:cNvPr id="4" name="Text Placeholder 3"/>
          <p:cNvSpPr>
            <a:spLocks noGrp="1"/>
          </p:cNvSpPr>
          <p:nvPr>
            <p:ph type="body" sz="quarter" idx="16"/>
          </p:nvPr>
        </p:nvSpPr>
        <p:spPr/>
        <p:txBody>
          <a:bodyPr/>
          <a:lstStyle/>
          <a:p>
            <a:r>
              <a:rPr lang="en-US" sz="2200" dirty="0" smtClean="0"/>
              <a:t>The Tentative Order Fact Sheet establishes a baseline against which early actions can be measured.  The baseline for each agency is </a:t>
            </a:r>
            <a:r>
              <a:rPr lang="en-US" sz="2200" dirty="0"/>
              <a:t>its </a:t>
            </a:r>
            <a:r>
              <a:rPr lang="en-US" sz="2200" dirty="0" smtClean="0"/>
              <a:t>maximum (from past four years) </a:t>
            </a:r>
            <a:r>
              <a:rPr lang="en-US" sz="2200" dirty="0"/>
              <a:t>dry season average of total inorganic </a:t>
            </a:r>
            <a:r>
              <a:rPr lang="en-US" sz="2200" dirty="0" smtClean="0"/>
              <a:t>nitrogen.</a:t>
            </a:r>
          </a:p>
          <a:p>
            <a:r>
              <a:rPr lang="en-US" sz="2200" dirty="0" smtClean="0"/>
              <a:t>The Fact Sheet also includes “Load Targets”, which reflect loads 15% higher than the baseline, and which agencies are expected to be able to meet in 2024.</a:t>
            </a:r>
          </a:p>
          <a:p>
            <a:r>
              <a:rPr lang="en-US" sz="2200" dirty="0" smtClean="0"/>
              <a:t>Depending on the results of the Science Program, the Regional Water Board may establish load caps in the 2024 permit. If the loads caps are based on the Load </a:t>
            </a:r>
            <a:r>
              <a:rPr lang="en-US" sz="2200" dirty="0"/>
              <a:t>Targets, the Regional Water Board may adjust them if necessary </a:t>
            </a:r>
            <a:r>
              <a:rPr lang="en-US" sz="2200" dirty="0" smtClean="0"/>
              <a:t>to </a:t>
            </a:r>
            <a:r>
              <a:rPr lang="en-US" sz="2200" dirty="0"/>
              <a:t>account for decreased recycled water demand, increased biosolids management, increased daytime worker population, or new or expanded waste-to-energy </a:t>
            </a:r>
            <a:r>
              <a:rPr lang="en-US" sz="2200" dirty="0" smtClean="0"/>
              <a:t>programs.</a:t>
            </a:r>
          </a:p>
          <a:p>
            <a:r>
              <a:rPr lang="en-US" sz="2200" dirty="0" smtClean="0"/>
              <a:t>“Early Actors” are identified, which are agencies committed to taking action to reduce nutrients by 2024. These agencies will likely not be required to further reduce nutrients prior to actions taken by other agencies in their </a:t>
            </a:r>
            <a:r>
              <a:rPr lang="en-US" sz="2200" dirty="0" err="1" smtClean="0"/>
              <a:t>subembayment</a:t>
            </a:r>
            <a:r>
              <a:rPr lang="en-US" sz="2200" dirty="0" smtClean="0"/>
              <a:t>. </a:t>
            </a:r>
            <a:endParaRPr lang="en-US" sz="2200" dirty="0"/>
          </a:p>
        </p:txBody>
      </p:sp>
      <p:sp>
        <p:nvSpPr>
          <p:cNvPr id="5" name="Title 4"/>
          <p:cNvSpPr>
            <a:spLocks noGrp="1"/>
          </p:cNvSpPr>
          <p:nvPr>
            <p:ph type="title"/>
          </p:nvPr>
        </p:nvSpPr>
        <p:spPr/>
        <p:txBody>
          <a:bodyPr/>
          <a:lstStyle/>
          <a:p>
            <a:r>
              <a:rPr lang="en-US" dirty="0"/>
              <a:t>2</a:t>
            </a:r>
            <a:r>
              <a:rPr lang="en-US" baseline="30000" dirty="0"/>
              <a:t>nd</a:t>
            </a:r>
            <a:r>
              <a:rPr lang="en-US" dirty="0"/>
              <a:t> Watershed Permit in 2019, </a:t>
            </a:r>
            <a:r>
              <a:rPr lang="en-US" dirty="0" smtClean="0"/>
              <a:t>baseline and load targets</a:t>
            </a:r>
            <a:endParaRPr lang="en-US" dirty="0"/>
          </a:p>
        </p:txBody>
      </p:sp>
    </p:spTree>
    <p:extLst>
      <p:ext uri="{BB962C8B-B14F-4D97-AF65-F5344CB8AC3E}">
        <p14:creationId xmlns:p14="http://schemas.microsoft.com/office/powerpoint/2010/main" val="118802750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
        <p:nvSpPr>
          <p:cNvPr id="4" name="Text Placeholder 3"/>
          <p:cNvSpPr>
            <a:spLocks noGrp="1"/>
          </p:cNvSpPr>
          <p:nvPr>
            <p:ph type="body" sz="quarter" idx="16"/>
          </p:nvPr>
        </p:nvSpPr>
        <p:spPr/>
        <p:txBody>
          <a:bodyPr/>
          <a:lstStyle/>
          <a:p>
            <a:r>
              <a:rPr lang="en-US" sz="2400" dirty="0" smtClean="0"/>
              <a:t>Tentative Order issued </a:t>
            </a:r>
            <a:r>
              <a:rPr lang="en-US" sz="2400" b="1" dirty="0" smtClean="0"/>
              <a:t>March 1, 2019</a:t>
            </a:r>
          </a:p>
          <a:p>
            <a:r>
              <a:rPr lang="en-US" sz="2400" dirty="0" smtClean="0"/>
              <a:t>Comments Due </a:t>
            </a:r>
            <a:r>
              <a:rPr lang="en-US" sz="2400" b="1" dirty="0" smtClean="0"/>
              <a:t>April 2, 2019</a:t>
            </a:r>
          </a:p>
          <a:p>
            <a:r>
              <a:rPr lang="en-US" sz="2400" dirty="0" smtClean="0"/>
              <a:t>Adoption expected </a:t>
            </a:r>
            <a:r>
              <a:rPr lang="en-US" sz="2400" b="1" dirty="0" smtClean="0"/>
              <a:t>May 8, 2019</a:t>
            </a:r>
          </a:p>
          <a:p>
            <a:r>
              <a:rPr lang="en-US" sz="2400" dirty="0" smtClean="0"/>
              <a:t>Effective date </a:t>
            </a:r>
            <a:r>
              <a:rPr lang="en-US" sz="2400" b="1" dirty="0" smtClean="0"/>
              <a:t>July 1, 2019</a:t>
            </a:r>
          </a:p>
          <a:p>
            <a:r>
              <a:rPr lang="en-US" sz="2400" dirty="0" smtClean="0"/>
              <a:t>First Group Annual Report</a:t>
            </a:r>
            <a:r>
              <a:rPr lang="en-US" sz="2400" b="1" dirty="0" smtClean="0"/>
              <a:t> February 1, 2020</a:t>
            </a:r>
            <a:endParaRPr lang="en-US" sz="2400" b="1" dirty="0"/>
          </a:p>
        </p:txBody>
      </p:sp>
      <p:sp>
        <p:nvSpPr>
          <p:cNvPr id="5" name="Title 4"/>
          <p:cNvSpPr>
            <a:spLocks noGrp="1"/>
          </p:cNvSpPr>
          <p:nvPr>
            <p:ph type="title"/>
          </p:nvPr>
        </p:nvSpPr>
        <p:spPr/>
        <p:txBody>
          <a:bodyPr/>
          <a:lstStyle/>
          <a:p>
            <a:r>
              <a:rPr lang="en-US" dirty="0"/>
              <a:t>2</a:t>
            </a:r>
            <a:r>
              <a:rPr lang="en-US" baseline="30000" dirty="0"/>
              <a:t>nd</a:t>
            </a:r>
            <a:r>
              <a:rPr lang="en-US" dirty="0"/>
              <a:t> Watershed Permit in </a:t>
            </a:r>
            <a:r>
              <a:rPr lang="en-US" dirty="0" smtClean="0"/>
              <a:t>2019, timeline</a:t>
            </a:r>
            <a:endParaRPr lang="en-US" dirty="0"/>
          </a:p>
        </p:txBody>
      </p:sp>
    </p:spTree>
    <p:extLst>
      <p:ext uri="{BB962C8B-B14F-4D97-AF65-F5344CB8AC3E}">
        <p14:creationId xmlns:p14="http://schemas.microsoft.com/office/powerpoint/2010/main" val="12350295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0" y="1505317"/>
            <a:ext cx="8604250" cy="807059"/>
          </a:xfrm>
        </p:spPr>
        <p:txBody>
          <a:bodyPr/>
          <a:lstStyle/>
          <a:p>
            <a:r>
              <a:rPr lang="en-US" dirty="0" smtClean="0"/>
              <a:t>BACWA Site:</a:t>
            </a:r>
          </a:p>
        </p:txBody>
      </p:sp>
      <p:sp>
        <p:nvSpPr>
          <p:cNvPr id="3" name="Text Placeholder 2"/>
          <p:cNvSpPr>
            <a:spLocks noGrp="1"/>
          </p:cNvSpPr>
          <p:nvPr>
            <p:ph type="body" sz="quarter" idx="16"/>
          </p:nvPr>
        </p:nvSpPr>
        <p:spPr>
          <a:xfrm>
            <a:off x="-11755" y="1862519"/>
            <a:ext cx="3212155" cy="4807387"/>
          </a:xfrm>
        </p:spPr>
        <p:txBody>
          <a:bodyPr/>
          <a:lstStyle/>
          <a:p>
            <a:r>
              <a:rPr lang="en-US" dirty="0" smtClean="0"/>
              <a:t>Nutrient Reduction Study</a:t>
            </a:r>
          </a:p>
          <a:p>
            <a:r>
              <a:rPr lang="en-US" dirty="0" smtClean="0"/>
              <a:t>Other Relevant Presentations/ </a:t>
            </a:r>
            <a:br>
              <a:rPr lang="en-US" dirty="0" smtClean="0"/>
            </a:br>
            <a:r>
              <a:rPr lang="en-US" dirty="0" smtClean="0"/>
              <a:t>Reports</a:t>
            </a:r>
          </a:p>
          <a:p>
            <a:r>
              <a:rPr lang="en-US" dirty="0" smtClean="0"/>
              <a:t>Brochure (see Cover)</a:t>
            </a:r>
            <a:endParaRPr lang="en-US" dirty="0"/>
          </a:p>
        </p:txBody>
      </p:sp>
      <p:sp>
        <p:nvSpPr>
          <p:cNvPr id="4" name="Title 3"/>
          <p:cNvSpPr>
            <a:spLocks noGrp="1"/>
          </p:cNvSpPr>
          <p:nvPr>
            <p:ph type="title"/>
          </p:nvPr>
        </p:nvSpPr>
        <p:spPr/>
        <p:txBody>
          <a:bodyPr/>
          <a:lstStyle/>
          <a:p>
            <a:r>
              <a:rPr lang="en-US" dirty="0" smtClean="0"/>
              <a:t>Please Visit </a:t>
            </a:r>
            <a:r>
              <a:rPr lang="en-US" dirty="0" smtClean="0">
                <a:hlinkClick r:id="rId2"/>
              </a:rPr>
              <a:t>www.BACWA.org/Nutrients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398" y="266549"/>
            <a:ext cx="2491170" cy="896163"/>
          </a:xfrm>
          <a:prstGeom prst="rect">
            <a:avLst/>
          </a:prstGeom>
        </p:spPr>
      </p:pic>
      <p:pic>
        <p:nvPicPr>
          <p:cNvPr id="5" name="Picture 4"/>
          <p:cNvPicPr>
            <a:picLocks noChangeAspect="1"/>
          </p:cNvPicPr>
          <p:nvPr/>
        </p:nvPicPr>
        <p:blipFill rotWithShape="1">
          <a:blip r:embed="rId4"/>
          <a:srcRect l="33333" t="26296" r="30000" b="17407"/>
          <a:stretch/>
        </p:blipFill>
        <p:spPr>
          <a:xfrm>
            <a:off x="2984598" y="1532613"/>
            <a:ext cx="6007002" cy="5187865"/>
          </a:xfrm>
          <a:prstGeom prst="rect">
            <a:avLst/>
          </a:prstGeom>
        </p:spPr>
      </p:pic>
    </p:spTree>
    <p:extLst>
      <p:ext uri="{BB962C8B-B14F-4D97-AF65-F5344CB8AC3E}">
        <p14:creationId xmlns:p14="http://schemas.microsoft.com/office/powerpoint/2010/main" val="14504245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Nutrients and their Role in Ecosystem Health</a:t>
            </a:r>
            <a:endParaRPr lang="en-US" dirty="0"/>
          </a:p>
        </p:txBody>
      </p:sp>
      <p:pic>
        <p:nvPicPr>
          <p:cNvPr id="6" name="Picture 5"/>
          <p:cNvPicPr>
            <a:picLocks noChangeAspect="1"/>
          </p:cNvPicPr>
          <p:nvPr/>
        </p:nvPicPr>
        <p:blipFill rotWithShape="1">
          <a:blip r:embed="rId3"/>
          <a:srcRect l="32000" t="35185" r="32500" b="33777"/>
          <a:stretch/>
        </p:blipFill>
        <p:spPr>
          <a:xfrm>
            <a:off x="4620533" y="990600"/>
            <a:ext cx="4523467" cy="2224569"/>
          </a:xfrm>
          <a:prstGeom prst="rect">
            <a:avLst/>
          </a:prstGeom>
        </p:spPr>
      </p:pic>
      <p:sp>
        <p:nvSpPr>
          <p:cNvPr id="11" name="Text Placeholder 3"/>
          <p:cNvSpPr txBox="1">
            <a:spLocks/>
          </p:cNvSpPr>
          <p:nvPr/>
        </p:nvSpPr>
        <p:spPr>
          <a:xfrm>
            <a:off x="140645" y="1166904"/>
            <a:ext cx="4583755" cy="1728696"/>
          </a:xfrm>
          <a:prstGeom prst="rect">
            <a:avLst/>
          </a:prstGeom>
        </p:spPr>
        <p:txBody>
          <a:bodyPr vert="horz" lIns="228600" tIns="45720" rIns="228600" bIns="45720" rtlCol="0">
            <a:noAutofit/>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Nutrients are naturally present and essential for a properly functioning biological community</a:t>
            </a:r>
          </a:p>
          <a:p>
            <a:r>
              <a:rPr lang="en-US" dirty="0" smtClean="0"/>
              <a:t>Too much or too little can impact ecosystem health</a:t>
            </a:r>
          </a:p>
          <a:p>
            <a:r>
              <a:rPr lang="en-US" dirty="0" smtClean="0"/>
              <a:t>Historically, the Bay has been resilient, but recent concerns have prompted scientific / engineering investigations</a:t>
            </a:r>
          </a:p>
        </p:txBody>
      </p:sp>
      <p:sp>
        <p:nvSpPr>
          <p:cNvPr id="4" name="Text Placeholder 3"/>
          <p:cNvSpPr>
            <a:spLocks noGrp="1"/>
          </p:cNvSpPr>
          <p:nvPr>
            <p:ph type="body" sz="quarter" idx="16"/>
          </p:nvPr>
        </p:nvSpPr>
        <p:spPr>
          <a:xfrm>
            <a:off x="5744694" y="4038600"/>
            <a:ext cx="3343136" cy="1728696"/>
          </a:xfrm>
        </p:spPr>
        <p:txBody>
          <a:bodyPr/>
          <a:lstStyle/>
          <a:p>
            <a:pPr marL="0" indent="0">
              <a:buNone/>
            </a:pPr>
            <a:r>
              <a:rPr lang="en-US" sz="2000" dirty="0" smtClean="0"/>
              <a:t>Under some conditions, too much can lead to: </a:t>
            </a:r>
          </a:p>
          <a:p>
            <a:r>
              <a:rPr lang="en-US" sz="2000" dirty="0" smtClean="0"/>
              <a:t>Large algae blooms</a:t>
            </a:r>
          </a:p>
          <a:p>
            <a:r>
              <a:rPr lang="en-US" sz="2000" dirty="0" smtClean="0"/>
              <a:t>Low dissolved oxygen levels</a:t>
            </a:r>
          </a:p>
          <a:p>
            <a:r>
              <a:rPr lang="en-US" sz="2000" dirty="0" smtClean="0"/>
              <a:t>Harmful algae and toxins</a:t>
            </a:r>
          </a:p>
        </p:txBody>
      </p:sp>
      <p:sp>
        <p:nvSpPr>
          <p:cNvPr id="22" name="Rectangle 21"/>
          <p:cNvSpPr/>
          <p:nvPr/>
        </p:nvSpPr>
        <p:spPr>
          <a:xfrm>
            <a:off x="1209369" y="3824953"/>
            <a:ext cx="4258733" cy="2556934"/>
          </a:xfrm>
          <a:prstGeom prst="rect">
            <a:avLst/>
          </a:prstGeom>
          <a:gradFill flip="none" rotWithShape="1">
            <a:gsLst>
              <a:gs pos="0">
                <a:schemeClr val="bg2"/>
              </a:gs>
              <a:gs pos="50000">
                <a:schemeClr val="accent6"/>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83134" y="6433504"/>
            <a:ext cx="942887" cy="369332"/>
          </a:xfrm>
          <a:prstGeom prst="rect">
            <a:avLst/>
          </a:prstGeom>
          <a:noFill/>
        </p:spPr>
        <p:txBody>
          <a:bodyPr wrap="none" rtlCol="0">
            <a:spAutoFit/>
          </a:bodyPr>
          <a:lstStyle/>
          <a:p>
            <a:r>
              <a:rPr lang="en-US" dirty="0" smtClean="0"/>
              <a:t>Nutrients</a:t>
            </a:r>
            <a:endParaRPr lang="en-US" dirty="0"/>
          </a:p>
        </p:txBody>
      </p:sp>
      <p:sp>
        <p:nvSpPr>
          <p:cNvPr id="24" name="TextBox 23"/>
          <p:cNvSpPr txBox="1"/>
          <p:nvPr/>
        </p:nvSpPr>
        <p:spPr>
          <a:xfrm rot="16200000">
            <a:off x="82781" y="4958081"/>
            <a:ext cx="1712328" cy="369332"/>
          </a:xfrm>
          <a:prstGeom prst="rect">
            <a:avLst/>
          </a:prstGeom>
          <a:noFill/>
        </p:spPr>
        <p:txBody>
          <a:bodyPr wrap="none" rtlCol="0">
            <a:spAutoFit/>
          </a:bodyPr>
          <a:lstStyle/>
          <a:p>
            <a:r>
              <a:rPr lang="en-US" dirty="0" smtClean="0"/>
              <a:t>Ecosystem Health</a:t>
            </a:r>
            <a:endParaRPr lang="en-US" dirty="0"/>
          </a:p>
        </p:txBody>
      </p:sp>
      <p:sp>
        <p:nvSpPr>
          <p:cNvPr id="25" name="Pie 24"/>
          <p:cNvSpPr/>
          <p:nvPr/>
        </p:nvSpPr>
        <p:spPr>
          <a:xfrm rot="10800000">
            <a:off x="1219200" y="4419600"/>
            <a:ext cx="4101418" cy="3924573"/>
          </a:xfrm>
          <a:prstGeom prst="pie">
            <a:avLst>
              <a:gd name="adj1" fmla="val 0"/>
              <a:gd name="adj2" fmla="val 1077664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ight Arrow 25"/>
          <p:cNvSpPr/>
          <p:nvPr/>
        </p:nvSpPr>
        <p:spPr>
          <a:xfrm>
            <a:off x="1221929" y="6325078"/>
            <a:ext cx="4248903" cy="10191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117675" y="5027976"/>
            <a:ext cx="2660171" cy="8575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39452" y="5142747"/>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6200000">
            <a:off x="4888780" y="4846222"/>
            <a:ext cx="1093365" cy="879065"/>
          </a:xfrm>
          <a:prstGeom prst="triangle">
            <a:avLst/>
          </a:prstGeom>
          <a:gradFill flip="none" rotWithShape="1">
            <a:gsLst>
              <a:gs pos="16000">
                <a:schemeClr val="bg1"/>
              </a:gs>
              <a:gs pos="100000">
                <a:schemeClr val="tx2">
                  <a:lumMod val="20000"/>
                  <a:lumOff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5261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1755" y="1142269"/>
            <a:ext cx="4278955" cy="5166456"/>
          </a:xfrm>
        </p:spPr>
        <p:txBody>
          <a:bodyPr/>
          <a:lstStyle/>
          <a:p>
            <a:pPr marL="0" indent="0">
              <a:buNone/>
            </a:pPr>
            <a:r>
              <a:rPr lang="en-US" dirty="0" smtClean="0"/>
              <a:t>The Water Board issued the Nutrient Watershed Permit in 2014 to better understand the role of nutrients in the Bay:</a:t>
            </a:r>
          </a:p>
          <a:p>
            <a:r>
              <a:rPr lang="en-US" dirty="0" smtClean="0"/>
              <a:t>Better understand nutrient loads through monitoring, modeling and embayment studies</a:t>
            </a:r>
          </a:p>
          <a:p>
            <a:pPr lvl="1"/>
            <a:r>
              <a:rPr lang="en-US" dirty="0" smtClean="0"/>
              <a:t>Develop and implement a science plan</a:t>
            </a:r>
          </a:p>
          <a:p>
            <a:pPr lvl="1"/>
            <a:r>
              <a:rPr lang="en-US" dirty="0" smtClean="0"/>
              <a:t>Monitor nutrient loads to the receiving water</a:t>
            </a:r>
          </a:p>
          <a:p>
            <a:pPr lvl="1"/>
            <a:r>
              <a:rPr lang="en-US" dirty="0" smtClean="0"/>
              <a:t>This work is ongoing</a:t>
            </a:r>
          </a:p>
          <a:p>
            <a:r>
              <a:rPr lang="en-US" dirty="0" smtClean="0"/>
              <a:t>Evaluate potential nutrient discharge reduction opportunities at each plant</a:t>
            </a:r>
          </a:p>
          <a:p>
            <a:pPr lvl="1"/>
            <a:r>
              <a:rPr lang="en-US" dirty="0" smtClean="0"/>
              <a:t>Potential load reduction</a:t>
            </a:r>
            <a:endParaRPr lang="en-US" dirty="0"/>
          </a:p>
          <a:p>
            <a:pPr lvl="1"/>
            <a:r>
              <a:rPr lang="en-US" dirty="0" smtClean="0"/>
              <a:t>Costs</a:t>
            </a:r>
            <a:endParaRPr lang="en-US" dirty="0"/>
          </a:p>
          <a:p>
            <a:pPr lvl="1"/>
            <a:r>
              <a:rPr lang="en-US" dirty="0" smtClean="0"/>
              <a:t>Adverse/Ancillary Impacts</a:t>
            </a:r>
          </a:p>
          <a:p>
            <a:pPr lvl="1"/>
            <a:r>
              <a:rPr lang="en-US" dirty="0" smtClean="0"/>
              <a:t>Summary report was submitted in June 2018</a:t>
            </a:r>
          </a:p>
          <a:p>
            <a:r>
              <a:rPr lang="en-US" dirty="0" smtClean="0"/>
              <a:t>Permit re-issuance every 5 years</a:t>
            </a:r>
            <a:br>
              <a:rPr lang="en-US" dirty="0" smtClean="0"/>
            </a:br>
            <a:r>
              <a:rPr lang="en-US" dirty="0" smtClean="0"/>
              <a:t>(scheduled for April 2019)</a:t>
            </a:r>
          </a:p>
          <a:p>
            <a:pPr marL="182880" lvl="1" indent="0">
              <a:buNone/>
            </a:pPr>
            <a:endParaRPr lang="en-US" dirty="0"/>
          </a:p>
        </p:txBody>
      </p:sp>
      <p:sp>
        <p:nvSpPr>
          <p:cNvPr id="11" name="Title 10"/>
          <p:cNvSpPr>
            <a:spLocks noGrp="1"/>
          </p:cNvSpPr>
          <p:nvPr>
            <p:ph type="title"/>
          </p:nvPr>
        </p:nvSpPr>
        <p:spPr/>
        <p:txBody>
          <a:bodyPr/>
          <a:lstStyle/>
          <a:p>
            <a:r>
              <a:rPr lang="en-US" dirty="0" smtClean="0"/>
              <a:t>2014 Nutrient Watershed Permit</a:t>
            </a:r>
            <a:endParaRPr lang="en-US" dirty="0"/>
          </a:p>
        </p:txBody>
      </p:sp>
      <p:grpSp>
        <p:nvGrpSpPr>
          <p:cNvPr id="7" name="Group 6"/>
          <p:cNvGrpSpPr/>
          <p:nvPr/>
        </p:nvGrpSpPr>
        <p:grpSpPr>
          <a:xfrm>
            <a:off x="3997384" y="1219200"/>
            <a:ext cx="5103148" cy="2369649"/>
            <a:chOff x="3888452" y="1210795"/>
            <a:chExt cx="5103148" cy="236964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452" y="1210795"/>
              <a:ext cx="5103148" cy="236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88452" y="2743544"/>
              <a:ext cx="5103148" cy="4101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267200" y="3810000"/>
            <a:ext cx="4533532" cy="255454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2000" dirty="0" smtClean="0">
                <a:solidFill>
                  <a:schemeClr val="bg2"/>
                </a:solidFill>
              </a:rPr>
              <a:t>The Watershed Permit Required Each Wastewater Treatment Plant to Develop Strategies and Costs for 10-20%, 60%, and 80% Nutrient Load Reduction</a:t>
            </a:r>
          </a:p>
          <a:p>
            <a:pPr algn="ctr"/>
            <a:endParaRPr lang="en-US" sz="2000" dirty="0">
              <a:solidFill>
                <a:schemeClr val="bg2"/>
              </a:solidFill>
            </a:endParaRPr>
          </a:p>
          <a:p>
            <a:pPr algn="ctr"/>
            <a:r>
              <a:rPr lang="en-US" sz="2000" dirty="0" smtClean="0">
                <a:solidFill>
                  <a:schemeClr val="bg2"/>
                </a:solidFill>
              </a:rPr>
              <a:t>This effort was coordinated by BACWA</a:t>
            </a:r>
          </a:p>
          <a:p>
            <a:pPr algn="ctr"/>
            <a:endParaRPr lang="en-US" sz="2000" dirty="0">
              <a:solidFill>
                <a:schemeClr val="bg2"/>
              </a:solidFill>
            </a:endParaRPr>
          </a:p>
          <a:p>
            <a:pPr algn="ctr"/>
            <a:r>
              <a:rPr lang="en-US" sz="2000" dirty="0" smtClean="0">
                <a:solidFill>
                  <a:schemeClr val="bg2"/>
                </a:solidFill>
              </a:rPr>
              <a:t>  </a:t>
            </a:r>
            <a:endParaRPr lang="en-US" sz="2000" dirty="0">
              <a:solidFill>
                <a:schemeClr val="bg2"/>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192" y="5713048"/>
            <a:ext cx="1601237" cy="576022"/>
          </a:xfrm>
          <a:prstGeom prst="rect">
            <a:avLst/>
          </a:prstGeom>
        </p:spPr>
      </p:pic>
    </p:spTree>
    <p:extLst>
      <p:ext uri="{BB962C8B-B14F-4D97-AF65-F5344CB8AC3E}">
        <p14:creationId xmlns:p14="http://schemas.microsoft.com/office/powerpoint/2010/main" val="33128976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24"/>
          <a:stretch/>
        </p:blipFill>
        <p:spPr bwMode="auto">
          <a:xfrm>
            <a:off x="4390369" y="698062"/>
            <a:ext cx="4601232" cy="5104491"/>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6"/>
          </p:nvPr>
        </p:nvSpPr>
        <p:spPr>
          <a:xfrm>
            <a:off x="0" y="1066800"/>
            <a:ext cx="4389633" cy="2975521"/>
          </a:xfrm>
        </p:spPr>
        <p:txBody>
          <a:bodyPr/>
          <a:lstStyle/>
          <a:p>
            <a:r>
              <a:rPr lang="en-US" altLang="en-US" sz="2400" dirty="0" smtClean="0"/>
              <a:t>37 plants currently discharge  450 Mil gals </a:t>
            </a:r>
            <a:r>
              <a:rPr lang="en-US" altLang="en-US" sz="2400" dirty="0"/>
              <a:t>per </a:t>
            </a:r>
            <a:r>
              <a:rPr lang="en-US" altLang="en-US" sz="2400" dirty="0" smtClean="0"/>
              <a:t>day on average</a:t>
            </a:r>
          </a:p>
          <a:p>
            <a:r>
              <a:rPr lang="en-US" altLang="en-US" sz="2400" dirty="0" smtClean="0"/>
              <a:t>Plant sizes </a:t>
            </a:r>
            <a:r>
              <a:rPr lang="en-US" altLang="en-US" sz="2400" dirty="0"/>
              <a:t>range from 1–167 </a:t>
            </a:r>
            <a:r>
              <a:rPr lang="en-US" altLang="en-US" sz="2400" dirty="0" smtClean="0"/>
              <a:t>Mil gals per day</a:t>
            </a:r>
            <a:endParaRPr lang="en-US" altLang="en-US" sz="2400" dirty="0"/>
          </a:p>
          <a:p>
            <a:r>
              <a:rPr lang="en-US" altLang="en-US" sz="2400" dirty="0"/>
              <a:t>Approx. </a:t>
            </a:r>
            <a:r>
              <a:rPr lang="en-US" altLang="en-US" sz="2400" dirty="0" smtClean="0"/>
              <a:t>half </a:t>
            </a:r>
            <a:r>
              <a:rPr lang="en-US" altLang="en-US" sz="2400" dirty="0"/>
              <a:t>of the </a:t>
            </a:r>
            <a:r>
              <a:rPr lang="en-US" altLang="en-US" sz="2400" dirty="0" smtClean="0"/>
              <a:t>plants treat</a:t>
            </a:r>
            <a:r>
              <a:rPr lang="en-US" altLang="en-US" sz="2400" dirty="0"/>
              <a:t/>
            </a:r>
            <a:br>
              <a:rPr lang="en-US" altLang="en-US" sz="2400" dirty="0"/>
            </a:br>
            <a:r>
              <a:rPr lang="en-US" altLang="en-US" sz="2400" dirty="0" smtClean="0"/>
              <a:t>less than 10 Mil gals per day</a:t>
            </a:r>
            <a:endParaRPr lang="en-US" altLang="en-US" sz="2400" dirty="0"/>
          </a:p>
          <a:p>
            <a:r>
              <a:rPr lang="en-US" altLang="en-US" sz="2400" dirty="0" smtClean="0"/>
              <a:t>Each plant is unique </a:t>
            </a:r>
          </a:p>
          <a:p>
            <a:r>
              <a:rPr lang="en-US" altLang="en-US" sz="2400" dirty="0" smtClean="0"/>
              <a:t>Plants were not originally designed to remove nutrients</a:t>
            </a:r>
          </a:p>
          <a:p>
            <a:endParaRPr lang="en-US" sz="2400" dirty="0"/>
          </a:p>
        </p:txBody>
      </p:sp>
      <p:sp>
        <p:nvSpPr>
          <p:cNvPr id="6" name="Title 5"/>
          <p:cNvSpPr>
            <a:spLocks noGrp="1"/>
          </p:cNvSpPr>
          <p:nvPr>
            <p:ph type="title"/>
          </p:nvPr>
        </p:nvSpPr>
        <p:spPr/>
        <p:txBody>
          <a:bodyPr/>
          <a:lstStyle/>
          <a:p>
            <a:r>
              <a:rPr lang="en-US" dirty="0" smtClean="0"/>
              <a:t>Wastewater Treatment Plants Represent the Largest Source of Nutrient Loads to the Bay</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747"/>
            <a:ext cx="9144000" cy="1151223"/>
          </a:xfrm>
          <a:prstGeom prst="rect">
            <a:avLst/>
          </a:prstGeom>
        </p:spPr>
      </p:pic>
    </p:spTree>
    <p:extLst>
      <p:ext uri="{BB962C8B-B14F-4D97-AF65-F5344CB8AC3E}">
        <p14:creationId xmlns:p14="http://schemas.microsoft.com/office/powerpoint/2010/main" val="3517110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2" y="6308725"/>
            <a:ext cx="9144001" cy="549275"/>
          </a:xfrm>
        </p:spPr>
      </p:sp>
      <p:sp>
        <p:nvSpPr>
          <p:cNvPr id="8" name="Text Placeholder 7"/>
          <p:cNvSpPr>
            <a:spLocks noGrp="1"/>
          </p:cNvSpPr>
          <p:nvPr>
            <p:ph type="body" sz="quarter" idx="16"/>
          </p:nvPr>
        </p:nvSpPr>
        <p:spPr>
          <a:xfrm>
            <a:off x="-11754" y="1142269"/>
            <a:ext cx="4126554" cy="4595797"/>
          </a:xfrm>
        </p:spPr>
        <p:txBody>
          <a:bodyPr/>
          <a:lstStyle/>
          <a:p>
            <a:r>
              <a:rPr lang="en-US" sz="2000" dirty="0" smtClean="0"/>
              <a:t>Main report: summarizes study findings for all plants</a:t>
            </a:r>
            <a:endParaRPr lang="en-US" sz="2000" dirty="0"/>
          </a:p>
          <a:p>
            <a:r>
              <a:rPr lang="en-US" sz="2000" dirty="0" smtClean="0"/>
              <a:t>Individual plant reports were prepared for all 37 participating plants (Appendices):</a:t>
            </a:r>
          </a:p>
          <a:p>
            <a:pPr lvl="2"/>
            <a:r>
              <a:rPr lang="en-US" sz="2000" dirty="0" smtClean="0"/>
              <a:t>Summary of historical plant data</a:t>
            </a:r>
          </a:p>
          <a:p>
            <a:pPr lvl="2"/>
            <a:r>
              <a:rPr lang="en-US" sz="2000" dirty="0" smtClean="0"/>
              <a:t>Reduction strategies for all treatment levels (10-20%, 60%, and 80% nutrient load reduction)</a:t>
            </a:r>
          </a:p>
          <a:p>
            <a:pPr lvl="2"/>
            <a:r>
              <a:rPr lang="en-US" sz="2000" dirty="0" smtClean="0"/>
              <a:t>Costs</a:t>
            </a:r>
          </a:p>
          <a:p>
            <a:pPr lvl="2"/>
            <a:r>
              <a:rPr lang="en-US" sz="2000" dirty="0"/>
              <a:t>Adverse/Ancillary Impacts</a:t>
            </a:r>
          </a:p>
          <a:p>
            <a:pPr lvl="2"/>
            <a:r>
              <a:rPr lang="en-US" sz="2000" dirty="0"/>
              <a:t>Emerging technologies that could be employed to reduce costs</a:t>
            </a:r>
          </a:p>
          <a:p>
            <a:pPr lvl="2"/>
            <a:endParaRPr lang="en-US" sz="1800" dirty="0" smtClean="0"/>
          </a:p>
          <a:p>
            <a:pPr lvl="2"/>
            <a:endParaRPr lang="en-US" sz="2000" dirty="0" smtClean="0"/>
          </a:p>
        </p:txBody>
      </p:sp>
      <p:sp>
        <p:nvSpPr>
          <p:cNvPr id="2" name="Title 1"/>
          <p:cNvSpPr>
            <a:spLocks noGrp="1"/>
          </p:cNvSpPr>
          <p:nvPr>
            <p:ph type="title"/>
          </p:nvPr>
        </p:nvSpPr>
        <p:spPr>
          <a:xfrm>
            <a:off x="1" y="-992"/>
            <a:ext cx="9143999" cy="1164167"/>
          </a:xfrm>
        </p:spPr>
        <p:txBody>
          <a:bodyPr/>
          <a:lstStyle/>
          <a:p>
            <a:pPr>
              <a:lnSpc>
                <a:spcPct val="100000"/>
              </a:lnSpc>
            </a:pPr>
            <a:r>
              <a:rPr lang="en-US" sz="2800" dirty="0" smtClean="0"/>
              <a:t>Nutrient Reduction Study Report (June 2018)</a:t>
            </a:r>
            <a:endParaRPr lang="en-US" sz="2800" dirty="0"/>
          </a:p>
        </p:txBody>
      </p:sp>
      <p:grpSp>
        <p:nvGrpSpPr>
          <p:cNvPr id="4" name="Group 3"/>
          <p:cNvGrpSpPr/>
          <p:nvPr/>
        </p:nvGrpSpPr>
        <p:grpSpPr>
          <a:xfrm>
            <a:off x="4296093" y="1066800"/>
            <a:ext cx="4644572" cy="5571528"/>
            <a:chOff x="4296093" y="1066800"/>
            <a:chExt cx="4644572" cy="5571528"/>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10719"/>
            <a:stretch/>
          </p:blipFill>
          <p:spPr>
            <a:xfrm>
              <a:off x="4296093" y="1066800"/>
              <a:ext cx="4644572" cy="4976066"/>
            </a:xfrm>
            <a:prstGeom prst="rect">
              <a:avLst/>
            </a:prstGeom>
            <a:ln>
              <a:solidFill>
                <a:schemeClr val="bg1"/>
              </a:solidFill>
            </a:ln>
            <a:effectLst>
              <a:outerShdw blurRad="50800" dist="38100" dir="2700000" algn="tl" rotWithShape="0">
                <a:prstClr val="black">
                  <a:alpha val="40000"/>
                </a:prstClr>
              </a:outerShdw>
            </a:effectLst>
          </p:spPr>
        </p:pic>
        <p:pic>
          <p:nvPicPr>
            <p:cNvPr id="6" name="Picture 2" descr="W:\NAB\Nutrients\GM &amp; Board 2016\07102018 Planning Board\Nutrient Report\IMG_5638.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5791200" y="3962400"/>
              <a:ext cx="3091398" cy="2675928"/>
            </a:xfrm>
            <a:prstGeom prst="ellipse">
              <a:avLst/>
            </a:prstGeom>
            <a:noFill/>
            <a:ln w="34925">
              <a:solidFill>
                <a:srgbClr val="FFFFFF"/>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31424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Findings for Nutrient Load Reduction</a:t>
            </a:r>
            <a:endParaRPr lang="en-US" dirty="0"/>
          </a:p>
        </p:txBody>
      </p:sp>
      <p:sp>
        <p:nvSpPr>
          <p:cNvPr id="28" name="Rectangle 27"/>
          <p:cNvSpPr/>
          <p:nvPr/>
        </p:nvSpPr>
        <p:spPr>
          <a:xfrm>
            <a:off x="2681088" y="5356667"/>
            <a:ext cx="2434675" cy="215444"/>
          </a:xfrm>
          <a:prstGeom prst="rect">
            <a:avLst/>
          </a:prstGeom>
        </p:spPr>
        <p:txBody>
          <a:bodyPr wrap="square">
            <a:spAutoFit/>
          </a:bodyPr>
          <a:lstStyle/>
          <a:p>
            <a:r>
              <a:rPr lang="en-US" sz="800" dirty="0" smtClean="0">
                <a:solidFill>
                  <a:srgbClr val="FFFFFF"/>
                </a:solidFill>
              </a:rPr>
              <a:t>Data by BACWA/HDR; graph by SFEI</a:t>
            </a:r>
          </a:p>
        </p:txBody>
      </p:sp>
      <p:graphicFrame>
        <p:nvGraphicFramePr>
          <p:cNvPr id="6" name="Table 5"/>
          <p:cNvGraphicFramePr>
            <a:graphicFrameLocks noGrp="1"/>
          </p:cNvGraphicFramePr>
          <p:nvPr>
            <p:extLst>
              <p:ext uri="{D42A27DB-BD31-4B8C-83A1-F6EECF244321}">
                <p14:modId xmlns:p14="http://schemas.microsoft.com/office/powerpoint/2010/main" val="1141141478"/>
              </p:ext>
            </p:extLst>
          </p:nvPr>
        </p:nvGraphicFramePr>
        <p:xfrm>
          <a:off x="46237" y="927499"/>
          <a:ext cx="4449563" cy="2148840"/>
        </p:xfrm>
        <a:graphic>
          <a:graphicData uri="http://schemas.openxmlformats.org/drawingml/2006/table">
            <a:tbl>
              <a:tblPr firstRow="1" bandRow="1">
                <a:tableStyleId>{5C22544A-7EE6-4342-B048-85BDC9FD1C3A}</a:tableStyleId>
              </a:tblPr>
              <a:tblGrid>
                <a:gridCol w="1548972"/>
                <a:gridCol w="1450294"/>
                <a:gridCol w="1450297"/>
              </a:tblGrid>
              <a:tr h="552450">
                <a:tc>
                  <a:txBody>
                    <a:bodyPr/>
                    <a:lstStyle/>
                    <a:p>
                      <a:pPr algn="ctr"/>
                      <a:r>
                        <a:rPr lang="en-US" sz="1800" baseline="0" dirty="0" smtClean="0">
                          <a:solidFill>
                            <a:schemeClr val="bg2"/>
                          </a:solidFill>
                        </a:rPr>
                        <a:t>Total Nitrogen Load Reduction</a:t>
                      </a:r>
                      <a:endParaRPr lang="en-US" sz="1800" dirty="0">
                        <a:solidFill>
                          <a:schemeClr val="bg2"/>
                        </a:solidFill>
                      </a:endParaRPr>
                    </a:p>
                  </a:txBody>
                  <a:tcPr marL="45720" marR="45720"/>
                </a:tc>
                <a:tc>
                  <a:txBody>
                    <a:bodyPr/>
                    <a:lstStyle/>
                    <a:p>
                      <a:pPr algn="ctr"/>
                      <a:r>
                        <a:rPr lang="en-US" sz="1800" dirty="0" smtClean="0">
                          <a:solidFill>
                            <a:schemeClr val="bg2"/>
                          </a:solidFill>
                        </a:rPr>
                        <a:t>Total</a:t>
                      </a:r>
                      <a:r>
                        <a:rPr lang="en-US" sz="1800" baseline="0" dirty="0" smtClean="0">
                          <a:solidFill>
                            <a:schemeClr val="bg2"/>
                          </a:solidFill>
                        </a:rPr>
                        <a:t> </a:t>
                      </a:r>
                      <a:r>
                        <a:rPr lang="en-US" sz="1800" dirty="0" smtClean="0">
                          <a:solidFill>
                            <a:schemeClr val="bg2"/>
                          </a:solidFill>
                        </a:rPr>
                        <a:t>Nitrogen</a:t>
                      </a:r>
                      <a:r>
                        <a:rPr lang="en-US" sz="1800" baseline="0" dirty="0" smtClean="0">
                          <a:solidFill>
                            <a:schemeClr val="bg2"/>
                          </a:solidFill>
                        </a:rPr>
                        <a:t> Concentration</a:t>
                      </a:r>
                      <a:endParaRPr lang="en-US" sz="1800" dirty="0">
                        <a:solidFill>
                          <a:schemeClr val="bg2"/>
                        </a:solidFill>
                      </a:endParaRPr>
                    </a:p>
                  </a:txBody>
                  <a:tcPr marL="45720" marR="45720"/>
                </a:tc>
                <a:tc>
                  <a:txBody>
                    <a:bodyPr/>
                    <a:lstStyle/>
                    <a:p>
                      <a:pPr algn="ctr"/>
                      <a:r>
                        <a:rPr lang="en-US" sz="1800" dirty="0" smtClean="0">
                          <a:solidFill>
                            <a:schemeClr val="bg2"/>
                          </a:solidFill>
                        </a:rPr>
                        <a:t>Estimated Total Capital Cost</a:t>
                      </a:r>
                      <a:endParaRPr lang="en-US" sz="1800" dirty="0">
                        <a:solidFill>
                          <a:schemeClr val="bg2"/>
                        </a:solidFill>
                      </a:endParaRPr>
                    </a:p>
                  </a:txBody>
                  <a:tcPr marL="0" marR="0"/>
                </a:tc>
              </a:tr>
              <a:tr h="354330">
                <a:tc>
                  <a:txBody>
                    <a:bodyPr/>
                    <a:lstStyle/>
                    <a:p>
                      <a:pPr algn="ctr"/>
                      <a:r>
                        <a:rPr lang="en-US" sz="1800" dirty="0" smtClean="0"/>
                        <a:t>0%</a:t>
                      </a:r>
                      <a:endParaRPr lang="en-US" sz="1800" dirty="0"/>
                    </a:p>
                  </a:txBody>
                  <a:tcPr anchor="ctr"/>
                </a:tc>
                <a:tc>
                  <a:txBody>
                    <a:bodyPr/>
                    <a:lstStyle/>
                    <a:p>
                      <a:pPr algn="ctr"/>
                      <a:r>
                        <a:rPr lang="en-US" sz="1800" dirty="0" smtClean="0"/>
                        <a:t>32 mg/l </a:t>
                      </a:r>
                      <a:endParaRPr lang="en-US" sz="1800" dirty="0"/>
                    </a:p>
                  </a:txBody>
                  <a:tcPr anchor="ctr"/>
                </a:tc>
                <a:tc>
                  <a:txBody>
                    <a:bodyPr/>
                    <a:lstStyle/>
                    <a:p>
                      <a:pPr algn="ctr"/>
                      <a:r>
                        <a:rPr lang="en-US" sz="1800" dirty="0" smtClean="0"/>
                        <a:t>$0</a:t>
                      </a:r>
                      <a:endParaRPr lang="en-US" sz="1800" dirty="0"/>
                    </a:p>
                  </a:txBody>
                  <a:tcPr anchor="ctr"/>
                </a:tc>
              </a:tr>
              <a:tr h="381000">
                <a:tc>
                  <a:txBody>
                    <a:bodyPr/>
                    <a:lstStyle/>
                    <a:p>
                      <a:pPr algn="ctr"/>
                      <a:r>
                        <a:rPr lang="en-US" sz="1800" dirty="0" smtClean="0"/>
                        <a:t>10-20%</a:t>
                      </a:r>
                      <a:endParaRPr lang="en-US" sz="1800" dirty="0"/>
                    </a:p>
                  </a:txBody>
                  <a:tcPr anchor="ctr"/>
                </a:tc>
                <a:tc>
                  <a:txBody>
                    <a:bodyPr/>
                    <a:lstStyle/>
                    <a:p>
                      <a:pPr algn="ctr"/>
                      <a:r>
                        <a:rPr lang="en-US" sz="1800" dirty="0" smtClean="0"/>
                        <a:t>26</a:t>
                      </a:r>
                      <a:r>
                        <a:rPr lang="en-US" sz="1800" baseline="0" dirty="0" smtClean="0"/>
                        <a:t> mg/l</a:t>
                      </a:r>
                      <a:endParaRPr lang="en-US" sz="1800" dirty="0"/>
                    </a:p>
                  </a:txBody>
                  <a:tcPr anchor="ctr"/>
                </a:tc>
                <a:tc>
                  <a:txBody>
                    <a:bodyPr/>
                    <a:lstStyle/>
                    <a:p>
                      <a:pPr algn="ctr"/>
                      <a:r>
                        <a:rPr lang="en-US" sz="1800" dirty="0" smtClean="0"/>
                        <a:t>$119 - $391M</a:t>
                      </a:r>
                      <a:endParaRPr lang="en-US" sz="1800" dirty="0"/>
                    </a:p>
                  </a:txBody>
                  <a:tcPr anchor="ctr"/>
                </a:tc>
              </a:tr>
              <a:tr h="381000">
                <a:tc>
                  <a:txBody>
                    <a:bodyPr/>
                    <a:lstStyle/>
                    <a:p>
                      <a:pPr algn="ctr"/>
                      <a:r>
                        <a:rPr lang="en-US" sz="1800" dirty="0" smtClean="0"/>
                        <a:t>60%</a:t>
                      </a:r>
                      <a:endParaRPr lang="en-US" sz="1800" dirty="0"/>
                    </a:p>
                  </a:txBody>
                  <a:tcPr anchor="ctr"/>
                </a:tc>
                <a:tc>
                  <a:txBody>
                    <a:bodyPr/>
                    <a:lstStyle/>
                    <a:p>
                      <a:pPr algn="ctr"/>
                      <a:r>
                        <a:rPr lang="en-US" sz="1800" dirty="0" smtClean="0"/>
                        <a:t>&lt;15 mg/l</a:t>
                      </a:r>
                      <a:endParaRPr lang="en-US" sz="1800" dirty="0"/>
                    </a:p>
                  </a:txBody>
                  <a:tcPr anchor="ctr"/>
                </a:tc>
                <a:tc>
                  <a:txBody>
                    <a:bodyPr/>
                    <a:lstStyle/>
                    <a:p>
                      <a:pPr algn="ctr"/>
                      <a:r>
                        <a:rPr lang="en-US" sz="1800" dirty="0" smtClean="0"/>
                        <a:t>$7 Billion</a:t>
                      </a:r>
                      <a:endParaRPr lang="en-US" sz="1800" dirty="0"/>
                    </a:p>
                  </a:txBody>
                  <a:tcPr anchor="ctr"/>
                </a:tc>
              </a:tr>
              <a:tr h="381000">
                <a:tc>
                  <a:txBody>
                    <a:bodyPr/>
                    <a:lstStyle/>
                    <a:p>
                      <a:pPr algn="ctr"/>
                      <a:r>
                        <a:rPr lang="en-US" sz="1800" dirty="0" smtClean="0"/>
                        <a:t>80%</a:t>
                      </a:r>
                      <a:endParaRPr lang="en-US" sz="1800" dirty="0"/>
                    </a:p>
                  </a:txBody>
                  <a:tcPr anchor="ctr"/>
                </a:tc>
                <a:tc>
                  <a:txBody>
                    <a:bodyPr/>
                    <a:lstStyle/>
                    <a:p>
                      <a:pPr algn="ctr"/>
                      <a:r>
                        <a:rPr lang="en-US" sz="1800" dirty="0" smtClean="0"/>
                        <a:t>&lt;6</a:t>
                      </a:r>
                      <a:r>
                        <a:rPr lang="en-US" sz="1800" baseline="0" dirty="0" smtClean="0"/>
                        <a:t> mg/l</a:t>
                      </a:r>
                      <a:endParaRPr lang="en-US" sz="1800" dirty="0"/>
                    </a:p>
                  </a:txBody>
                  <a:tcPr anchor="ctr"/>
                </a:tc>
                <a:tc>
                  <a:txBody>
                    <a:bodyPr/>
                    <a:lstStyle/>
                    <a:p>
                      <a:pPr algn="ctr"/>
                      <a:r>
                        <a:rPr lang="en-US" sz="1800" dirty="0" smtClean="0"/>
                        <a:t>$8.5 Billion</a:t>
                      </a:r>
                      <a:endParaRPr lang="en-US" sz="1800" dirty="0"/>
                    </a:p>
                  </a:txBody>
                  <a:tcPr anchor="ctr"/>
                </a:tc>
              </a:tr>
            </a:tbl>
          </a:graphicData>
        </a:graphic>
      </p:graphicFrame>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894" t="87652" r="90329" b="3023"/>
          <a:stretch/>
        </p:blipFill>
        <p:spPr>
          <a:xfrm>
            <a:off x="318290" y="5162821"/>
            <a:ext cx="437239" cy="524215"/>
          </a:xfrm>
          <a:prstGeom prst="rect">
            <a:avLst/>
          </a:prstGeom>
        </p:spPr>
      </p:pic>
      <p:sp>
        <p:nvSpPr>
          <p:cNvPr id="5" name="TextBox 4"/>
          <p:cNvSpPr txBox="1"/>
          <p:nvPr/>
        </p:nvSpPr>
        <p:spPr>
          <a:xfrm>
            <a:off x="790876" y="5263674"/>
            <a:ext cx="4466924" cy="369332"/>
          </a:xfrm>
          <a:prstGeom prst="rect">
            <a:avLst/>
          </a:prstGeom>
          <a:noFill/>
        </p:spPr>
        <p:txBody>
          <a:bodyPr wrap="square" rtlCol="0">
            <a:spAutoFit/>
          </a:bodyPr>
          <a:lstStyle/>
          <a:p>
            <a:r>
              <a:rPr lang="en-US" b="1" dirty="0" smtClean="0"/>
              <a:t>Cost for 80% Nutrient Reduction</a:t>
            </a:r>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583" t="4484"/>
          <a:stretch/>
        </p:blipFill>
        <p:spPr>
          <a:xfrm>
            <a:off x="4565529" y="927499"/>
            <a:ext cx="4468691" cy="6061559"/>
          </a:xfrm>
          <a:prstGeom prst="rect">
            <a:avLst/>
          </a:prstGeom>
          <a:ln w="25400">
            <a:solidFill>
              <a:schemeClr val="tx1"/>
            </a:solidFill>
          </a:ln>
        </p:spPr>
      </p:pic>
      <p:sp>
        <p:nvSpPr>
          <p:cNvPr id="19" name="TextBox 18"/>
          <p:cNvSpPr txBox="1"/>
          <p:nvPr/>
        </p:nvSpPr>
        <p:spPr>
          <a:xfrm>
            <a:off x="790876" y="4539306"/>
            <a:ext cx="4466924" cy="369332"/>
          </a:xfrm>
          <a:prstGeom prst="rect">
            <a:avLst/>
          </a:prstGeom>
          <a:noFill/>
        </p:spPr>
        <p:txBody>
          <a:bodyPr wrap="square" rtlCol="0">
            <a:spAutoFit/>
          </a:bodyPr>
          <a:lstStyle/>
          <a:p>
            <a:r>
              <a:rPr lang="en-US" b="1" dirty="0" smtClean="0"/>
              <a:t>Cost for 60% Nutrient Reduction</a:t>
            </a:r>
            <a:endParaRPr lang="en-US" b="1" dirty="0"/>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333" t="47727" r="90985" b="45959"/>
          <a:stretch/>
        </p:blipFill>
        <p:spPr>
          <a:xfrm>
            <a:off x="231654" y="4477021"/>
            <a:ext cx="567661" cy="536394"/>
          </a:xfrm>
          <a:prstGeom prst="rect">
            <a:avLst/>
          </a:prstGeom>
        </p:spPr>
      </p:pic>
      <p:sp>
        <p:nvSpPr>
          <p:cNvPr id="22" name="TextBox 21"/>
          <p:cNvSpPr txBox="1"/>
          <p:nvPr/>
        </p:nvSpPr>
        <p:spPr>
          <a:xfrm>
            <a:off x="790876" y="3779716"/>
            <a:ext cx="4466924" cy="369332"/>
          </a:xfrm>
          <a:prstGeom prst="rect">
            <a:avLst/>
          </a:prstGeom>
          <a:noFill/>
        </p:spPr>
        <p:txBody>
          <a:bodyPr wrap="square" rtlCol="0">
            <a:spAutoFit/>
          </a:bodyPr>
          <a:lstStyle/>
          <a:p>
            <a:r>
              <a:rPr lang="en-US" b="1" dirty="0" smtClean="0"/>
              <a:t>Cost for 10-20% Nutrient Reduction</a:t>
            </a:r>
            <a:endParaRPr lang="en-US" b="1" dirty="0"/>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4636" t="17735" r="92861" b="79762"/>
          <a:stretch/>
        </p:blipFill>
        <p:spPr>
          <a:xfrm>
            <a:off x="257476" y="3715021"/>
            <a:ext cx="533400" cy="533400"/>
          </a:xfrm>
          <a:prstGeom prst="rect">
            <a:avLst/>
          </a:prstGeom>
        </p:spPr>
      </p:pic>
      <p:sp>
        <p:nvSpPr>
          <p:cNvPr id="25" name="TextBox 24"/>
          <p:cNvSpPr txBox="1"/>
          <p:nvPr/>
        </p:nvSpPr>
        <p:spPr>
          <a:xfrm>
            <a:off x="138213" y="3200400"/>
            <a:ext cx="4466924" cy="369332"/>
          </a:xfrm>
          <a:prstGeom prst="rect">
            <a:avLst/>
          </a:prstGeom>
          <a:noFill/>
        </p:spPr>
        <p:txBody>
          <a:bodyPr wrap="square" rtlCol="0">
            <a:spAutoFit/>
          </a:bodyPr>
          <a:lstStyle/>
          <a:p>
            <a:r>
              <a:rPr lang="en-US" b="1" dirty="0" smtClean="0"/>
              <a:t>Legend (Circle Size Increases with Cost)</a:t>
            </a:r>
            <a:endParaRPr lang="en-US" b="1" dirty="0"/>
          </a:p>
        </p:txBody>
      </p:sp>
    </p:spTree>
    <p:extLst>
      <p:ext uri="{BB962C8B-B14F-4D97-AF65-F5344CB8AC3E}">
        <p14:creationId xmlns:p14="http://schemas.microsoft.com/office/powerpoint/2010/main" val="3171788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to Presenter: The next 5 slides are intended to provide agency specific information. Please edit as appropriate</a:t>
            </a:r>
            <a:endParaRPr lang="en-US" dirty="0"/>
          </a:p>
        </p:txBody>
      </p:sp>
      <p:sp>
        <p:nvSpPr>
          <p:cNvPr id="3" name="Content Placeholder 2"/>
          <p:cNvSpPr>
            <a:spLocks noGrp="1"/>
          </p:cNvSpPr>
          <p:nvPr>
            <p:ph idx="1"/>
          </p:nvPr>
        </p:nvSpPr>
        <p:spPr/>
        <p:txBody>
          <a:bodyPr/>
          <a:lstStyle/>
          <a:p>
            <a:r>
              <a:rPr lang="en-US" dirty="0" smtClean="0"/>
              <a:t>If desired, an agency can extract information from their Nutrient Reduction Report to populate the subsequent 5 slides.</a:t>
            </a:r>
          </a:p>
          <a:p>
            <a:r>
              <a:rPr lang="en-US" dirty="0" smtClean="0"/>
              <a:t>An example is provided for Delta Diablo. The presenter should replace the agency-specific information provided for Delta Diablo with the information from your plant-specific report. </a:t>
            </a:r>
          </a:p>
          <a:p>
            <a:r>
              <a:rPr lang="en-US" dirty="0"/>
              <a:t>Delete this </a:t>
            </a:r>
            <a:r>
              <a:rPr lang="en-US" dirty="0" smtClean="0"/>
              <a:t>slide</a:t>
            </a:r>
            <a:endParaRPr lang="en-US" dirty="0"/>
          </a:p>
        </p:txBody>
      </p:sp>
      <p:sp>
        <p:nvSpPr>
          <p:cNvPr id="4" name="Slide Number Placeholder 3"/>
          <p:cNvSpPr>
            <a:spLocks noGrp="1"/>
          </p:cNvSpPr>
          <p:nvPr>
            <p:ph type="sldNum" sz="quarter" idx="12"/>
          </p:nvPr>
        </p:nvSpPr>
        <p:spPr/>
        <p:txBody>
          <a:bodyPr/>
          <a:lstStyle/>
          <a:p>
            <a:fld id="{DD9D6F3D-4F84-44B4-B289-80578F1BD77A}" type="slidenum">
              <a:rPr lang="en-US" smtClean="0"/>
              <a:t>7</a:t>
            </a:fld>
            <a:endParaRPr lang="en-US"/>
          </a:p>
        </p:txBody>
      </p:sp>
    </p:spTree>
    <p:extLst>
      <p:ext uri="{BB962C8B-B14F-4D97-AF65-F5344CB8AC3E}">
        <p14:creationId xmlns:p14="http://schemas.microsoft.com/office/powerpoint/2010/main" val="2051410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Diablo Results in Comparison to </a:t>
            </a:r>
            <a:r>
              <a:rPr lang="en-US" dirty="0" err="1" smtClean="0"/>
              <a:t>Baywide</a:t>
            </a:r>
            <a:r>
              <a:rPr lang="en-US" dirty="0" smtClean="0"/>
              <a:t>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6300485"/>
              </p:ext>
            </p:extLst>
          </p:nvPr>
        </p:nvGraphicFramePr>
        <p:xfrm>
          <a:off x="28576" y="1328036"/>
          <a:ext cx="9067802" cy="3152524"/>
        </p:xfrm>
        <a:graphic>
          <a:graphicData uri="http://schemas.openxmlformats.org/drawingml/2006/table">
            <a:tbl>
              <a:tblPr firstRow="1" bandRow="1">
                <a:tableStyleId>{5C22544A-7EE6-4342-B048-85BDC9FD1C3A}</a:tableStyleId>
              </a:tblPr>
              <a:tblGrid>
                <a:gridCol w="1343024"/>
                <a:gridCol w="762000"/>
                <a:gridCol w="1160463"/>
                <a:gridCol w="1160463"/>
                <a:gridCol w="1160463"/>
                <a:gridCol w="1160463"/>
                <a:gridCol w="1160463"/>
                <a:gridCol w="1160463"/>
              </a:tblGrid>
              <a:tr h="677835">
                <a:tc rowSpan="2">
                  <a:txBody>
                    <a:bodyPr/>
                    <a:lstStyle/>
                    <a:p>
                      <a:pPr algn="ctr"/>
                      <a:r>
                        <a:rPr lang="en-US" sz="1800" dirty="0" smtClean="0">
                          <a:solidFill>
                            <a:schemeClr val="bg2"/>
                          </a:solidFill>
                        </a:rPr>
                        <a:t>Parameter</a:t>
                      </a:r>
                      <a:endParaRPr lang="en-US" sz="1800" dirty="0">
                        <a:solidFill>
                          <a:schemeClr val="bg2"/>
                        </a:solidFill>
                      </a:endParaRPr>
                    </a:p>
                  </a:txBody>
                  <a:tcPr marL="0" marR="0" anchor="ctr">
                    <a:lnB w="12700" cap="flat" cmpd="sng" algn="ctr">
                      <a:solidFill>
                        <a:schemeClr val="tx1"/>
                      </a:solidFill>
                      <a:prstDash val="solid"/>
                      <a:round/>
                      <a:headEnd type="none" w="med" len="med"/>
                      <a:tailEnd type="none" w="med" len="med"/>
                    </a:lnB>
                  </a:tcPr>
                </a:tc>
                <a:tc rowSpan="2">
                  <a:txBody>
                    <a:bodyPr/>
                    <a:lstStyle/>
                    <a:p>
                      <a:pPr algn="ctr"/>
                      <a:r>
                        <a:rPr lang="en-US" sz="1800" dirty="0" smtClean="0">
                          <a:solidFill>
                            <a:schemeClr val="bg2"/>
                          </a:solidFill>
                        </a:rPr>
                        <a:t>Units</a:t>
                      </a:r>
                      <a:endParaRPr lang="en-US" sz="1800" dirty="0">
                        <a:solidFill>
                          <a:schemeClr val="bg2"/>
                        </a:solidFill>
                      </a:endParaRPr>
                    </a:p>
                  </a:txBody>
                  <a:tcPr marL="0" marR="0" anchor="ctr">
                    <a:lnB w="12700" cap="flat" cmpd="sng" algn="ctr">
                      <a:solidFill>
                        <a:schemeClr val="tx1"/>
                      </a:solidFill>
                      <a:prstDash val="solid"/>
                      <a:round/>
                      <a:headEnd type="none" w="med" len="med"/>
                      <a:tailEnd type="none" w="med" len="med"/>
                    </a:lnB>
                  </a:tcPr>
                </a:tc>
                <a:tc gridSpan="2">
                  <a:txBody>
                    <a:bodyPr/>
                    <a:lstStyle/>
                    <a:p>
                      <a:pPr algn="ctr"/>
                      <a:r>
                        <a:rPr lang="en-US" sz="1800" baseline="0" dirty="0" smtClean="0">
                          <a:solidFill>
                            <a:schemeClr val="bg2"/>
                          </a:solidFill>
                        </a:rPr>
                        <a:t>10-20% Average Load Reduction</a:t>
                      </a:r>
                      <a:endParaRPr lang="en-US" sz="1800" dirty="0">
                        <a:solidFill>
                          <a:schemeClr val="bg2"/>
                        </a:solidFill>
                      </a:endParaRPr>
                    </a:p>
                  </a:txBody>
                  <a:tcPr marL="0" marR="0" anchor="ctr">
                    <a:lnB w="12700" cap="flat" cmpd="sng" algn="ctr">
                      <a:solidFill>
                        <a:schemeClr val="tx1"/>
                      </a:solidFill>
                      <a:prstDash val="solid"/>
                      <a:round/>
                      <a:headEnd type="none" w="med" len="med"/>
                      <a:tailEnd type="none" w="med" len="med"/>
                    </a:lnB>
                  </a:tcPr>
                </a:tc>
                <a:tc hMerge="1">
                  <a:txBody>
                    <a:bodyPr/>
                    <a:lstStyle/>
                    <a:p>
                      <a:pPr algn="ctr"/>
                      <a:endParaRPr lang="en-US" sz="1600" dirty="0">
                        <a:solidFill>
                          <a:schemeClr val="bg2"/>
                        </a:solidFill>
                      </a:endParaRPr>
                    </a:p>
                  </a:txBody>
                  <a:tcPr marL="0" marR="0" anchor="ctr"/>
                </a:tc>
                <a:tc gridSpan="2">
                  <a:txBody>
                    <a:bodyPr/>
                    <a:lstStyle/>
                    <a:p>
                      <a:pPr algn="ctr"/>
                      <a:r>
                        <a:rPr lang="en-US" sz="1800" baseline="0" dirty="0" smtClean="0">
                          <a:solidFill>
                            <a:schemeClr val="bg2"/>
                          </a:solidFill>
                        </a:rPr>
                        <a:t>60% Average Load Reduction</a:t>
                      </a:r>
                      <a:endParaRPr lang="en-US" sz="1800" dirty="0">
                        <a:solidFill>
                          <a:schemeClr val="bg2"/>
                        </a:solidFill>
                      </a:endParaRPr>
                    </a:p>
                  </a:txBody>
                  <a:tcPr marL="0" marR="0" anchor="ctr">
                    <a:lnB w="12700" cap="flat" cmpd="sng" algn="ctr">
                      <a:solidFill>
                        <a:schemeClr val="tx1"/>
                      </a:solidFill>
                      <a:prstDash val="solid"/>
                      <a:round/>
                      <a:headEnd type="none" w="med" len="med"/>
                      <a:tailEnd type="none" w="med" len="med"/>
                    </a:lnB>
                  </a:tcPr>
                </a:tc>
                <a:tc hMerge="1">
                  <a:txBody>
                    <a:bodyPr/>
                    <a:lstStyle/>
                    <a:p>
                      <a:pPr algn="ctr"/>
                      <a:endParaRPr lang="en-US" sz="1600" dirty="0">
                        <a:solidFill>
                          <a:schemeClr val="bg2"/>
                        </a:solidFill>
                      </a:endParaRPr>
                    </a:p>
                  </a:txBody>
                  <a:tcPr marL="0" marR="0" anchor="ctr"/>
                </a:tc>
                <a:tc gridSpan="2">
                  <a:txBody>
                    <a:bodyPr/>
                    <a:lstStyle/>
                    <a:p>
                      <a:pPr algn="ctr"/>
                      <a:r>
                        <a:rPr lang="en-US" sz="1800" baseline="0" dirty="0" smtClean="0">
                          <a:solidFill>
                            <a:schemeClr val="bg2"/>
                          </a:solidFill>
                        </a:rPr>
                        <a:t>80% Average Load Reduction A</a:t>
                      </a:r>
                      <a:endParaRPr lang="en-US" sz="1800" dirty="0">
                        <a:solidFill>
                          <a:schemeClr val="bg2"/>
                        </a:solidFill>
                      </a:endParaRPr>
                    </a:p>
                  </a:txBody>
                  <a:tcPr marL="0" marR="0" anchor="ctr">
                    <a:lnB w="12700" cap="flat" cmpd="sng" algn="ctr">
                      <a:solidFill>
                        <a:schemeClr val="tx1"/>
                      </a:solidFill>
                      <a:prstDash val="solid"/>
                      <a:round/>
                      <a:headEnd type="none" w="med" len="med"/>
                      <a:tailEnd type="none" w="med" len="med"/>
                    </a:lnB>
                  </a:tcPr>
                </a:tc>
                <a:tc hMerge="1">
                  <a:txBody>
                    <a:bodyPr/>
                    <a:lstStyle/>
                    <a:p>
                      <a:pPr algn="ctr"/>
                      <a:endParaRPr lang="en-US" sz="1600" dirty="0">
                        <a:solidFill>
                          <a:schemeClr val="bg2"/>
                        </a:solidFill>
                      </a:endParaRPr>
                    </a:p>
                  </a:txBody>
                  <a:tcPr marL="0" marR="0" anchor="ctr"/>
                </a:tc>
              </a:tr>
              <a:tr h="609600">
                <a:tc vMerge="1">
                  <a:txBody>
                    <a:bodyPr/>
                    <a:lstStyle/>
                    <a:p>
                      <a:pPr algn="ctr"/>
                      <a:endParaRPr lang="en-US" sz="2000" dirty="0">
                        <a:solidFill>
                          <a:schemeClr val="bg2"/>
                        </a:solidFill>
                      </a:endParaRPr>
                    </a:p>
                  </a:txBody>
                  <a:tcPr marL="0" marR="0" anchor="ctr">
                    <a:lnT w="38100" cmpd="sng">
                      <a:noFill/>
                    </a:lnT>
                    <a:solidFill>
                      <a:schemeClr val="accent1"/>
                    </a:solidFill>
                  </a:tcPr>
                </a:tc>
                <a:tc vMerge="1">
                  <a:txBody>
                    <a:bodyPr/>
                    <a:lstStyle/>
                    <a:p>
                      <a:pPr algn="ctr"/>
                      <a:endParaRPr lang="en-US" sz="2000" dirty="0">
                        <a:solidFill>
                          <a:schemeClr val="bg2"/>
                        </a:solidFill>
                      </a:endParaRPr>
                    </a:p>
                  </a:txBody>
                  <a:tcPr marL="0" marR="0" anchor="ctr">
                    <a:lnT w="38100" cmpd="sng">
                      <a:noFill/>
                    </a:lnT>
                    <a:solidFill>
                      <a:schemeClr val="accent1"/>
                    </a:solidFill>
                  </a:tcPr>
                </a:tc>
                <a:tc>
                  <a:txBody>
                    <a:bodyPr/>
                    <a:lstStyle/>
                    <a:p>
                      <a:pPr algn="ctr"/>
                      <a:r>
                        <a:rPr lang="en-US" sz="1800" b="1" dirty="0" smtClean="0">
                          <a:solidFill>
                            <a:srgbClr val="FF0000"/>
                          </a:solidFill>
                        </a:rPr>
                        <a:t>Delta Diablo</a:t>
                      </a:r>
                      <a:endParaRPr lang="en-US" sz="1800" b="1" dirty="0">
                        <a:solidFill>
                          <a:srgbClr val="FF0000"/>
                        </a:solidFill>
                      </a:endParaRP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1" dirty="0" smtClean="0">
                          <a:solidFill>
                            <a:schemeClr val="bg2"/>
                          </a:solidFill>
                        </a:rPr>
                        <a:t>Baywide</a:t>
                      </a:r>
                      <a:r>
                        <a:rPr lang="en-US" sz="1800" b="1" baseline="0" dirty="0" smtClean="0">
                          <a:solidFill>
                            <a:schemeClr val="bg2"/>
                          </a:solidFill>
                        </a:rPr>
                        <a:t> </a:t>
                      </a:r>
                      <a:br>
                        <a:rPr lang="en-US" sz="1800" b="1" baseline="0" dirty="0" smtClean="0">
                          <a:solidFill>
                            <a:schemeClr val="bg2"/>
                          </a:solidFill>
                        </a:rPr>
                      </a:br>
                      <a:r>
                        <a:rPr lang="en-US" sz="1800" b="1" baseline="0" dirty="0" smtClean="0">
                          <a:solidFill>
                            <a:schemeClr val="bg2"/>
                          </a:solidFill>
                        </a:rPr>
                        <a:t>Results</a:t>
                      </a:r>
                      <a:endParaRPr lang="en-US" sz="1800" b="1" dirty="0">
                        <a:solidFill>
                          <a:schemeClr val="bg2"/>
                        </a:solidFill>
                      </a:endParaRPr>
                    </a:p>
                  </a:txBody>
                  <a:tcPr marL="0" marR="0"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1" dirty="0" smtClean="0">
                          <a:solidFill>
                            <a:srgbClr val="FF0000"/>
                          </a:solidFill>
                        </a:rPr>
                        <a:t>Delta Diablo</a:t>
                      </a:r>
                      <a:endParaRPr lang="en-US" sz="1800" b="1" dirty="0">
                        <a:solidFill>
                          <a:srgbClr val="FF0000"/>
                        </a:solidFill>
                      </a:endParaRPr>
                    </a:p>
                  </a:txBody>
                  <a:tcPr marL="0" marR="0"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1" dirty="0" smtClean="0">
                          <a:solidFill>
                            <a:schemeClr val="bg2"/>
                          </a:solidFill>
                        </a:rPr>
                        <a:t>Baywide</a:t>
                      </a:r>
                      <a:r>
                        <a:rPr lang="en-US" sz="1800" b="1" baseline="0" dirty="0" smtClean="0">
                          <a:solidFill>
                            <a:schemeClr val="bg2"/>
                          </a:solidFill>
                        </a:rPr>
                        <a:t> </a:t>
                      </a:r>
                      <a:br>
                        <a:rPr lang="en-US" sz="1800" b="1" baseline="0" dirty="0" smtClean="0">
                          <a:solidFill>
                            <a:schemeClr val="bg2"/>
                          </a:solidFill>
                        </a:rPr>
                      </a:br>
                      <a:r>
                        <a:rPr lang="en-US" sz="1800" b="1" baseline="0" dirty="0" smtClean="0">
                          <a:solidFill>
                            <a:schemeClr val="bg2"/>
                          </a:solidFill>
                        </a:rPr>
                        <a:t>Results</a:t>
                      </a:r>
                      <a:endParaRPr lang="en-US" sz="1800" b="1" dirty="0">
                        <a:solidFill>
                          <a:schemeClr val="bg2"/>
                        </a:solidFill>
                      </a:endParaRPr>
                    </a:p>
                  </a:txBody>
                  <a:tcPr marL="0" marR="0"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1" dirty="0" smtClean="0">
                          <a:solidFill>
                            <a:schemeClr val="accent2"/>
                          </a:solidFill>
                        </a:rPr>
                        <a:t>Delta</a:t>
                      </a:r>
                      <a:r>
                        <a:rPr lang="en-US" sz="1800" b="1" baseline="0" dirty="0" smtClean="0">
                          <a:solidFill>
                            <a:schemeClr val="accent2"/>
                          </a:solidFill>
                        </a:rPr>
                        <a:t> Diablo</a:t>
                      </a:r>
                      <a:endParaRPr lang="en-US" sz="1800" b="1" dirty="0">
                        <a:solidFill>
                          <a:schemeClr val="accent2"/>
                        </a:solidFill>
                      </a:endParaRPr>
                    </a:p>
                  </a:txBody>
                  <a:tcPr marL="0" marR="0"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800" b="1" dirty="0" smtClean="0">
                          <a:solidFill>
                            <a:schemeClr val="bg2"/>
                          </a:solidFill>
                        </a:rPr>
                        <a:t>Baywide</a:t>
                      </a:r>
                      <a:r>
                        <a:rPr lang="en-US" sz="1800" b="1" baseline="0" dirty="0" smtClean="0">
                          <a:solidFill>
                            <a:schemeClr val="bg2"/>
                          </a:solidFill>
                        </a:rPr>
                        <a:t> </a:t>
                      </a:r>
                      <a:br>
                        <a:rPr lang="en-US" sz="1800" b="1" baseline="0" dirty="0" smtClean="0">
                          <a:solidFill>
                            <a:schemeClr val="bg2"/>
                          </a:solidFill>
                        </a:rPr>
                      </a:br>
                      <a:r>
                        <a:rPr lang="en-US" sz="1800" b="1" baseline="0" dirty="0" smtClean="0">
                          <a:solidFill>
                            <a:schemeClr val="bg2"/>
                          </a:solidFill>
                        </a:rPr>
                        <a:t>Results</a:t>
                      </a:r>
                      <a:endParaRPr lang="en-US" sz="1800" b="1" dirty="0">
                        <a:solidFill>
                          <a:schemeClr val="bg2"/>
                        </a:solidFill>
                      </a:endParaRPr>
                    </a:p>
                  </a:txBody>
                  <a:tcPr marL="0" marR="0" anchor="ctr">
                    <a:lnT w="12700" cap="flat" cmpd="sng" algn="ctr">
                      <a:solidFill>
                        <a:schemeClr val="tx1"/>
                      </a:solidFill>
                      <a:prstDash val="solid"/>
                      <a:round/>
                      <a:headEnd type="none" w="med" len="med"/>
                      <a:tailEnd type="none" w="med" len="med"/>
                    </a:lnT>
                    <a:solidFill>
                      <a:schemeClr val="accent1"/>
                    </a:solidFill>
                  </a:tcPr>
                </a:tc>
              </a:tr>
              <a:tr h="661129">
                <a:tc>
                  <a:txBody>
                    <a:bodyPr/>
                    <a:lstStyle/>
                    <a:p>
                      <a:pPr algn="l"/>
                      <a:r>
                        <a:rPr lang="en-US" sz="1800" dirty="0" smtClean="0"/>
                        <a:t>Total N Load Reduction</a:t>
                      </a:r>
                      <a:endParaRPr lang="en-US" sz="1800" dirty="0"/>
                    </a:p>
                  </a:txBody>
                  <a:tcPr marR="0" anchor="ctr">
                    <a:lnT w="12700" cap="flat" cmpd="sng" algn="ctr">
                      <a:solidFill>
                        <a:schemeClr val="tx1"/>
                      </a:solidFill>
                      <a:prstDash val="solid"/>
                      <a:round/>
                      <a:headEnd type="none" w="med" len="med"/>
                      <a:tailEnd type="none" w="med" len="med"/>
                    </a:lnT>
                  </a:tcPr>
                </a:tc>
                <a:tc>
                  <a:txBody>
                    <a:bodyPr/>
                    <a:lstStyle/>
                    <a:p>
                      <a:pPr algn="ctr"/>
                      <a:r>
                        <a:rPr lang="en-US" sz="1800" dirty="0" smtClean="0"/>
                        <a:t>%</a:t>
                      </a:r>
                      <a:endParaRPr lang="en-US" sz="18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800" dirty="0" smtClean="0">
                          <a:solidFill>
                            <a:srgbClr val="FF0000"/>
                          </a:solidFill>
                        </a:rPr>
                        <a:t>20 – 25</a:t>
                      </a:r>
                      <a:endParaRPr lang="en-US" sz="1800"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10-20</a:t>
                      </a:r>
                    </a:p>
                  </a:txBody>
                  <a:tcPr anchor="ctr"/>
                </a:tc>
                <a:tc>
                  <a:txBody>
                    <a:bodyPr/>
                    <a:lstStyle/>
                    <a:p>
                      <a:pPr algn="ctr"/>
                      <a:r>
                        <a:rPr lang="en-US" sz="1800" dirty="0" smtClean="0">
                          <a:solidFill>
                            <a:srgbClr val="FF0000"/>
                          </a:solidFill>
                        </a:rPr>
                        <a:t>59</a:t>
                      </a:r>
                      <a:endParaRPr lang="en-US" sz="1800" dirty="0">
                        <a:solidFill>
                          <a:srgbClr val="FF0000"/>
                        </a:solidFill>
                      </a:endParaRPr>
                    </a:p>
                  </a:txBody>
                  <a:tcPr anchor="ctr"/>
                </a:tc>
                <a:tc>
                  <a:txBody>
                    <a:bodyPr/>
                    <a:lstStyle/>
                    <a:p>
                      <a:pPr algn="ctr"/>
                      <a:r>
                        <a:rPr lang="en-US" sz="1800" dirty="0" smtClean="0"/>
                        <a:t>60</a:t>
                      </a:r>
                      <a:endParaRPr lang="en-US" sz="1800" dirty="0"/>
                    </a:p>
                  </a:txBody>
                  <a:tcPr anchor="ctr"/>
                </a:tc>
                <a:tc>
                  <a:txBody>
                    <a:bodyPr/>
                    <a:lstStyle/>
                    <a:p>
                      <a:pPr algn="ctr"/>
                      <a:r>
                        <a:rPr lang="en-US" sz="1800" dirty="0" smtClean="0">
                          <a:solidFill>
                            <a:schemeClr val="accent2"/>
                          </a:solidFill>
                        </a:rPr>
                        <a:t>84</a:t>
                      </a:r>
                      <a:endParaRPr lang="en-US" sz="1800" dirty="0">
                        <a:solidFill>
                          <a:schemeClr val="accent2"/>
                        </a:solidFill>
                      </a:endParaRPr>
                    </a:p>
                  </a:txBody>
                  <a:tcPr anchor="ctr"/>
                </a:tc>
                <a:tc>
                  <a:txBody>
                    <a:bodyPr/>
                    <a:lstStyle/>
                    <a:p>
                      <a:pPr algn="ctr"/>
                      <a:r>
                        <a:rPr lang="en-US" sz="1800" dirty="0" smtClean="0"/>
                        <a:t>80</a:t>
                      </a:r>
                      <a:endParaRPr lang="en-US" sz="1800" dirty="0"/>
                    </a:p>
                  </a:txBody>
                  <a:tcPr anchor="ctr"/>
                </a:tc>
              </a:tr>
              <a:tr h="609600">
                <a:tc>
                  <a:txBody>
                    <a:bodyPr/>
                    <a:lstStyle/>
                    <a:p>
                      <a:pPr algn="l"/>
                      <a:r>
                        <a:rPr lang="en-US" sz="1800" dirty="0" smtClean="0"/>
                        <a:t>Total Capital Cost</a:t>
                      </a:r>
                      <a:endParaRPr lang="en-US" sz="1800" dirty="0"/>
                    </a:p>
                  </a:txBody>
                  <a:tcPr marR="0" anchor="ctr"/>
                </a:tc>
                <a:tc>
                  <a:txBody>
                    <a:bodyPr/>
                    <a:lstStyle/>
                    <a:p>
                      <a:pPr algn="ctr"/>
                      <a:r>
                        <a:rPr lang="en-US" sz="1800" dirty="0" smtClean="0"/>
                        <a:t>$</a:t>
                      </a:r>
                      <a:endParaRPr lang="en-US" sz="1800" dirty="0"/>
                    </a:p>
                  </a:txBody>
                  <a:tcPr anchor="ctr"/>
                </a:tc>
                <a:tc>
                  <a:txBody>
                    <a:bodyPr/>
                    <a:lstStyle/>
                    <a:p>
                      <a:pPr algn="ctr"/>
                      <a:r>
                        <a:rPr lang="en-US" sz="1800" baseline="0" dirty="0" smtClean="0">
                          <a:solidFill>
                            <a:srgbClr val="FF0000"/>
                          </a:solidFill>
                        </a:rPr>
                        <a:t>$6.1M - $14.5M</a:t>
                      </a:r>
                      <a:endParaRPr lang="en-US" sz="1800"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$119M – 391M</a:t>
                      </a:r>
                    </a:p>
                  </a:txBody>
                  <a:tcPr marL="0" marR="0" anchor="ctr"/>
                </a:tc>
                <a:tc>
                  <a:txBody>
                    <a:bodyPr/>
                    <a:lstStyle/>
                    <a:p>
                      <a:pPr algn="ctr"/>
                      <a:r>
                        <a:rPr lang="en-US" sz="1800" dirty="0" smtClean="0">
                          <a:solidFill>
                            <a:srgbClr val="FF0000"/>
                          </a:solidFill>
                        </a:rPr>
                        <a:t>$134M</a:t>
                      </a:r>
                      <a:endParaRPr lang="en-US" sz="1800"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$7 Billion</a:t>
                      </a:r>
                    </a:p>
                  </a:txBody>
                  <a:tcPr anchor="ctr"/>
                </a:tc>
                <a:tc>
                  <a:txBody>
                    <a:bodyPr/>
                    <a:lstStyle/>
                    <a:p>
                      <a:pPr algn="ctr"/>
                      <a:r>
                        <a:rPr lang="en-US" sz="1800" dirty="0" smtClean="0">
                          <a:solidFill>
                            <a:schemeClr val="accent2"/>
                          </a:solidFill>
                        </a:rPr>
                        <a:t>$167M</a:t>
                      </a:r>
                      <a:endParaRPr lang="en-US" sz="1800" dirty="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$8.5 Billion</a:t>
                      </a:r>
                    </a:p>
                  </a:txBody>
                  <a:tcPr anchor="ctr"/>
                </a:tc>
              </a:tr>
              <a:tr h="533400">
                <a:tc>
                  <a:txBody>
                    <a:bodyPr/>
                    <a:lstStyle/>
                    <a:p>
                      <a:pPr algn="l"/>
                      <a:r>
                        <a:rPr lang="en-US" sz="1800" dirty="0" smtClean="0"/>
                        <a:t>Unit Cost</a:t>
                      </a:r>
                      <a:endParaRPr lang="en-US" sz="1800" dirty="0"/>
                    </a:p>
                  </a:txBody>
                  <a:tcPr marR="0" anchor="ctr"/>
                </a:tc>
                <a:tc>
                  <a:txBody>
                    <a:bodyPr/>
                    <a:lstStyle/>
                    <a:p>
                      <a:pPr algn="ctr"/>
                      <a:r>
                        <a:rPr lang="en-US" sz="1800" dirty="0" smtClean="0"/>
                        <a:t>$/gpd</a:t>
                      </a:r>
                      <a:endParaRPr lang="en-US" sz="1800" dirty="0"/>
                    </a:p>
                  </a:txBody>
                  <a:tcPr anchor="ctr"/>
                </a:tc>
                <a:tc>
                  <a:txBody>
                    <a:bodyPr/>
                    <a:lstStyle/>
                    <a:p>
                      <a:pPr algn="ctr"/>
                      <a:r>
                        <a:rPr lang="en-US" sz="1800" dirty="0" smtClean="0">
                          <a:solidFill>
                            <a:srgbClr val="FF0000"/>
                          </a:solidFill>
                        </a:rPr>
                        <a:t>0.9 – 1.2</a:t>
                      </a:r>
                      <a:endParaRPr lang="en-US" sz="1800" dirty="0">
                        <a:solidFill>
                          <a:srgbClr val="FF0000"/>
                        </a:solidFill>
                      </a:endParaRPr>
                    </a:p>
                  </a:txBody>
                  <a:tcPr anchor="ctr"/>
                </a:tc>
                <a:tc>
                  <a:txBody>
                    <a:bodyPr/>
                    <a:lstStyle/>
                    <a:p>
                      <a:pPr algn="ctr"/>
                      <a:r>
                        <a:rPr lang="en-US" sz="1800" dirty="0" smtClean="0"/>
                        <a:t>0.5 – 0.8</a:t>
                      </a:r>
                      <a:endParaRPr lang="en-US" sz="1800" dirty="0"/>
                    </a:p>
                  </a:txBody>
                  <a:tcPr anchor="ctr"/>
                </a:tc>
                <a:tc>
                  <a:txBody>
                    <a:bodyPr/>
                    <a:lstStyle/>
                    <a:p>
                      <a:pPr algn="ctr"/>
                      <a:r>
                        <a:rPr lang="en-US" sz="1800" dirty="0" smtClean="0">
                          <a:solidFill>
                            <a:srgbClr val="FF0000"/>
                          </a:solidFill>
                        </a:rPr>
                        <a:t>12.1</a:t>
                      </a:r>
                      <a:endParaRPr lang="en-US" sz="1800" dirty="0">
                        <a:solidFill>
                          <a:srgbClr val="FF0000"/>
                        </a:solidFill>
                      </a:endParaRPr>
                    </a:p>
                  </a:txBody>
                  <a:tcPr anchor="ctr"/>
                </a:tc>
                <a:tc>
                  <a:txBody>
                    <a:bodyPr/>
                    <a:lstStyle/>
                    <a:p>
                      <a:pPr algn="ctr"/>
                      <a:r>
                        <a:rPr lang="en-US" sz="1800" dirty="0" smtClean="0"/>
                        <a:t>10.8</a:t>
                      </a:r>
                      <a:endParaRPr lang="en-US" sz="1800" dirty="0"/>
                    </a:p>
                  </a:txBody>
                  <a:tcPr anchor="ctr"/>
                </a:tc>
                <a:tc>
                  <a:txBody>
                    <a:bodyPr/>
                    <a:lstStyle/>
                    <a:p>
                      <a:pPr algn="ctr"/>
                      <a:r>
                        <a:rPr lang="en-US" sz="1800" dirty="0" smtClean="0">
                          <a:solidFill>
                            <a:schemeClr val="accent2"/>
                          </a:solidFill>
                        </a:rPr>
                        <a:t>14.0</a:t>
                      </a:r>
                      <a:endParaRPr lang="en-US" sz="1800" dirty="0">
                        <a:solidFill>
                          <a:schemeClr val="accent2"/>
                        </a:solidFill>
                      </a:endParaRPr>
                    </a:p>
                  </a:txBody>
                  <a:tcPr anchor="ctr"/>
                </a:tc>
                <a:tc>
                  <a:txBody>
                    <a:bodyPr/>
                    <a:lstStyle/>
                    <a:p>
                      <a:pPr algn="ctr"/>
                      <a:r>
                        <a:rPr lang="en-US" sz="1800" dirty="0" smtClean="0"/>
                        <a:t>14.3</a:t>
                      </a:r>
                      <a:endParaRPr lang="en-US" sz="1800" dirty="0"/>
                    </a:p>
                  </a:txBody>
                  <a:tcPr anchor="ctr"/>
                </a:tc>
              </a:tr>
            </a:tbl>
          </a:graphicData>
        </a:graphic>
      </p:graphicFrame>
      <p:sp>
        <p:nvSpPr>
          <p:cNvPr id="4" name="TextBox 3"/>
          <p:cNvSpPr txBox="1"/>
          <p:nvPr/>
        </p:nvSpPr>
        <p:spPr>
          <a:xfrm>
            <a:off x="28576" y="5181600"/>
            <a:ext cx="2790824" cy="923330"/>
          </a:xfrm>
          <a:prstGeom prst="rect">
            <a:avLst/>
          </a:prstGeom>
          <a:noFill/>
        </p:spPr>
        <p:txBody>
          <a:bodyPr wrap="square" rtlCol="0">
            <a:spAutoFit/>
          </a:bodyPr>
          <a:lstStyle/>
          <a:p>
            <a:r>
              <a:rPr lang="en-US" dirty="0" smtClean="0">
                <a:solidFill>
                  <a:schemeClr val="accent2"/>
                </a:solidFill>
              </a:rPr>
              <a:t>Note to Presenter: Edit the information in red text with your data </a:t>
            </a:r>
            <a:endParaRPr lang="en-US" dirty="0">
              <a:solidFill>
                <a:schemeClr val="accent2"/>
              </a:solidFill>
            </a:endParaRPr>
          </a:p>
        </p:txBody>
      </p:sp>
    </p:spTree>
    <p:extLst>
      <p:ext uri="{BB962C8B-B14F-4D97-AF65-F5344CB8AC3E}">
        <p14:creationId xmlns:p14="http://schemas.microsoft.com/office/powerpoint/2010/main" val="407761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9167" t="24815" r="33333" b="21852"/>
          <a:stretch/>
        </p:blipFill>
        <p:spPr>
          <a:xfrm>
            <a:off x="381000" y="838200"/>
            <a:ext cx="7658100" cy="4836695"/>
          </a:xfrm>
          <a:prstGeom prst="rect">
            <a:avLst/>
          </a:prstGeom>
        </p:spPr>
      </p:pic>
      <p:sp>
        <p:nvSpPr>
          <p:cNvPr id="2" name="Title 1"/>
          <p:cNvSpPr>
            <a:spLocks noGrp="1"/>
          </p:cNvSpPr>
          <p:nvPr>
            <p:ph type="title"/>
          </p:nvPr>
        </p:nvSpPr>
        <p:spPr/>
        <p:txBody>
          <a:bodyPr/>
          <a:lstStyle/>
          <a:p>
            <a:r>
              <a:rPr lang="en-US" dirty="0" smtClean="0"/>
              <a:t>Delta Diablo 20</a:t>
            </a:r>
            <a:r>
              <a:rPr lang="en-US" dirty="0"/>
              <a:t>% Total N Load </a:t>
            </a:r>
            <a:r>
              <a:rPr lang="en-US" dirty="0" smtClean="0"/>
              <a:t>Reduction: $6.1 Mil Capital </a:t>
            </a:r>
            <a:endParaRPr lang="en-US" dirty="0"/>
          </a:p>
        </p:txBody>
      </p:sp>
      <p:sp>
        <p:nvSpPr>
          <p:cNvPr id="9" name="Picture Placeholder 8"/>
          <p:cNvSpPr>
            <a:spLocks noGrp="1"/>
          </p:cNvSpPr>
          <p:nvPr>
            <p:ph type="pic" sz="quarter" idx="21"/>
          </p:nvPr>
        </p:nvSpPr>
        <p:spPr/>
      </p:sp>
      <p:sp>
        <p:nvSpPr>
          <p:cNvPr id="10" name="Picture Placeholder 9"/>
          <p:cNvSpPr>
            <a:spLocks noGrp="1"/>
          </p:cNvSpPr>
          <p:nvPr>
            <p:ph type="pic" sz="quarter" idx="22"/>
          </p:nvPr>
        </p:nvSpPr>
        <p:spPr/>
      </p:sp>
      <p:sp>
        <p:nvSpPr>
          <p:cNvPr id="6" name="TextBox 5"/>
          <p:cNvSpPr txBox="1"/>
          <p:nvPr/>
        </p:nvSpPr>
        <p:spPr>
          <a:xfrm>
            <a:off x="266700" y="5638800"/>
            <a:ext cx="8915400" cy="646331"/>
          </a:xfrm>
          <a:prstGeom prst="rect">
            <a:avLst/>
          </a:prstGeom>
          <a:noFill/>
        </p:spPr>
        <p:txBody>
          <a:bodyPr wrap="square" rtlCol="0">
            <a:spAutoFit/>
          </a:bodyPr>
          <a:lstStyle/>
          <a:p>
            <a:r>
              <a:rPr lang="en-US" dirty="0" smtClean="0"/>
              <a:t>(1) Metal salt; (2) split treatment at biotowers; (3) increase blower capacity; (4) add anoxic zone in aeration basins for season Total N load reduction</a:t>
            </a:r>
            <a:endParaRPr lang="en-US" dirty="0"/>
          </a:p>
        </p:txBody>
      </p:sp>
      <p:sp>
        <p:nvSpPr>
          <p:cNvPr id="8" name="TextBox 7"/>
          <p:cNvSpPr txBox="1"/>
          <p:nvPr/>
        </p:nvSpPr>
        <p:spPr>
          <a:xfrm>
            <a:off x="166687" y="1031853"/>
            <a:ext cx="9067800" cy="707886"/>
          </a:xfrm>
          <a:prstGeom prst="rect">
            <a:avLst/>
          </a:prstGeom>
          <a:solidFill>
            <a:srgbClr val="C00000"/>
          </a:solidFill>
        </p:spPr>
        <p:txBody>
          <a:bodyPr wrap="square" rtlCol="0">
            <a:spAutoFit/>
          </a:bodyPr>
          <a:lstStyle/>
          <a:p>
            <a:r>
              <a:rPr lang="en-US" sz="2000" dirty="0" smtClean="0">
                <a:solidFill>
                  <a:schemeClr val="bg2"/>
                </a:solidFill>
              </a:rPr>
              <a:t>Note to the user: I would limit the 10-20% load reduction presentation to either optimization OR sidestream (not both) as it will result in potential confusion and further questions.</a:t>
            </a:r>
            <a:endParaRPr lang="en-US" sz="2000" dirty="0">
              <a:solidFill>
                <a:schemeClr val="bg2"/>
              </a:solidFill>
            </a:endParaRPr>
          </a:p>
        </p:txBody>
      </p:sp>
    </p:spTree>
    <p:extLst>
      <p:ext uri="{BB962C8B-B14F-4D97-AF65-F5344CB8AC3E}">
        <p14:creationId xmlns:p14="http://schemas.microsoft.com/office/powerpoint/2010/main" val="38276505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DR_Base_4-3_Titlecase_WhiteBkgrd_0215">
  <a:themeElements>
    <a:clrScheme name="HDR White-Brights">
      <a:dk1>
        <a:srgbClr val="54585A"/>
      </a:dk1>
      <a:lt1>
        <a:srgbClr val="000000"/>
      </a:lt1>
      <a:dk2>
        <a:srgbClr val="FFFFFF"/>
      </a:dk2>
      <a:lt2>
        <a:srgbClr val="A8A99E"/>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DR_Base_4-3_Titlecase_WhiteBkgrd_0215">
  <a:themeElements>
    <a:clrScheme name="HDR White-Brights">
      <a:dk1>
        <a:srgbClr val="54585A"/>
      </a:dk1>
      <a:lt1>
        <a:srgbClr val="000000"/>
      </a:lt1>
      <a:dk2>
        <a:srgbClr val="FFFFFF"/>
      </a:dk2>
      <a:lt2>
        <a:srgbClr val="A8A99E"/>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HDR_Base_4-3_Titlecase_WhiteBkgrd_0215</Template>
  <TotalTime>31924</TotalTime>
  <Words>2588</Words>
  <Application>Microsoft Office PowerPoint</Application>
  <PresentationFormat>On-screen Show (4:3)</PresentationFormat>
  <Paragraphs>236</Paragraphs>
  <Slides>18</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Courier New</vt:lpstr>
      <vt:lpstr>Wingdings</vt:lpstr>
      <vt:lpstr>HDR_Base_4-3_Titlecase_WhiteBkgrd_0215</vt:lpstr>
      <vt:lpstr>1_HDR_Base_4-3_Titlecase_WhiteBkgrd_0215</vt:lpstr>
      <vt:lpstr>Nutrient Management in the Bay</vt:lpstr>
      <vt:lpstr>Nutrients and their Role in Ecosystem Health</vt:lpstr>
      <vt:lpstr>2014 Nutrient Watershed Permit</vt:lpstr>
      <vt:lpstr>Wastewater Treatment Plants Represent the Largest Source of Nutrient Loads to the Bay</vt:lpstr>
      <vt:lpstr>Nutrient Reduction Study Report (June 2018)</vt:lpstr>
      <vt:lpstr>Study Findings for Nutrient Load Reduction</vt:lpstr>
      <vt:lpstr>Note to Presenter: The next 5 slides are intended to provide agency specific information. Please edit as appropriate</vt:lpstr>
      <vt:lpstr>Delta Diablo Results in Comparison to Baywide Results</vt:lpstr>
      <vt:lpstr>Delta Diablo 20% Total N Load Reduction: $6.1 Mil Capital </vt:lpstr>
      <vt:lpstr>Delta Diablo 25% Total N Load Reduction: $14.5 Mil Capital</vt:lpstr>
      <vt:lpstr>Delta Diablo 59% Total N Load Reduction: $134 Mil Capital</vt:lpstr>
      <vt:lpstr>Delta Diablo 84% Total N Load Reduction: $167 Mil Capital</vt:lpstr>
      <vt:lpstr>Collaboration is Key for Implementing the Watershed Permit Requirements and Long-Term Nutrient Management</vt:lpstr>
      <vt:lpstr>Next Steps for Nutrients in San Francisco Bay</vt:lpstr>
      <vt:lpstr>2nd Watershed Permit in 2019, requirements</vt:lpstr>
      <vt:lpstr>2nd Watershed Permit in 2019, baseline and load targets</vt:lpstr>
      <vt:lpstr>2nd Watershed Permit in 2019, timeline</vt:lpstr>
      <vt:lpstr>Please Visit www.BACWA.org/Nutrients</vt:lpstr>
    </vt:vector>
  </TitlesOfParts>
  <Company>HDR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Hisae Yoshitomi</dc:creator>
  <cp:lastModifiedBy>Lorien Fono</cp:lastModifiedBy>
  <cp:revision>1324</cp:revision>
  <cp:lastPrinted>2018-11-14T16:48:14Z</cp:lastPrinted>
  <dcterms:created xsi:type="dcterms:W3CDTF">2015-08-05T20:03:17Z</dcterms:created>
  <dcterms:modified xsi:type="dcterms:W3CDTF">2019-03-19T03:46:39Z</dcterms:modified>
</cp:coreProperties>
</file>