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76" r:id="rId2"/>
    <p:sldId id="295" r:id="rId3"/>
    <p:sldId id="293" r:id="rId4"/>
    <p:sldId id="280" r:id="rId5"/>
    <p:sldId id="291" r:id="rId6"/>
    <p:sldId id="292" r:id="rId7"/>
    <p:sldId id="298" r:id="rId8"/>
    <p:sldId id="296" r:id="rId9"/>
    <p:sldId id="282" r:id="rId10"/>
    <p:sldId id="286" r:id="rId11"/>
    <p:sldId id="437" r:id="rId12"/>
    <p:sldId id="435" r:id="rId13"/>
    <p:sldId id="443" r:id="rId14"/>
    <p:sldId id="442" r:id="rId15"/>
    <p:sldId id="603" r:id="rId16"/>
    <p:sldId id="604" r:id="rId17"/>
    <p:sldId id="309" r:id="rId18"/>
    <p:sldId id="287" r:id="rId19"/>
    <p:sldId id="455" r:id="rId20"/>
    <p:sldId id="456" r:id="rId21"/>
    <p:sldId id="457" r:id="rId22"/>
    <p:sldId id="450" r:id="rId23"/>
    <p:sldId id="451" r:id="rId24"/>
    <p:sldId id="449" r:id="rId25"/>
    <p:sldId id="458" r:id="rId26"/>
    <p:sldId id="447" r:id="rId27"/>
    <p:sldId id="275" r:id="rId28"/>
    <p:sldId id="448" r:id="rId29"/>
    <p:sldId id="452" r:id="rId30"/>
    <p:sldId id="453" r:id="rId31"/>
    <p:sldId id="454" r:id="rId3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88C"/>
    <a:srgbClr val="007459"/>
    <a:srgbClr val="3A536A"/>
    <a:srgbClr val="414A63"/>
    <a:srgbClr val="45556B"/>
    <a:srgbClr val="993300"/>
    <a:srgbClr val="B8E1FD"/>
    <a:srgbClr val="4BCDCA"/>
    <a:srgbClr val="00A27B"/>
    <a:srgbClr val="5E7C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56909" autoAdjust="0"/>
  </p:normalViewPr>
  <p:slideViewPr>
    <p:cSldViewPr snapToGrid="0">
      <p:cViewPr varScale="1">
        <p:scale>
          <a:sx n="62" d="100"/>
          <a:sy n="62" d="100"/>
        </p:scale>
        <p:origin x="2100" y="48"/>
      </p:cViewPr>
      <p:guideLst/>
    </p:cSldViewPr>
  </p:slideViewPr>
  <p:notesTextViewPr>
    <p:cViewPr>
      <p:scale>
        <a:sx n="1" d="1"/>
        <a:sy n="1" d="1"/>
      </p:scale>
      <p:origin x="0" y="0"/>
    </p:cViewPr>
  </p:notesTextViewPr>
  <p:sorterViewPr>
    <p:cViewPr>
      <p:scale>
        <a:sx n="100" d="100"/>
        <a:sy n="100" d="100"/>
      </p:scale>
      <p:origin x="0" y="0"/>
    </p:cViewPr>
  </p:sorterViewPr>
  <p:gridSpacing cx="57150" cy="5715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16832A5-893D-454B-9BA9-8842E707FAF7}" type="datetimeFigureOut">
              <a:rPr lang="en-US" smtClean="0"/>
              <a:t>4/10/2019</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3115FCA8-A87D-4FF6-935B-A678898C63FC}" type="slidenum">
              <a:rPr lang="en-US" smtClean="0"/>
              <a:t>‹#›</a:t>
            </a:fld>
            <a:endParaRPr lang="en-US"/>
          </a:p>
        </p:txBody>
      </p:sp>
    </p:spTree>
    <p:extLst>
      <p:ext uri="{BB962C8B-B14F-4D97-AF65-F5344CB8AC3E}">
        <p14:creationId xmlns:p14="http://schemas.microsoft.com/office/powerpoint/2010/main" val="3649994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three years ago, the Toxics Reduction Program began researching fluorinated chemicals. </a:t>
            </a:r>
          </a:p>
        </p:txBody>
      </p:sp>
      <p:sp>
        <p:nvSpPr>
          <p:cNvPr id="4" name="Slide Number Placeholder 3"/>
          <p:cNvSpPr>
            <a:spLocks noGrp="1"/>
          </p:cNvSpPr>
          <p:nvPr>
            <p:ph type="sldNum" sz="quarter" idx="10"/>
          </p:nvPr>
        </p:nvSpPr>
        <p:spPr/>
        <p:txBody>
          <a:bodyPr/>
          <a:lstStyle/>
          <a:p>
            <a:fld id="{3115FCA8-A87D-4FF6-935B-A678898C63FC}" type="slidenum">
              <a:rPr lang="en-US" smtClean="0"/>
              <a:t>1</a:t>
            </a:fld>
            <a:endParaRPr lang="en-US"/>
          </a:p>
        </p:txBody>
      </p:sp>
    </p:spTree>
    <p:extLst>
      <p:ext uri="{BB962C8B-B14F-4D97-AF65-F5344CB8AC3E}">
        <p14:creationId xmlns:p14="http://schemas.microsoft.com/office/powerpoint/2010/main" val="400439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we have learned there are fluorinated compounds in most alternative fiber food service ware and some paper food service ware. Alternative fibers include “bagasse,” sugar cane, wheat straw and other agricultural wastes. </a:t>
            </a:r>
          </a:p>
        </p:txBody>
      </p:sp>
      <p:sp>
        <p:nvSpPr>
          <p:cNvPr id="4" name="Slide Number Placeholder 3"/>
          <p:cNvSpPr>
            <a:spLocks noGrp="1"/>
          </p:cNvSpPr>
          <p:nvPr>
            <p:ph type="sldNum" sz="quarter" idx="10"/>
          </p:nvPr>
        </p:nvSpPr>
        <p:spPr/>
        <p:txBody>
          <a:bodyPr/>
          <a:lstStyle/>
          <a:p>
            <a:fld id="{6817ADDA-1A87-4983-9123-A9B6E3F6C42C}" type="slidenum">
              <a:rPr lang="en-US" smtClean="0"/>
              <a:pPr/>
              <a:t>10</a:t>
            </a:fld>
            <a:endParaRPr lang="en-US"/>
          </a:p>
        </p:txBody>
      </p:sp>
    </p:spTree>
    <p:extLst>
      <p:ext uri="{BB962C8B-B14F-4D97-AF65-F5344CB8AC3E}">
        <p14:creationId xmlns:p14="http://schemas.microsoft.com/office/powerpoint/2010/main" val="3793684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charset="-128"/>
                <a:cs typeface="ＭＳ Ｐゴシック" charset="-128"/>
              </a:defRPr>
            </a:lvl1pPr>
            <a:lvl2pPr marL="742950" indent="-285750">
              <a:defRPr>
                <a:solidFill>
                  <a:schemeClr val="tx1"/>
                </a:solidFill>
                <a:latin typeface="Arial" panose="020B0604020202020204" pitchFamily="34" charset="0"/>
                <a:ea typeface="ＭＳ Ｐゴシック" charset="-128"/>
                <a:cs typeface="ＭＳ Ｐゴシック" charset="-128"/>
              </a:defRPr>
            </a:lvl2pPr>
            <a:lvl3pPr marL="1143000" indent="-228600">
              <a:defRPr>
                <a:solidFill>
                  <a:schemeClr val="tx1"/>
                </a:solidFill>
                <a:latin typeface="Arial" panose="020B0604020202020204" pitchFamily="34" charset="0"/>
                <a:ea typeface="ＭＳ Ｐゴシック" charset="-128"/>
                <a:cs typeface="ＭＳ Ｐゴシック" charset="-128"/>
              </a:defRPr>
            </a:lvl3pPr>
            <a:lvl4pPr marL="1600200" indent="-228600">
              <a:defRPr>
                <a:solidFill>
                  <a:schemeClr val="tx1"/>
                </a:solidFill>
                <a:latin typeface="Arial" panose="020B0604020202020204" pitchFamily="34" charset="0"/>
                <a:ea typeface="ＭＳ Ｐゴシック" charset="-128"/>
                <a:cs typeface="ＭＳ Ｐゴシック" charset="-128"/>
              </a:defRPr>
            </a:lvl4pPr>
            <a:lvl5pPr marL="2057400" indent="-228600">
              <a:defRPr>
                <a:solidFill>
                  <a:schemeClr val="tx1"/>
                </a:solidFill>
                <a:latin typeface="Arial" panose="020B0604020202020204" pitchFamily="34" charset="0"/>
                <a:ea typeface="ＭＳ Ｐゴシック" charset="-128"/>
                <a:cs typeface="ＭＳ Ｐゴシック"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charset="-128"/>
                <a:cs typeface="ＭＳ Ｐゴシック"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charset="-128"/>
                <a:cs typeface="ＭＳ Ｐゴシック"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charset="-128"/>
                <a:cs typeface="ＭＳ Ｐゴシック"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charset="-128"/>
                <a:cs typeface="ＭＳ Ｐゴシック" charset="-128"/>
              </a:defRPr>
            </a:lvl9pPr>
          </a:lstStyle>
          <a:p>
            <a:fld id="{53920B42-CB33-4E11-8E03-9A5517266136}" type="slidenum">
              <a:rPr lang="en-US" altLang="en-US">
                <a:latin typeface="Calibri" panose="020F0502020204030204" pitchFamily="34" charset="0"/>
              </a:rPr>
              <a:pPr/>
              <a:t>11</a:t>
            </a:fld>
            <a:endParaRPr lang="en-US" altLang="en-US">
              <a:latin typeface="Calibri" panose="020F0502020204030204" pitchFamily="34"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charset="-128"/>
              <a:cs typeface="ＭＳ Ｐゴシック"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Since 2006, we have required all food service ware to either be compostable or recyclable, and we banned the Styrofoam food service ware. To increase compliance, and to increase the amount of food going to the green bin, we allow used paper-based and fiber-based food service ware to go to compost. Food-soiled paper and fiber products can’t be recycled, and we didn’t want them to go to landfill.</a:t>
            </a:r>
          </a:p>
          <a:p>
            <a:pPr eaLnBrk="1" hangingPunct="1">
              <a:spcBef>
                <a:spcPct val="0"/>
              </a:spcBef>
            </a:pPr>
            <a:endParaRPr lang="en-US" altLang="en-US" dirty="0">
              <a:ea typeface="ＭＳ Ｐゴシック" charset="-128"/>
              <a:cs typeface="ＭＳ Ｐゴシック" charset="-128"/>
            </a:endParaRPr>
          </a:p>
        </p:txBody>
      </p:sp>
    </p:spTree>
    <p:extLst>
      <p:ext uri="{BB962C8B-B14F-4D97-AF65-F5344CB8AC3E}">
        <p14:creationId xmlns:p14="http://schemas.microsoft.com/office/powerpoint/2010/main" val="2830711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charset="-128"/>
                <a:cs typeface="ＭＳ Ｐゴシック" charset="-128"/>
              </a:defRPr>
            </a:lvl1pPr>
            <a:lvl2pPr marL="742950" indent="-285750">
              <a:defRPr>
                <a:solidFill>
                  <a:schemeClr val="tx1"/>
                </a:solidFill>
                <a:latin typeface="Arial" panose="020B0604020202020204" pitchFamily="34" charset="0"/>
                <a:ea typeface="ＭＳ Ｐゴシック" charset="-128"/>
                <a:cs typeface="ＭＳ Ｐゴシック" charset="-128"/>
              </a:defRPr>
            </a:lvl2pPr>
            <a:lvl3pPr marL="1143000" indent="-228600">
              <a:defRPr>
                <a:solidFill>
                  <a:schemeClr val="tx1"/>
                </a:solidFill>
                <a:latin typeface="Arial" panose="020B0604020202020204" pitchFamily="34" charset="0"/>
                <a:ea typeface="ＭＳ Ｐゴシック" charset="-128"/>
                <a:cs typeface="ＭＳ Ｐゴシック" charset="-128"/>
              </a:defRPr>
            </a:lvl3pPr>
            <a:lvl4pPr marL="1600200" indent="-228600">
              <a:defRPr>
                <a:solidFill>
                  <a:schemeClr val="tx1"/>
                </a:solidFill>
                <a:latin typeface="Arial" panose="020B0604020202020204" pitchFamily="34" charset="0"/>
                <a:ea typeface="ＭＳ Ｐゴシック" charset="-128"/>
                <a:cs typeface="ＭＳ Ｐゴシック" charset="-128"/>
              </a:defRPr>
            </a:lvl4pPr>
            <a:lvl5pPr marL="2057400" indent="-228600">
              <a:defRPr>
                <a:solidFill>
                  <a:schemeClr val="tx1"/>
                </a:solidFill>
                <a:latin typeface="Arial" panose="020B0604020202020204" pitchFamily="34" charset="0"/>
                <a:ea typeface="ＭＳ Ｐゴシック" charset="-128"/>
                <a:cs typeface="ＭＳ Ｐゴシック"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charset="-128"/>
                <a:cs typeface="ＭＳ Ｐゴシック"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charset="-128"/>
                <a:cs typeface="ＭＳ Ｐゴシック"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charset="-128"/>
                <a:cs typeface="ＭＳ Ｐゴシック"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charset="-128"/>
                <a:cs typeface="ＭＳ Ｐゴシック" charset="-128"/>
              </a:defRPr>
            </a:lvl9pPr>
          </a:lstStyle>
          <a:p>
            <a:fld id="{8185B87D-2386-41CC-82E1-ECD7F7074ED2}" type="slidenum">
              <a:rPr lang="en-US" altLang="en-US">
                <a:latin typeface="Calibri" panose="020F0502020204030204" pitchFamily="34" charset="0"/>
              </a:rPr>
              <a:pPr/>
              <a:t>12</a:t>
            </a:fld>
            <a:endParaRPr lang="en-US" altLang="en-US">
              <a:latin typeface="Calibri" panose="020F0502020204030204" pitchFamily="34" charset="0"/>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933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charset="-128"/>
                <a:cs typeface="ＭＳ Ｐゴシック" charset="-128"/>
              </a:rPr>
              <a:t>So of course, we are concerned that PFASs in </a:t>
            </a:r>
            <a:r>
              <a:rPr lang="en-US" altLang="en-US" dirty="0" err="1">
                <a:ea typeface="ＭＳ Ｐゴシック" charset="-128"/>
                <a:cs typeface="ＭＳ Ｐゴシック" charset="-128"/>
              </a:rPr>
              <a:t>foodware</a:t>
            </a:r>
            <a:r>
              <a:rPr lang="en-US" altLang="en-US" dirty="0">
                <a:ea typeface="ＭＳ Ｐゴシック" charset="-128"/>
                <a:cs typeface="ＭＳ Ｐゴシック" charset="-128"/>
              </a:rPr>
              <a:t> could contaminate compost. We have to do everything we can to protect final compost product that is applied to farms and vineyards….</a:t>
            </a:r>
          </a:p>
          <a:p>
            <a:pPr eaLnBrk="1" hangingPunct="1">
              <a:spcBef>
                <a:spcPct val="0"/>
              </a:spcBef>
            </a:pPr>
            <a:r>
              <a:rPr lang="en-US" altLang="en-US" dirty="0">
                <a:ea typeface="ＭＳ Ｐゴシック" charset="-128"/>
                <a:cs typeface="ＭＳ Ｐゴシック" charset="-128"/>
              </a:rPr>
              <a:t>A small study of commercial compost showed that compost from </a:t>
            </a:r>
            <a:r>
              <a:rPr lang="en-US" altLang="en-US" dirty="0" err="1">
                <a:ea typeface="ＭＳ Ｐゴシック" charset="-128"/>
                <a:cs typeface="ＭＳ Ｐゴシック" charset="-128"/>
              </a:rPr>
              <a:t>foodwaste</a:t>
            </a:r>
            <a:r>
              <a:rPr lang="en-US" altLang="en-US" dirty="0">
                <a:ea typeface="ＭＳ Ｐゴシック" charset="-128"/>
                <a:cs typeface="ＭＳ Ｐゴシック" charset="-128"/>
              </a:rPr>
              <a:t> sources does contain PFAS. </a:t>
            </a:r>
          </a:p>
          <a:p>
            <a:pPr eaLnBrk="1" hangingPunct="1">
              <a:spcBef>
                <a:spcPct val="0"/>
              </a:spcBef>
            </a:pPr>
            <a:endParaRPr lang="en-US" altLang="en-US" dirty="0">
              <a:ea typeface="ＭＳ Ｐゴシック" charset="-128"/>
              <a:cs typeface="ＭＳ Ｐゴシック" charset="-128"/>
            </a:endParaRPr>
          </a:p>
          <a:p>
            <a:pPr eaLnBrk="1" hangingPunct="1">
              <a:spcBef>
                <a:spcPct val="0"/>
              </a:spcBef>
            </a:pPr>
            <a:endParaRPr lang="en-US" altLang="en-US" dirty="0">
              <a:ea typeface="ＭＳ Ｐゴシック" charset="-128"/>
              <a:cs typeface="ＭＳ Ｐゴシック" charset="-128"/>
            </a:endParaRPr>
          </a:p>
        </p:txBody>
      </p:sp>
    </p:spTree>
    <p:extLst>
      <p:ext uri="{BB962C8B-B14F-4D97-AF65-F5344CB8AC3E}">
        <p14:creationId xmlns:p14="http://schemas.microsoft.com/office/powerpoint/2010/main" val="1000726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decided to see if at a City level we could eliminate PFASs from our </a:t>
            </a:r>
            <a:r>
              <a:rPr lang="en-US" dirty="0" err="1"/>
              <a:t>foodware</a:t>
            </a:r>
            <a:r>
              <a:rPr lang="en-US" dirty="0"/>
              <a:t> that we as a City purchase. We found that every product made with bagasse or alternative fibers was fluorinated. Products made with paper were generally F-free or had very low fluorine content (less than 100 ppm).</a:t>
            </a:r>
          </a:p>
        </p:txBody>
      </p:sp>
      <p:sp>
        <p:nvSpPr>
          <p:cNvPr id="4" name="Slide Number Placeholder 3"/>
          <p:cNvSpPr>
            <a:spLocks noGrp="1"/>
          </p:cNvSpPr>
          <p:nvPr>
            <p:ph type="sldNum" sz="quarter" idx="10"/>
          </p:nvPr>
        </p:nvSpPr>
        <p:spPr/>
        <p:txBody>
          <a:bodyPr/>
          <a:lstStyle/>
          <a:p>
            <a:fld id="{6817ADDA-1A87-4983-9123-A9B6E3F6C42C}" type="slidenum">
              <a:rPr lang="en-US" smtClean="0"/>
              <a:pPr/>
              <a:t>13</a:t>
            </a:fld>
            <a:endParaRPr lang="en-US"/>
          </a:p>
        </p:txBody>
      </p:sp>
    </p:spTree>
    <p:extLst>
      <p:ext uri="{BB962C8B-B14F-4D97-AF65-F5344CB8AC3E}">
        <p14:creationId xmlns:p14="http://schemas.microsoft.com/office/powerpoint/2010/main" val="1559376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alternatives to the products that were fluorinated and in early 2018, we updated our food service supplies contract to add a specification for PFAS-free compostable </a:t>
            </a:r>
            <a:r>
              <a:rPr lang="en-US" dirty="0" err="1"/>
              <a:t>foodware</a:t>
            </a:r>
            <a:r>
              <a:rPr lang="en-US" dirty="0"/>
              <a:t>. We had four bidders and awarded the contract. We are mostly moving toward paper coated with PLA or uncoated paper, but it was difficult and implementation isn’t perfect because there’s no single source of information for PFAS-free </a:t>
            </a:r>
            <a:r>
              <a:rPr lang="en-US" dirty="0" err="1"/>
              <a:t>compostables</a:t>
            </a:r>
            <a:r>
              <a:rPr lang="en-US" dirty="0"/>
              <a:t>. </a:t>
            </a:r>
          </a:p>
        </p:txBody>
      </p:sp>
      <p:sp>
        <p:nvSpPr>
          <p:cNvPr id="4" name="Slide Number Placeholder 3"/>
          <p:cNvSpPr>
            <a:spLocks noGrp="1"/>
          </p:cNvSpPr>
          <p:nvPr>
            <p:ph type="sldNum" sz="quarter" idx="10"/>
          </p:nvPr>
        </p:nvSpPr>
        <p:spPr/>
        <p:txBody>
          <a:bodyPr/>
          <a:lstStyle/>
          <a:p>
            <a:fld id="{6817ADDA-1A87-4983-9123-A9B6E3F6C42C}" type="slidenum">
              <a:rPr lang="en-US" smtClean="0"/>
              <a:pPr/>
              <a:t>14</a:t>
            </a:fld>
            <a:endParaRPr lang="en-US"/>
          </a:p>
        </p:txBody>
      </p:sp>
    </p:spTree>
    <p:extLst>
      <p:ext uri="{BB962C8B-B14F-4D97-AF65-F5344CB8AC3E}">
        <p14:creationId xmlns:p14="http://schemas.microsoft.com/office/powerpoint/2010/main" val="755540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really needed to make our contracting process easier was a robust third-party standard and certification with a list of compliant products. We approached BPI in 2016 about the fact that some of the compostable </a:t>
            </a:r>
            <a:r>
              <a:rPr lang="en-US" dirty="0" err="1"/>
              <a:t>foodware</a:t>
            </a:r>
            <a:r>
              <a:rPr lang="en-US" dirty="0"/>
              <a:t> they were certifying contained non-compostable PFAS ingredients. They weren’t aware of this problem, but tackled it quickly and announced changes to their standard. Starting in 2020, all products certified by BPI will have less than 100 ppm of total fluorine, and will also require a declaration of no intentionally added PFAS.</a:t>
            </a:r>
          </a:p>
        </p:txBody>
      </p:sp>
      <p:sp>
        <p:nvSpPr>
          <p:cNvPr id="4" name="Slide Number Placeholder 3"/>
          <p:cNvSpPr>
            <a:spLocks noGrp="1"/>
          </p:cNvSpPr>
          <p:nvPr>
            <p:ph type="sldNum" sz="quarter" idx="10"/>
          </p:nvPr>
        </p:nvSpPr>
        <p:spPr/>
        <p:txBody>
          <a:bodyPr/>
          <a:lstStyle/>
          <a:p>
            <a:fld id="{6817ADDA-1A87-4983-9123-A9B6E3F6C42C}" type="slidenum">
              <a:rPr lang="en-US" smtClean="0"/>
              <a:pPr/>
              <a:t>15</a:t>
            </a:fld>
            <a:endParaRPr lang="en-US"/>
          </a:p>
        </p:txBody>
      </p:sp>
    </p:spTree>
    <p:extLst>
      <p:ext uri="{BB962C8B-B14F-4D97-AF65-F5344CB8AC3E}">
        <p14:creationId xmlns:p14="http://schemas.microsoft.com/office/powerpoint/2010/main" val="4230769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BPI made that change, we were able to pass legislation in SF that bans PFAS in </a:t>
            </a:r>
            <a:r>
              <a:rPr lang="en-US" dirty="0" err="1"/>
              <a:t>foodware</a:t>
            </a:r>
            <a:r>
              <a:rPr lang="en-US" dirty="0"/>
              <a:t>. This was the unsung part of our much publicized straw ban. By pointing to the BPI certification, there is a list of products that are PFAS-free and compostable that restaurants, delis and grocers can use to ensure they are complying with the ban.</a:t>
            </a:r>
          </a:p>
        </p:txBody>
      </p:sp>
      <p:sp>
        <p:nvSpPr>
          <p:cNvPr id="4" name="Slide Number Placeholder 3"/>
          <p:cNvSpPr>
            <a:spLocks noGrp="1"/>
          </p:cNvSpPr>
          <p:nvPr>
            <p:ph type="sldNum" sz="quarter" idx="10"/>
          </p:nvPr>
        </p:nvSpPr>
        <p:spPr/>
        <p:txBody>
          <a:bodyPr/>
          <a:lstStyle/>
          <a:p>
            <a:fld id="{6817ADDA-1A87-4983-9123-A9B6E3F6C42C}" type="slidenum">
              <a:rPr lang="en-US" smtClean="0"/>
              <a:pPr/>
              <a:t>16</a:t>
            </a:fld>
            <a:endParaRPr lang="en-US"/>
          </a:p>
        </p:txBody>
      </p:sp>
    </p:spTree>
    <p:extLst>
      <p:ext uri="{BB962C8B-B14F-4D97-AF65-F5344CB8AC3E}">
        <p14:creationId xmlns:p14="http://schemas.microsoft.com/office/powerpoint/2010/main" val="46715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moved on to work on carpet and furniture purchases. We conducted a survey of manufacturers to better understand what was available on the market and also to indicate that we wanted PFAS-free products. We created new requirements for City purchases of carpet and furniture to eliminate stain guards. In order to ensure performance though, we included other provisions, such as carpet has to be in tiles in case a tile becomes stained, it is easily replaceable. We also required certain kinds of fiber that are more resilient to stains vs using PFAS treatments.</a:t>
            </a:r>
          </a:p>
        </p:txBody>
      </p:sp>
      <p:sp>
        <p:nvSpPr>
          <p:cNvPr id="4" name="Slide Number Placeholder 3"/>
          <p:cNvSpPr>
            <a:spLocks noGrp="1"/>
          </p:cNvSpPr>
          <p:nvPr>
            <p:ph type="sldNum" sz="quarter" idx="5"/>
          </p:nvPr>
        </p:nvSpPr>
        <p:spPr/>
        <p:txBody>
          <a:bodyPr/>
          <a:lstStyle/>
          <a:p>
            <a:fld id="{3115FCA8-A87D-4FF6-935B-A678898C63FC}" type="slidenum">
              <a:rPr lang="en-US" smtClean="0"/>
              <a:t>17</a:t>
            </a:fld>
            <a:endParaRPr lang="en-US"/>
          </a:p>
        </p:txBody>
      </p:sp>
    </p:spTree>
    <p:extLst>
      <p:ext uri="{BB962C8B-B14F-4D97-AF65-F5344CB8AC3E}">
        <p14:creationId xmlns:p14="http://schemas.microsoft.com/office/powerpoint/2010/main" val="931492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E73DD7E1-4534-4136-9901-5A61C613069D}"/>
              </a:ext>
            </a:extLst>
          </p:cNvPr>
          <p:cNvSpPr>
            <a:spLocks noGrp="1"/>
          </p:cNvSpPr>
          <p:nvPr>
            <p:ph type="body" idx="1"/>
          </p:nvPr>
        </p:nvSpPr>
        <p:spPr/>
        <p:txBody>
          <a:bodyPr/>
          <a:lstStyle/>
          <a:p>
            <a:r>
              <a:rPr lang="en-US" dirty="0"/>
              <a:t>And more recently we have been working on fire fighting foam. This is a much more difficult product because of needing to meet safety standards. But the potential environmental contamination from these foams is huge. Many of the known 1500 contamination sites on the US map I showed earlier are from using fire fighting foams. </a:t>
            </a:r>
          </a:p>
        </p:txBody>
      </p:sp>
    </p:spTree>
    <p:extLst>
      <p:ext uri="{BB962C8B-B14F-4D97-AF65-F5344CB8AC3E}">
        <p14:creationId xmlns:p14="http://schemas.microsoft.com/office/powerpoint/2010/main" val="3105441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Fluorinated foams are are required at airports by the FAA, which requires testing of equipment 1-3x/year. The vast majority of airports have long discharged the foam on the ground and do not contain it. However, with the issue of PFAS contamination of surface and groundwater near airports, many have advocated for changes to these requirements. Congress has passed legislation that requires FAA to eliminate its requirement that foam be fluorinated within 3 years so that airports have other choices. In addition, FAA has offered other means of testing equipment so that discharges are no longer necessary. </a:t>
            </a:r>
          </a:p>
        </p:txBody>
      </p:sp>
      <p:sp>
        <p:nvSpPr>
          <p:cNvPr id="4" name="Slide Number Placeholder 3"/>
          <p:cNvSpPr>
            <a:spLocks noGrp="1"/>
          </p:cNvSpPr>
          <p:nvPr>
            <p:ph type="sldNum" sz="quarter" idx="5"/>
          </p:nvPr>
        </p:nvSpPr>
        <p:spPr/>
        <p:txBody>
          <a:bodyPr/>
          <a:lstStyle/>
          <a:p>
            <a:fld id="{3115FCA8-A87D-4FF6-935B-A678898C63FC}" type="slidenum">
              <a:rPr lang="en-US" smtClean="0"/>
              <a:t>19</a:t>
            </a:fld>
            <a:endParaRPr lang="en-US"/>
          </a:p>
        </p:txBody>
      </p:sp>
    </p:spTree>
    <p:extLst>
      <p:ext uri="{BB962C8B-B14F-4D97-AF65-F5344CB8AC3E}">
        <p14:creationId xmlns:p14="http://schemas.microsoft.com/office/powerpoint/2010/main" val="2482451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Fluorinated chemicals we are concerned with have similar structures across an entire class and are characterized by at least one F-C, which is the strongest bond in chemistry and does not degrade in the </a:t>
            </a:r>
            <a:r>
              <a:rPr lang="en-US"/>
              <a:t>natural environment</a:t>
            </a:r>
            <a:r>
              <a:rPr lang="en-US" dirty="0"/>
              <a:t>. It takes the energy of a lightning bolt to break this bond. That makes them persistent.</a:t>
            </a:r>
          </a:p>
        </p:txBody>
      </p:sp>
      <p:sp>
        <p:nvSpPr>
          <p:cNvPr id="4" name="Slide Number Placeholder 3"/>
          <p:cNvSpPr>
            <a:spLocks noGrp="1"/>
          </p:cNvSpPr>
          <p:nvPr>
            <p:ph type="sldNum" sz="quarter" idx="10"/>
          </p:nvPr>
        </p:nvSpPr>
        <p:spPr/>
        <p:txBody>
          <a:bodyPr/>
          <a:lstStyle/>
          <a:p>
            <a:fld id="{5C878A42-7677-4DC6-8FED-961C3FD2F8C3}" type="slidenum">
              <a:rPr lang="en-US" smtClean="0"/>
              <a:pPr/>
              <a:t>2</a:t>
            </a:fld>
            <a:endParaRPr lang="en-US"/>
          </a:p>
        </p:txBody>
      </p:sp>
    </p:spTree>
    <p:extLst>
      <p:ext uri="{BB962C8B-B14F-4D97-AF65-F5344CB8AC3E}">
        <p14:creationId xmlns:p14="http://schemas.microsoft.com/office/powerpoint/2010/main" val="2381667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Airports in CA will also now be required by the Water Board to test for PFAS contamination both where they have historically stored firefighting foams as well as where they discharged it.</a:t>
            </a:r>
          </a:p>
        </p:txBody>
      </p:sp>
      <p:sp>
        <p:nvSpPr>
          <p:cNvPr id="4" name="Slide Number Placeholder 3"/>
          <p:cNvSpPr>
            <a:spLocks noGrp="1"/>
          </p:cNvSpPr>
          <p:nvPr>
            <p:ph type="sldNum" sz="quarter" idx="5"/>
          </p:nvPr>
        </p:nvSpPr>
        <p:spPr/>
        <p:txBody>
          <a:bodyPr/>
          <a:lstStyle/>
          <a:p>
            <a:fld id="{3115FCA8-A87D-4FF6-935B-A678898C63FC}" type="slidenum">
              <a:rPr lang="en-US" smtClean="0"/>
              <a:t>20</a:t>
            </a:fld>
            <a:endParaRPr lang="en-US"/>
          </a:p>
        </p:txBody>
      </p:sp>
    </p:spTree>
    <p:extLst>
      <p:ext uri="{BB962C8B-B14F-4D97-AF65-F5344CB8AC3E}">
        <p14:creationId xmlns:p14="http://schemas.microsoft.com/office/powerpoint/2010/main" val="3477983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requirement in municipal firefighting for foams to contain PFASs. There are many products on the market that don’t contain PFASs. We are working to understand whether they are available in the US, what the replacement chemicals are, whether there are implications for equipment, and whether there are differences in cost. In June, an analysis of three of the alternative products will be available so that hopefully we can shift to a safer product.</a:t>
            </a:r>
          </a:p>
        </p:txBody>
      </p:sp>
      <p:sp>
        <p:nvSpPr>
          <p:cNvPr id="4" name="Slide Number Placeholder 3"/>
          <p:cNvSpPr>
            <a:spLocks noGrp="1"/>
          </p:cNvSpPr>
          <p:nvPr>
            <p:ph type="sldNum" sz="quarter" idx="5"/>
          </p:nvPr>
        </p:nvSpPr>
        <p:spPr/>
        <p:txBody>
          <a:bodyPr/>
          <a:lstStyle/>
          <a:p>
            <a:fld id="{3115FCA8-A87D-4FF6-935B-A678898C63FC}" type="slidenum">
              <a:rPr lang="en-US" smtClean="0"/>
              <a:t>21</a:t>
            </a:fld>
            <a:endParaRPr lang="en-US"/>
          </a:p>
        </p:txBody>
      </p:sp>
    </p:spTree>
    <p:extLst>
      <p:ext uri="{BB962C8B-B14F-4D97-AF65-F5344CB8AC3E}">
        <p14:creationId xmlns:p14="http://schemas.microsoft.com/office/powerpoint/2010/main" val="4122230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Chrome plating has historically used PFASs for mist suppression. Mists containing chromium can be emitted from chrome plating facilities, and since chromium is extremely toxic, the CA Air Resources Board has required either mist suppression systems or advanced ventilation systems with HEPA filters. Most metal finishers are small operations for decorative plating, and probably are using PFAS-containing mist suppressants. </a:t>
            </a:r>
          </a:p>
        </p:txBody>
      </p:sp>
      <p:sp>
        <p:nvSpPr>
          <p:cNvPr id="4" name="Slide Number Placeholder 3"/>
          <p:cNvSpPr>
            <a:spLocks noGrp="1"/>
          </p:cNvSpPr>
          <p:nvPr>
            <p:ph type="sldNum" sz="quarter" idx="5"/>
          </p:nvPr>
        </p:nvSpPr>
        <p:spPr/>
        <p:txBody>
          <a:bodyPr/>
          <a:lstStyle/>
          <a:p>
            <a:fld id="{3115FCA8-A87D-4FF6-935B-A678898C63FC}" type="slidenum">
              <a:rPr lang="en-US" smtClean="0"/>
              <a:t>22</a:t>
            </a:fld>
            <a:endParaRPr lang="en-US"/>
          </a:p>
        </p:txBody>
      </p:sp>
    </p:spTree>
    <p:extLst>
      <p:ext uri="{BB962C8B-B14F-4D97-AF65-F5344CB8AC3E}">
        <p14:creationId xmlns:p14="http://schemas.microsoft.com/office/powerpoint/2010/main" val="1345976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Bay Area, a quick Google search revealed quite a few metal finishing companies, some of which may do chrome plating. There is a great opportunity to work with this industry to move toward ventilation systems rather than PFAS-containing mist suppressants.</a:t>
            </a:r>
          </a:p>
        </p:txBody>
      </p:sp>
      <p:sp>
        <p:nvSpPr>
          <p:cNvPr id="4" name="Slide Number Placeholder 3"/>
          <p:cNvSpPr>
            <a:spLocks noGrp="1"/>
          </p:cNvSpPr>
          <p:nvPr>
            <p:ph type="sldNum" sz="quarter" idx="5"/>
          </p:nvPr>
        </p:nvSpPr>
        <p:spPr/>
        <p:txBody>
          <a:bodyPr/>
          <a:lstStyle/>
          <a:p>
            <a:fld id="{3115FCA8-A87D-4FF6-935B-A678898C63FC}" type="slidenum">
              <a:rPr lang="en-US" smtClean="0"/>
              <a:t>23</a:t>
            </a:fld>
            <a:endParaRPr lang="en-US"/>
          </a:p>
        </p:txBody>
      </p:sp>
    </p:spTree>
    <p:extLst>
      <p:ext uri="{BB962C8B-B14F-4D97-AF65-F5344CB8AC3E}">
        <p14:creationId xmlns:p14="http://schemas.microsoft.com/office/powerpoint/2010/main" val="3228331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 underwent a process of reviewing its list of allowed mist suppressants after PFOS-containing mist suppressants were banned by EPA in 2015. However, the products that CARB is allowing may very likely contain fluorochemicals. Again, an opportunity to work with a fellow agency to avoid regrettable substitutes as well as eliminating pollutants.</a:t>
            </a:r>
          </a:p>
        </p:txBody>
      </p:sp>
      <p:sp>
        <p:nvSpPr>
          <p:cNvPr id="4" name="Slide Number Placeholder 3"/>
          <p:cNvSpPr>
            <a:spLocks noGrp="1"/>
          </p:cNvSpPr>
          <p:nvPr>
            <p:ph type="sldNum" sz="quarter" idx="5"/>
          </p:nvPr>
        </p:nvSpPr>
        <p:spPr/>
        <p:txBody>
          <a:bodyPr/>
          <a:lstStyle/>
          <a:p>
            <a:fld id="{3115FCA8-A87D-4FF6-935B-A678898C63FC}" type="slidenum">
              <a:rPr lang="en-US" smtClean="0"/>
              <a:t>24</a:t>
            </a:fld>
            <a:endParaRPr lang="en-US"/>
          </a:p>
        </p:txBody>
      </p:sp>
    </p:spTree>
    <p:extLst>
      <p:ext uri="{BB962C8B-B14F-4D97-AF65-F5344CB8AC3E}">
        <p14:creationId xmlns:p14="http://schemas.microsoft.com/office/powerpoint/2010/main" val="1267896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5FCA8-A87D-4FF6-935B-A678898C63FC}" type="slidenum">
              <a:rPr lang="en-US" smtClean="0"/>
              <a:t>25</a:t>
            </a:fld>
            <a:endParaRPr lang="en-US"/>
          </a:p>
        </p:txBody>
      </p:sp>
    </p:spTree>
    <p:extLst>
      <p:ext uri="{BB962C8B-B14F-4D97-AF65-F5344CB8AC3E}">
        <p14:creationId xmlns:p14="http://schemas.microsoft.com/office/powerpoint/2010/main" val="1131115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know more about this class of chemicals? Come see this Sundance Film Festival documentary that gives the incredible story of how we got where we are. It is also available for live streaming. </a:t>
            </a:r>
          </a:p>
        </p:txBody>
      </p:sp>
      <p:sp>
        <p:nvSpPr>
          <p:cNvPr id="4" name="Slide Number Placeholder 3"/>
          <p:cNvSpPr>
            <a:spLocks noGrp="1"/>
          </p:cNvSpPr>
          <p:nvPr>
            <p:ph type="sldNum" sz="quarter" idx="5"/>
          </p:nvPr>
        </p:nvSpPr>
        <p:spPr/>
        <p:txBody>
          <a:bodyPr/>
          <a:lstStyle/>
          <a:p>
            <a:fld id="{3115FCA8-A87D-4FF6-935B-A678898C63FC}" type="slidenum">
              <a:rPr lang="en-US" smtClean="0"/>
              <a:t>26</a:t>
            </a:fld>
            <a:endParaRPr lang="en-US"/>
          </a:p>
        </p:txBody>
      </p:sp>
    </p:spTree>
    <p:extLst>
      <p:ext uri="{BB962C8B-B14F-4D97-AF65-F5344CB8AC3E}">
        <p14:creationId xmlns:p14="http://schemas.microsoft.com/office/powerpoint/2010/main" val="4059042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5FCA8-A87D-4FF6-935B-A678898C63FC}" type="slidenum">
              <a:rPr lang="en-US" smtClean="0"/>
              <a:t>27</a:t>
            </a:fld>
            <a:endParaRPr lang="en-US"/>
          </a:p>
        </p:txBody>
      </p:sp>
    </p:spTree>
    <p:extLst>
      <p:ext uri="{BB962C8B-B14F-4D97-AF65-F5344CB8AC3E}">
        <p14:creationId xmlns:p14="http://schemas.microsoft.com/office/powerpoint/2010/main" val="3140319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SDS screen shot for </a:t>
            </a:r>
            <a:r>
              <a:rPr lang="en-US" dirty="0" err="1"/>
              <a:t>Fumetrol</a:t>
            </a:r>
            <a:r>
              <a:rPr lang="en-US" dirty="0"/>
              <a:t>, one of the CARB-approved replacements for mist suppression in chrome plating facilities.</a:t>
            </a:r>
          </a:p>
        </p:txBody>
      </p:sp>
      <p:sp>
        <p:nvSpPr>
          <p:cNvPr id="4" name="Slide Number Placeholder 3"/>
          <p:cNvSpPr>
            <a:spLocks noGrp="1"/>
          </p:cNvSpPr>
          <p:nvPr>
            <p:ph type="sldNum" sz="quarter" idx="5"/>
          </p:nvPr>
        </p:nvSpPr>
        <p:spPr/>
        <p:txBody>
          <a:bodyPr/>
          <a:lstStyle/>
          <a:p>
            <a:fld id="{3115FCA8-A87D-4FF6-935B-A678898C63FC}" type="slidenum">
              <a:rPr lang="en-US" smtClean="0"/>
              <a:t>28</a:t>
            </a:fld>
            <a:endParaRPr lang="en-US"/>
          </a:p>
        </p:txBody>
      </p:sp>
    </p:spTree>
    <p:extLst>
      <p:ext uri="{BB962C8B-B14F-4D97-AF65-F5344CB8AC3E}">
        <p14:creationId xmlns:p14="http://schemas.microsoft.com/office/powerpoint/2010/main" val="1238874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SDS screen shot for HCA-8.4, one of the CARB-approved replacements for mist suppression in chrome plating facilities.</a:t>
            </a:r>
          </a:p>
          <a:p>
            <a:endParaRPr lang="en-US" dirty="0"/>
          </a:p>
        </p:txBody>
      </p:sp>
      <p:sp>
        <p:nvSpPr>
          <p:cNvPr id="4" name="Slide Number Placeholder 3"/>
          <p:cNvSpPr>
            <a:spLocks noGrp="1"/>
          </p:cNvSpPr>
          <p:nvPr>
            <p:ph type="sldNum" sz="quarter" idx="5"/>
          </p:nvPr>
        </p:nvSpPr>
        <p:spPr/>
        <p:txBody>
          <a:bodyPr/>
          <a:lstStyle/>
          <a:p>
            <a:fld id="{3115FCA8-A87D-4FF6-935B-A678898C63FC}" type="slidenum">
              <a:rPr lang="en-US" smtClean="0"/>
              <a:t>29</a:t>
            </a:fld>
            <a:endParaRPr lang="en-US"/>
          </a:p>
        </p:txBody>
      </p:sp>
    </p:spTree>
    <p:extLst>
      <p:ext uri="{BB962C8B-B14F-4D97-AF65-F5344CB8AC3E}">
        <p14:creationId xmlns:p14="http://schemas.microsoft.com/office/powerpoint/2010/main" val="4016264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good surfactants, which are kind of like soaps – they spread easily. These molecules move around the globe and are found even in the most remote places on the planet. Since they don’t ever degrade, they don’t go away and will just continue to accumulate in the environment.</a:t>
            </a:r>
          </a:p>
        </p:txBody>
      </p:sp>
      <p:sp>
        <p:nvSpPr>
          <p:cNvPr id="4" name="Slide Number Placeholder 3"/>
          <p:cNvSpPr>
            <a:spLocks noGrp="1"/>
          </p:cNvSpPr>
          <p:nvPr>
            <p:ph type="sldNum" sz="quarter" idx="10"/>
          </p:nvPr>
        </p:nvSpPr>
        <p:spPr/>
        <p:txBody>
          <a:bodyPr/>
          <a:lstStyle/>
          <a:p>
            <a:fld id="{3115FCA8-A87D-4FF6-935B-A678898C63FC}" type="slidenum">
              <a:rPr lang="en-US" smtClean="0"/>
              <a:t>3</a:t>
            </a:fld>
            <a:endParaRPr lang="en-US"/>
          </a:p>
        </p:txBody>
      </p:sp>
    </p:spTree>
    <p:extLst>
      <p:ext uri="{BB962C8B-B14F-4D97-AF65-F5344CB8AC3E}">
        <p14:creationId xmlns:p14="http://schemas.microsoft.com/office/powerpoint/2010/main" val="457404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SDS screen shot for </a:t>
            </a:r>
            <a:r>
              <a:rPr lang="en-US" dirty="0" err="1"/>
              <a:t>Macuplex</a:t>
            </a:r>
            <a:r>
              <a:rPr lang="en-US" dirty="0"/>
              <a:t> STR NPFX, one of the CARB-approved replacements for mist suppression in chrome plating facilities.</a:t>
            </a:r>
          </a:p>
          <a:p>
            <a:endParaRPr lang="en-US" dirty="0"/>
          </a:p>
        </p:txBody>
      </p:sp>
      <p:sp>
        <p:nvSpPr>
          <p:cNvPr id="4" name="Slide Number Placeholder 3"/>
          <p:cNvSpPr>
            <a:spLocks noGrp="1"/>
          </p:cNvSpPr>
          <p:nvPr>
            <p:ph type="sldNum" sz="quarter" idx="5"/>
          </p:nvPr>
        </p:nvSpPr>
        <p:spPr/>
        <p:txBody>
          <a:bodyPr/>
          <a:lstStyle/>
          <a:p>
            <a:fld id="{3115FCA8-A87D-4FF6-935B-A678898C63FC}" type="slidenum">
              <a:rPr lang="en-US" smtClean="0"/>
              <a:t>30</a:t>
            </a:fld>
            <a:endParaRPr lang="en-US"/>
          </a:p>
        </p:txBody>
      </p:sp>
    </p:spTree>
    <p:extLst>
      <p:ext uri="{BB962C8B-B14F-4D97-AF65-F5344CB8AC3E}">
        <p14:creationId xmlns:p14="http://schemas.microsoft.com/office/powerpoint/2010/main" val="493216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bit more info on </a:t>
            </a:r>
            <a:r>
              <a:rPr lang="en-US" dirty="0" err="1"/>
              <a:t>Macuplex</a:t>
            </a:r>
            <a:endParaRPr lang="en-US" dirty="0"/>
          </a:p>
        </p:txBody>
      </p:sp>
      <p:sp>
        <p:nvSpPr>
          <p:cNvPr id="4" name="Slide Number Placeholder 3"/>
          <p:cNvSpPr>
            <a:spLocks noGrp="1"/>
          </p:cNvSpPr>
          <p:nvPr>
            <p:ph type="sldNum" sz="quarter" idx="5"/>
          </p:nvPr>
        </p:nvSpPr>
        <p:spPr/>
        <p:txBody>
          <a:bodyPr/>
          <a:lstStyle/>
          <a:p>
            <a:fld id="{3115FCA8-A87D-4FF6-935B-A678898C63FC}" type="slidenum">
              <a:rPr lang="en-US" smtClean="0"/>
              <a:t>31</a:t>
            </a:fld>
            <a:endParaRPr lang="en-US"/>
          </a:p>
        </p:txBody>
      </p:sp>
    </p:spTree>
    <p:extLst>
      <p:ext uri="{BB962C8B-B14F-4D97-AF65-F5344CB8AC3E}">
        <p14:creationId xmlns:p14="http://schemas.microsoft.com/office/powerpoint/2010/main" val="3607586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their persistence, wherever they have been manufactured and/or used to manufacture other products, these chemicals are showing up in water sources. They are infamous for contaminating water in the Ohio River Valley, near a 3M plant in Minnesota, and numerous other locations around the United States. Many of these companies are being sued by local or state authorities over the contamination. The liability associated with working with PFAS is extremely high. </a:t>
            </a:r>
          </a:p>
        </p:txBody>
      </p:sp>
      <p:sp>
        <p:nvSpPr>
          <p:cNvPr id="4" name="Header Placeholder 3"/>
          <p:cNvSpPr>
            <a:spLocks noGrp="1"/>
          </p:cNvSpPr>
          <p:nvPr>
            <p:ph type="hdr" sz="quarter" idx="10"/>
          </p:nvPr>
        </p:nvSpPr>
        <p:spPr/>
        <p:txBody>
          <a:bodyPr/>
          <a:lstStyle/>
          <a:p>
            <a:pPr>
              <a:defRPr/>
            </a:pPr>
            <a:r>
              <a:rPr lang="en-US"/>
              <a:t>Toxics Reduction &amp; Healthy Ecosystems Program Overview</a:t>
            </a:r>
          </a:p>
        </p:txBody>
      </p:sp>
      <p:sp>
        <p:nvSpPr>
          <p:cNvPr id="5" name="Slide Number Placeholder 4"/>
          <p:cNvSpPr>
            <a:spLocks noGrp="1"/>
          </p:cNvSpPr>
          <p:nvPr>
            <p:ph type="sldNum" sz="quarter" idx="11"/>
          </p:nvPr>
        </p:nvSpPr>
        <p:spPr/>
        <p:txBody>
          <a:bodyPr/>
          <a:lstStyle/>
          <a:p>
            <a:pPr>
              <a:defRPr/>
            </a:pPr>
            <a:fld id="{577CF76D-8543-423C-9BB7-C66E3D8E06AE}" type="slidenum">
              <a:rPr lang="en-US" altLang="en-US" smtClean="0"/>
              <a:pPr>
                <a:defRPr/>
              </a:pPr>
              <a:t>4</a:t>
            </a:fld>
            <a:endParaRPr lang="en-US" altLang="en-US"/>
          </a:p>
        </p:txBody>
      </p:sp>
    </p:spTree>
    <p:extLst>
      <p:ext uri="{BB962C8B-B14F-4D97-AF65-F5344CB8AC3E}">
        <p14:creationId xmlns:p14="http://schemas.microsoft.com/office/powerpoint/2010/main" val="644042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a well-known lawsuit in the OH River Valley and subsequent settlement that involved epidemiological studies, we know a lot about the human health effects of two fluorinated chemicals called PFOA and PFOS. Several cancers are well documented, along with high cholesterol.</a:t>
            </a:r>
          </a:p>
        </p:txBody>
      </p:sp>
      <p:sp>
        <p:nvSpPr>
          <p:cNvPr id="4" name="Slide Number Placeholder 3"/>
          <p:cNvSpPr>
            <a:spLocks noGrp="1"/>
          </p:cNvSpPr>
          <p:nvPr>
            <p:ph type="sldNum" sz="quarter" idx="10"/>
          </p:nvPr>
        </p:nvSpPr>
        <p:spPr/>
        <p:txBody>
          <a:bodyPr/>
          <a:lstStyle/>
          <a:p>
            <a:fld id="{3115FCA8-A87D-4FF6-935B-A678898C63FC}" type="slidenum">
              <a:rPr lang="en-US" smtClean="0"/>
              <a:t>5</a:t>
            </a:fld>
            <a:endParaRPr lang="en-US"/>
          </a:p>
        </p:txBody>
      </p:sp>
    </p:spTree>
    <p:extLst>
      <p:ext uri="{BB962C8B-B14F-4D97-AF65-F5344CB8AC3E}">
        <p14:creationId xmlns:p14="http://schemas.microsoft.com/office/powerpoint/2010/main" val="2758175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possibly reproductive harm including birth defects.</a:t>
            </a:r>
          </a:p>
        </p:txBody>
      </p:sp>
      <p:sp>
        <p:nvSpPr>
          <p:cNvPr id="4" name="Slide Number Placeholder 3"/>
          <p:cNvSpPr>
            <a:spLocks noGrp="1"/>
          </p:cNvSpPr>
          <p:nvPr>
            <p:ph type="sldNum" sz="quarter" idx="10"/>
          </p:nvPr>
        </p:nvSpPr>
        <p:spPr/>
        <p:txBody>
          <a:bodyPr/>
          <a:lstStyle/>
          <a:p>
            <a:fld id="{3115FCA8-A87D-4FF6-935B-A678898C63FC}" type="slidenum">
              <a:rPr lang="en-US" smtClean="0"/>
              <a:t>6</a:t>
            </a:fld>
            <a:endParaRPr lang="en-US"/>
          </a:p>
        </p:txBody>
      </p:sp>
    </p:spTree>
    <p:extLst>
      <p:ext uri="{BB962C8B-B14F-4D97-AF65-F5344CB8AC3E}">
        <p14:creationId xmlns:p14="http://schemas.microsoft.com/office/powerpoint/2010/main" val="1129330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You’ve heard me mention long chain chemicals. The nomenclature is being updated all the time, but PFOA and PFOS are among those that have many F-C bonds. The original chemicals used to make Teflon and Scotch Guard had at least 8 of these bonds. Because they were turning up everywhere, manufacturers agreed to phase them out, but just started manufacturing similar chemical cousins with fewer F-C bonds. These are the so-called short-chains. And now there are the next generation chemicals that have side chains like </a:t>
            </a:r>
            <a:r>
              <a:rPr lang="en-US" dirty="0" err="1"/>
              <a:t>GenX</a:t>
            </a:r>
            <a:r>
              <a:rPr lang="en-US" dirty="0"/>
              <a:t> and more.  They all have this F-C bond though, which as we know doesn’t break down. Toxicologists, when evaluating a chemical without a lot of data will look for similar structures to other chemicals to predict whether they may be harmful. With such similar structures, there is a lot of concern. </a:t>
            </a:r>
          </a:p>
          <a:p>
            <a:pPr lvl="0"/>
            <a:r>
              <a:rPr lang="en-US" dirty="0"/>
              <a:t>Because of that, we try to talk about these chemicals as a class – either by just saying fluorinated chemicals or PFASs, which includes more than 5000 chemical structures.</a:t>
            </a:r>
          </a:p>
        </p:txBody>
      </p:sp>
      <p:sp>
        <p:nvSpPr>
          <p:cNvPr id="4" name="Slide Number Placeholder 3"/>
          <p:cNvSpPr>
            <a:spLocks noGrp="1"/>
          </p:cNvSpPr>
          <p:nvPr>
            <p:ph type="sldNum" sz="quarter" idx="10"/>
          </p:nvPr>
        </p:nvSpPr>
        <p:spPr/>
        <p:txBody>
          <a:bodyPr/>
          <a:lstStyle/>
          <a:p>
            <a:fld id="{5C878A42-7677-4DC6-8FED-961C3FD2F8C3}" type="slidenum">
              <a:rPr lang="en-US" smtClean="0"/>
              <a:pPr/>
              <a:t>7</a:t>
            </a:fld>
            <a:endParaRPr lang="en-US"/>
          </a:p>
        </p:txBody>
      </p:sp>
    </p:spTree>
    <p:extLst>
      <p:ext uri="{BB962C8B-B14F-4D97-AF65-F5344CB8AC3E}">
        <p14:creationId xmlns:p14="http://schemas.microsoft.com/office/powerpoint/2010/main" val="1475790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a:t>In 2005, the City adopted a Precautionary Purchasing Ordinance which seeks to minimize harm by using the best available science to make choices that take into account the least harmful alternatives. </a:t>
            </a:r>
          </a:p>
          <a:p>
            <a:endParaRPr lang="en-US" dirty="0"/>
          </a:p>
          <a:p>
            <a:pPr defTabSz="933237">
              <a:defRPr/>
            </a:pPr>
            <a:r>
              <a:rPr lang="en-US" dirty="0"/>
              <a:t>With that in mind, here’s what we are doing in SF.</a:t>
            </a:r>
          </a:p>
          <a:p>
            <a:pPr defTabSz="970651">
              <a:spcBef>
                <a:spcPct val="0"/>
              </a:spcBef>
            </a:pPr>
            <a:endParaRPr lang="en-US" u="sng" dirty="0"/>
          </a:p>
          <a:p>
            <a:pPr defTabSz="970651">
              <a:spcBef>
                <a:spcPct val="0"/>
              </a:spcBef>
            </a:pPr>
            <a:endParaRPr lang="en-US" dirty="0">
              <a:latin typeface="Century Gothic" pitchFamily="34" charset="0"/>
              <a:cs typeface="Arial" charset="0"/>
            </a:endParaRPr>
          </a:p>
        </p:txBody>
      </p:sp>
      <p:sp>
        <p:nvSpPr>
          <p:cNvPr id="2" name="Header Placeholder 1">
            <a:extLst>
              <a:ext uri="{FF2B5EF4-FFF2-40B4-BE49-F238E27FC236}">
                <a16:creationId xmlns:a16="http://schemas.microsoft.com/office/drawing/2014/main" xmlns="" id="{414A2DC3-28C1-4773-91FA-B699C9086F94}"/>
              </a:ext>
            </a:extLst>
          </p:cNvPr>
          <p:cNvSpPr>
            <a:spLocks noGrp="1"/>
          </p:cNvSpPr>
          <p:nvPr>
            <p:ph type="hdr" sz="quarter" idx="10"/>
          </p:nvPr>
        </p:nvSpPr>
        <p:spPr/>
        <p:txBody>
          <a:bodyPr/>
          <a:lstStyle/>
          <a:p>
            <a:pPr>
              <a:defRPr/>
            </a:pPr>
            <a:r>
              <a:rPr lang="en-US"/>
              <a:t>Toxics Reduction &amp; Healthy Ecosystems Program Overview</a:t>
            </a:r>
          </a:p>
        </p:txBody>
      </p:sp>
    </p:spTree>
    <p:extLst>
      <p:ext uri="{BB962C8B-B14F-4D97-AF65-F5344CB8AC3E}">
        <p14:creationId xmlns:p14="http://schemas.microsoft.com/office/powerpoint/2010/main" val="4194932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are being found everywhere because we use them in many consumer products.</a:t>
            </a:r>
          </a:p>
        </p:txBody>
      </p:sp>
      <p:sp>
        <p:nvSpPr>
          <p:cNvPr id="4" name="Slide Number Placeholder 3"/>
          <p:cNvSpPr>
            <a:spLocks noGrp="1"/>
          </p:cNvSpPr>
          <p:nvPr>
            <p:ph type="sldNum" sz="quarter" idx="10"/>
          </p:nvPr>
        </p:nvSpPr>
        <p:spPr/>
        <p:txBody>
          <a:bodyPr/>
          <a:lstStyle/>
          <a:p>
            <a:fld id="{3115FCA8-A87D-4FF6-935B-A678898C63FC}" type="slidenum">
              <a:rPr lang="en-US" smtClean="0"/>
              <a:t>9</a:t>
            </a:fld>
            <a:endParaRPr lang="en-US"/>
          </a:p>
        </p:txBody>
      </p:sp>
    </p:spTree>
    <p:extLst>
      <p:ext uri="{BB962C8B-B14F-4D97-AF65-F5344CB8AC3E}">
        <p14:creationId xmlns:p14="http://schemas.microsoft.com/office/powerpoint/2010/main" val="278472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solidFill>
                  <a:srgbClr val="007459"/>
                </a:solidFill>
              </a:defRPr>
            </a:lvl1pPr>
          </a:lstStyle>
          <a:p>
            <a:r>
              <a:rPr lang="en-US" dirty="0"/>
              <a:t>The Title of the Presentation Goes Here</a:t>
            </a:r>
          </a:p>
        </p:txBody>
      </p:sp>
      <p:sp>
        <p:nvSpPr>
          <p:cNvPr id="3" name="Subtitle 2"/>
          <p:cNvSpPr>
            <a:spLocks noGrp="1"/>
          </p:cNvSpPr>
          <p:nvPr>
            <p:ph type="subTitle" idx="1" hasCustomPrompt="1"/>
          </p:nvPr>
        </p:nvSpPr>
        <p:spPr>
          <a:xfrm>
            <a:off x="1524000" y="3666206"/>
            <a:ext cx="9144000" cy="1655762"/>
          </a:xfrm>
          <a:prstGeom prst="rect">
            <a:avLst/>
          </a:prstGeom>
        </p:spPr>
        <p:txBody>
          <a:bodyPr/>
          <a:lstStyle>
            <a:lvl1pPr marL="0" indent="0" algn="ctr">
              <a:buNone/>
              <a:defRPr sz="3600" baseline="0">
                <a:solidFill>
                  <a:schemeClr val="accent1">
                    <a:lumMod val="50000"/>
                  </a:schemeClr>
                </a:solidFill>
                <a:latin typeface="Futura Std Condensed" panose="020B0506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If there is a subtitle, it goes here.</a:t>
            </a:r>
          </a:p>
        </p:txBody>
      </p:sp>
      <p:sp>
        <p:nvSpPr>
          <p:cNvPr id="8" name="Rectangle 7"/>
          <p:cNvSpPr/>
          <p:nvPr userDrawn="1"/>
        </p:nvSpPr>
        <p:spPr>
          <a:xfrm>
            <a:off x="1" y="154983"/>
            <a:ext cx="12192000" cy="967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886" y="264729"/>
            <a:ext cx="3335410" cy="867259"/>
          </a:xfrm>
          <a:prstGeom prst="rect">
            <a:avLst/>
          </a:prstGeom>
        </p:spPr>
      </p:pic>
      <p:cxnSp>
        <p:nvCxnSpPr>
          <p:cNvPr id="5" name="Straight Connector 4"/>
          <p:cNvCxnSpPr/>
          <p:nvPr userDrawn="1"/>
        </p:nvCxnSpPr>
        <p:spPr>
          <a:xfrm>
            <a:off x="0" y="4636527"/>
            <a:ext cx="12192000" cy="0"/>
          </a:xfrm>
          <a:prstGeom prst="line">
            <a:avLst/>
          </a:prstGeom>
          <a:ln w="76200">
            <a:solidFill>
              <a:srgbClr val="00B88C"/>
            </a:solidFill>
          </a:ln>
        </p:spPr>
        <p:style>
          <a:lnRef idx="1">
            <a:schemeClr val="accent1"/>
          </a:lnRef>
          <a:fillRef idx="0">
            <a:schemeClr val="accent1"/>
          </a:fillRef>
          <a:effectRef idx="0">
            <a:schemeClr val="accent1"/>
          </a:effectRef>
          <a:fontRef idx="minor">
            <a:schemeClr val="tx1"/>
          </a:fontRef>
        </p:style>
      </p:cxnSp>
      <p:sp>
        <p:nvSpPr>
          <p:cNvPr id="11" name="Subtitle 2"/>
          <p:cNvSpPr txBox="1">
            <a:spLocks/>
          </p:cNvSpPr>
          <p:nvPr userDrawn="1"/>
        </p:nvSpPr>
        <p:spPr>
          <a:xfrm>
            <a:off x="1524000" y="5368365"/>
            <a:ext cx="9144000"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3600" kern="1200" baseline="0">
                <a:solidFill>
                  <a:schemeClr val="accent1">
                    <a:lumMod val="50000"/>
                  </a:schemeClr>
                </a:solidFill>
                <a:latin typeface="Futura Std Condensed" panose="020B0506020204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Place</a:t>
            </a:r>
            <a:r>
              <a:rPr lang="en-US" baseline="0" dirty="0"/>
              <a:t> image </a:t>
            </a:r>
            <a:r>
              <a:rPr lang="en-US" dirty="0"/>
              <a:t>here below green line.</a:t>
            </a:r>
          </a:p>
        </p:txBody>
      </p:sp>
    </p:spTree>
    <p:extLst>
      <p:ext uri="{BB962C8B-B14F-4D97-AF65-F5344CB8AC3E}">
        <p14:creationId xmlns:p14="http://schemas.microsoft.com/office/powerpoint/2010/main" val="1387687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47904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a:t>Click to edit Master title style</a:t>
            </a:r>
          </a:p>
        </p:txBody>
      </p:sp>
      <p:sp>
        <p:nvSpPr>
          <p:cNvPr id="7" name="TextBox 6"/>
          <p:cNvSpPr txBox="1"/>
          <p:nvPr userDrawn="1"/>
        </p:nvSpPr>
        <p:spPr>
          <a:xfrm>
            <a:off x="7327680" y="5297815"/>
            <a:ext cx="4648200" cy="1416050"/>
          </a:xfrm>
          <a:prstGeom prst="rect">
            <a:avLst/>
          </a:prstGeom>
          <a:noFill/>
        </p:spPr>
        <p:txBody>
          <a:bodyPr>
            <a:spAutoFit/>
          </a:bodyPr>
          <a:lstStyle/>
          <a:p>
            <a:pPr algn="r" fontAlgn="auto">
              <a:spcBef>
                <a:spcPts val="0"/>
              </a:spcBef>
              <a:spcAft>
                <a:spcPts val="0"/>
              </a:spcAft>
              <a:defRPr/>
            </a:pPr>
            <a:r>
              <a:rPr lang="en-US" sz="1400" b="1" dirty="0">
                <a:latin typeface="+mn-lt"/>
                <a:cs typeface="+mn-cs"/>
              </a:rPr>
              <a:t>SF Environment All Rights Reserved</a:t>
            </a:r>
          </a:p>
          <a:p>
            <a:pPr algn="just" fontAlgn="auto">
              <a:spcBef>
                <a:spcPts val="0"/>
              </a:spcBef>
              <a:spcAft>
                <a:spcPts val="0"/>
              </a:spcAft>
              <a:defRPr/>
            </a:pPr>
            <a:r>
              <a:rPr lang="en-US" sz="1200" dirty="0">
                <a:latin typeface="+mn-lt"/>
                <a:cs typeface="+mn-cs"/>
              </a:rPr>
              <a:t>The author of this document has secured the necessary permission to use all the images depicted in this presentation. Permission to reuse or repurpose the graphics in this document should not be assumed nor is it transferable for any other use. Please do not reproduce or broadcast any content from this document without written permission from the holder of copyright.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8396" y="5583110"/>
            <a:ext cx="3880104" cy="1008888"/>
          </a:xfrm>
          <a:prstGeom prst="rect">
            <a:avLst/>
          </a:prstGeom>
        </p:spPr>
      </p:pic>
    </p:spTree>
    <p:extLst>
      <p:ext uri="{BB962C8B-B14F-4D97-AF65-F5344CB8AC3E}">
        <p14:creationId xmlns:p14="http://schemas.microsoft.com/office/powerpoint/2010/main" val="2182286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8633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9269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7941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Rectangle 4"/>
          <p:cNvSpPr/>
          <p:nvPr userDrawn="1"/>
        </p:nvSpPr>
        <p:spPr>
          <a:xfrm>
            <a:off x="0" y="1549400"/>
            <a:ext cx="12192000" cy="530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Tree>
    <p:extLst>
      <p:ext uri="{BB962C8B-B14F-4D97-AF65-F5344CB8AC3E}">
        <p14:creationId xmlns:p14="http://schemas.microsoft.com/office/powerpoint/2010/main" val="1916041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937" y="-22004"/>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7" name="Rectangle 6"/>
          <p:cNvSpPr/>
          <p:nvPr userDrawn="1"/>
        </p:nvSpPr>
        <p:spPr>
          <a:xfrm>
            <a:off x="0" y="970895"/>
            <a:ext cx="12192000" cy="72946"/>
          </a:xfrm>
          <a:prstGeom prst="rect">
            <a:avLst/>
          </a:prstGeom>
          <a:solidFill>
            <a:srgbClr val="00B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9" cstate="print">
            <a:extLst>
              <a:ext uri="{28A0092B-C50C-407E-A947-70E740481C1C}">
                <a14:useLocalDpi xmlns:a14="http://schemas.microsoft.com/office/drawing/2010/main" val="0"/>
              </a:ext>
            </a:extLst>
          </a:blip>
          <a:srcRect r="73687"/>
          <a:stretch/>
        </p:blipFill>
        <p:spPr>
          <a:xfrm>
            <a:off x="11436018" y="196316"/>
            <a:ext cx="737225" cy="728505"/>
          </a:xfrm>
          <a:prstGeom prst="rect">
            <a:avLst/>
          </a:prstGeom>
        </p:spPr>
      </p:pic>
      <p:sp>
        <p:nvSpPr>
          <p:cNvPr id="9" name="Rectangle 8"/>
          <p:cNvSpPr/>
          <p:nvPr userDrawn="1"/>
        </p:nvSpPr>
        <p:spPr>
          <a:xfrm>
            <a:off x="0" y="-1678"/>
            <a:ext cx="12192000" cy="72946"/>
          </a:xfrm>
          <a:prstGeom prst="rect">
            <a:avLst/>
          </a:prstGeom>
          <a:solidFill>
            <a:srgbClr val="00B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81259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6" r:id="rId6"/>
    <p:sldLayoutId id="2147483658" r:id="rId7"/>
  </p:sldLayoutIdLst>
  <p:txStyles>
    <p:titleStyle>
      <a:lvl1pPr algn="l" defTabSz="914400"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First.Last@sfgov.org"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www.ewg.org/reprintpermission#.Wqa9k62ZOcZ" TargetMode="External"/><Relationship Id="rId4" Type="http://schemas.openxmlformats.org/officeDocument/2006/relationships/hyperlink" Target="http://www.ewg.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emf"/><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www.greensciencepolicy.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30821"/>
            <a:ext cx="12192000" cy="1349692"/>
          </a:xfrm>
        </p:spPr>
        <p:txBody>
          <a:bodyPr>
            <a:normAutofit/>
          </a:bodyPr>
          <a:lstStyle/>
          <a:p>
            <a:r>
              <a:rPr lang="en-US" dirty="0"/>
              <a:t>P2 for PFASs</a:t>
            </a:r>
          </a:p>
        </p:txBody>
      </p:sp>
      <p:sp>
        <p:nvSpPr>
          <p:cNvPr id="3" name="Subtitle 2"/>
          <p:cNvSpPr>
            <a:spLocks noGrp="1"/>
          </p:cNvSpPr>
          <p:nvPr>
            <p:ph type="subTitle" idx="1"/>
          </p:nvPr>
        </p:nvSpPr>
        <p:spPr>
          <a:xfrm>
            <a:off x="980786" y="3429000"/>
            <a:ext cx="10243127" cy="1655762"/>
          </a:xfrm>
        </p:spPr>
        <p:txBody>
          <a:bodyPr/>
          <a:lstStyle/>
          <a:p>
            <a:r>
              <a:rPr lang="en-US" sz="3600" dirty="0">
                <a:latin typeface="Futura Std Condensed" panose="020B0506020204030204" pitchFamily="34" charset="0"/>
              </a:rPr>
              <a:t>Jen Jackson, Toxics Reduction &amp; Healthy Ecosystems Program Manager</a:t>
            </a:r>
          </a:p>
        </p:txBody>
      </p:sp>
      <p:pic>
        <p:nvPicPr>
          <p:cNvPr id="6" name="Picture 8" descr="Image result for take out food">
            <a:extLst>
              <a:ext uri="{FF2B5EF4-FFF2-40B4-BE49-F238E27FC236}">
                <a16:creationId xmlns:a16="http://schemas.microsoft.com/office/drawing/2014/main" xmlns="" id="{6DFC814F-166C-43FB-9099-458237EBE3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 t="12994" r="77" b="53905"/>
          <a:stretch/>
        </p:blipFill>
        <p:spPr bwMode="auto">
          <a:xfrm>
            <a:off x="-105410" y="4697729"/>
            <a:ext cx="12415520" cy="2317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215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Foodware</a:t>
            </a:r>
            <a:endParaRPr lang="en-US" dirty="0"/>
          </a:p>
        </p:txBody>
      </p:sp>
      <p:pic>
        <p:nvPicPr>
          <p:cNvPr id="3" name="Picture 2"/>
          <p:cNvPicPr>
            <a:picLocks noChangeAspect="1"/>
          </p:cNvPicPr>
          <p:nvPr/>
        </p:nvPicPr>
        <p:blipFill>
          <a:blip r:embed="rId3"/>
          <a:stretch>
            <a:fillRect/>
          </a:stretch>
        </p:blipFill>
        <p:spPr>
          <a:xfrm>
            <a:off x="1679576" y="4114801"/>
            <a:ext cx="3764457" cy="2505075"/>
          </a:xfrm>
          <a:prstGeom prst="rect">
            <a:avLst/>
          </a:prstGeom>
        </p:spPr>
      </p:pic>
      <p:pic>
        <p:nvPicPr>
          <p:cNvPr id="3074" name="Picture 2" descr="https://img1.etsystatic.com/004/0/5672690/il_570xN.389591739_jwx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1" y="1110162"/>
            <a:ext cx="2816225" cy="28162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pixabay.com/static/uploads/photo/2016/03/28/16/53/muffin-1286213_960_7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7376" y="1147867"/>
            <a:ext cx="3654425" cy="27408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webstaurantstore.com/images/products/extra_large/174091/817093.jpg"/>
          <p:cNvPicPr>
            <a:picLocks noChangeAspect="1" noChangeArrowheads="1"/>
          </p:cNvPicPr>
          <p:nvPr/>
        </p:nvPicPr>
        <p:blipFill rotWithShape="1">
          <a:blip r:embed="rId6">
            <a:extLst>
              <a:ext uri="{28A0092B-C50C-407E-A947-70E740481C1C}">
                <a14:useLocalDpi xmlns:a14="http://schemas.microsoft.com/office/drawing/2010/main" val="0"/>
              </a:ext>
            </a:extLst>
          </a:blip>
          <a:srcRect l="952" t="27826" r="-952" b="7729"/>
          <a:stretch/>
        </p:blipFill>
        <p:spPr bwMode="auto">
          <a:xfrm>
            <a:off x="0" y="1053012"/>
            <a:ext cx="12310110" cy="7933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724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Right 1">
            <a:extLst>
              <a:ext uri="{FF2B5EF4-FFF2-40B4-BE49-F238E27FC236}">
                <a16:creationId xmlns:a16="http://schemas.microsoft.com/office/drawing/2014/main" xmlns="" id="{6FF9D767-7013-4050-B4A4-651209800D71}"/>
              </a:ext>
            </a:extLst>
          </p:cNvPr>
          <p:cNvSpPr/>
          <p:nvPr/>
        </p:nvSpPr>
        <p:spPr>
          <a:xfrm>
            <a:off x="1193800" y="1181100"/>
            <a:ext cx="6565900" cy="5708651"/>
          </a:xfrm>
          <a:prstGeom prst="rightArrow">
            <a:avLst>
              <a:gd name="adj1" fmla="val 50000"/>
              <a:gd name="adj2" fmla="val 50216"/>
            </a:avLst>
          </a:prstGeom>
          <a:solidFill>
            <a:srgbClr val="FF99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7" name="Picture 1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52" b="-107"/>
          <a:stretch>
            <a:fillRect/>
          </a:stretch>
        </p:blipFill>
        <p:spPr bwMode="auto">
          <a:xfrm>
            <a:off x="6395076" y="2966508"/>
            <a:ext cx="1143000" cy="170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8" name="Picture 13"/>
          <p:cNvPicPr>
            <a:picLocks noChangeAspect="1" noChangeArrowheads="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512593" y="2104871"/>
            <a:ext cx="1920875" cy="176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6" name="Rectangle 2"/>
          <p:cNvSpPr>
            <a:spLocks noGrp="1" noChangeArrowheads="1"/>
          </p:cNvSpPr>
          <p:nvPr>
            <p:ph type="title"/>
          </p:nvPr>
        </p:nvSpPr>
        <p:spPr/>
        <p:txBody>
          <a:bodyPr/>
          <a:lstStyle/>
          <a:p>
            <a:pPr>
              <a:defRPr/>
            </a:pPr>
            <a:r>
              <a:rPr lang="en-US" dirty="0">
                <a:latin typeface="Century Gothic" panose="020B0502020202020204" pitchFamily="34" charset="0"/>
              </a:rPr>
              <a:t>Food and food-soiled paper to green bin</a:t>
            </a:r>
          </a:p>
        </p:txBody>
      </p:sp>
      <p:pic>
        <p:nvPicPr>
          <p:cNvPr id="26630" name="Picture 7"/>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8037" y="1352549"/>
            <a:ext cx="3670300" cy="5505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1" name="Picture 10" descr="sfe_zw_food_banana_peel_02_istock.jp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8738" y="965839"/>
            <a:ext cx="3429000" cy="227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2" name="Picture 10"/>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3975" y="4258432"/>
            <a:ext cx="1828800" cy="1963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3" name="Picture 1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85614" y="3787775"/>
            <a:ext cx="1952625" cy="152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634" name="Group 9"/>
          <p:cNvGrpSpPr>
            <a:grpSpLocks/>
          </p:cNvGrpSpPr>
          <p:nvPr/>
        </p:nvGrpSpPr>
        <p:grpSpPr bwMode="auto">
          <a:xfrm>
            <a:off x="1129533" y="2673349"/>
            <a:ext cx="3429000" cy="2000251"/>
            <a:chOff x="152400" y="4648200"/>
            <a:chExt cx="3108320" cy="1771650"/>
          </a:xfrm>
        </p:grpSpPr>
        <p:pic>
          <p:nvPicPr>
            <p:cNvPr id="26635" name="Picture 1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2600" y="4648200"/>
              <a:ext cx="150812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6" name="Picture 11"/>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4648200"/>
              <a:ext cx="2362200" cy="177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01769247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defRPr/>
            </a:pPr>
            <a:r>
              <a:rPr lang="en-US" dirty="0">
                <a:latin typeface="Century Gothic" panose="020B0502020202020204" pitchFamily="34" charset="0"/>
              </a:rPr>
              <a:t>Implications for Compost?</a:t>
            </a:r>
          </a:p>
        </p:txBody>
      </p:sp>
      <p:pic>
        <p:nvPicPr>
          <p:cNvPr id="3" name="Picture 2" descr="Preview9"/>
          <p:cNvPicPr>
            <a:picLocks noChangeAspect="1" noChangeArrowheads="1"/>
          </p:cNvPicPr>
          <p:nvPr/>
        </p:nvPicPr>
        <p:blipFill>
          <a:blip r:embed="rId3"/>
          <a:srcRect t="1630"/>
          <a:stretch>
            <a:fillRect/>
          </a:stretch>
        </p:blipFill>
        <p:spPr bwMode="auto">
          <a:xfrm>
            <a:off x="1524000" y="1066800"/>
            <a:ext cx="9144000" cy="5907088"/>
          </a:xfrm>
          <a:prstGeom prst="rect">
            <a:avLst/>
          </a:prstGeom>
          <a:noFill/>
          <a:ln>
            <a:noFill/>
          </a:ln>
          <a:effectLst>
            <a:outerShdw blurRad="63500" dist="38100" dir="2700000" algn="tl" rotWithShape="0">
              <a:srgbClr val="000000">
                <a:alpha val="42998"/>
              </a:srgbClr>
            </a:outerShdw>
          </a:effectLst>
          <a:extLst/>
        </p:spPr>
      </p:pic>
      <p:sp>
        <p:nvSpPr>
          <p:cNvPr id="4" name="TextBox 6"/>
          <p:cNvSpPr txBox="1">
            <a:spLocks noChangeArrowheads="1"/>
          </p:cNvSpPr>
          <p:nvPr/>
        </p:nvSpPr>
        <p:spPr bwMode="auto">
          <a:xfrm>
            <a:off x="7595937" y="6375401"/>
            <a:ext cx="3276600" cy="318100"/>
          </a:xfrm>
          <a:prstGeom prst="rect">
            <a:avLst/>
          </a:prstGeom>
          <a:noFill/>
          <a:ln w="9525">
            <a:noFill/>
            <a:miter lim="800000"/>
            <a:headEnd/>
            <a:tailEnd/>
          </a:ln>
        </p:spPr>
        <p:txBody>
          <a:bodyPr wrap="square" lIns="91440" tIns="45720" rIns="91440" bIns="45720">
            <a:spAutoFit/>
          </a:bodyPr>
          <a:lstStyle/>
          <a:p>
            <a:pPr eaLnBrk="1" hangingPunct="1">
              <a:defRPr/>
            </a:pPr>
            <a:r>
              <a:rPr lang="en-US" sz="1467" b="1" dirty="0">
                <a:solidFill>
                  <a:schemeClr val="bg1"/>
                </a:solidFill>
                <a:latin typeface="+mj-lt"/>
              </a:rPr>
              <a:t>Photo courtesy of </a:t>
            </a:r>
            <a:r>
              <a:rPr lang="en-US" sz="1467" b="1" dirty="0" err="1">
                <a:solidFill>
                  <a:schemeClr val="bg1"/>
                </a:solidFill>
                <a:latin typeface="+mj-lt"/>
              </a:rPr>
              <a:t>Recology</a:t>
            </a:r>
            <a:endParaRPr lang="en-US" sz="1467" b="1" dirty="0">
              <a:solidFill>
                <a:schemeClr val="bg1"/>
              </a:solidFill>
              <a:latin typeface="+mj-lt"/>
            </a:endParaRPr>
          </a:p>
        </p:txBody>
      </p:sp>
    </p:spTree>
    <p:extLst>
      <p:ext uri="{BB962C8B-B14F-4D97-AF65-F5344CB8AC3E}">
        <p14:creationId xmlns:p14="http://schemas.microsoft.com/office/powerpoint/2010/main" val="21747070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entury Gothic" panose="020B0502020202020204" pitchFamily="34" charset="0"/>
              </a:rPr>
              <a:t>Testing</a:t>
            </a:r>
          </a:p>
        </p:txBody>
      </p:sp>
      <p:pic>
        <p:nvPicPr>
          <p:cNvPr id="13314" name="Picture 2" descr="Image result for paper cup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000" t="14076" r="26667" b="3902"/>
          <a:stretch/>
        </p:blipFill>
        <p:spPr bwMode="auto">
          <a:xfrm>
            <a:off x="949713" y="1580069"/>
            <a:ext cx="1031488" cy="1143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Chinese Take-Out Boxes - 1 Pint, Kraft - ULINE - Bundle of 100"/>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38" name="Picture 2" descr="http://cdn2.bigcommerce.com/server2800/uivlp2/products/1676/images/2443/210ASKRAFT26-no-watermark__80912.1477500032.1000.1200.jpg?c=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620" t="13216" r="10345" b="9198"/>
          <a:stretch/>
        </p:blipFill>
        <p:spPr bwMode="auto">
          <a:xfrm>
            <a:off x="6688008" y="1982821"/>
            <a:ext cx="1828800" cy="175097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16 oz. BPA Free Food Grade Freezer Grade Round Container with Lid (T31416FCP)- starting quantity 30 count by ePackageSupply"/>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Box of 500 Durable Packaging 8&quot; x 10 3/4&quot; Green Choice Interfolded Kraft Unbleached Brown Soy Wax Deli Sheets"/>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Box of 500 Durable Packaging 8&quot; x 10 3/4&quot; Green Choice Interfolded Kraft Unbleached Brown Soy Wax Deli Sheets"/>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5"/>
          <a:stretch>
            <a:fillRect/>
          </a:stretch>
        </p:blipFill>
        <p:spPr>
          <a:xfrm>
            <a:off x="9207257" y="4038600"/>
            <a:ext cx="2337283" cy="2337283"/>
          </a:xfrm>
          <a:prstGeom prst="rect">
            <a:avLst/>
          </a:prstGeom>
        </p:spPr>
      </p:pic>
      <p:sp>
        <p:nvSpPr>
          <p:cNvPr id="10" name="AutoShape 10" descr="100% Recycled Large Natural Brown Kraft Grease Resistant Paper Sandwich Bags - 6 x 2 x 9"/>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rotWithShape="1">
          <a:blip r:embed="rId6"/>
          <a:srcRect t="33640"/>
          <a:stretch/>
        </p:blipFill>
        <p:spPr>
          <a:xfrm>
            <a:off x="1315173" y="2954696"/>
            <a:ext cx="1828800" cy="1213597"/>
          </a:xfrm>
          <a:prstGeom prst="rect">
            <a:avLst/>
          </a:prstGeom>
        </p:spPr>
      </p:pic>
      <p:pic>
        <p:nvPicPr>
          <p:cNvPr id="14348" name="Picture 12" descr="Earth Wise Tree Free Bagasse 6-inch Clamshe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9919" y="4495800"/>
            <a:ext cx="2218700" cy="2218700"/>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40 oz. sugarcane bowl"/>
          <p:cNvPicPr>
            <a:picLocks noChangeAspect="1" noChangeArrowheads="1"/>
          </p:cNvPicPr>
          <p:nvPr/>
        </p:nvPicPr>
        <p:blipFill rotWithShape="1">
          <a:blip r:embed="rId8">
            <a:extLst>
              <a:ext uri="{28A0092B-C50C-407E-A947-70E740481C1C}">
                <a14:useLocalDpi xmlns:a14="http://schemas.microsoft.com/office/drawing/2010/main" val="0"/>
              </a:ext>
            </a:extLst>
          </a:blip>
          <a:srcRect t="36666" r="-666"/>
          <a:stretch/>
        </p:blipFill>
        <p:spPr bwMode="auto">
          <a:xfrm>
            <a:off x="3129521" y="1607424"/>
            <a:ext cx="1810557" cy="1139092"/>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16" descr="Uline Paper Plates - 10 1/4&quot;, Heavy Weight - Case of 250"/>
          <p:cNvSpPr>
            <a:spLocks noChangeAspect="1" noChangeArrowheads="1"/>
          </p:cNvSpPr>
          <p:nvPr/>
        </p:nvSpPr>
        <p:spPr bwMode="auto">
          <a:xfrm>
            <a:off x="6705600" y="403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9"/>
          <a:stretch>
            <a:fillRect/>
          </a:stretch>
        </p:blipFill>
        <p:spPr>
          <a:xfrm>
            <a:off x="4180369" y="3050381"/>
            <a:ext cx="1976438" cy="1976438"/>
          </a:xfrm>
          <a:prstGeom prst="rect">
            <a:avLst/>
          </a:prstGeom>
        </p:spPr>
      </p:pic>
      <p:sp>
        <p:nvSpPr>
          <p:cNvPr id="15" name="AutoShape 18" descr="Gold Medal 9103 Disposable Food Tray, Red &amp; White, 500/Case"/>
          <p:cNvSpPr>
            <a:spLocks noChangeAspect="1" noChangeArrowheads="1"/>
          </p:cNvSpPr>
          <p:nvPr/>
        </p:nvSpPr>
        <p:spPr bwMode="auto">
          <a:xfrm>
            <a:off x="6858000" y="4191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p:cNvPicPr>
            <a:picLocks noChangeAspect="1"/>
          </p:cNvPicPr>
          <p:nvPr/>
        </p:nvPicPr>
        <p:blipFill rotWithShape="1">
          <a:blip r:embed="rId10"/>
          <a:srcRect t="22513" r="-1705" b="18182"/>
          <a:stretch/>
        </p:blipFill>
        <p:spPr>
          <a:xfrm>
            <a:off x="5168588" y="5047044"/>
            <a:ext cx="3323331" cy="1937889"/>
          </a:xfrm>
          <a:prstGeom prst="rect">
            <a:avLst/>
          </a:prstGeom>
        </p:spPr>
      </p:pic>
      <p:sp>
        <p:nvSpPr>
          <p:cNvPr id="17" name="AutoShape 20" descr="Round White Paper Bucket 24oz - 45 Pcs Pack"/>
          <p:cNvSpPr>
            <a:spLocks noChangeAspect="1" noChangeArrowheads="1"/>
          </p:cNvSpPr>
          <p:nvPr/>
        </p:nvSpPr>
        <p:spPr bwMode="auto">
          <a:xfrm>
            <a:off x="7010400" y="4343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p:cNvPicPr>
            <a:picLocks noChangeAspect="1"/>
          </p:cNvPicPr>
          <p:nvPr/>
        </p:nvPicPr>
        <p:blipFill>
          <a:blip r:embed="rId11"/>
          <a:stretch>
            <a:fillRect/>
          </a:stretch>
        </p:blipFill>
        <p:spPr>
          <a:xfrm>
            <a:off x="9007217" y="1887070"/>
            <a:ext cx="1999130" cy="1999130"/>
          </a:xfrm>
          <a:prstGeom prst="rect">
            <a:avLst/>
          </a:prstGeom>
        </p:spPr>
      </p:pic>
    </p:spTree>
    <p:extLst>
      <p:ext uri="{BB962C8B-B14F-4D97-AF65-F5344CB8AC3E}">
        <p14:creationId xmlns:p14="http://schemas.microsoft.com/office/powerpoint/2010/main" val="788450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ontract">
            <a:extLst>
              <a:ext uri="{FF2B5EF4-FFF2-40B4-BE49-F238E27FC236}">
                <a16:creationId xmlns:a16="http://schemas.microsoft.com/office/drawing/2014/main" xmlns="" id="{6E91F167-EE3E-4AF1-9317-0AD9765403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900" b="-8491"/>
          <a:stretch/>
        </p:blipFill>
        <p:spPr bwMode="auto">
          <a:xfrm>
            <a:off x="0" y="1078522"/>
            <a:ext cx="12192000" cy="70748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New City </a:t>
            </a:r>
            <a:r>
              <a:rPr lang="en-US" dirty="0" err="1"/>
              <a:t>Foodware</a:t>
            </a:r>
            <a:r>
              <a:rPr lang="en-US" dirty="0"/>
              <a:t> Contract</a:t>
            </a:r>
          </a:p>
        </p:txBody>
      </p:sp>
      <p:sp>
        <p:nvSpPr>
          <p:cNvPr id="14" name="Oval 13">
            <a:extLst>
              <a:ext uri="{FF2B5EF4-FFF2-40B4-BE49-F238E27FC236}">
                <a16:creationId xmlns:a16="http://schemas.microsoft.com/office/drawing/2014/main" xmlns="" id="{C00220A7-0E03-4F44-9D00-D7F46226C685}"/>
              </a:ext>
            </a:extLst>
          </p:cNvPr>
          <p:cNvSpPr/>
          <p:nvPr/>
        </p:nvSpPr>
        <p:spPr>
          <a:xfrm>
            <a:off x="562709" y="1600119"/>
            <a:ext cx="3376246" cy="1325563"/>
          </a:xfrm>
          <a:prstGeom prst="ellipse">
            <a:avLst/>
          </a:prstGeom>
          <a:solidFill>
            <a:srgbClr val="FFC0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a:t>No PFAS</a:t>
            </a:r>
          </a:p>
        </p:txBody>
      </p:sp>
    </p:spTree>
    <p:extLst>
      <p:ext uri="{BB962C8B-B14F-4D97-AF65-F5344CB8AC3E}">
        <p14:creationId xmlns:p14="http://schemas.microsoft.com/office/powerpoint/2010/main" val="96243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737" y="0"/>
            <a:ext cx="10515600" cy="1325563"/>
          </a:xfrm>
        </p:spPr>
        <p:txBody>
          <a:bodyPr/>
          <a:lstStyle/>
          <a:p>
            <a:r>
              <a:rPr lang="en-US" dirty="0">
                <a:latin typeface="Century Gothic" panose="020B0502020202020204" pitchFamily="34" charset="0"/>
              </a:rPr>
              <a:t>Third-Party Certification &amp; Product List</a:t>
            </a:r>
          </a:p>
        </p:txBody>
      </p:sp>
      <p:pic>
        <p:nvPicPr>
          <p:cNvPr id="2052" name="Picture 4" descr="Image result for bpi certification logo">
            <a:extLst>
              <a:ext uri="{FF2B5EF4-FFF2-40B4-BE49-F238E27FC236}">
                <a16:creationId xmlns:a16="http://schemas.microsoft.com/office/drawing/2014/main" xmlns="" id="{2ADED606-9847-4338-9E29-C07B1D22C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667" y="1475264"/>
            <a:ext cx="9448800" cy="390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81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80ABF2E-886B-47D1-84CA-890848C7A12D}"/>
              </a:ext>
            </a:extLst>
          </p:cNvPr>
          <p:cNvSpPr>
            <a:spLocks noGrp="1"/>
          </p:cNvSpPr>
          <p:nvPr>
            <p:ph type="title"/>
          </p:nvPr>
        </p:nvSpPr>
        <p:spPr>
          <a:xfrm>
            <a:off x="356936" y="-22004"/>
            <a:ext cx="11276264" cy="1325563"/>
          </a:xfrm>
        </p:spPr>
        <p:txBody>
          <a:bodyPr/>
          <a:lstStyle/>
          <a:p>
            <a:r>
              <a:rPr lang="en-US" dirty="0">
                <a:latin typeface="Century Gothic" panose="020B0502020202020204" pitchFamily="34" charset="0"/>
              </a:rPr>
              <a:t>Citywide Ban on PFAS in Food Ware (Jan 1, 2020)</a:t>
            </a:r>
          </a:p>
        </p:txBody>
      </p:sp>
      <p:pic>
        <p:nvPicPr>
          <p:cNvPr id="3074" name="Picture 2" descr="http://www.thebluediamondgallery.com/typewriter/images/legislation.jpg">
            <a:extLst>
              <a:ext uri="{FF2B5EF4-FFF2-40B4-BE49-F238E27FC236}">
                <a16:creationId xmlns:a16="http://schemas.microsoft.com/office/drawing/2014/main" xmlns="" id="{70DD921F-7B50-4943-A3B7-F967C7161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410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890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28651"/>
          <a:stretch/>
        </p:blipFill>
        <p:spPr>
          <a:xfrm>
            <a:off x="0" y="1058779"/>
            <a:ext cx="12192000" cy="5799221"/>
          </a:xfrm>
          <a:prstGeom prst="rect">
            <a:avLst/>
          </a:prstGeom>
        </p:spPr>
      </p:pic>
      <p:sp>
        <p:nvSpPr>
          <p:cNvPr id="2" name="Title 1"/>
          <p:cNvSpPr>
            <a:spLocks noGrp="1"/>
          </p:cNvSpPr>
          <p:nvPr>
            <p:ph type="title"/>
          </p:nvPr>
        </p:nvSpPr>
        <p:spPr>
          <a:xfrm>
            <a:off x="391885" y="-96648"/>
            <a:ext cx="10323151" cy="1325563"/>
          </a:xfrm>
        </p:spPr>
        <p:txBody>
          <a:bodyPr/>
          <a:lstStyle/>
          <a:p>
            <a:r>
              <a:rPr lang="en-US" dirty="0"/>
              <a:t>City Purchases - Furniture &amp; Carpet</a:t>
            </a:r>
          </a:p>
        </p:txBody>
      </p:sp>
      <p:grpSp>
        <p:nvGrpSpPr>
          <p:cNvPr id="7" name="Group 6"/>
          <p:cNvGrpSpPr/>
          <p:nvPr/>
        </p:nvGrpSpPr>
        <p:grpSpPr>
          <a:xfrm>
            <a:off x="7484306" y="1228915"/>
            <a:ext cx="4513262" cy="3385127"/>
            <a:chOff x="6828024" y="1599044"/>
            <a:chExt cx="3279775" cy="1828800"/>
          </a:xfrm>
        </p:grpSpPr>
        <p:sp>
          <p:nvSpPr>
            <p:cNvPr id="6" name="Oval 5"/>
            <p:cNvSpPr/>
            <p:nvPr/>
          </p:nvSpPr>
          <p:spPr>
            <a:xfrm>
              <a:off x="6828024" y="1599044"/>
              <a:ext cx="3279775" cy="1828800"/>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828024" y="1744495"/>
              <a:ext cx="3279775" cy="1679377"/>
            </a:xfrm>
            <a:prstGeom prst="rect">
              <a:avLst/>
            </a:prstGeom>
            <a:noFill/>
          </p:spPr>
          <p:txBody>
            <a:bodyPr wrap="square" rtlCol="0">
              <a:spAutoFit/>
            </a:bodyPr>
            <a:lstStyle/>
            <a:p>
              <a:pPr algn="ctr"/>
              <a:r>
                <a:rPr lang="en-US" sz="2800" b="1" dirty="0">
                  <a:latin typeface="Century Gothic" panose="020B0502020202020204" pitchFamily="34" charset="0"/>
                </a:rPr>
                <a:t>No </a:t>
              </a:r>
            </a:p>
            <a:p>
              <a:pPr algn="ctr"/>
              <a:r>
                <a:rPr lang="en-US" sz="2800" b="1" dirty="0">
                  <a:latin typeface="Century Gothic" panose="020B0502020202020204" pitchFamily="34" charset="0"/>
                </a:rPr>
                <a:t>PFASs</a:t>
              </a:r>
            </a:p>
            <a:p>
              <a:pPr algn="ctr"/>
              <a:r>
                <a:rPr lang="en-US" sz="2800" b="1" dirty="0">
                  <a:latin typeface="Century Gothic" panose="020B0502020202020204" pitchFamily="34" charset="0"/>
                </a:rPr>
                <a:t>Flame Retardants</a:t>
              </a:r>
            </a:p>
            <a:p>
              <a:pPr algn="ctr"/>
              <a:r>
                <a:rPr lang="en-US" sz="2800" b="1" dirty="0">
                  <a:latin typeface="Century Gothic" panose="020B0502020202020204" pitchFamily="34" charset="0"/>
                </a:rPr>
                <a:t>Antimicrobials</a:t>
              </a:r>
            </a:p>
            <a:p>
              <a:pPr algn="ctr"/>
              <a:r>
                <a:rPr lang="en-US" sz="2800" b="1" dirty="0">
                  <a:latin typeface="Century Gothic" panose="020B0502020202020204" pitchFamily="34" charset="0"/>
                </a:rPr>
                <a:t>VOCs/Formaldehyde</a:t>
              </a:r>
            </a:p>
            <a:p>
              <a:pPr algn="ctr"/>
              <a:r>
                <a:rPr lang="en-US" sz="2800" b="1" dirty="0">
                  <a:latin typeface="Century Gothic" panose="020B0502020202020204" pitchFamily="34" charset="0"/>
                </a:rPr>
                <a:t>Heavy Metals</a:t>
              </a:r>
            </a:p>
            <a:p>
              <a:pPr algn="ctr"/>
              <a:r>
                <a:rPr lang="en-US" sz="2800" b="1" dirty="0">
                  <a:latin typeface="Century Gothic" panose="020B0502020202020204" pitchFamily="34" charset="0"/>
                </a:rPr>
                <a:t>PVC</a:t>
              </a:r>
            </a:p>
          </p:txBody>
        </p:sp>
      </p:grpSp>
    </p:spTree>
    <p:extLst>
      <p:ext uri="{BB962C8B-B14F-4D97-AF65-F5344CB8AC3E}">
        <p14:creationId xmlns:p14="http://schemas.microsoft.com/office/powerpoint/2010/main" val="2930492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Fighting Foam	</a:t>
            </a:r>
          </a:p>
        </p:txBody>
      </p:sp>
      <p:pic>
        <p:nvPicPr>
          <p:cNvPr id="2050" name="Picture 2" descr="File:Firefighters spray foam.jpg"/>
          <p:cNvPicPr>
            <a:picLocks noChangeAspect="1" noChangeArrowheads="1"/>
          </p:cNvPicPr>
          <p:nvPr/>
        </p:nvPicPr>
        <p:blipFill rotWithShape="1">
          <a:blip r:embed="rId3">
            <a:extLst>
              <a:ext uri="{28A0092B-C50C-407E-A947-70E740481C1C}">
                <a14:useLocalDpi xmlns:a14="http://schemas.microsoft.com/office/drawing/2010/main" val="0"/>
              </a:ext>
            </a:extLst>
          </a:blip>
          <a:srcRect t="11108"/>
          <a:stretch/>
        </p:blipFill>
        <p:spPr bwMode="auto">
          <a:xfrm>
            <a:off x="1" y="1049559"/>
            <a:ext cx="12191999" cy="6922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210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7DCFA9-42A2-4EC2-B938-13A273BBDFE9}"/>
              </a:ext>
            </a:extLst>
          </p:cNvPr>
          <p:cNvSpPr>
            <a:spLocks noGrp="1"/>
          </p:cNvSpPr>
          <p:nvPr>
            <p:ph type="title"/>
          </p:nvPr>
        </p:nvSpPr>
        <p:spPr/>
        <p:txBody>
          <a:bodyPr/>
          <a:lstStyle/>
          <a:p>
            <a:r>
              <a:rPr lang="en-US" dirty="0"/>
              <a:t>Airports Required to Use Fluorinated Foams</a:t>
            </a:r>
          </a:p>
        </p:txBody>
      </p:sp>
      <p:pic>
        <p:nvPicPr>
          <p:cNvPr id="4" name="Picture 3">
            <a:extLst>
              <a:ext uri="{FF2B5EF4-FFF2-40B4-BE49-F238E27FC236}">
                <a16:creationId xmlns:a16="http://schemas.microsoft.com/office/drawing/2014/main" xmlns="" id="{4794225B-30F4-4990-BA0A-436E749C95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490" r="2500" b="13658"/>
          <a:stretch/>
        </p:blipFill>
        <p:spPr>
          <a:xfrm>
            <a:off x="0" y="1054100"/>
            <a:ext cx="12192000" cy="6738598"/>
          </a:xfrm>
          <a:prstGeom prst="rect">
            <a:avLst/>
          </a:prstGeom>
        </p:spPr>
      </p:pic>
    </p:spTree>
    <p:extLst>
      <p:ext uri="{BB962C8B-B14F-4D97-AF65-F5344CB8AC3E}">
        <p14:creationId xmlns:p14="http://schemas.microsoft.com/office/powerpoint/2010/main" val="3025489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Persistent</a:t>
            </a:r>
          </a:p>
        </p:txBody>
      </p:sp>
      <p:sp>
        <p:nvSpPr>
          <p:cNvPr id="3" name="AutoShape 2" descr="https://qph.fs.quoracdn.net/main-qimg-d85c4af63fc843890e053b9e75f67ec5.webp">
            <a:extLst>
              <a:ext uri="{FF2B5EF4-FFF2-40B4-BE49-F238E27FC236}">
                <a16:creationId xmlns:a16="http://schemas.microsoft.com/office/drawing/2014/main" xmlns="" id="{E59D3E7C-FA74-42EA-A9AD-1991A63D0D9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a:extLst>
              <a:ext uri="{FF2B5EF4-FFF2-40B4-BE49-F238E27FC236}">
                <a16:creationId xmlns:a16="http://schemas.microsoft.com/office/drawing/2014/main" xmlns="" id="{71F48602-4273-4125-89B0-F4004A129205}"/>
              </a:ext>
            </a:extLst>
          </p:cNvPr>
          <p:cNvSpPr/>
          <p:nvPr/>
        </p:nvSpPr>
        <p:spPr>
          <a:xfrm>
            <a:off x="6858000" y="3200400"/>
            <a:ext cx="3962400" cy="396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utoShape 6" descr="https://qph.fs.quoracdn.net/main-qimg-d85c4af63fc843890e053b9e75f67ec5.webp">
            <a:extLst>
              <a:ext uri="{FF2B5EF4-FFF2-40B4-BE49-F238E27FC236}">
                <a16:creationId xmlns:a16="http://schemas.microsoft.com/office/drawing/2014/main" xmlns="" id="{735FE2DF-4549-4537-B1CB-3565CDCC1AA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xmlns="" id="{AA1FB116-271D-4FAA-B0B7-4996D8471B84}"/>
              </a:ext>
            </a:extLst>
          </p:cNvPr>
          <p:cNvPicPr>
            <a:picLocks noChangeAspect="1"/>
          </p:cNvPicPr>
          <p:nvPr/>
        </p:nvPicPr>
        <p:blipFill>
          <a:blip r:embed="rId3"/>
          <a:stretch>
            <a:fillRect/>
          </a:stretch>
        </p:blipFill>
        <p:spPr>
          <a:xfrm>
            <a:off x="3124200" y="1435292"/>
            <a:ext cx="5448996" cy="4901817"/>
          </a:xfrm>
          <a:prstGeom prst="rect">
            <a:avLst/>
          </a:prstGeom>
        </p:spPr>
      </p:pic>
      <p:sp>
        <p:nvSpPr>
          <p:cNvPr id="11" name="AutoShape 10" descr="Image result for pfos">
            <a:extLst>
              <a:ext uri="{FF2B5EF4-FFF2-40B4-BE49-F238E27FC236}">
                <a16:creationId xmlns:a16="http://schemas.microsoft.com/office/drawing/2014/main" xmlns="" id="{123BBDE7-4FB9-40AB-AF5B-0C6855FFF25E}"/>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01029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BEBF1C-3841-41BA-A168-CD7EF065FFC3}"/>
              </a:ext>
            </a:extLst>
          </p:cNvPr>
          <p:cNvSpPr>
            <a:spLocks noGrp="1"/>
          </p:cNvSpPr>
          <p:nvPr>
            <p:ph type="title"/>
          </p:nvPr>
        </p:nvSpPr>
        <p:spPr/>
        <p:txBody>
          <a:bodyPr/>
          <a:lstStyle/>
          <a:p>
            <a:r>
              <a:rPr lang="en-US" dirty="0"/>
              <a:t>Airports Required to Use Fluorinated Foams</a:t>
            </a:r>
          </a:p>
        </p:txBody>
      </p:sp>
      <p:pic>
        <p:nvPicPr>
          <p:cNvPr id="6" name="Picture 5">
            <a:extLst>
              <a:ext uri="{FF2B5EF4-FFF2-40B4-BE49-F238E27FC236}">
                <a16:creationId xmlns:a16="http://schemas.microsoft.com/office/drawing/2014/main" xmlns="" id="{F2DFCBBF-ADB2-43E4-9B8D-DE3656CDBF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1400"/>
            <a:ext cx="7755467" cy="5816600"/>
          </a:xfrm>
          <a:prstGeom prst="rect">
            <a:avLst/>
          </a:prstGeom>
        </p:spPr>
      </p:pic>
      <p:pic>
        <p:nvPicPr>
          <p:cNvPr id="8" name="Picture 7">
            <a:extLst>
              <a:ext uri="{FF2B5EF4-FFF2-40B4-BE49-F238E27FC236}">
                <a16:creationId xmlns:a16="http://schemas.microsoft.com/office/drawing/2014/main" xmlns="" id="{8FE2BB8E-954D-4F62-A87C-43605852F1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000" r="19013"/>
          <a:stretch/>
        </p:blipFill>
        <p:spPr>
          <a:xfrm>
            <a:off x="7768167" y="1041400"/>
            <a:ext cx="4419600" cy="5816600"/>
          </a:xfrm>
          <a:prstGeom prst="rect">
            <a:avLst/>
          </a:prstGeom>
        </p:spPr>
      </p:pic>
    </p:spTree>
    <p:extLst>
      <p:ext uri="{BB962C8B-B14F-4D97-AF65-F5344CB8AC3E}">
        <p14:creationId xmlns:p14="http://schemas.microsoft.com/office/powerpoint/2010/main" val="3400373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6ADAD2-E803-4AB5-BD26-57508E933391}"/>
              </a:ext>
            </a:extLst>
          </p:cNvPr>
          <p:cNvSpPr>
            <a:spLocks noGrp="1"/>
          </p:cNvSpPr>
          <p:nvPr>
            <p:ph type="title"/>
          </p:nvPr>
        </p:nvSpPr>
        <p:spPr/>
        <p:txBody>
          <a:bodyPr/>
          <a:lstStyle/>
          <a:p>
            <a:r>
              <a:rPr lang="en-US" dirty="0"/>
              <a:t>Municipal Firefighting </a:t>
            </a:r>
          </a:p>
        </p:txBody>
      </p:sp>
      <p:pic>
        <p:nvPicPr>
          <p:cNvPr id="3078" name="Picture 6" descr="Image result for san francisco firefighter">
            <a:extLst>
              <a:ext uri="{FF2B5EF4-FFF2-40B4-BE49-F238E27FC236}">
                <a16:creationId xmlns:a16="http://schemas.microsoft.com/office/drawing/2014/main" xmlns="" id="{D85AB5A1-1557-4D4E-B6C5-47D4BD93D7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29"/>
          <a:stretch/>
        </p:blipFill>
        <p:spPr bwMode="auto">
          <a:xfrm>
            <a:off x="0" y="1054100"/>
            <a:ext cx="12192000" cy="585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634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FE0BF-A5AD-4E9E-BF11-6FED4B7EE2B5}"/>
              </a:ext>
            </a:extLst>
          </p:cNvPr>
          <p:cNvSpPr>
            <a:spLocks noGrp="1"/>
          </p:cNvSpPr>
          <p:nvPr>
            <p:ph type="title"/>
          </p:nvPr>
        </p:nvSpPr>
        <p:spPr/>
        <p:txBody>
          <a:bodyPr/>
          <a:lstStyle/>
          <a:p>
            <a:r>
              <a:rPr lang="en-US" dirty="0"/>
              <a:t>Chrome Plating</a:t>
            </a:r>
          </a:p>
        </p:txBody>
      </p:sp>
      <p:pic>
        <p:nvPicPr>
          <p:cNvPr id="1026" name="Picture 2" descr="Toby Henry, an electroplater with the 548th Propulsion Maintenance Squadron, moves a basket filled with various tubes, including aircraft oxygen tubes, through a series of tanks during an anti-corrosion process. The vats include an alkaline cleaner tank, a deoxidizer tank, an Alodine tank, multiple cold-water rinse tanks and a hot-water rinse tank. The process is used on other aircraft parts, as well, such as gearboxes, fan frames, and stators. (Air Force photo by Micah Garbarino)">
            <a:extLst>
              <a:ext uri="{FF2B5EF4-FFF2-40B4-BE49-F238E27FC236}">
                <a16:creationId xmlns:a16="http://schemas.microsoft.com/office/drawing/2014/main" xmlns="" id="{06C8269D-1795-44D5-A91B-F411E3F4E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18" y="1041401"/>
            <a:ext cx="12256418" cy="8155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23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7A1C58-D1C4-4CDC-93D5-01D54E9F9F60}"/>
              </a:ext>
            </a:extLst>
          </p:cNvPr>
          <p:cNvSpPr>
            <a:spLocks noGrp="1"/>
          </p:cNvSpPr>
          <p:nvPr>
            <p:ph type="title"/>
          </p:nvPr>
        </p:nvSpPr>
        <p:spPr/>
        <p:txBody>
          <a:bodyPr/>
          <a:lstStyle/>
          <a:p>
            <a:r>
              <a:rPr lang="en-US" dirty="0"/>
              <a:t>Numerous Platers in Bay Area</a:t>
            </a:r>
          </a:p>
        </p:txBody>
      </p:sp>
      <p:pic>
        <p:nvPicPr>
          <p:cNvPr id="3" name="Picture 2">
            <a:extLst>
              <a:ext uri="{FF2B5EF4-FFF2-40B4-BE49-F238E27FC236}">
                <a16:creationId xmlns:a16="http://schemas.microsoft.com/office/drawing/2014/main" xmlns="" id="{AAC78FAD-A60E-4FB5-9BF9-75AC1844A96D}"/>
              </a:ext>
            </a:extLst>
          </p:cNvPr>
          <p:cNvPicPr>
            <a:picLocks noChangeAspect="1"/>
          </p:cNvPicPr>
          <p:nvPr/>
        </p:nvPicPr>
        <p:blipFill rotWithShape="1">
          <a:blip r:embed="rId3"/>
          <a:srcRect l="37396" t="32777" r="6563" b="16482"/>
          <a:stretch/>
        </p:blipFill>
        <p:spPr>
          <a:xfrm>
            <a:off x="405063" y="1056177"/>
            <a:ext cx="11391900" cy="5801823"/>
          </a:xfrm>
          <a:prstGeom prst="rect">
            <a:avLst/>
          </a:prstGeom>
        </p:spPr>
      </p:pic>
    </p:spTree>
    <p:extLst>
      <p:ext uri="{BB962C8B-B14F-4D97-AF65-F5344CB8AC3E}">
        <p14:creationId xmlns:p14="http://schemas.microsoft.com/office/powerpoint/2010/main" val="4217745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F5419B-06D8-4DD0-9BB5-625F8B058D13}"/>
              </a:ext>
            </a:extLst>
          </p:cNvPr>
          <p:cNvSpPr>
            <a:spLocks noGrp="1"/>
          </p:cNvSpPr>
          <p:nvPr>
            <p:ph type="title"/>
          </p:nvPr>
        </p:nvSpPr>
        <p:spPr/>
        <p:txBody>
          <a:bodyPr/>
          <a:lstStyle/>
          <a:p>
            <a:r>
              <a:rPr lang="en-US" dirty="0"/>
              <a:t>No Longer Using PFOS but maybe other PFASs</a:t>
            </a:r>
          </a:p>
        </p:txBody>
      </p:sp>
      <p:pic>
        <p:nvPicPr>
          <p:cNvPr id="6" name="Picture 5">
            <a:extLst>
              <a:ext uri="{FF2B5EF4-FFF2-40B4-BE49-F238E27FC236}">
                <a16:creationId xmlns:a16="http://schemas.microsoft.com/office/drawing/2014/main" xmlns="" id="{204FB2A6-DF20-4F67-AB15-1CD41F864B15}"/>
              </a:ext>
            </a:extLst>
          </p:cNvPr>
          <p:cNvPicPr>
            <a:picLocks noChangeAspect="1"/>
          </p:cNvPicPr>
          <p:nvPr/>
        </p:nvPicPr>
        <p:blipFill rotWithShape="1">
          <a:blip r:embed="rId3"/>
          <a:srcRect l="29375" t="11667" r="31250" b="12408"/>
          <a:stretch/>
        </p:blipFill>
        <p:spPr>
          <a:xfrm>
            <a:off x="814137" y="1455958"/>
            <a:ext cx="4800600" cy="5207000"/>
          </a:xfrm>
          <a:prstGeom prst="rect">
            <a:avLst/>
          </a:prstGeom>
        </p:spPr>
      </p:pic>
      <p:sp>
        <p:nvSpPr>
          <p:cNvPr id="10" name="TextBox 9">
            <a:extLst>
              <a:ext uri="{FF2B5EF4-FFF2-40B4-BE49-F238E27FC236}">
                <a16:creationId xmlns:a16="http://schemas.microsoft.com/office/drawing/2014/main" xmlns="" id="{38A2CCCD-DF64-4E19-A33C-389B485B7E4F}"/>
              </a:ext>
            </a:extLst>
          </p:cNvPr>
          <p:cNvSpPr txBox="1"/>
          <p:nvPr/>
        </p:nvSpPr>
        <p:spPr>
          <a:xfrm>
            <a:off x="5753100" y="2159000"/>
            <a:ext cx="5803900" cy="4339650"/>
          </a:xfrm>
          <a:prstGeom prst="rect">
            <a:avLst/>
          </a:prstGeom>
          <a:noFill/>
        </p:spPr>
        <p:txBody>
          <a:bodyPr wrap="square" rtlCol="0">
            <a:spAutoFit/>
          </a:bodyPr>
          <a:lstStyle/>
          <a:p>
            <a:pPr marL="285750" indent="-285750">
              <a:buFont typeface="Arial" panose="020B0604020202020204" pitchFamily="34" charset="0"/>
              <a:buChar char="•"/>
            </a:pPr>
            <a:r>
              <a:rPr lang="en-US" sz="2400" dirty="0" err="1"/>
              <a:t>Flumetrol</a:t>
            </a:r>
            <a:r>
              <a:rPr lang="en-US" sz="2400" dirty="0"/>
              <a:t> – </a:t>
            </a:r>
            <a:r>
              <a:rPr lang="en-US" sz="2400" dirty="0" err="1"/>
              <a:t>polyfluorosulfonic</a:t>
            </a:r>
            <a:r>
              <a:rPr lang="en-US" sz="2400" dirty="0"/>
              <a:t> acid</a:t>
            </a:r>
          </a:p>
          <a:p>
            <a:pPr marL="285750" indent="-285750">
              <a:buFont typeface="Arial" panose="020B0604020202020204" pitchFamily="34" charset="0"/>
              <a:buChar char="•"/>
            </a:pPr>
            <a:r>
              <a:rPr lang="en-US" sz="2400" dirty="0" err="1"/>
              <a:t>Dicolloy</a:t>
            </a:r>
            <a:r>
              <a:rPr lang="en-US" sz="2400" dirty="0"/>
              <a:t> – German company, no SDS easily found online</a:t>
            </a:r>
          </a:p>
          <a:p>
            <a:pPr marL="285750" indent="-285750">
              <a:buFont typeface="Arial" panose="020B0604020202020204" pitchFamily="34" charset="0"/>
              <a:buChar char="•"/>
            </a:pPr>
            <a:r>
              <a:rPr lang="en-US" sz="2400" dirty="0"/>
              <a:t>HCA 8.4 – proprietary</a:t>
            </a:r>
          </a:p>
          <a:p>
            <a:pPr marL="285750" indent="-285750">
              <a:buFont typeface="Arial" panose="020B0604020202020204" pitchFamily="34" charset="0"/>
              <a:buChar char="•"/>
            </a:pPr>
            <a:r>
              <a:rPr lang="en-US" sz="2400" dirty="0" err="1"/>
              <a:t>Macuplex</a:t>
            </a:r>
            <a:r>
              <a:rPr lang="en-US" sz="2400" dirty="0"/>
              <a:t> STR NPFX – proprietary surfactant and organic acid; MI Dept of </a:t>
            </a:r>
            <a:r>
              <a:rPr lang="en-US" sz="2400" dirty="0" err="1"/>
              <a:t>Environmenta</a:t>
            </a:r>
            <a:r>
              <a:rPr lang="en-US" sz="2400" dirty="0"/>
              <a:t> Quality Inspection report indicates may be closely related to PFOS but isn’t PFOS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549692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257E18-3B7A-436D-A12B-C3852CBF2B71}"/>
              </a:ext>
            </a:extLst>
          </p:cNvPr>
          <p:cNvSpPr>
            <a:spLocks noGrp="1"/>
          </p:cNvSpPr>
          <p:nvPr>
            <p:ph type="title"/>
          </p:nvPr>
        </p:nvSpPr>
        <p:spPr/>
        <p:txBody>
          <a:bodyPr/>
          <a:lstStyle/>
          <a:p>
            <a:r>
              <a:rPr lang="en-US" dirty="0"/>
              <a:t>Cosmetics – AB 495</a:t>
            </a:r>
          </a:p>
        </p:txBody>
      </p:sp>
      <p:pic>
        <p:nvPicPr>
          <p:cNvPr id="3" name="Picture 2">
            <a:extLst>
              <a:ext uri="{FF2B5EF4-FFF2-40B4-BE49-F238E27FC236}">
                <a16:creationId xmlns:a16="http://schemas.microsoft.com/office/drawing/2014/main" xmlns="" id="{F6D356EA-9F32-4CE5-A2AB-F284B1D3E1FF}"/>
              </a:ext>
            </a:extLst>
          </p:cNvPr>
          <p:cNvPicPr>
            <a:picLocks noChangeAspect="1"/>
          </p:cNvPicPr>
          <p:nvPr/>
        </p:nvPicPr>
        <p:blipFill>
          <a:blip r:embed="rId3"/>
          <a:stretch>
            <a:fillRect/>
          </a:stretch>
        </p:blipFill>
        <p:spPr>
          <a:xfrm>
            <a:off x="12700" y="1054100"/>
            <a:ext cx="12217400" cy="6108700"/>
          </a:xfrm>
          <a:prstGeom prst="rect">
            <a:avLst/>
          </a:prstGeom>
        </p:spPr>
      </p:pic>
    </p:spTree>
    <p:extLst>
      <p:ext uri="{BB962C8B-B14F-4D97-AF65-F5344CB8AC3E}">
        <p14:creationId xmlns:p14="http://schemas.microsoft.com/office/powerpoint/2010/main" val="712040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0D73C7-48AC-47F5-9CC7-70218CB50EE2}"/>
              </a:ext>
            </a:extLst>
          </p:cNvPr>
          <p:cNvSpPr>
            <a:spLocks noGrp="1"/>
          </p:cNvSpPr>
          <p:nvPr>
            <p:ph type="title"/>
          </p:nvPr>
        </p:nvSpPr>
        <p:spPr/>
        <p:txBody>
          <a:bodyPr/>
          <a:lstStyle/>
          <a:p>
            <a:r>
              <a:rPr lang="en-US" dirty="0"/>
              <a:t>Thursday, April 4, 5pm @ SF Environment</a:t>
            </a:r>
          </a:p>
        </p:txBody>
      </p:sp>
      <p:pic>
        <p:nvPicPr>
          <p:cNvPr id="8" name="Picture 7">
            <a:extLst>
              <a:ext uri="{FF2B5EF4-FFF2-40B4-BE49-F238E27FC236}">
                <a16:creationId xmlns:a16="http://schemas.microsoft.com/office/drawing/2014/main" xmlns="" id="{007B97EE-0121-4570-8707-2DE4DCB20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492" y="1070811"/>
            <a:ext cx="15212040" cy="5787189"/>
          </a:xfrm>
          <a:prstGeom prst="rect">
            <a:avLst/>
          </a:prstGeom>
        </p:spPr>
      </p:pic>
    </p:spTree>
    <p:extLst>
      <p:ext uri="{BB962C8B-B14F-4D97-AF65-F5344CB8AC3E}">
        <p14:creationId xmlns:p14="http://schemas.microsoft.com/office/powerpoint/2010/main" val="2600161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Thank you!</a:t>
            </a:r>
          </a:p>
        </p:txBody>
      </p:sp>
      <p:sp>
        <p:nvSpPr>
          <p:cNvPr id="3" name="TextBox 2"/>
          <p:cNvSpPr txBox="1"/>
          <p:nvPr/>
        </p:nvSpPr>
        <p:spPr>
          <a:xfrm>
            <a:off x="3956592" y="5277281"/>
            <a:ext cx="4648200" cy="307777"/>
          </a:xfrm>
          <a:prstGeom prst="rect">
            <a:avLst/>
          </a:prstGeom>
          <a:noFill/>
        </p:spPr>
        <p:txBody>
          <a:bodyPr>
            <a:spAutoFit/>
          </a:bodyPr>
          <a:lstStyle/>
          <a:p>
            <a:pPr algn="r" fontAlgn="auto">
              <a:spcBef>
                <a:spcPts val="0"/>
              </a:spcBef>
              <a:spcAft>
                <a:spcPts val="0"/>
              </a:spcAft>
              <a:defRPr/>
            </a:pPr>
            <a:r>
              <a:rPr lang="en-US" sz="1400" b="1">
                <a:latin typeface="+mn-lt"/>
                <a:cs typeface="+mn-cs"/>
              </a:rPr>
              <a:t>© 2018</a:t>
            </a:r>
            <a:endParaRPr lang="en-US" sz="1200" dirty="0">
              <a:latin typeface="+mn-lt"/>
              <a:cs typeface="+mn-cs"/>
            </a:endParaRPr>
          </a:p>
        </p:txBody>
      </p:sp>
      <p:sp>
        <p:nvSpPr>
          <p:cNvPr id="4" name="Content Placeholder 2"/>
          <p:cNvSpPr txBox="1">
            <a:spLocks/>
          </p:cNvSpPr>
          <p:nvPr/>
        </p:nvSpPr>
        <p:spPr bwMode="auto">
          <a:xfrm>
            <a:off x="374444" y="1393031"/>
            <a:ext cx="9837663" cy="3436993"/>
          </a:xfrm>
          <a:prstGeom prst="rect">
            <a:avLst/>
          </a:prstGeom>
          <a:noFill/>
          <a:ln>
            <a:noFill/>
          </a:ln>
          <a:extLst/>
        </p:spPr>
        <p:txBody>
          <a:bodyPr>
            <a:normAutofit/>
          </a:bodyPr>
          <a:lstStyle/>
          <a:p>
            <a:pPr marL="342900" indent="-342900" algn="ctr">
              <a:spcBef>
                <a:spcPct val="20000"/>
              </a:spcBef>
              <a:buFont typeface="Wingdings 2" pitchFamily="18" charset="2"/>
              <a:buNone/>
              <a:defRPr/>
            </a:pPr>
            <a:endParaRPr lang="en-US" sz="8600" kern="0" dirty="0">
              <a:latin typeface="Futura Std Medium" panose="020B0502020204020303" pitchFamily="34" charset="0"/>
            </a:endParaRPr>
          </a:p>
          <a:p>
            <a:pPr marL="342900" indent="-342900">
              <a:spcBef>
                <a:spcPct val="20000"/>
              </a:spcBef>
              <a:buFont typeface="Wingdings 2" pitchFamily="18" charset="2"/>
              <a:buNone/>
              <a:defRPr/>
            </a:pPr>
            <a:r>
              <a:rPr lang="en-US" sz="3000" b="1" kern="0" dirty="0">
                <a:latin typeface="Futura Std Medium" panose="020B0502020204020303" pitchFamily="34" charset="0"/>
              </a:rPr>
              <a:t>Jen Jackson</a:t>
            </a:r>
            <a:endParaRPr lang="en-US" sz="3000" kern="0" dirty="0">
              <a:latin typeface="Futura Std Medium" panose="020B0502020204020303" pitchFamily="34" charset="0"/>
            </a:endParaRPr>
          </a:p>
          <a:p>
            <a:pPr marL="342900" indent="-342900">
              <a:spcBef>
                <a:spcPct val="20000"/>
              </a:spcBef>
              <a:buFont typeface="Wingdings 2" pitchFamily="18" charset="2"/>
              <a:buNone/>
              <a:defRPr/>
            </a:pPr>
            <a:r>
              <a:rPr lang="en-US" sz="3000" kern="0" dirty="0">
                <a:latin typeface="Futura Std Medium" panose="020B0502020204020303" pitchFamily="34" charset="0"/>
              </a:rPr>
              <a:t>SF Department of the Environment</a:t>
            </a:r>
          </a:p>
          <a:p>
            <a:pPr marL="342900" indent="-342900">
              <a:spcBef>
                <a:spcPct val="20000"/>
              </a:spcBef>
              <a:buFont typeface="Wingdings 2" pitchFamily="18" charset="2"/>
              <a:buNone/>
              <a:defRPr/>
            </a:pPr>
            <a:r>
              <a:rPr lang="en-US" sz="3000" kern="0" dirty="0">
                <a:latin typeface="Futura Std Medium" panose="020B0502020204020303" pitchFamily="34" charset="0"/>
                <a:hlinkClick r:id="rId3"/>
              </a:rPr>
              <a:t>Jen.Jackson@sfgov.org</a:t>
            </a:r>
            <a:endParaRPr lang="en-US" sz="3000" kern="0" dirty="0">
              <a:latin typeface="Futura Std Medium" panose="020B0502020204020303" pitchFamily="34" charset="0"/>
            </a:endParaRPr>
          </a:p>
          <a:p>
            <a:pPr marL="342900" indent="-342900" algn="ctr">
              <a:spcBef>
                <a:spcPct val="20000"/>
              </a:spcBef>
              <a:buFont typeface="Wingdings 2" pitchFamily="18" charset="2"/>
              <a:buNone/>
              <a:defRPr/>
            </a:pPr>
            <a:endParaRPr lang="en-US" sz="1700" b="1" kern="0" dirty="0">
              <a:latin typeface="+mn-lt"/>
            </a:endParaRPr>
          </a:p>
          <a:p>
            <a:pPr fontAlgn="auto">
              <a:spcBef>
                <a:spcPct val="20000"/>
              </a:spcBef>
              <a:spcAft>
                <a:spcPts val="0"/>
              </a:spcAft>
              <a:buFont typeface="Wingdings 2"/>
              <a:buNone/>
              <a:defRPr/>
            </a:pPr>
            <a:endParaRPr lang="en-US" sz="2400" kern="0" dirty="0">
              <a:latin typeface="+mn-lt"/>
            </a:endParaRPr>
          </a:p>
          <a:p>
            <a:pPr fontAlgn="auto">
              <a:spcBef>
                <a:spcPct val="20000"/>
              </a:spcBef>
              <a:spcAft>
                <a:spcPts val="0"/>
              </a:spcAft>
              <a:buFont typeface="Wingdings 2"/>
              <a:buNone/>
              <a:defRPr/>
            </a:pPr>
            <a:endParaRPr lang="en-US" sz="2400" kern="0" dirty="0">
              <a:latin typeface="+mn-lt"/>
            </a:endParaRPr>
          </a:p>
          <a:p>
            <a:pPr fontAlgn="auto">
              <a:spcBef>
                <a:spcPct val="20000"/>
              </a:spcBef>
              <a:spcAft>
                <a:spcPts val="0"/>
              </a:spcAft>
              <a:buFont typeface="Wingdings 2"/>
              <a:buNone/>
              <a:defRPr/>
            </a:pPr>
            <a:endParaRPr lang="en-US" sz="2400" kern="0" dirty="0">
              <a:latin typeface="+mn-lt"/>
            </a:endParaRPr>
          </a:p>
          <a:p>
            <a:pPr fontAlgn="auto">
              <a:spcBef>
                <a:spcPct val="20000"/>
              </a:spcBef>
              <a:spcAft>
                <a:spcPts val="0"/>
              </a:spcAft>
              <a:buFont typeface="Wingdings 2"/>
              <a:buNone/>
              <a:defRPr/>
            </a:pPr>
            <a:endParaRPr lang="en-US" sz="2400" kern="0" dirty="0">
              <a:latin typeface="+mn-lt"/>
            </a:endParaRPr>
          </a:p>
          <a:p>
            <a:pPr fontAlgn="auto">
              <a:spcBef>
                <a:spcPct val="20000"/>
              </a:spcBef>
              <a:spcAft>
                <a:spcPts val="0"/>
              </a:spcAft>
              <a:buFont typeface="Wingdings 2"/>
              <a:buNone/>
              <a:defRPr/>
            </a:pPr>
            <a:endParaRPr lang="en-US" sz="2400" kern="0" dirty="0">
              <a:latin typeface="+mn-lt"/>
            </a:endParaRPr>
          </a:p>
          <a:p>
            <a:pPr fontAlgn="auto">
              <a:spcBef>
                <a:spcPct val="20000"/>
              </a:spcBef>
              <a:spcAft>
                <a:spcPts val="0"/>
              </a:spcAft>
              <a:buFont typeface="Wingdings 2"/>
              <a:buNone/>
              <a:defRPr/>
            </a:pPr>
            <a:endParaRPr lang="en-US" sz="2400" kern="0" dirty="0">
              <a:latin typeface="+mn-lt"/>
            </a:endParaRPr>
          </a:p>
          <a:p>
            <a:pPr fontAlgn="auto">
              <a:spcBef>
                <a:spcPct val="20000"/>
              </a:spcBef>
              <a:spcAft>
                <a:spcPts val="0"/>
              </a:spcAft>
              <a:buFont typeface="Wingdings 2"/>
              <a:buNone/>
              <a:defRPr/>
            </a:pPr>
            <a:endParaRPr lang="en-US" sz="2400" kern="0" dirty="0">
              <a:latin typeface="+mn-lt"/>
            </a:endParaRPr>
          </a:p>
          <a:p>
            <a:pPr fontAlgn="auto">
              <a:spcBef>
                <a:spcPct val="20000"/>
              </a:spcBef>
              <a:spcAft>
                <a:spcPts val="0"/>
              </a:spcAft>
              <a:buFont typeface="Wingdings 2"/>
              <a:buNone/>
              <a:defRPr/>
            </a:pPr>
            <a:endParaRPr lang="en-US" sz="2400" kern="0" dirty="0">
              <a:latin typeface="+mn-lt"/>
            </a:endParaRPr>
          </a:p>
          <a:p>
            <a:pPr fontAlgn="auto">
              <a:spcBef>
                <a:spcPct val="20000"/>
              </a:spcBef>
              <a:spcAft>
                <a:spcPts val="0"/>
              </a:spcAft>
              <a:buFont typeface="Wingdings 2"/>
              <a:buNone/>
              <a:defRPr/>
            </a:pPr>
            <a:endParaRPr lang="en-US" sz="2400" kern="0" dirty="0">
              <a:latin typeface="+mn-lt"/>
            </a:endParaRPr>
          </a:p>
          <a:p>
            <a:pPr marL="274320" indent="-274320" fontAlgn="auto">
              <a:spcBef>
                <a:spcPct val="20000"/>
              </a:spcBef>
              <a:spcAft>
                <a:spcPts val="0"/>
              </a:spcAft>
              <a:buFont typeface="Wingdings 2"/>
              <a:buChar char=""/>
              <a:defRPr/>
            </a:pPr>
            <a:endParaRPr lang="en-US" sz="3200" kern="0" dirty="0">
              <a:latin typeface="+mn-lt"/>
            </a:endParaRPr>
          </a:p>
        </p:txBody>
      </p:sp>
    </p:spTree>
    <p:extLst>
      <p:ext uri="{BB962C8B-B14F-4D97-AF65-F5344CB8AC3E}">
        <p14:creationId xmlns:p14="http://schemas.microsoft.com/office/powerpoint/2010/main" val="837433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266395-5044-4FCA-9DBF-855CFBC5DFE8}"/>
              </a:ext>
            </a:extLst>
          </p:cNvPr>
          <p:cNvSpPr>
            <a:spLocks noGrp="1"/>
          </p:cNvSpPr>
          <p:nvPr>
            <p:ph type="title"/>
          </p:nvPr>
        </p:nvSpPr>
        <p:spPr>
          <a:xfrm>
            <a:off x="356936" y="-22004"/>
            <a:ext cx="11441363" cy="1325563"/>
          </a:xfrm>
        </p:spPr>
        <p:txBody>
          <a:bodyPr/>
          <a:lstStyle/>
          <a:p>
            <a:r>
              <a:rPr lang="en-US" dirty="0" err="1"/>
              <a:t>Fumetrol</a:t>
            </a:r>
            <a:endParaRPr lang="en-US" dirty="0"/>
          </a:p>
        </p:txBody>
      </p:sp>
      <p:pic>
        <p:nvPicPr>
          <p:cNvPr id="3" name="Picture 2">
            <a:extLst>
              <a:ext uri="{FF2B5EF4-FFF2-40B4-BE49-F238E27FC236}">
                <a16:creationId xmlns:a16="http://schemas.microsoft.com/office/drawing/2014/main" xmlns="" id="{3B282538-1A50-43B2-BB7B-EAD2CD4C9751}"/>
              </a:ext>
            </a:extLst>
          </p:cNvPr>
          <p:cNvPicPr>
            <a:picLocks noChangeAspect="1"/>
          </p:cNvPicPr>
          <p:nvPr/>
        </p:nvPicPr>
        <p:blipFill rotWithShape="1">
          <a:blip r:embed="rId3"/>
          <a:srcRect l="17708" t="11481" r="19167" b="30184"/>
          <a:stretch/>
        </p:blipFill>
        <p:spPr>
          <a:xfrm>
            <a:off x="409667" y="1435100"/>
            <a:ext cx="9382034" cy="4876800"/>
          </a:xfrm>
          <a:prstGeom prst="rect">
            <a:avLst/>
          </a:prstGeom>
        </p:spPr>
      </p:pic>
      <p:sp>
        <p:nvSpPr>
          <p:cNvPr id="4" name="Oval 3">
            <a:extLst>
              <a:ext uri="{FF2B5EF4-FFF2-40B4-BE49-F238E27FC236}">
                <a16:creationId xmlns:a16="http://schemas.microsoft.com/office/drawing/2014/main" xmlns="" id="{8F25AEDC-D9B0-4FE5-A4CE-192CD4442475}"/>
              </a:ext>
            </a:extLst>
          </p:cNvPr>
          <p:cNvSpPr/>
          <p:nvPr/>
        </p:nvSpPr>
        <p:spPr>
          <a:xfrm>
            <a:off x="609600" y="2882900"/>
            <a:ext cx="4102100" cy="10033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7737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8CEA14-09B4-4689-AF20-BC4B6F423EE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3F7AC7C5-1C8E-4904-9E26-BF9BEAF2CEE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87534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DA99CB-FF77-4ED9-9351-7A9F2A5F5F68}"/>
              </a:ext>
            </a:extLst>
          </p:cNvPr>
          <p:cNvSpPr>
            <a:spLocks noGrp="1"/>
          </p:cNvSpPr>
          <p:nvPr>
            <p:ph type="title"/>
          </p:nvPr>
        </p:nvSpPr>
        <p:spPr/>
        <p:txBody>
          <a:bodyPr/>
          <a:lstStyle/>
          <a:p>
            <a:r>
              <a:rPr lang="en-US" dirty="0"/>
              <a:t>Highly Mobile</a:t>
            </a:r>
          </a:p>
        </p:txBody>
      </p:sp>
      <p:pic>
        <p:nvPicPr>
          <p:cNvPr id="4098" name="Picture 2" descr="Iceberg, Antarctica, Polar, Blue, Ice, Sea, Scenery">
            <a:extLst>
              <a:ext uri="{FF2B5EF4-FFF2-40B4-BE49-F238E27FC236}">
                <a16:creationId xmlns:a16="http://schemas.microsoft.com/office/drawing/2014/main" xmlns="" id="{41F5598E-E77C-47A8-8E23-66F70F6F45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83"/>
          <a:stretch/>
        </p:blipFill>
        <p:spPr bwMode="auto">
          <a:xfrm>
            <a:off x="0" y="1056689"/>
            <a:ext cx="12284242" cy="7063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399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FA4A25-BC0F-41A6-A5C4-E944A440051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52626D43-B396-41D2-8D1F-E42C78C338B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69459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1161F7-8E06-4485-B27E-0C6B26ABB86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1FFB15F3-21F0-4DD0-937F-556621EF818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57328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A9AE03-7435-4CE2-8971-A6025803739A}"/>
              </a:ext>
            </a:extLst>
          </p:cNvPr>
          <p:cNvSpPr>
            <a:spLocks noGrp="1"/>
          </p:cNvSpPr>
          <p:nvPr>
            <p:ph type="title"/>
          </p:nvPr>
        </p:nvSpPr>
        <p:spPr/>
        <p:txBody>
          <a:bodyPr/>
          <a:lstStyle/>
          <a:p>
            <a:r>
              <a:rPr lang="en-US" dirty="0"/>
              <a:t>Ubiquitous</a:t>
            </a:r>
          </a:p>
        </p:txBody>
      </p:sp>
      <p:pic>
        <p:nvPicPr>
          <p:cNvPr id="3" name="Picture 2">
            <a:extLst>
              <a:ext uri="{FF2B5EF4-FFF2-40B4-BE49-F238E27FC236}">
                <a16:creationId xmlns:a16="http://schemas.microsoft.com/office/drawing/2014/main" xmlns="" id="{5C94C71A-EA99-4A85-B769-07DE4104C11F}"/>
              </a:ext>
            </a:extLst>
          </p:cNvPr>
          <p:cNvPicPr>
            <a:picLocks noChangeAspect="1"/>
          </p:cNvPicPr>
          <p:nvPr/>
        </p:nvPicPr>
        <p:blipFill rotWithShape="1">
          <a:blip r:embed="rId3"/>
          <a:srcRect t="6350" b="4762"/>
          <a:stretch/>
        </p:blipFill>
        <p:spPr>
          <a:xfrm>
            <a:off x="838200" y="1066800"/>
            <a:ext cx="10515600" cy="5257800"/>
          </a:xfrm>
          <a:prstGeom prst="rect">
            <a:avLst/>
          </a:prstGeom>
        </p:spPr>
      </p:pic>
      <p:sp>
        <p:nvSpPr>
          <p:cNvPr id="4" name="TextBox 3">
            <a:extLst>
              <a:ext uri="{FF2B5EF4-FFF2-40B4-BE49-F238E27FC236}">
                <a16:creationId xmlns:a16="http://schemas.microsoft.com/office/drawing/2014/main" xmlns="" id="{9483D193-D4C5-4FCB-8162-F7A50D97B9C0}"/>
              </a:ext>
            </a:extLst>
          </p:cNvPr>
          <p:cNvSpPr txBox="1"/>
          <p:nvPr/>
        </p:nvSpPr>
        <p:spPr>
          <a:xfrm>
            <a:off x="838200" y="6324600"/>
            <a:ext cx="10515600" cy="276999"/>
          </a:xfrm>
          <a:prstGeom prst="rect">
            <a:avLst/>
          </a:prstGeom>
          <a:solidFill>
            <a:schemeClr val="bg1"/>
          </a:solidFill>
        </p:spPr>
        <p:txBody>
          <a:bodyPr wrap="square" rtlCol="0">
            <a:spAutoFit/>
          </a:bodyPr>
          <a:lstStyle/>
          <a:p>
            <a:r>
              <a:rPr lang="en-US" sz="1200" dirty="0"/>
              <a:t>Copyright © Environmental Working Group, </a:t>
            </a:r>
            <a:r>
              <a:rPr lang="en-US" sz="1200" u="sng" dirty="0">
                <a:hlinkClick r:id="rId4"/>
              </a:rPr>
              <a:t>www.ewg.org</a:t>
            </a:r>
            <a:r>
              <a:rPr lang="en-US" sz="1200" dirty="0"/>
              <a:t>. </a:t>
            </a:r>
            <a:r>
              <a:rPr lang="en-US" sz="1200" u="sng" dirty="0">
                <a:hlinkClick r:id="rId5"/>
              </a:rPr>
              <a:t>https://www.ewg.org/reprintpermission#.Wqa9k62ZOcZ</a:t>
            </a:r>
            <a:r>
              <a:rPr lang="en-US" sz="1200" u="sng" dirty="0"/>
              <a:t>. Reproduced with permission.</a:t>
            </a:r>
            <a:r>
              <a:rPr lang="en-US" sz="1200" dirty="0"/>
              <a:t> </a:t>
            </a:r>
          </a:p>
        </p:txBody>
      </p:sp>
    </p:spTree>
    <p:extLst>
      <p:ext uri="{BB962C8B-B14F-4D97-AF65-F5344CB8AC3E}">
        <p14:creationId xmlns:p14="http://schemas.microsoft.com/office/powerpoint/2010/main" val="1849788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5062F9-21A7-4767-9E69-0A1EAAE3D13E}"/>
              </a:ext>
            </a:extLst>
          </p:cNvPr>
          <p:cNvSpPr>
            <a:spLocks noGrp="1"/>
          </p:cNvSpPr>
          <p:nvPr>
            <p:ph type="title"/>
          </p:nvPr>
        </p:nvSpPr>
        <p:spPr/>
        <p:txBody>
          <a:bodyPr/>
          <a:lstStyle/>
          <a:p>
            <a:r>
              <a:rPr lang="en-US" dirty="0"/>
              <a:t>Known Impacts</a:t>
            </a:r>
          </a:p>
        </p:txBody>
      </p:sp>
      <p:pic>
        <p:nvPicPr>
          <p:cNvPr id="3" name="Picture 6" descr="File:Nurse hangs chemotherapy drugs.jpg">
            <a:extLst>
              <a:ext uri="{FF2B5EF4-FFF2-40B4-BE49-F238E27FC236}">
                <a16:creationId xmlns:a16="http://schemas.microsoft.com/office/drawing/2014/main" xmlns="" id="{E85B6A63-A6BF-4B72-A7F3-93EF64C86B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750"/>
          <a:stretch/>
        </p:blipFill>
        <p:spPr bwMode="auto">
          <a:xfrm>
            <a:off x="0" y="1070428"/>
            <a:ext cx="12192000" cy="5787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032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5062F9-21A7-4767-9E69-0A1EAAE3D13E}"/>
              </a:ext>
            </a:extLst>
          </p:cNvPr>
          <p:cNvSpPr>
            <a:spLocks noGrp="1"/>
          </p:cNvSpPr>
          <p:nvPr>
            <p:ph type="title"/>
          </p:nvPr>
        </p:nvSpPr>
        <p:spPr>
          <a:xfrm>
            <a:off x="114300" y="-22004"/>
            <a:ext cx="11937999" cy="1325563"/>
          </a:xfrm>
        </p:spPr>
        <p:txBody>
          <a:bodyPr/>
          <a:lstStyle/>
          <a:p>
            <a:r>
              <a:rPr lang="en-US" dirty="0"/>
              <a:t>Possible Impacts</a:t>
            </a:r>
          </a:p>
        </p:txBody>
      </p:sp>
      <p:pic>
        <p:nvPicPr>
          <p:cNvPr id="1026" name="Picture 2" descr="Adult Baby Background Bump Clothes Female">
            <a:extLst>
              <a:ext uri="{FF2B5EF4-FFF2-40B4-BE49-F238E27FC236}">
                <a16:creationId xmlns:a16="http://schemas.microsoft.com/office/drawing/2014/main" xmlns="" id="{59EBE7E5-21A1-4716-AA18-97B122D38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6610" y="1064126"/>
            <a:ext cx="8951495" cy="59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819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Long-chain ≈ Short-chain?</a:t>
            </a:r>
          </a:p>
        </p:txBody>
      </p:sp>
      <p:sp>
        <p:nvSpPr>
          <p:cNvPr id="3" name="AutoShape 2" descr="https://qph.fs.quoracdn.net/main-qimg-d85c4af63fc843890e053b9e75f67ec5.webp">
            <a:extLst>
              <a:ext uri="{FF2B5EF4-FFF2-40B4-BE49-F238E27FC236}">
                <a16:creationId xmlns:a16="http://schemas.microsoft.com/office/drawing/2014/main" xmlns="" id="{E59D3E7C-FA74-42EA-A9AD-1991A63D0D9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https://qph.fs.quoracdn.net/main-qimg-d85c4af63fc843890e053b9e75f67ec5.webp">
            <a:extLst>
              <a:ext uri="{FF2B5EF4-FFF2-40B4-BE49-F238E27FC236}">
                <a16:creationId xmlns:a16="http://schemas.microsoft.com/office/drawing/2014/main" xmlns="" id="{735FE2DF-4549-4537-B1CB-3565CDCC1AA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0" descr="Image result for pfos">
            <a:extLst>
              <a:ext uri="{FF2B5EF4-FFF2-40B4-BE49-F238E27FC236}">
                <a16:creationId xmlns:a16="http://schemas.microsoft.com/office/drawing/2014/main" xmlns="" id="{123BBDE7-4FB9-40AB-AF5B-0C6855FFF25E}"/>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xmlns="" id="{96004000-563B-4332-8EE8-F0C6392E5305}"/>
              </a:ext>
            </a:extLst>
          </p:cNvPr>
          <p:cNvPicPr>
            <a:picLocks noChangeAspect="1"/>
          </p:cNvPicPr>
          <p:nvPr/>
        </p:nvPicPr>
        <p:blipFill>
          <a:blip r:embed="rId3"/>
          <a:stretch>
            <a:fillRect/>
          </a:stretch>
        </p:blipFill>
        <p:spPr>
          <a:xfrm>
            <a:off x="534931" y="4632973"/>
            <a:ext cx="3614989" cy="1808384"/>
          </a:xfrm>
          <a:prstGeom prst="rect">
            <a:avLst/>
          </a:prstGeom>
        </p:spPr>
      </p:pic>
      <p:pic>
        <p:nvPicPr>
          <p:cNvPr id="10" name="Picture 9">
            <a:extLst>
              <a:ext uri="{FF2B5EF4-FFF2-40B4-BE49-F238E27FC236}">
                <a16:creationId xmlns:a16="http://schemas.microsoft.com/office/drawing/2014/main" xmlns="" id="{8D63773C-5D15-41C2-8EA6-8FD98A7F9190}"/>
              </a:ext>
            </a:extLst>
          </p:cNvPr>
          <p:cNvPicPr>
            <a:picLocks noChangeAspect="1"/>
          </p:cNvPicPr>
          <p:nvPr/>
        </p:nvPicPr>
        <p:blipFill>
          <a:blip r:embed="rId4"/>
          <a:stretch>
            <a:fillRect/>
          </a:stretch>
        </p:blipFill>
        <p:spPr>
          <a:xfrm>
            <a:off x="534931" y="1320835"/>
            <a:ext cx="3994458" cy="1612194"/>
          </a:xfrm>
          <a:prstGeom prst="rect">
            <a:avLst/>
          </a:prstGeom>
        </p:spPr>
      </p:pic>
      <p:sp>
        <p:nvSpPr>
          <p:cNvPr id="12" name="TextBox 11">
            <a:extLst>
              <a:ext uri="{FF2B5EF4-FFF2-40B4-BE49-F238E27FC236}">
                <a16:creationId xmlns:a16="http://schemas.microsoft.com/office/drawing/2014/main" xmlns="" id="{DF380168-D460-4F7E-A656-68166AB48924}"/>
              </a:ext>
            </a:extLst>
          </p:cNvPr>
          <p:cNvSpPr txBox="1"/>
          <p:nvPr/>
        </p:nvSpPr>
        <p:spPr>
          <a:xfrm>
            <a:off x="4724400" y="1794183"/>
            <a:ext cx="1371600" cy="369332"/>
          </a:xfrm>
          <a:prstGeom prst="rect">
            <a:avLst/>
          </a:prstGeom>
          <a:noFill/>
        </p:spPr>
        <p:txBody>
          <a:bodyPr wrap="square" rtlCol="0">
            <a:spAutoFit/>
          </a:bodyPr>
          <a:lstStyle/>
          <a:p>
            <a:r>
              <a:rPr lang="en-US" dirty="0"/>
              <a:t>PFOA – C8</a:t>
            </a:r>
          </a:p>
        </p:txBody>
      </p:sp>
      <p:sp>
        <p:nvSpPr>
          <p:cNvPr id="14" name="TextBox 13">
            <a:extLst>
              <a:ext uri="{FF2B5EF4-FFF2-40B4-BE49-F238E27FC236}">
                <a16:creationId xmlns:a16="http://schemas.microsoft.com/office/drawing/2014/main" xmlns="" id="{22E27CA9-2AE0-412D-AA98-EEEC969AF7FD}"/>
              </a:ext>
            </a:extLst>
          </p:cNvPr>
          <p:cNvSpPr txBox="1"/>
          <p:nvPr/>
        </p:nvSpPr>
        <p:spPr>
          <a:xfrm>
            <a:off x="4178978" y="5315787"/>
            <a:ext cx="1487024" cy="369332"/>
          </a:xfrm>
          <a:prstGeom prst="rect">
            <a:avLst/>
          </a:prstGeom>
          <a:noFill/>
        </p:spPr>
        <p:txBody>
          <a:bodyPr wrap="square" rtlCol="0">
            <a:spAutoFit/>
          </a:bodyPr>
          <a:lstStyle/>
          <a:p>
            <a:r>
              <a:rPr lang="en-US" dirty="0" err="1"/>
              <a:t>PFHxA</a:t>
            </a:r>
            <a:r>
              <a:rPr lang="en-US" dirty="0"/>
              <a:t> – C6</a:t>
            </a:r>
          </a:p>
        </p:txBody>
      </p:sp>
      <p:pic>
        <p:nvPicPr>
          <p:cNvPr id="5124" name="Picture 4" descr="2-(Heptafluoropropoxy)tetrafluoropropionic acid.png">
            <a:extLst>
              <a:ext uri="{FF2B5EF4-FFF2-40B4-BE49-F238E27FC236}">
                <a16:creationId xmlns:a16="http://schemas.microsoft.com/office/drawing/2014/main" xmlns="" id="{6E504EC7-6EBA-4900-8447-AB4064BB0B9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artisticPhotocopy trans="12000"/>
                    </a14:imgEffect>
                  </a14:imgLayer>
                </a14:imgProps>
              </a:ext>
              <a:ext uri="{28A0092B-C50C-407E-A947-70E740481C1C}">
                <a14:useLocalDpi xmlns:a14="http://schemas.microsoft.com/office/drawing/2010/main" val="0"/>
              </a:ext>
            </a:extLst>
          </a:blip>
          <a:srcRect/>
          <a:stretch>
            <a:fillRect/>
          </a:stretch>
        </p:blipFill>
        <p:spPr bwMode="auto">
          <a:xfrm>
            <a:off x="7019867" y="3729194"/>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28332364-D5AE-4C2D-9356-64E892B50565}"/>
              </a:ext>
            </a:extLst>
          </p:cNvPr>
          <p:cNvSpPr txBox="1"/>
          <p:nvPr/>
        </p:nvSpPr>
        <p:spPr>
          <a:xfrm>
            <a:off x="9877367" y="5131121"/>
            <a:ext cx="1312984" cy="369332"/>
          </a:xfrm>
          <a:prstGeom prst="rect">
            <a:avLst/>
          </a:prstGeom>
          <a:noFill/>
        </p:spPr>
        <p:txBody>
          <a:bodyPr wrap="square" rtlCol="0">
            <a:spAutoFit/>
          </a:bodyPr>
          <a:lstStyle/>
          <a:p>
            <a:r>
              <a:rPr lang="en-US" dirty="0" err="1"/>
              <a:t>GenX</a:t>
            </a:r>
            <a:endParaRPr lang="en-US" dirty="0"/>
          </a:p>
        </p:txBody>
      </p:sp>
      <p:pic>
        <p:nvPicPr>
          <p:cNvPr id="5126" name="Picture 6" descr="Chemical structure of PFOS">
            <a:extLst>
              <a:ext uri="{FF2B5EF4-FFF2-40B4-BE49-F238E27FC236}">
                <a16:creationId xmlns:a16="http://schemas.microsoft.com/office/drawing/2014/main" xmlns="" id="{F3DC834F-3BCE-4EA5-9DD0-EC6E235FE8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498" y="3191186"/>
            <a:ext cx="3767389" cy="107541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0781BB64-7558-442A-A2FC-C547C1B8C0A0}"/>
              </a:ext>
            </a:extLst>
          </p:cNvPr>
          <p:cNvSpPr txBox="1"/>
          <p:nvPr/>
        </p:nvSpPr>
        <p:spPr>
          <a:xfrm>
            <a:off x="4615512" y="3547187"/>
            <a:ext cx="1487024" cy="369332"/>
          </a:xfrm>
          <a:prstGeom prst="rect">
            <a:avLst/>
          </a:prstGeom>
          <a:noFill/>
        </p:spPr>
        <p:txBody>
          <a:bodyPr wrap="square" rtlCol="0">
            <a:spAutoFit/>
          </a:bodyPr>
          <a:lstStyle/>
          <a:p>
            <a:r>
              <a:rPr lang="en-US" dirty="0"/>
              <a:t>PFOS – C8</a:t>
            </a:r>
          </a:p>
        </p:txBody>
      </p:sp>
      <p:pic>
        <p:nvPicPr>
          <p:cNvPr id="5128" name="Picture 8" descr="Chemical structure of Dupont replacement for PFOA">
            <a:extLst>
              <a:ext uri="{FF2B5EF4-FFF2-40B4-BE49-F238E27FC236}">
                <a16:creationId xmlns:a16="http://schemas.microsoft.com/office/drawing/2014/main" xmlns="" id="{793E72BA-3990-4978-8E88-E230C8ECF5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4191" y="2211316"/>
            <a:ext cx="3478652" cy="975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87FF1A86-7EED-406D-A234-AEE3FFB6BB3E}"/>
              </a:ext>
            </a:extLst>
          </p:cNvPr>
          <p:cNvSpPr txBox="1"/>
          <p:nvPr/>
        </p:nvSpPr>
        <p:spPr>
          <a:xfrm>
            <a:off x="10596754" y="2537059"/>
            <a:ext cx="1312984" cy="369332"/>
          </a:xfrm>
          <a:prstGeom prst="rect">
            <a:avLst/>
          </a:prstGeom>
          <a:noFill/>
        </p:spPr>
        <p:txBody>
          <a:bodyPr wrap="square" rtlCol="0">
            <a:spAutoFit/>
          </a:bodyPr>
          <a:lstStyle/>
          <a:p>
            <a:r>
              <a:rPr lang="en-US" dirty="0"/>
              <a:t>6:2 FTOH</a:t>
            </a:r>
          </a:p>
        </p:txBody>
      </p:sp>
    </p:spTree>
    <p:extLst>
      <p:ext uri="{BB962C8B-B14F-4D97-AF65-F5344CB8AC3E}">
        <p14:creationId xmlns:p14="http://schemas.microsoft.com/office/powerpoint/2010/main" val="1562984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DAA9A49E-8B77-47C7-A2B4-785E342B395C}"/>
              </a:ext>
            </a:extLst>
          </p:cNvPr>
          <p:cNvSpPr/>
          <p:nvPr/>
        </p:nvSpPr>
        <p:spPr>
          <a:xfrm>
            <a:off x="356937" y="2057401"/>
            <a:ext cx="5891463" cy="2086725"/>
          </a:xfrm>
          <a:prstGeom prst="rect">
            <a:avLst/>
          </a:prstGeom>
        </p:spPr>
        <p:txBody>
          <a:bodyPr wrap="square">
            <a:spAutoFit/>
          </a:bodyPr>
          <a:lstStyle/>
          <a:p>
            <a:pPr algn="ctr">
              <a:lnSpc>
                <a:spcPct val="90000"/>
              </a:lnSpc>
              <a:buFont typeface="Wingdings" panose="05000000000000000000" pitchFamily="2" charset="2"/>
              <a:buNone/>
            </a:pPr>
            <a:r>
              <a:rPr lang="en-US" altLang="en-US" sz="3600" dirty="0">
                <a:latin typeface="Century Gothic" panose="020B0502020202020204" pitchFamily="34" charset="0"/>
              </a:rPr>
              <a:t>Take anticipatory action to prevent harm, even if there is lack of full scientific certainty. </a:t>
            </a:r>
          </a:p>
        </p:txBody>
      </p:sp>
      <p:pic>
        <p:nvPicPr>
          <p:cNvPr id="7" name="Picture 6">
            <a:extLst>
              <a:ext uri="{FF2B5EF4-FFF2-40B4-BE49-F238E27FC236}">
                <a16:creationId xmlns:a16="http://schemas.microsoft.com/office/drawing/2014/main" xmlns="" id="{3787FFE2-3C99-4BC8-A4A1-AD07CD9073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18" t="4445" r="10001" b="4445"/>
          <a:stretch/>
        </p:blipFill>
        <p:spPr>
          <a:xfrm>
            <a:off x="6477000" y="1143001"/>
            <a:ext cx="3757032" cy="5601393"/>
          </a:xfrm>
          <a:prstGeom prst="rect">
            <a:avLst/>
          </a:prstGeom>
        </p:spPr>
      </p:pic>
      <p:sp>
        <p:nvSpPr>
          <p:cNvPr id="5" name="Title 1">
            <a:extLst>
              <a:ext uri="{FF2B5EF4-FFF2-40B4-BE49-F238E27FC236}">
                <a16:creationId xmlns:a16="http://schemas.microsoft.com/office/drawing/2014/main" xmlns="" id="{C714AF37-3565-4C25-8E06-8A86A6E048AA}"/>
              </a:ext>
            </a:extLst>
          </p:cNvPr>
          <p:cNvSpPr txBox="1">
            <a:spLocks/>
          </p:cNvSpPr>
          <p:nvPr/>
        </p:nvSpPr>
        <p:spPr>
          <a:xfrm>
            <a:off x="356937" y="302848"/>
            <a:ext cx="10515600" cy="1325563"/>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r>
              <a:rPr lang="en-US" dirty="0"/>
              <a:t>Precautionary Principle</a:t>
            </a:r>
          </a:p>
        </p:txBody>
      </p:sp>
    </p:spTree>
    <p:extLst>
      <p:ext uri="{BB962C8B-B14F-4D97-AF65-F5344CB8AC3E}">
        <p14:creationId xmlns:p14="http://schemas.microsoft.com/office/powerpoint/2010/main" val="212215166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1DE6C1-863F-413F-A0E1-0CE4B587B35F}"/>
              </a:ext>
            </a:extLst>
          </p:cNvPr>
          <p:cNvSpPr>
            <a:spLocks noGrp="1"/>
          </p:cNvSpPr>
          <p:nvPr>
            <p:ph type="title"/>
          </p:nvPr>
        </p:nvSpPr>
        <p:spPr>
          <a:xfrm>
            <a:off x="295564" y="120650"/>
            <a:ext cx="10677237" cy="977900"/>
          </a:xfrm>
        </p:spPr>
        <p:txBody>
          <a:bodyPr/>
          <a:lstStyle/>
          <a:p>
            <a:r>
              <a:rPr lang="en-US" dirty="0"/>
              <a:t>Possible Local Action</a:t>
            </a:r>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371600" y="1048079"/>
            <a:ext cx="9889100" cy="5562267"/>
          </a:xfrm>
          <a:prstGeom prst="rect">
            <a:avLst/>
          </a:prstGeom>
        </p:spPr>
      </p:pic>
      <p:sp>
        <p:nvSpPr>
          <p:cNvPr id="6" name="TextBox 5">
            <a:extLst>
              <a:ext uri="{FF2B5EF4-FFF2-40B4-BE49-F238E27FC236}">
                <a16:creationId xmlns:a16="http://schemas.microsoft.com/office/drawing/2014/main" xmlns="" id="{695C4D81-FBBC-44C0-9FC6-C3B60933DCAE}"/>
              </a:ext>
            </a:extLst>
          </p:cNvPr>
          <p:cNvSpPr txBox="1"/>
          <p:nvPr/>
        </p:nvSpPr>
        <p:spPr>
          <a:xfrm>
            <a:off x="1371600" y="6488668"/>
            <a:ext cx="10329400" cy="276999"/>
          </a:xfrm>
          <a:prstGeom prst="rect">
            <a:avLst/>
          </a:prstGeom>
          <a:noFill/>
        </p:spPr>
        <p:txBody>
          <a:bodyPr wrap="square" rtlCol="0">
            <a:spAutoFit/>
          </a:bodyPr>
          <a:lstStyle/>
          <a:p>
            <a:r>
              <a:rPr lang="en-US" sz="1200" dirty="0"/>
              <a:t>Source: Green Science Policy Institute, </a:t>
            </a:r>
            <a:r>
              <a:rPr lang="en-US" sz="1200" dirty="0">
                <a:hlinkClick r:id="rId4"/>
              </a:rPr>
              <a:t>www.greensciencepolicy.org</a:t>
            </a:r>
            <a:r>
              <a:rPr lang="en-US" sz="1200" dirty="0"/>
              <a:t>. Reproduced with permission. </a:t>
            </a:r>
          </a:p>
        </p:txBody>
      </p:sp>
    </p:spTree>
    <p:extLst>
      <p:ext uri="{BB962C8B-B14F-4D97-AF65-F5344CB8AC3E}">
        <p14:creationId xmlns:p14="http://schemas.microsoft.com/office/powerpoint/2010/main" val="379840367"/>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utura">
      <a:majorFont>
        <a:latin typeface="Futura Std Condensed ExtBd"/>
        <a:ea typeface=""/>
        <a:cs typeface=""/>
      </a:majorFont>
      <a:minorFont>
        <a:latin typeface="Futura Std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6483</TotalTime>
  <Words>1911</Words>
  <Application>Microsoft Office PowerPoint</Application>
  <PresentationFormat>Widescreen</PresentationFormat>
  <Paragraphs>129</Paragraphs>
  <Slides>31</Slides>
  <Notes>31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ＭＳ Ｐゴシック</vt:lpstr>
      <vt:lpstr>Arial</vt:lpstr>
      <vt:lpstr>Calibri</vt:lpstr>
      <vt:lpstr>Century Gothic</vt:lpstr>
      <vt:lpstr>Futura Std Book</vt:lpstr>
      <vt:lpstr>Futura Std Condensed</vt:lpstr>
      <vt:lpstr>Futura Std Condensed ExtBd</vt:lpstr>
      <vt:lpstr>Futura Std Medium</vt:lpstr>
      <vt:lpstr>Wingdings</vt:lpstr>
      <vt:lpstr>Wingdings 2</vt:lpstr>
      <vt:lpstr>Office Theme</vt:lpstr>
      <vt:lpstr>P2 for PFASs</vt:lpstr>
      <vt:lpstr>Persistent</vt:lpstr>
      <vt:lpstr>Highly Mobile</vt:lpstr>
      <vt:lpstr>Ubiquitous</vt:lpstr>
      <vt:lpstr>Known Impacts</vt:lpstr>
      <vt:lpstr>Possible Impacts</vt:lpstr>
      <vt:lpstr>Long-chain ≈ Short-chain?</vt:lpstr>
      <vt:lpstr>PowerPoint Presentation</vt:lpstr>
      <vt:lpstr>Possible Local Action</vt:lpstr>
      <vt:lpstr>Foodware</vt:lpstr>
      <vt:lpstr>Food and food-soiled paper to green bin</vt:lpstr>
      <vt:lpstr>Implications for Compost?</vt:lpstr>
      <vt:lpstr>Testing</vt:lpstr>
      <vt:lpstr>New City Foodware Contract</vt:lpstr>
      <vt:lpstr>Third-Party Certification &amp; Product List</vt:lpstr>
      <vt:lpstr>Citywide Ban on PFAS in Food Ware (Jan 1, 2020)</vt:lpstr>
      <vt:lpstr>City Purchases - Furniture &amp; Carpet</vt:lpstr>
      <vt:lpstr>Fire Fighting Foam </vt:lpstr>
      <vt:lpstr>Airports Required to Use Fluorinated Foams</vt:lpstr>
      <vt:lpstr>Airports Required to Use Fluorinated Foams</vt:lpstr>
      <vt:lpstr>Municipal Firefighting </vt:lpstr>
      <vt:lpstr>Chrome Plating</vt:lpstr>
      <vt:lpstr>Numerous Platers in Bay Area</vt:lpstr>
      <vt:lpstr>No Longer Using PFOS but maybe other PFASs</vt:lpstr>
      <vt:lpstr>Cosmetics – AB 495</vt:lpstr>
      <vt:lpstr>Thursday, April 4, 5pm @ SF Environment</vt:lpstr>
      <vt:lpstr>Questions?  Thank you!</vt:lpstr>
      <vt:lpstr>Fumetrol</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Hurwitz, Tamar (ENV)</dc:creator>
  <cp:lastModifiedBy>Lorien Fono</cp:lastModifiedBy>
  <cp:revision>86</cp:revision>
  <cp:lastPrinted>2018-03-12T23:46:27Z</cp:lastPrinted>
  <dcterms:created xsi:type="dcterms:W3CDTF">2017-02-28T00:03:06Z</dcterms:created>
  <dcterms:modified xsi:type="dcterms:W3CDTF">2019-04-10T18:03:16Z</dcterms:modified>
</cp:coreProperties>
</file>