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-17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F23270-AA02-4A54-9A72-FC5527F135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Challenges to Address for the 3</a:t>
            </a:r>
            <a:r>
              <a:rPr lang="en-US" b="1" baseline="30000" dirty="0"/>
              <a:t>rd</a:t>
            </a:r>
            <a:r>
              <a:rPr lang="en-US" b="1" dirty="0"/>
              <a:t> Watershed Permit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D4597D0-4090-4BBB-9656-319DAE4CA7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5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6622BA-90EA-4E31-BF33-D47FAA84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Continuation of the </a:t>
            </a:r>
            <a:r>
              <a:rPr lang="en-US" sz="4400" b="1" dirty="0" err="1"/>
              <a:t>BACWA</a:t>
            </a:r>
            <a:r>
              <a:rPr lang="en-US" sz="4400" b="1" dirty="0"/>
              <a:t> Coalition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4EADF4-084E-45F8-A328-353BBC089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140618" cy="4453899"/>
          </a:xfrm>
        </p:spPr>
        <p:txBody>
          <a:bodyPr/>
          <a:lstStyle/>
          <a:p>
            <a:r>
              <a:rPr lang="en-US" sz="2400" dirty="0" err="1"/>
              <a:t>BACWA</a:t>
            </a:r>
            <a:r>
              <a:rPr lang="en-US" sz="2400" dirty="0"/>
              <a:t> has been successful in negotiating 10 years of permitting</a:t>
            </a:r>
          </a:p>
          <a:p>
            <a:r>
              <a:rPr lang="en-US" sz="2400" dirty="0"/>
              <a:t>The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  <a:r>
              <a:rPr lang="en-US" sz="2400" dirty="0" err="1"/>
              <a:t>WS</a:t>
            </a:r>
            <a:r>
              <a:rPr lang="en-US" sz="2400" dirty="0"/>
              <a:t> Permit has the potential to be somewhat divisive, pitting one </a:t>
            </a:r>
            <a:r>
              <a:rPr lang="en-US" sz="2400" dirty="0" err="1"/>
              <a:t>agencie’s</a:t>
            </a:r>
            <a:r>
              <a:rPr lang="en-US" sz="2400" dirty="0"/>
              <a:t> interest against another</a:t>
            </a:r>
          </a:p>
          <a:p>
            <a:r>
              <a:rPr lang="en-US" sz="2400" dirty="0" err="1"/>
              <a:t>BACWA</a:t>
            </a:r>
            <a:r>
              <a:rPr lang="en-US" sz="2400" dirty="0"/>
              <a:t> invoices have increase significantly over the last several years due to several factors (e.g. nutrients, projects of special benefit, etc.)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Will the coalition be able to continue to think in terms of all for one and one for all?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1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205C02-C9B1-4B4D-9617-E49349B27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107489" cy="899004"/>
          </a:xfrm>
        </p:spPr>
        <p:txBody>
          <a:bodyPr/>
          <a:lstStyle/>
          <a:p>
            <a:r>
              <a:rPr lang="en-US" b="1" dirty="0"/>
              <a:t>Summary of Key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06EF1B-F1FC-43EE-B2A0-FC186D972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564" y="1524000"/>
            <a:ext cx="9365905" cy="5181599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Identification of early actors</a:t>
            </a:r>
          </a:p>
          <a:p>
            <a:r>
              <a:rPr lang="en-US" sz="3600" dirty="0"/>
              <a:t>Adjustments to Planning Level Targets </a:t>
            </a:r>
          </a:p>
          <a:p>
            <a:r>
              <a:rPr lang="en-US" sz="3600" dirty="0"/>
              <a:t>Continued science funding</a:t>
            </a:r>
          </a:p>
          <a:p>
            <a:r>
              <a:rPr lang="en-US" sz="3600" dirty="0"/>
              <a:t>Interpretation of the Science</a:t>
            </a:r>
          </a:p>
          <a:p>
            <a:r>
              <a:rPr lang="en-US" sz="3600" dirty="0"/>
              <a:t>Imposition of load caps </a:t>
            </a:r>
          </a:p>
          <a:p>
            <a:r>
              <a:rPr lang="en-US" sz="3600" dirty="0"/>
              <a:t>Negotiation of compliance schedules</a:t>
            </a:r>
          </a:p>
          <a:p>
            <a:r>
              <a:rPr lang="en-US" sz="3600" dirty="0"/>
              <a:t>Trading</a:t>
            </a:r>
          </a:p>
          <a:p>
            <a:r>
              <a:rPr lang="en-US" sz="3600" dirty="0"/>
              <a:t>Continuation of the </a:t>
            </a:r>
            <a:r>
              <a:rPr lang="en-US" sz="3600" dirty="0" err="1"/>
              <a:t>BACWA</a:t>
            </a:r>
            <a:r>
              <a:rPr lang="en-US" sz="3600" dirty="0"/>
              <a:t> Coalition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8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97872E-F5DB-45CF-918B-E84346C9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83" y="364435"/>
            <a:ext cx="9333757" cy="728869"/>
          </a:xfrm>
        </p:spPr>
        <p:txBody>
          <a:bodyPr/>
          <a:lstStyle/>
          <a:p>
            <a:r>
              <a:rPr lang="en-US" b="1" dirty="0"/>
              <a:t>Early Actor Identification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C468F7-37A9-4610-9B9E-BEC75E998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24000"/>
            <a:ext cx="9935749" cy="496956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Permits lists 8 potential early actors, others could also be recognized</a:t>
            </a:r>
          </a:p>
          <a:p>
            <a:r>
              <a:rPr lang="en-US" sz="2400" dirty="0"/>
              <a:t>Generally defined by at least 30% TIN load reduction from baseline (max dry season avg, May 1, 2014 to Sept 30, 2017)  OR &lt; 15 mg/l TIN</a:t>
            </a:r>
          </a:p>
          <a:p>
            <a:r>
              <a:rPr lang="en-US" sz="2400" dirty="0"/>
              <a:t>Likely no further reductions required during the design life of capital improvements, assumes others can make reductions to get below </a:t>
            </a:r>
            <a:r>
              <a:rPr lang="en-US" sz="2400" dirty="0" err="1"/>
              <a:t>subembayment</a:t>
            </a:r>
            <a:r>
              <a:rPr lang="en-US" sz="2400" dirty="0"/>
              <a:t> cap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Early actions by what date?</a:t>
            </a:r>
          </a:p>
          <a:p>
            <a:pPr lvl="1"/>
            <a:r>
              <a:rPr lang="en-US" sz="2400" dirty="0"/>
              <a:t>Who will document identification of early actors?</a:t>
            </a:r>
          </a:p>
          <a:p>
            <a:pPr lvl="1"/>
            <a:r>
              <a:rPr lang="en-US" sz="2400" dirty="0"/>
              <a:t>Does it matter who is the lowest on the priority list for future requirements?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3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13C218-D19C-4C8A-AE15-8B69A43F3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167123" cy="859247"/>
          </a:xfrm>
        </p:spPr>
        <p:txBody>
          <a:bodyPr/>
          <a:lstStyle/>
          <a:p>
            <a:r>
              <a:rPr lang="en-US" b="1" dirty="0"/>
              <a:t>Adjustments to </a:t>
            </a:r>
            <a:r>
              <a:rPr lang="en-US" b="1" dirty="0" err="1"/>
              <a:t>PLTs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2271E6-B404-4184-B825-BEEAC3F3F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84244"/>
            <a:ext cx="9167123" cy="4764156"/>
          </a:xfrm>
        </p:spPr>
        <p:txBody>
          <a:bodyPr/>
          <a:lstStyle/>
          <a:p>
            <a:r>
              <a:rPr lang="en-US" sz="2400" dirty="0" err="1"/>
              <a:t>PLTs</a:t>
            </a:r>
            <a:r>
              <a:rPr lang="en-US" sz="2400" dirty="0"/>
              <a:t> set for all plants</a:t>
            </a:r>
          </a:p>
          <a:p>
            <a:r>
              <a:rPr lang="en-US" sz="2400" dirty="0"/>
              <a:t>Several plants provided anticipated factors that would impact nutrients loads (e.g. recycling, organic diversions, daytime worker pop., etc.)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How will these be documented?</a:t>
            </a:r>
          </a:p>
          <a:p>
            <a:pPr lvl="1"/>
            <a:r>
              <a:rPr lang="en-US" sz="2400" dirty="0"/>
              <a:t>Will each plant advocate on their own?</a:t>
            </a:r>
          </a:p>
          <a:p>
            <a:pPr lvl="1"/>
            <a:r>
              <a:rPr lang="en-US" sz="2400" dirty="0"/>
              <a:t>Will other plants in the </a:t>
            </a:r>
            <a:r>
              <a:rPr lang="en-US" sz="2400" dirty="0" err="1"/>
              <a:t>subembayment</a:t>
            </a:r>
            <a:r>
              <a:rPr lang="en-US" sz="2400" dirty="0"/>
              <a:t> have a stake in the outcomes?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24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09AA4A-8017-44C9-9299-DAD8A4641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107489" cy="925508"/>
          </a:xfrm>
        </p:spPr>
        <p:txBody>
          <a:bodyPr/>
          <a:lstStyle/>
          <a:p>
            <a:r>
              <a:rPr lang="en-US" sz="4400" b="1" dirty="0"/>
              <a:t>Continued science funding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19634D-9031-46BE-B617-7BA9F316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90262"/>
            <a:ext cx="9339401" cy="4956312"/>
          </a:xfrm>
        </p:spPr>
        <p:txBody>
          <a:bodyPr>
            <a:noAutofit/>
          </a:bodyPr>
          <a:lstStyle/>
          <a:p>
            <a:r>
              <a:rPr lang="en-US" sz="2400" dirty="0"/>
              <a:t>Permit calls for $</a:t>
            </a:r>
            <a:r>
              <a:rPr lang="en-US" sz="2400" dirty="0" err="1"/>
              <a:t>2.2M</a:t>
            </a:r>
            <a:r>
              <a:rPr lang="en-US" sz="2400" dirty="0"/>
              <a:t>/</a:t>
            </a:r>
            <a:r>
              <a:rPr lang="en-US" sz="2400" dirty="0" err="1"/>
              <a:t>yr</a:t>
            </a:r>
            <a:r>
              <a:rPr lang="en-US" sz="2400" dirty="0"/>
              <a:t> for science funding</a:t>
            </a:r>
          </a:p>
          <a:p>
            <a:r>
              <a:rPr lang="en-US" sz="2400" dirty="0"/>
              <a:t>WB has stated that a longer term monitoring and modeling program will be need.  Tom Mumley:  “the more precautionary, the less $s will be needed post 2024”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How will the level of funding be determined/negotiated?</a:t>
            </a:r>
          </a:p>
          <a:p>
            <a:pPr lvl="1"/>
            <a:r>
              <a:rPr lang="en-US" sz="2400" dirty="0"/>
              <a:t>Will it continue to be based on TIN regardless of </a:t>
            </a:r>
            <a:r>
              <a:rPr lang="en-US" sz="2400" dirty="0" err="1"/>
              <a:t>subembayment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Will all </a:t>
            </a:r>
            <a:r>
              <a:rPr lang="en-US" sz="2400" dirty="0" err="1"/>
              <a:t>BACWA</a:t>
            </a:r>
            <a:r>
              <a:rPr lang="en-US" sz="2400" dirty="0"/>
              <a:t> members continue to participate, even those who have taken early actions?</a:t>
            </a:r>
          </a:p>
        </p:txBody>
      </p:sp>
    </p:spTree>
    <p:extLst>
      <p:ext uri="{BB962C8B-B14F-4D97-AF65-F5344CB8AC3E}">
        <p14:creationId xmlns:p14="http://schemas.microsoft.com/office/powerpoint/2010/main" val="1532839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FB2F5-592B-4EB6-917F-07224A2C4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91769"/>
          </a:xfrm>
        </p:spPr>
        <p:txBody>
          <a:bodyPr/>
          <a:lstStyle/>
          <a:p>
            <a:r>
              <a:rPr lang="en-US" sz="4400" b="1" dirty="0"/>
              <a:t>Interpretation of the Science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03806B-A8DC-437F-9C19-13EE6F9ED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56522"/>
            <a:ext cx="9114114" cy="474876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Front loading the science will provide the best chance of having the WB well informed for the 2024 Permit</a:t>
            </a:r>
          </a:p>
          <a:p>
            <a:r>
              <a:rPr lang="en-US" sz="2400" dirty="0"/>
              <a:t>The science will not provide black and white answers, rather risks based conclusions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How will </a:t>
            </a:r>
            <a:r>
              <a:rPr lang="en-US" sz="2400" dirty="0" err="1"/>
              <a:t>POTWs</a:t>
            </a:r>
            <a:r>
              <a:rPr lang="en-US" sz="2400" dirty="0"/>
              <a:t> continue to engage in the discussion on what the science is telling us?</a:t>
            </a:r>
          </a:p>
          <a:p>
            <a:pPr lvl="1"/>
            <a:r>
              <a:rPr lang="en-US" sz="2400" dirty="0"/>
              <a:t>The Assessment Framework will be key, the first version was not particularly well received, will </a:t>
            </a:r>
            <a:r>
              <a:rPr lang="en-US" sz="2400" dirty="0" err="1"/>
              <a:t>BACWA</a:t>
            </a:r>
            <a:r>
              <a:rPr lang="en-US" sz="2400" dirty="0"/>
              <a:t> need to seek independent opinions on the AF 2.0?</a:t>
            </a:r>
          </a:p>
          <a:p>
            <a:pPr lvl="1"/>
            <a:r>
              <a:rPr lang="en-US" sz="2400" dirty="0"/>
              <a:t>There may be winners and losers, will the winners continue to stand by the losers?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29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2C97AC-7B62-4E50-9A02-5C105F558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403742" cy="845995"/>
          </a:xfrm>
        </p:spPr>
        <p:txBody>
          <a:bodyPr/>
          <a:lstStyle/>
          <a:p>
            <a:r>
              <a:rPr lang="en-US" sz="4400" b="1" dirty="0"/>
              <a:t>Imposition of load caps 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9AB7209-DF02-4C0B-A02C-24D0EC175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WB has forecasted that their intent is to include load caps in the 3</a:t>
            </a:r>
            <a:r>
              <a:rPr lang="en-US" sz="2400" baseline="30000" dirty="0"/>
              <a:t>rd</a:t>
            </a:r>
            <a:r>
              <a:rPr lang="en-US" sz="2400" dirty="0"/>
              <a:t> </a:t>
            </a:r>
            <a:r>
              <a:rPr lang="en-US" sz="2400" dirty="0" err="1"/>
              <a:t>WS</a:t>
            </a:r>
            <a:r>
              <a:rPr lang="en-US" sz="2400" dirty="0"/>
              <a:t> Permit pending conclusions from the Science Plan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Will all </a:t>
            </a:r>
            <a:r>
              <a:rPr lang="en-US" sz="2400" dirty="0" err="1"/>
              <a:t>subembayments</a:t>
            </a:r>
            <a:r>
              <a:rPr lang="en-US" sz="2400" dirty="0"/>
              <a:t> be treated the same?</a:t>
            </a:r>
          </a:p>
          <a:p>
            <a:pPr lvl="1"/>
            <a:r>
              <a:rPr lang="en-US" sz="2400" dirty="0"/>
              <a:t>Will </a:t>
            </a:r>
            <a:r>
              <a:rPr lang="en-US" sz="2400" dirty="0" err="1"/>
              <a:t>BACWA</a:t>
            </a:r>
            <a:r>
              <a:rPr lang="en-US" sz="2400" dirty="0"/>
              <a:t> take a position on differentiating amongst </a:t>
            </a:r>
            <a:r>
              <a:rPr lang="en-US" sz="2400" dirty="0" err="1"/>
              <a:t>subembayments</a:t>
            </a:r>
            <a:r>
              <a:rPr lang="en-US" sz="2400" dirty="0"/>
              <a:t>?</a:t>
            </a:r>
          </a:p>
          <a:p>
            <a:pPr lvl="1"/>
            <a:r>
              <a:rPr lang="en-US" sz="2400" dirty="0"/>
              <a:t>What is the expectation of the </a:t>
            </a:r>
            <a:r>
              <a:rPr lang="en-US" sz="2400" dirty="0" err="1"/>
              <a:t>BACWA</a:t>
            </a:r>
            <a:r>
              <a:rPr lang="en-US" sz="2400" dirty="0"/>
              <a:t> members on this issue?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8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9ED4B-3FF8-4789-BB54-ED92D74D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Negotiation of compliance schedules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E4781A-7614-4D3B-A458-76823CD92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WB has indicated that if a </a:t>
            </a:r>
            <a:r>
              <a:rPr lang="en-US" sz="2400" dirty="0" err="1"/>
              <a:t>POTWs</a:t>
            </a:r>
            <a:r>
              <a:rPr lang="en-US" sz="2400" dirty="0"/>
              <a:t> can demonstrate diligent planning but can’t meet a load cap, a compliance schedule could be negotiated </a:t>
            </a:r>
          </a:p>
          <a:p>
            <a:r>
              <a:rPr lang="en-US" sz="2400" dirty="0"/>
              <a:t>Questions:</a:t>
            </a:r>
          </a:p>
          <a:p>
            <a:pPr lvl="1"/>
            <a:r>
              <a:rPr lang="en-US" sz="2400" dirty="0"/>
              <a:t>Will each </a:t>
            </a:r>
            <a:r>
              <a:rPr lang="en-US" sz="2400" dirty="0" err="1"/>
              <a:t>POTW</a:t>
            </a:r>
            <a:r>
              <a:rPr lang="en-US" sz="2400" dirty="0"/>
              <a:t> negotiate their own compliance schedule?</a:t>
            </a:r>
          </a:p>
          <a:p>
            <a:pPr lvl="1"/>
            <a:r>
              <a:rPr lang="en-US" sz="2400" dirty="0"/>
              <a:t>Will other </a:t>
            </a:r>
            <a:r>
              <a:rPr lang="en-US" sz="2400" dirty="0" err="1"/>
              <a:t>POTWs</a:t>
            </a:r>
            <a:r>
              <a:rPr lang="en-US" sz="2400" dirty="0"/>
              <a:t> in the </a:t>
            </a:r>
            <a:r>
              <a:rPr lang="en-US" sz="2400" dirty="0" err="1"/>
              <a:t>subembayment</a:t>
            </a:r>
            <a:r>
              <a:rPr lang="en-US" sz="2400" dirty="0"/>
              <a:t> have a stake in the negotiation in terms of equitable treatment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439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C50CD5-9C35-413B-A4B0-9BC45428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279767" cy="1097786"/>
          </a:xfrm>
        </p:spPr>
        <p:txBody>
          <a:bodyPr/>
          <a:lstStyle/>
          <a:p>
            <a:r>
              <a:rPr lang="en-US" sz="4400" b="1" dirty="0"/>
              <a:t>Trading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6435D0B-4EA4-44B7-8B9A-AF46CCB90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50503"/>
            <a:ext cx="9392410" cy="5062331"/>
          </a:xfrm>
        </p:spPr>
        <p:txBody>
          <a:bodyPr>
            <a:noAutofit/>
          </a:bodyPr>
          <a:lstStyle/>
          <a:p>
            <a:r>
              <a:rPr lang="en-US" sz="3200" dirty="0"/>
              <a:t>The 2</a:t>
            </a:r>
            <a:r>
              <a:rPr lang="en-US" sz="3200" baseline="30000" dirty="0"/>
              <a:t>nd</a:t>
            </a:r>
            <a:r>
              <a:rPr lang="en-US" sz="3200" dirty="0"/>
              <a:t> </a:t>
            </a:r>
            <a:r>
              <a:rPr lang="en-US" sz="3200" dirty="0" err="1"/>
              <a:t>WS</a:t>
            </a:r>
            <a:r>
              <a:rPr lang="en-US" sz="3200" dirty="0"/>
              <a:t> Permit recognizes the potential for a trading program</a:t>
            </a:r>
          </a:p>
          <a:p>
            <a:r>
              <a:rPr lang="en-US" sz="3200" dirty="0"/>
              <a:t>The WB cannot be relied upon to develop a trading program but will react to concepts and proposals</a:t>
            </a:r>
          </a:p>
          <a:p>
            <a:r>
              <a:rPr lang="en-US" sz="3200" dirty="0"/>
              <a:t>Questions:</a:t>
            </a:r>
          </a:p>
          <a:p>
            <a:pPr lvl="1"/>
            <a:r>
              <a:rPr lang="en-US" sz="3200" dirty="0"/>
              <a:t>A trading program will take years to develop and require resources?</a:t>
            </a:r>
          </a:p>
          <a:p>
            <a:pPr lvl="1"/>
            <a:r>
              <a:rPr lang="en-US" sz="3200" dirty="0"/>
              <a:t>When/if should we start?</a:t>
            </a:r>
          </a:p>
        </p:txBody>
      </p:sp>
    </p:spTree>
    <p:extLst>
      <p:ext uri="{BB962C8B-B14F-4D97-AF65-F5344CB8AC3E}">
        <p14:creationId xmlns:p14="http://schemas.microsoft.com/office/powerpoint/2010/main" val="2047876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198</TotalTime>
  <Words>635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Ion</vt:lpstr>
      <vt:lpstr>Challenges to Address for the 3rd Watershed Permit</vt:lpstr>
      <vt:lpstr>Summary of Key Challenges</vt:lpstr>
      <vt:lpstr>Early Actor Identification</vt:lpstr>
      <vt:lpstr>Adjustments to PLTs</vt:lpstr>
      <vt:lpstr>Continued science funding </vt:lpstr>
      <vt:lpstr>Interpretation of the Science </vt:lpstr>
      <vt:lpstr>Imposition of load caps  </vt:lpstr>
      <vt:lpstr>Negotiation of compliance schedules </vt:lpstr>
      <vt:lpstr>Trading </vt:lpstr>
      <vt:lpstr>Continuation of the BACWA Coalition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to Address for the 3rd Watershed Permit</dc:title>
  <dc:creator>David Williams</dc:creator>
  <cp:lastModifiedBy>White, Eileen</cp:lastModifiedBy>
  <cp:revision>13</cp:revision>
  <dcterms:created xsi:type="dcterms:W3CDTF">2019-07-16T21:48:06Z</dcterms:created>
  <dcterms:modified xsi:type="dcterms:W3CDTF">2019-07-19T15:58:51Z</dcterms:modified>
</cp:coreProperties>
</file>