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411" r:id="rId2"/>
    <p:sldId id="257" r:id="rId3"/>
    <p:sldId id="371" r:id="rId4"/>
    <p:sldId id="372" r:id="rId5"/>
    <p:sldId id="373" r:id="rId6"/>
    <p:sldId id="397" r:id="rId7"/>
    <p:sldId id="398" r:id="rId8"/>
    <p:sldId id="399" r:id="rId9"/>
    <p:sldId id="376" r:id="rId10"/>
    <p:sldId id="400" r:id="rId11"/>
    <p:sldId id="401" r:id="rId12"/>
    <p:sldId id="402" r:id="rId13"/>
    <p:sldId id="403" r:id="rId14"/>
    <p:sldId id="365" r:id="rId15"/>
    <p:sldId id="412" r:id="rId16"/>
    <p:sldId id="413" r:id="rId17"/>
    <p:sldId id="391" r:id="rId18"/>
    <p:sldId id="392" r:id="rId19"/>
    <p:sldId id="393" r:id="rId20"/>
    <p:sldId id="404" r:id="rId21"/>
    <p:sldId id="410" r:id="rId22"/>
    <p:sldId id="405" r:id="rId23"/>
    <p:sldId id="406" r:id="rId24"/>
    <p:sldId id="368" r:id="rId25"/>
    <p:sldId id="408" r:id="rId26"/>
    <p:sldId id="409" r:id="rId27"/>
    <p:sldId id="379" r:id="rId28"/>
    <p:sldId id="378" r:id="rId29"/>
    <p:sldId id="387" r:id="rId30"/>
    <p:sldId id="388" r:id="rId31"/>
    <p:sldId id="389" r:id="rId32"/>
    <p:sldId id="396" r:id="rId33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0C14"/>
    <a:srgbClr val="96C055"/>
    <a:srgbClr val="266C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6504" autoAdjust="0"/>
    <p:restoredTop sz="91784" autoAdjust="0"/>
  </p:normalViewPr>
  <p:slideViewPr>
    <p:cSldViewPr>
      <p:cViewPr varScale="1">
        <p:scale>
          <a:sx n="64" d="100"/>
          <a:sy n="64" d="100"/>
        </p:scale>
        <p:origin x="924" y="5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592"/>
    </p:cViewPr>
  </p:sorterViewPr>
  <p:notesViewPr>
    <p:cSldViewPr>
      <p:cViewPr varScale="1">
        <p:scale>
          <a:sx n="51" d="100"/>
          <a:sy n="51" d="100"/>
        </p:scale>
        <p:origin x="2620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039B15-4794-4B05-8A03-B827FC885F42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A7049D-B36A-426A-878B-6F9B2BBB8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8161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9FC6A1E-4EEA-0142-B8DB-7937FBB8792C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69B66BF-CAA2-E348-9F4A-D8818DEB8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41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For more information: </a:t>
            </a:r>
          </a:p>
          <a:p>
            <a:r>
              <a:rPr lang="en-US" altLang="en-US" smtClean="0"/>
              <a:t>http://www.calrecycle.ca.gov/Climate/SLCP/ </a:t>
            </a: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5AB695-477E-45E0-8972-2D8307721DA1}" type="slidenum">
              <a:rPr lang="en-US" altLang="en-US" smtClean="0"/>
              <a:pPr/>
              <a:t>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89886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050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&gt;50% of Bay Area biosolids sent to landfills during dry weather</a:t>
            </a:r>
          </a:p>
          <a:p>
            <a:r>
              <a:rPr lang="en-US" altLang="en-US" sz="1050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</a:rPr>
              <a:t>Up to 90% during wet weather</a:t>
            </a: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1B75A57-7853-4295-A334-2D6E2E5C4D5B}" type="slidenum">
              <a:rPr lang="en-US" altLang="en-US" smtClean="0"/>
              <a:pPr/>
              <a:t>27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04968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Times" panose="02020603050405020304" pitchFamily="18" charset="0"/>
                <a:ea typeface="+mn-ea"/>
                <a:cs typeface="+mn-cs"/>
              </a:rPr>
              <a:t>Address increased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Times" panose="02020603050405020304" pitchFamily="18" charset="0"/>
                <a:ea typeface="+mn-ea"/>
                <a:cs typeface="+mn-cs"/>
              </a:rPr>
              <a:t> nutrient load from organic waste in light of nutrient removal requirements and BAAQMD rules</a:t>
            </a:r>
            <a:endParaRPr lang="en-US" sz="1200" kern="1200" dirty="0" smtClean="0">
              <a:solidFill>
                <a:schemeClr val="tx1"/>
              </a:solidFill>
              <a:effectLst/>
              <a:latin typeface="Times" panose="02020603050405020304" pitchFamily="18" charset="0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Times" panose="02020603050405020304" pitchFamily="18" charset="0"/>
                <a:ea typeface="+mn-ea"/>
                <a:cs typeface="+mn-cs"/>
              </a:rPr>
              <a:t>Rule 2-2: new source review, includes BACT, offsets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Times" panose="02020603050405020304" pitchFamily="18" charset="0"/>
                <a:ea typeface="+mn-ea"/>
                <a:cs typeface="+mn-cs"/>
              </a:rPr>
              <a:t>Rule 2-5: new source review for toxics, includes T-BACT, project health risk limits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Times" panose="02020603050405020304" pitchFamily="18" charset="0"/>
                <a:ea typeface="+mn-ea"/>
                <a:cs typeface="+mn-cs"/>
              </a:rPr>
              <a:t>Rule 2-6; major facilities (Title V)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Times" panose="02020603050405020304" pitchFamily="18" charset="0"/>
                <a:ea typeface="+mn-ea"/>
                <a:cs typeface="+mn-cs"/>
              </a:rPr>
              <a:t>Regulation 7: odors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Times" panose="02020603050405020304" pitchFamily="18" charset="0"/>
                <a:ea typeface="+mn-ea"/>
                <a:cs typeface="+mn-cs"/>
              </a:rPr>
              <a:t>Rule 9-2: H2S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Times" panose="02020603050405020304" pitchFamily="18" charset="0"/>
                <a:ea typeface="+mn-ea"/>
                <a:cs typeface="+mn-cs"/>
              </a:rPr>
              <a:t>Rule 9-7: NOx and CO from boilers/steam generators/process heaters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Times" panose="02020603050405020304" pitchFamily="18" charset="0"/>
                <a:ea typeface="+mn-ea"/>
                <a:cs typeface="+mn-cs"/>
              </a:rPr>
              <a:t>Rule 9-8: NOx and CO from stationary IC Engines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Times" panose="02020603050405020304" pitchFamily="18" charset="0"/>
                <a:ea typeface="+mn-ea"/>
                <a:cs typeface="+mn-cs"/>
              </a:rPr>
              <a:t>Rule 9-9: NOx and CO from stationary gas turbines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Times" panose="02020603050405020304" pitchFamily="18" charset="0"/>
                <a:ea typeface="+mn-ea"/>
                <a:cs typeface="+mn-cs"/>
              </a:rPr>
              <a:t>assorted Regulation 11 related to metal emissions (mostly impacting incinerator at CCCSD)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Times" panose="02020603050405020304" pitchFamily="18" charset="0"/>
                <a:ea typeface="+mn-ea"/>
                <a:cs typeface="+mn-cs"/>
              </a:rPr>
              <a:t>Rule 11-18: risk reduction at existing facilities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Times" panose="02020603050405020304" pitchFamily="18" charset="0"/>
                <a:ea typeface="+mn-ea"/>
                <a:cs typeface="+mn-cs"/>
              </a:rPr>
              <a:t>pending Regulation 13, especially 13-4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A219CC-9FA9-48A0-9D3D-7006D5134CE1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43758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54063" y="306388"/>
            <a:ext cx="4643437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7724" y="3860984"/>
            <a:ext cx="6194632" cy="537509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65414" lvl="1">
              <a:lnSpc>
                <a:spcPct val="120000"/>
              </a:lnSpc>
              <a:spcBef>
                <a:spcPct val="0"/>
              </a:spcBef>
            </a:pPr>
            <a:r>
              <a:rPr lang="en-US" baseline="0" dirty="0" smtClean="0"/>
              <a:t>In 2015, it was estimated that over 50% of GHG emissions are attributable to bay area industry, energy, buildings, waste (including wastewater, although it is a small portion of the total), and agriculture.</a:t>
            </a:r>
          </a:p>
          <a:p>
            <a:pPr marL="165414" lvl="1">
              <a:lnSpc>
                <a:spcPct val="120000"/>
              </a:lnSpc>
              <a:spcBef>
                <a:spcPct val="0"/>
              </a:spcBef>
            </a:pPr>
            <a:r>
              <a:rPr lang="en-US" baseline="0" dirty="0" smtClean="0"/>
              <a:t>The Clean Air Plan targets 40% reduction below 1990 levels by 2030, and 80% below 1990 levels by 2050. To achieve these targets, BAAQMD performed this assessment. </a:t>
            </a:r>
          </a:p>
        </p:txBody>
      </p:sp>
    </p:spTree>
    <p:extLst>
      <p:ext uri="{BB962C8B-B14F-4D97-AF65-F5344CB8AC3E}">
        <p14:creationId xmlns:p14="http://schemas.microsoft.com/office/powerpoint/2010/main" val="1711542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54063" y="306388"/>
            <a:ext cx="4643437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7724" y="3860984"/>
            <a:ext cx="6194632" cy="537509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65414" lvl="1">
              <a:lnSpc>
                <a:spcPct val="120000"/>
              </a:lnSpc>
              <a:spcBef>
                <a:spcPct val="0"/>
              </a:spcBef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2598737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5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California Accidental Release Prevention (Cal-ARP) Program regulations regulate the owner or operator of a stationary source with more than a threshold quantity of a regulated substance in a process.   The regulation was developed to prevent the release of an extremely hazardous or flammable substance such as occurred in Bhopal, India.  A stationary source is a building , structure, equipment where the substance is stored, used, manufactured, and handled, i.e. the process.  Therefore, if you exceed the threshold quantity, the company must prepare a Risk Management Plan and implement the risk management program.</a:t>
            </a:r>
          </a:p>
          <a:p>
            <a:r>
              <a:rPr lang="en-US" sz="105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05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three program levels and the most stringent is the Program 3 where the facility needs to comply with the OSHA process safety management standard (California it is California Code of Regulations, Title 8, Section 5189).  Cal-ARP compliance is required based on the following excerpt from 8 CCR Section 5189:  These regulations shall apply to a process which involves a chemical at or above the specified threshold quantities listed in Appendix A or a process which involves a Category 1 flammable gas (as defined in Section 5194) or a flammable liquid with a flashpoint below 100 </a:t>
            </a:r>
            <a:r>
              <a:rPr lang="en-US" sz="105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en-US" sz="105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</a:t>
            </a:r>
            <a:r>
              <a:rPr lang="en-US" sz="105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(37.8 </a:t>
            </a:r>
            <a:r>
              <a:rPr lang="en-US" sz="1050" kern="1200" baseline="30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en-US" sz="105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en-US" sz="105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on site in one location, in a quantity of 10,000 pounds (4535.9 kg) or more.  The exemption for flammable gas is if the gas is sold at a retail facility. </a:t>
            </a:r>
          </a:p>
          <a:p>
            <a:r>
              <a:rPr lang="en-US" sz="105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05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Yes the process of developing  the Risk Management Plan is long, most often requiring a plant engineer, safety professional and a regulator.   Following the development of the risk management plan, it requires implementation and it requires time and money.  Approximate cost for developing a plan is $40 K. </a:t>
            </a:r>
            <a:endParaRPr lang="en-US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66BF-CAA2-E348-9F4A-D8818DEB8B7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27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54063" y="306388"/>
            <a:ext cx="4643437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7724" y="3860984"/>
            <a:ext cx="6194632" cy="537509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65414" lvl="1">
              <a:lnSpc>
                <a:spcPct val="120000"/>
              </a:lnSpc>
              <a:spcBef>
                <a:spcPct val="0"/>
              </a:spcBef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346138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54063" y="306388"/>
            <a:ext cx="4643437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7724" y="3860984"/>
            <a:ext cx="6194632" cy="537509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65414" lvl="1">
              <a:lnSpc>
                <a:spcPct val="120000"/>
              </a:lnSpc>
              <a:spcBef>
                <a:spcPct val="0"/>
              </a:spcBef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922544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54063" y="306388"/>
            <a:ext cx="4643437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7724" y="3860984"/>
            <a:ext cx="6194632" cy="537509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65414" lvl="1">
              <a:lnSpc>
                <a:spcPct val="120000"/>
              </a:lnSpc>
              <a:spcBef>
                <a:spcPct val="0"/>
              </a:spcBef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377989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4375C-11C6-4E83-A7E5-F6E66ABEF6D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46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4375C-11C6-4E83-A7E5-F6E66ABEF6D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984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Comments </a:t>
            </a:r>
            <a:r>
              <a:rPr lang="en-US" sz="2400" dirty="0" smtClean="0"/>
              <a:t>submitted March 29</a:t>
            </a:r>
            <a:r>
              <a:rPr lang="en-US" sz="2400" baseline="30000" dirty="0" smtClean="0"/>
              <a:t>th</a:t>
            </a:r>
            <a:endParaRPr lang="en-US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Original applicability thresholds should be maintained for Phase I</a:t>
            </a:r>
          </a:p>
          <a:p>
            <a:pPr lvl="1"/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Focus on sources of </a:t>
            </a:r>
            <a:r>
              <a:rPr lang="en-US" sz="18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high risk compounds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/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Future phases, consider program expansion</a:t>
            </a:r>
          </a:p>
          <a:p>
            <a:pPr lvl="1"/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Unfunded mandate, consider cost-effectiveness </a:t>
            </a:r>
          </a:p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Wastewater sector approach - current &amp; accurate process</a:t>
            </a:r>
          </a:p>
          <a:p>
            <a:pPr lvl="1"/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Air District default emission factors are not accurate </a:t>
            </a:r>
          </a:p>
          <a:p>
            <a:pPr lvl="1"/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Monitoring/reporting full AB 2588 list of compounds is unnecessary, unrealistic, and costly (collecting examples of testing/sampling costs to reflect this and will comment on the overall cost-ineffectiveness)</a:t>
            </a:r>
          </a:p>
          <a:p>
            <a:pPr lvl="1"/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Take step-wise approach to determine facility size and short-list of compounds</a:t>
            </a:r>
            <a:endParaRPr lang="en-US" sz="1800" dirty="0" smtClean="0"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4375C-11C6-4E83-A7E5-F6E66ABEF6D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47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B66BF-CAA2-E348-9F4A-D8818DEB8B7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962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 templat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2"/>
            <a:ext cx="7772400" cy="1470025"/>
          </a:xfrm>
        </p:spPr>
        <p:txBody>
          <a:bodyPr>
            <a:normAutofit/>
          </a:bodyPr>
          <a:lstStyle>
            <a:lvl1pPr algn="ctr">
              <a:defRPr sz="4000"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480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417EB790-02FB-4910-A5AB-0A9CE57A2FB9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6F3F352-005C-4911-96E9-58CF0FF191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417EB790-02FB-4910-A5AB-0A9CE57A2FB9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6F3F352-005C-4911-96E9-58CF0FF191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301229" indent="-126206">
              <a:buClr>
                <a:srgbClr val="96C055"/>
              </a:buClr>
              <a:defRPr sz="28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2460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6F3F352-005C-4911-96E9-58CF0FF191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3286127"/>
            <a:ext cx="7772400" cy="1362075"/>
          </a:xfrm>
        </p:spPr>
        <p:txBody>
          <a:bodyPr anchor="t"/>
          <a:lstStyle>
            <a:lvl1pPr algn="l">
              <a:defRPr sz="360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785940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rgbClr val="96C05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2">
                    <a:lumMod val="10000"/>
                  </a:schemeClr>
                </a:solidFill>
              </a:defRPr>
            </a:lvl1pPr>
            <a:lvl2pPr marL="345281" indent="-172641">
              <a:buClr>
                <a:srgbClr val="96C055"/>
              </a:buClr>
              <a:buFont typeface="Arial" pitchFamily="34" charset="0"/>
              <a:buChar char="•"/>
              <a:defRPr sz="1800">
                <a:solidFill>
                  <a:schemeClr val="bg2">
                    <a:lumMod val="10000"/>
                  </a:schemeClr>
                </a:solidFill>
              </a:defRPr>
            </a:lvl2pPr>
            <a:lvl3pPr>
              <a:buClr>
                <a:srgbClr val="96C055"/>
              </a:buClr>
              <a:buFont typeface="Arial" pitchFamily="34" charset="0"/>
              <a:buChar char="•"/>
              <a:defRPr sz="1800">
                <a:solidFill>
                  <a:schemeClr val="bg2">
                    <a:lumMod val="10000"/>
                  </a:schemeClr>
                </a:solidFill>
              </a:defRPr>
            </a:lvl3pPr>
            <a:lvl4pPr>
              <a:buClr>
                <a:srgbClr val="96C055"/>
              </a:buClr>
              <a:buFont typeface="Arial" pitchFamily="34" charset="0"/>
              <a:buChar char="•"/>
              <a:defRPr sz="1800">
                <a:solidFill>
                  <a:schemeClr val="bg2">
                    <a:lumMod val="10000"/>
                  </a:schemeClr>
                </a:solidFill>
              </a:defRPr>
            </a:lvl4pPr>
            <a:lvl5pPr>
              <a:buClr>
                <a:srgbClr val="96C055"/>
              </a:buClr>
              <a:buFont typeface="Arial" pitchFamily="34" charset="0"/>
              <a:buChar char="•"/>
              <a:defRPr sz="1800">
                <a:solidFill>
                  <a:schemeClr val="bg2">
                    <a:lumMod val="10000"/>
                  </a:schemeClr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2">
                    <a:lumMod val="10000"/>
                  </a:schemeClr>
                </a:solidFill>
              </a:defRPr>
            </a:lvl1pPr>
            <a:lvl2pPr marL="345281" indent="-172641">
              <a:buClr>
                <a:srgbClr val="96C055"/>
              </a:buClr>
              <a:defRPr sz="1800"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10000"/>
                  </a:schemeClr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2460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6F3F352-005C-4911-96E9-58CF0FF191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rgbClr val="96C055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rgbClr val="96C055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2460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6F3F352-005C-4911-96E9-58CF0FF191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2460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6F3F352-005C-4911-96E9-58CF0FF191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2460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6F3F352-005C-4911-96E9-58CF0FF191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32460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6F3F352-005C-4911-96E9-58CF0FF191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417EB790-02FB-4910-A5AB-0A9CE57A2FB9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6F3F352-005C-4911-96E9-58CF0FF1910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 template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1"/>
            <a:ext cx="8229600" cy="475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spcBef>
          <a:spcPct val="0"/>
        </a:spcBef>
        <a:buNone/>
        <a:defRPr sz="3600" kern="1200">
          <a:solidFill>
            <a:srgbClr val="266CAE"/>
          </a:solidFill>
          <a:latin typeface="Calibri" panose="020F0502020204030204" pitchFamily="34" charset="0"/>
          <a:ea typeface="Calibri" panose="020F0502020204030204" pitchFamily="34" charset="0"/>
          <a:cs typeface="+mj-cs"/>
        </a:defRPr>
      </a:lvl1pPr>
    </p:titleStyle>
    <p:bodyStyle>
      <a:lvl1pPr marL="172641" indent="-172641" algn="l" defTabSz="685800" rtl="0" eaLnBrk="1" latinLnBrk="0" hangingPunct="1">
        <a:spcBef>
          <a:spcPct val="20000"/>
        </a:spcBef>
        <a:buClr>
          <a:srgbClr val="D5953B"/>
        </a:buClr>
        <a:buFont typeface="Wingdings" pitchFamily="2" charset="2"/>
        <a:buChar char="§"/>
        <a:defRPr sz="3200" kern="1200">
          <a:solidFill>
            <a:schemeClr val="bg2">
              <a:lumMod val="10000"/>
            </a:schemeClr>
          </a:solidFill>
          <a:latin typeface="Calibri" panose="020F0502020204030204" pitchFamily="34" charset="0"/>
          <a:ea typeface="Calibri" panose="020F0502020204030204" pitchFamily="34" charset="0"/>
          <a:cs typeface="+mn-cs"/>
        </a:defRPr>
      </a:lvl1pPr>
      <a:lvl2pPr marL="345281" indent="-172641" algn="l" defTabSz="685800" rtl="0" eaLnBrk="1" latinLnBrk="0" hangingPunct="1">
        <a:spcBef>
          <a:spcPct val="20000"/>
        </a:spcBef>
        <a:buClr>
          <a:srgbClr val="96C055"/>
        </a:buClr>
        <a:buFont typeface="Arial" pitchFamily="34" charset="0"/>
        <a:buChar char="•"/>
        <a:defRPr sz="2800" kern="1200">
          <a:solidFill>
            <a:schemeClr val="bg2">
              <a:lumMod val="10000"/>
            </a:schemeClr>
          </a:solidFill>
          <a:latin typeface="Calibri" panose="020F0502020204030204" pitchFamily="34" charset="0"/>
          <a:ea typeface="Calibri" panose="020F0502020204030204" pitchFamily="34" charset="0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2">
              <a:lumMod val="10000"/>
            </a:schemeClr>
          </a:solidFill>
          <a:latin typeface="Calibri" panose="020F0502020204030204" pitchFamily="34" charset="0"/>
          <a:ea typeface="Calibri" panose="020F0502020204030204" pitchFamily="34" charset="0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2">
              <a:lumMod val="10000"/>
            </a:schemeClr>
          </a:solidFill>
          <a:latin typeface="Calibri" panose="020F0502020204030204" pitchFamily="34" charset="0"/>
          <a:ea typeface="Calibri" panose="020F0502020204030204" pitchFamily="34" charset="0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bg2">
              <a:lumMod val="10000"/>
            </a:schemeClr>
          </a:solidFill>
          <a:latin typeface="Calibri" panose="020F0502020204030204" pitchFamily="34" charset="0"/>
          <a:ea typeface="Calibri" panose="020F0502020204030204" pitchFamily="34" charset="0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mailto:sdeslauriers@Carollo.com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639762"/>
          </a:xfrm>
        </p:spPr>
        <p:txBody>
          <a:bodyPr/>
          <a:lstStyle/>
          <a:p>
            <a:r>
              <a:rPr lang="en-US" dirty="0" smtClean="0"/>
              <a:t>BAAQMD-BACWA Annual Meeting Agenda</a:t>
            </a:r>
            <a:br>
              <a:rPr lang="en-US" dirty="0" smtClean="0"/>
            </a:br>
            <a:r>
              <a:rPr lang="en-US" sz="2400" dirty="0" smtClean="0"/>
              <a:t>September 9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, 10 am – 2 pm – BAAQMD Headquarters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229600" cy="47545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Rule </a:t>
            </a:r>
            <a:r>
              <a:rPr lang="en-US" sz="2000" dirty="0"/>
              <a:t>11-18: Reduction of Risk from Air Toxic Emissions at Existing </a:t>
            </a:r>
            <a:r>
              <a:rPr lang="en-US" sz="2000" dirty="0" smtClean="0"/>
              <a:t>Facilities</a:t>
            </a:r>
            <a:br>
              <a:rPr lang="en-US" sz="2000" dirty="0" smtClean="0"/>
            </a:br>
            <a:r>
              <a:rPr lang="en-US" sz="2000" dirty="0" smtClean="0"/>
              <a:t>Health </a:t>
            </a:r>
            <a:r>
              <a:rPr lang="en-US" sz="2000" dirty="0"/>
              <a:t>Risk Screening &amp; Assessments Update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(</a:t>
            </a:r>
            <a:r>
              <a:rPr lang="en-US" sz="2000" dirty="0"/>
              <a:t>Presenter: Carol Allen, BAAQMD</a:t>
            </a:r>
            <a:r>
              <a:rPr lang="en-US" sz="2000" dirty="0" smtClean="0"/>
              <a:t>)</a:t>
            </a:r>
          </a:p>
          <a:p>
            <a:r>
              <a:rPr lang="en-US" sz="2000" dirty="0"/>
              <a:t>Basin-Wide Methane </a:t>
            </a:r>
            <a:r>
              <a:rPr lang="en-US" sz="2000" dirty="0" smtClean="0"/>
              <a:t>Strategy (Climate Pollutants) </a:t>
            </a:r>
            <a:r>
              <a:rPr lang="en-US" sz="2000" dirty="0"/>
              <a:t>Update	</a:t>
            </a:r>
            <a:r>
              <a:rPr lang="en-US" sz="2000" dirty="0" smtClean="0"/>
              <a:t> - </a:t>
            </a:r>
            <a:br>
              <a:rPr lang="en-US" sz="2000" dirty="0" smtClean="0"/>
            </a:br>
            <a:r>
              <a:rPr lang="en-US" sz="2000" dirty="0" smtClean="0"/>
              <a:t>Regulatory Development </a:t>
            </a:r>
            <a:br>
              <a:rPr lang="en-US" sz="2000" dirty="0" smtClean="0"/>
            </a:br>
            <a:r>
              <a:rPr lang="en-US" sz="2000" dirty="0" smtClean="0"/>
              <a:t>(</a:t>
            </a:r>
            <a:r>
              <a:rPr lang="en-US" sz="2000" dirty="0"/>
              <a:t>Presenter: Misha Nishiki, BAAQMD</a:t>
            </a:r>
            <a:r>
              <a:rPr lang="en-US" sz="2000" dirty="0" smtClean="0"/>
              <a:t>)</a:t>
            </a:r>
          </a:p>
          <a:p>
            <a:r>
              <a:rPr lang="en-US" sz="2000" dirty="0"/>
              <a:t>New Source Review – Standard Permit </a:t>
            </a:r>
            <a:r>
              <a:rPr lang="en-US" sz="2000" dirty="0" smtClean="0"/>
              <a:t>Condition Revisions </a:t>
            </a:r>
            <a:br>
              <a:rPr lang="en-US" sz="2000" dirty="0" smtClean="0"/>
            </a:br>
            <a:r>
              <a:rPr lang="en-US" sz="2000" dirty="0" smtClean="0"/>
              <a:t>(</a:t>
            </a:r>
            <a:r>
              <a:rPr lang="en-US" sz="2000" dirty="0"/>
              <a:t>Presenters: TBD, </a:t>
            </a:r>
            <a:r>
              <a:rPr lang="en-US" sz="2000" dirty="0" smtClean="0"/>
              <a:t>BACWA; Ryan </a:t>
            </a:r>
            <a:r>
              <a:rPr lang="en-US" sz="2000" dirty="0" err="1"/>
              <a:t>Atterbury</a:t>
            </a:r>
            <a:r>
              <a:rPr lang="en-US" sz="2000" dirty="0"/>
              <a:t>, BAAQMD</a:t>
            </a:r>
            <a:r>
              <a:rPr lang="en-US" sz="2000" dirty="0" smtClean="0"/>
              <a:t>)</a:t>
            </a:r>
          </a:p>
          <a:p>
            <a:r>
              <a:rPr lang="en-US" sz="2000" dirty="0"/>
              <a:t>Technology Implementation Loan Program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(</a:t>
            </a:r>
            <a:r>
              <a:rPr lang="en-US" sz="2000" dirty="0"/>
              <a:t>Presenter: Chad White, BAAQMD</a:t>
            </a:r>
            <a:r>
              <a:rPr lang="en-US" sz="2000" dirty="0" smtClean="0"/>
              <a:t>)</a:t>
            </a:r>
          </a:p>
          <a:p>
            <a:r>
              <a:rPr lang="en-US" sz="2000" dirty="0"/>
              <a:t>EBMUD Flare Update/SCAQMD Rule Development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(</a:t>
            </a:r>
            <a:r>
              <a:rPr lang="en-US" sz="2000" dirty="0"/>
              <a:t>Presenter: </a:t>
            </a:r>
            <a:r>
              <a:rPr lang="en-US" sz="2000" dirty="0" smtClean="0"/>
              <a:t>Chris Dembiczak, </a:t>
            </a:r>
            <a:r>
              <a:rPr lang="en-US" sz="2000" dirty="0"/>
              <a:t>BACWA</a:t>
            </a:r>
            <a:r>
              <a:rPr lang="en-US" sz="2000" dirty="0" smtClean="0"/>
              <a:t>)</a:t>
            </a:r>
          </a:p>
          <a:p>
            <a:r>
              <a:rPr lang="en-US" sz="2000" dirty="0"/>
              <a:t>SWRCB Co-Digestion Capacity Analysis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(</a:t>
            </a:r>
            <a:r>
              <a:rPr lang="en-US" sz="2000" dirty="0"/>
              <a:t>Presenter: </a:t>
            </a:r>
            <a:r>
              <a:rPr lang="en-US" sz="2000" dirty="0" smtClean="0"/>
              <a:t>Sarah Deslauriers, BACWA)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16610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676" y="266272"/>
            <a:ext cx="8686800" cy="9906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SWRCB </a:t>
            </a:r>
            <a:r>
              <a:rPr lang="en-US" dirty="0" smtClean="0">
                <a:latin typeface="Calibri" panose="020F0502020204030204" pitchFamily="34" charset="0"/>
              </a:rPr>
              <a:t>Co-Digestion Capacity Analysis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219200"/>
            <a:ext cx="8686800" cy="4800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 </a:t>
            </a:r>
            <a:r>
              <a:rPr lang="en-US" sz="2400" b="1" dirty="0" smtClean="0"/>
              <a:t>Additional </a:t>
            </a:r>
            <a:r>
              <a:rPr lang="en-US" sz="2400" b="1" dirty="0" smtClean="0"/>
              <a:t>state agency staff are reviewing the report</a:t>
            </a:r>
            <a:endParaRPr lang="en-US" sz="2400" dirty="0" smtClean="0"/>
          </a:p>
          <a:p>
            <a:pPr marL="517923" lvl="1" indent="-342900">
              <a:buFont typeface="+mj-lt"/>
              <a:buAutoNum type="arabicPeriod"/>
            </a:pPr>
            <a:r>
              <a:rPr lang="en-US" sz="2000" dirty="0" smtClean="0"/>
              <a:t>Estimate organics generation in 2025 and 2030 </a:t>
            </a:r>
            <a:endParaRPr lang="en-US" sz="2000" dirty="0"/>
          </a:p>
          <a:p>
            <a:pPr marL="517923" lvl="1" indent="-342900">
              <a:buFont typeface="+mj-lt"/>
              <a:buAutoNum type="arabicPeriod"/>
            </a:pPr>
            <a:r>
              <a:rPr lang="en-US" sz="2000" dirty="0" smtClean="0"/>
              <a:t>Assess existing capacity (without rehab/modifications) </a:t>
            </a:r>
          </a:p>
          <a:p>
            <a:pPr marL="517923" lvl="1" indent="-342900">
              <a:buFont typeface="+mj-lt"/>
              <a:buAutoNum type="arabicPeriod"/>
            </a:pPr>
            <a:r>
              <a:rPr lang="en-US" sz="2000" dirty="0" smtClean="0"/>
              <a:t>Assess future capacity in 2025 and 2030 (without &amp; with rehab/modifications)</a:t>
            </a:r>
          </a:p>
          <a:p>
            <a:pPr marL="517923" lvl="1" indent="-342900">
              <a:buFont typeface="+mj-lt"/>
              <a:buAutoNum type="arabicPeriod"/>
            </a:pPr>
            <a:r>
              <a:rPr lang="en-US" sz="2000" dirty="0" smtClean="0"/>
              <a:t>Assess methane emissions</a:t>
            </a:r>
          </a:p>
          <a:p>
            <a:pPr marL="517923" lvl="1" indent="-342900">
              <a:buFont typeface="+mj-lt"/>
              <a:buAutoNum type="arabicPeriod"/>
            </a:pPr>
            <a:r>
              <a:rPr lang="en-US" sz="2000" dirty="0" smtClean="0"/>
              <a:t>Additional Topics:</a:t>
            </a:r>
          </a:p>
          <a:p>
            <a:pPr marL="1073944" lvl="2" indent="-342900">
              <a:buFont typeface="Calibri" panose="020F0502020204030204" pitchFamily="34" charset="0"/>
              <a:buChar char="−"/>
            </a:pPr>
            <a:r>
              <a:rPr lang="en-US" sz="1800" dirty="0" smtClean="0"/>
              <a:t>Investigate opportunities and barriers </a:t>
            </a:r>
            <a:br>
              <a:rPr lang="en-US" sz="1800" dirty="0" smtClean="0"/>
            </a:br>
            <a:r>
              <a:rPr lang="en-US" sz="1800" dirty="0" smtClean="0"/>
              <a:t>at small- to medium- sized facilities </a:t>
            </a:r>
          </a:p>
          <a:p>
            <a:pPr marL="1073944" lvl="2" indent="-342900">
              <a:buFont typeface="Calibri" panose="020F0502020204030204" pitchFamily="34" charset="0"/>
              <a:buChar char="−"/>
            </a:pPr>
            <a:r>
              <a:rPr lang="en-US" sz="1800" dirty="0" smtClean="0"/>
              <a:t>Examine pilot/demonstration facilities </a:t>
            </a:r>
            <a:br>
              <a:rPr lang="en-US" sz="1800" dirty="0" smtClean="0"/>
            </a:br>
            <a:r>
              <a:rPr lang="en-US" sz="1800" dirty="0" smtClean="0"/>
              <a:t>that have already operated</a:t>
            </a:r>
            <a:endParaRPr lang="en-US" sz="1600" dirty="0"/>
          </a:p>
          <a:p>
            <a:pPr marL="389335" indent="-342900"/>
            <a:endParaRPr lang="en-US" sz="2400" b="1" dirty="0" smtClean="0"/>
          </a:p>
          <a:p>
            <a:pPr marL="46435" indent="0">
              <a:buNone/>
            </a:pPr>
            <a:r>
              <a:rPr lang="en-US" sz="2400" b="1" dirty="0" smtClean="0"/>
              <a:t>Release </a:t>
            </a:r>
            <a:r>
              <a:rPr lang="en-US" sz="2400" b="1" dirty="0" smtClean="0"/>
              <a:t>of report to the public </a:t>
            </a:r>
            <a:r>
              <a:rPr lang="en-US" sz="2400" b="1" dirty="0" smtClean="0"/>
              <a:t>is </a:t>
            </a:r>
            <a:r>
              <a:rPr lang="en-US" sz="2400" b="1" dirty="0" smtClean="0"/>
              <a:t>expected </a:t>
            </a:r>
            <a:r>
              <a:rPr lang="en-US" sz="2400" b="1" dirty="0" smtClean="0"/>
              <a:t>by the end of the year</a:t>
            </a:r>
            <a:endParaRPr lang="en-US" sz="2400" dirty="0"/>
          </a:p>
        </p:txBody>
      </p:sp>
      <p:pic>
        <p:nvPicPr>
          <p:cNvPr id="6" name="Picture 12" descr="Image result for surve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048000"/>
            <a:ext cx="2451325" cy="176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49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951" y="792162"/>
            <a:ext cx="8610600" cy="5486399"/>
          </a:xfrm>
        </p:spPr>
        <p:txBody>
          <a:bodyPr>
            <a:noAutofit/>
          </a:bodyPr>
          <a:lstStyle/>
          <a:p>
            <a:pPr>
              <a:lnSpc>
                <a:spcPct val="108000"/>
              </a:lnSpc>
              <a:spcBef>
                <a:spcPts val="0"/>
              </a:spcBef>
            </a:pPr>
            <a:r>
              <a:rPr lang="en-US" dirty="0" smtClean="0"/>
              <a:t> </a:t>
            </a:r>
            <a:r>
              <a:rPr lang="en-US" sz="2400" dirty="0" smtClean="0"/>
              <a:t>CARB to harmonize community </a:t>
            </a:r>
            <a:r>
              <a:rPr lang="en-US" sz="2400" dirty="0"/>
              <a:t>air </a:t>
            </a:r>
            <a:r>
              <a:rPr lang="en-US" sz="2400" dirty="0" smtClean="0"/>
              <a:t>monitoring, reporting, &amp; </a:t>
            </a:r>
            <a:r>
              <a:rPr lang="en-US" sz="2400" dirty="0"/>
              <a:t>local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emissions reduction programs for CAPs and TACs (and GHGs).</a:t>
            </a:r>
            <a:br>
              <a:rPr lang="en-US" sz="2400" dirty="0" smtClean="0"/>
            </a:br>
            <a:endParaRPr lang="en-US" sz="2400" dirty="0" smtClean="0"/>
          </a:p>
          <a:p>
            <a:pPr>
              <a:lnSpc>
                <a:spcPct val="108000"/>
              </a:lnSpc>
              <a:spcBef>
                <a:spcPts val="0"/>
              </a:spcBef>
            </a:pPr>
            <a:r>
              <a:rPr lang="en-US" sz="2400" dirty="0" smtClean="0"/>
              <a:t> October 2018</a:t>
            </a:r>
            <a:endParaRPr lang="en-US" sz="2400" dirty="0"/>
          </a:p>
          <a:p>
            <a:pPr lvl="1">
              <a:lnSpc>
                <a:spcPct val="108000"/>
              </a:lnSpc>
              <a:spcBef>
                <a:spcPts val="0"/>
              </a:spcBef>
            </a:pPr>
            <a:r>
              <a:rPr lang="en-US" sz="2400" dirty="0" smtClean="0"/>
              <a:t> </a:t>
            </a:r>
            <a:r>
              <a:rPr lang="en-US" sz="2000" dirty="0" smtClean="0"/>
              <a:t>Assess community exposure </a:t>
            </a:r>
          </a:p>
          <a:p>
            <a:pPr lvl="1">
              <a:lnSpc>
                <a:spcPct val="108000"/>
              </a:lnSpc>
              <a:spcBef>
                <a:spcPts val="0"/>
              </a:spcBef>
            </a:pPr>
            <a:r>
              <a:rPr lang="en-US" sz="2000" dirty="0" smtClean="0"/>
              <a:t> Establish criteria </a:t>
            </a:r>
            <a:r>
              <a:rPr lang="en-US" sz="2000" dirty="0"/>
              <a:t>for air monitoring </a:t>
            </a:r>
            <a:endParaRPr lang="en-US" sz="2000" dirty="0" smtClean="0"/>
          </a:p>
          <a:p>
            <a:pPr lvl="1">
              <a:lnSpc>
                <a:spcPct val="108000"/>
              </a:lnSpc>
              <a:spcBef>
                <a:spcPts val="0"/>
              </a:spcBef>
            </a:pPr>
            <a:r>
              <a:rPr lang="en-US" sz="2000" dirty="0" smtClean="0"/>
              <a:t> Identify source contributions and </a:t>
            </a:r>
            <a:br>
              <a:rPr lang="en-US" sz="2000" dirty="0" smtClean="0"/>
            </a:br>
            <a:r>
              <a:rPr lang="en-US" sz="2000" dirty="0" smtClean="0"/>
              <a:t> strategies for emissions</a:t>
            </a:r>
            <a:r>
              <a:rPr lang="en-US" sz="2000" dirty="0"/>
              <a:t> </a:t>
            </a:r>
            <a:r>
              <a:rPr lang="en-US" sz="2000" dirty="0" smtClean="0"/>
              <a:t>reduction</a:t>
            </a:r>
            <a:br>
              <a:rPr lang="en-US" sz="2000" dirty="0" smtClean="0"/>
            </a:br>
            <a:endParaRPr lang="en-US" sz="2000" dirty="0" smtClean="0"/>
          </a:p>
          <a:p>
            <a:pPr>
              <a:lnSpc>
                <a:spcPct val="108000"/>
              </a:lnSpc>
              <a:spcBef>
                <a:spcPts val="0"/>
              </a:spcBef>
            </a:pPr>
            <a:r>
              <a:rPr lang="en-US" sz="2400" dirty="0" smtClean="0"/>
              <a:t>October 2019</a:t>
            </a:r>
          </a:p>
          <a:p>
            <a:pPr lvl="1">
              <a:lnSpc>
                <a:spcPct val="108000"/>
              </a:lnSpc>
              <a:spcBef>
                <a:spcPts val="0"/>
              </a:spcBef>
            </a:pPr>
            <a:r>
              <a:rPr lang="en-US" sz="2000" dirty="0" smtClean="0"/>
              <a:t> Establish emission reduction targets, </a:t>
            </a:r>
            <a:br>
              <a:rPr lang="en-US" sz="2000" dirty="0" smtClean="0"/>
            </a:br>
            <a:r>
              <a:rPr lang="en-US" sz="2000" dirty="0" smtClean="0"/>
              <a:t> schedule, &amp; enforcement programs </a:t>
            </a:r>
          </a:p>
          <a:p>
            <a:pPr lvl="1">
              <a:lnSpc>
                <a:spcPct val="108000"/>
              </a:lnSpc>
              <a:spcBef>
                <a:spcPts val="0"/>
              </a:spcBef>
            </a:pPr>
            <a:r>
              <a:rPr lang="en-US" sz="2000" dirty="0" smtClean="0"/>
              <a:t> Air Districts to submit annual progress </a:t>
            </a:r>
            <a:br>
              <a:rPr lang="en-US" sz="2000" dirty="0" smtClean="0"/>
            </a:br>
            <a:r>
              <a:rPr lang="en-US" sz="2000" dirty="0" smtClean="0"/>
              <a:t>reports  to </a:t>
            </a:r>
            <a:r>
              <a:rPr lang="en-US" sz="2000" dirty="0"/>
              <a:t>CARB </a:t>
            </a:r>
            <a:r>
              <a:rPr lang="en-US" sz="2000" dirty="0" smtClean="0"/>
              <a:t>in 2019 for 2018 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2742" t="14445" r="24167" b="8518"/>
          <a:stretch/>
        </p:blipFill>
        <p:spPr>
          <a:xfrm>
            <a:off x="4724400" y="1905080"/>
            <a:ext cx="4035971" cy="4058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972" y="152400"/>
            <a:ext cx="8689428" cy="639762"/>
          </a:xfrm>
        </p:spPr>
        <p:txBody>
          <a:bodyPr/>
          <a:lstStyle/>
          <a:p>
            <a:r>
              <a:rPr lang="en-US" dirty="0" smtClean="0"/>
              <a:t>AB </a:t>
            </a:r>
            <a:r>
              <a:rPr lang="en-US" dirty="0" smtClean="0"/>
              <a:t>617: Community Air Protection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63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715962"/>
          </a:xfrm>
        </p:spPr>
        <p:txBody>
          <a:bodyPr/>
          <a:lstStyle/>
          <a:p>
            <a:r>
              <a:rPr lang="en-US" dirty="0" smtClean="0"/>
              <a:t>AB </a:t>
            </a:r>
            <a:r>
              <a:rPr lang="en-US" dirty="0" smtClean="0"/>
              <a:t>617: Stationary Source Applicability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04800" y="990600"/>
            <a:ext cx="8458200" cy="5181600"/>
          </a:xfrm>
        </p:spPr>
        <p:txBody>
          <a:bodyPr>
            <a:noAutofit/>
          </a:bodyPr>
          <a:lstStyle/>
          <a:p>
            <a:r>
              <a:rPr lang="en-US" sz="2400" dirty="0" smtClean="0"/>
              <a:t>Report GHGs to CARB</a:t>
            </a:r>
          </a:p>
          <a:p>
            <a:r>
              <a:rPr lang="en-US" sz="2400" dirty="0" smtClean="0"/>
              <a:t>Criteria air pollutant emissions &gt;250 </a:t>
            </a:r>
            <a:r>
              <a:rPr lang="en-US" sz="2400" dirty="0" err="1" smtClean="0"/>
              <a:t>tpy</a:t>
            </a:r>
            <a:r>
              <a:rPr lang="en-US" sz="2400" dirty="0" smtClean="0"/>
              <a:t> of applicable nonattainment pollutant(s) or precursor(s)</a:t>
            </a:r>
          </a:p>
          <a:p>
            <a:r>
              <a:rPr lang="en-US" sz="2400" dirty="0" smtClean="0"/>
              <a:t>Elevated prioritization toxics applicability (categorized by air district) </a:t>
            </a:r>
          </a:p>
          <a:p>
            <a:r>
              <a:rPr lang="en-US" sz="2400" strike="sngStrike" dirty="0" smtClean="0"/>
              <a:t>Additional applicability – facility with 1+ permits issued by air district with actual emissions or activity levels greater than or equal to:</a:t>
            </a:r>
          </a:p>
          <a:p>
            <a:pPr marL="632223" lvl="1" indent="-457200">
              <a:buFont typeface="+mj-lt"/>
              <a:buAutoNum type="alphaLcPeriod"/>
            </a:pPr>
            <a:r>
              <a:rPr lang="en-US" sz="2000" strike="sngStrike" dirty="0" smtClean="0"/>
              <a:t>≥4 </a:t>
            </a:r>
            <a:r>
              <a:rPr lang="en-US" sz="2000" strike="sngStrike" dirty="0" err="1" smtClean="0"/>
              <a:t>tpy</a:t>
            </a:r>
            <a:r>
              <a:rPr lang="en-US" sz="2000" strike="sngStrike" dirty="0" smtClean="0"/>
              <a:t> </a:t>
            </a:r>
            <a:r>
              <a:rPr lang="en-US" sz="2000" strike="sngStrike" dirty="0"/>
              <a:t>of any criteria air pollutant (except </a:t>
            </a:r>
            <a:r>
              <a:rPr lang="en-US" sz="2000" strike="sngStrike" dirty="0" smtClean="0"/>
              <a:t>CO) </a:t>
            </a:r>
          </a:p>
          <a:p>
            <a:pPr marL="632223" lvl="1" indent="-457200">
              <a:buFont typeface="+mj-lt"/>
              <a:buAutoNum type="alphaLcPeriod"/>
            </a:pPr>
            <a:r>
              <a:rPr lang="en-US" sz="2000" strike="sngStrike" dirty="0"/>
              <a:t>≥ 100 </a:t>
            </a:r>
            <a:r>
              <a:rPr lang="en-US" sz="2000" strike="sngStrike" dirty="0" err="1" smtClean="0"/>
              <a:t>tpy</a:t>
            </a:r>
            <a:r>
              <a:rPr lang="en-US" sz="2000" strike="sngStrike" dirty="0" smtClean="0"/>
              <a:t> </a:t>
            </a:r>
            <a:r>
              <a:rPr lang="en-US" sz="2000" strike="sngStrike" dirty="0"/>
              <a:t>of </a:t>
            </a:r>
            <a:r>
              <a:rPr lang="en-US" sz="2000" strike="sngStrike" dirty="0" smtClean="0"/>
              <a:t>CO </a:t>
            </a:r>
          </a:p>
          <a:p>
            <a:pPr marL="632223" lvl="1" indent="-457200">
              <a:buFont typeface="+mj-lt"/>
              <a:buAutoNum type="alphaLcPeriod"/>
            </a:pPr>
            <a:r>
              <a:rPr lang="en-US" sz="2000" strike="sngStrike" dirty="0" smtClean="0"/>
              <a:t>Activity </a:t>
            </a:r>
            <a:r>
              <a:rPr lang="en-US" sz="2000" strike="sngStrike" dirty="0"/>
              <a:t>levels published in Appendix A, Table </a:t>
            </a:r>
            <a:r>
              <a:rPr lang="en-US" sz="2000" strike="sngStrike" dirty="0" smtClean="0"/>
              <a:t>A-3 includes: </a:t>
            </a:r>
          </a:p>
          <a:p>
            <a:pPr marL="1188244" lvl="2" indent="-457200">
              <a:buFont typeface="+mj-lt"/>
              <a:buAutoNum type="alphaLcPeriod"/>
            </a:pPr>
            <a:r>
              <a:rPr lang="en-US" sz="1600" strike="sngStrike" dirty="0" smtClean="0"/>
              <a:t>Open (primary) WWTPs &gt;5 MGD, closed WWTPs &gt;10 MGD</a:t>
            </a:r>
            <a:endParaRPr lang="en-US" sz="1600" strike="sngStrike" dirty="0"/>
          </a:p>
          <a:p>
            <a:pPr marL="1188244" lvl="2" indent="-457200">
              <a:buFont typeface="+mj-lt"/>
              <a:buAutoNum type="alphaLcPeriod"/>
            </a:pPr>
            <a:r>
              <a:rPr lang="en-US" sz="1600" strike="sngStrike" dirty="0" smtClean="0"/>
              <a:t>Combustion </a:t>
            </a:r>
            <a:r>
              <a:rPr lang="en-US" sz="1600" strike="sngStrike" dirty="0"/>
              <a:t>of crude, residual, distillate, or diesel </a:t>
            </a:r>
            <a:r>
              <a:rPr lang="en-US" sz="1600" strike="sngStrike" dirty="0" smtClean="0"/>
              <a:t>oil</a:t>
            </a:r>
          </a:p>
        </p:txBody>
      </p:sp>
    </p:spTree>
    <p:extLst>
      <p:ext uri="{BB962C8B-B14F-4D97-AF65-F5344CB8AC3E}">
        <p14:creationId xmlns:p14="http://schemas.microsoft.com/office/powerpoint/2010/main" val="67629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8" y="76200"/>
            <a:ext cx="8382000" cy="1066800"/>
          </a:xfrm>
        </p:spPr>
        <p:txBody>
          <a:bodyPr/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AB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617: </a:t>
            </a:r>
            <a:r>
              <a:rPr lang="en-US" sz="3200" u="sng" dirty="0">
                <a:latin typeface="Calibri" panose="020F0502020204030204" pitchFamily="34" charset="0"/>
                <a:cs typeface="Calibri" panose="020F0502020204030204" pitchFamily="34" charset="0"/>
              </a:rPr>
              <a:t>Proposed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Regulation Criteria Air Pollutant &amp; Toxic Air Contaminant </a:t>
            </a:r>
            <a:r>
              <a:rPr lang="en-US" sz="3200" u="sng" dirty="0">
                <a:latin typeface="Calibri" panose="020F0502020204030204" pitchFamily="34" charset="0"/>
                <a:cs typeface="Calibri" panose="020F0502020204030204" pitchFamily="34" charset="0"/>
              </a:rPr>
              <a:t>Reporting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15721"/>
            <a:ext cx="8266385" cy="4626123"/>
          </a:xfrm>
        </p:spPr>
        <p:txBody>
          <a:bodyPr>
            <a:noAutofit/>
          </a:bodyPr>
          <a:lstStyle/>
          <a:p>
            <a:r>
              <a:rPr lang="en-US" sz="2000" dirty="0" smtClean="0">
                <a:cs typeface="Calibri" panose="020F0502020204030204" pitchFamily="34" charset="0"/>
              </a:rPr>
              <a:t>Dave </a:t>
            </a:r>
            <a:r>
              <a:rPr lang="en-US" sz="2000" dirty="0" smtClean="0">
                <a:cs typeface="Calibri" panose="020F0502020204030204" pitchFamily="34" charset="0"/>
              </a:rPr>
              <a:t>Edwards/ARB stated:</a:t>
            </a:r>
          </a:p>
          <a:p>
            <a:pPr lvl="1"/>
            <a:r>
              <a:rPr lang="en-US" sz="2000" dirty="0" smtClean="0">
                <a:cs typeface="Calibri" panose="020F0502020204030204" pitchFamily="34" charset="0"/>
              </a:rPr>
              <a:t> </a:t>
            </a:r>
            <a:r>
              <a:rPr lang="en-US" sz="1800" dirty="0" smtClean="0">
                <a:cs typeface="Calibri" panose="020F0502020204030204" pitchFamily="34" charset="0"/>
              </a:rPr>
              <a:t>Recommended we participate </a:t>
            </a:r>
            <a:r>
              <a:rPr lang="en-US" sz="1800" dirty="0" smtClean="0">
                <a:cs typeface="Calibri" panose="020F0502020204030204" pitchFamily="34" charset="0"/>
              </a:rPr>
              <a:t>in update to </a:t>
            </a:r>
            <a:r>
              <a:rPr lang="en-US" sz="1800" dirty="0" smtClean="0">
                <a:cs typeface="Calibri" panose="020F0502020204030204" pitchFamily="34" charset="0"/>
              </a:rPr>
              <a:t/>
            </a:r>
            <a:br>
              <a:rPr lang="en-US" sz="1800" dirty="0" smtClean="0">
                <a:cs typeface="Calibri" panose="020F0502020204030204" pitchFamily="34" charset="0"/>
              </a:rPr>
            </a:br>
            <a:r>
              <a:rPr lang="en-US" sz="1800" dirty="0" smtClean="0">
                <a:cs typeface="Calibri" panose="020F0502020204030204" pitchFamily="34" charset="0"/>
              </a:rPr>
              <a:t> AB 2588</a:t>
            </a:r>
            <a:r>
              <a:rPr lang="en-US" sz="1800" dirty="0">
                <a:cs typeface="Calibri" panose="020F0502020204030204" pitchFamily="34" charset="0"/>
              </a:rPr>
              <a:t> </a:t>
            </a:r>
            <a:r>
              <a:rPr lang="en-US" sz="1800" dirty="0" smtClean="0">
                <a:cs typeface="Calibri" panose="020F0502020204030204" pitchFamily="34" charset="0"/>
              </a:rPr>
              <a:t>Air </a:t>
            </a:r>
            <a:r>
              <a:rPr lang="en-US" sz="1800" dirty="0" smtClean="0">
                <a:cs typeface="Calibri" panose="020F0502020204030204" pitchFamily="34" charset="0"/>
              </a:rPr>
              <a:t>Toxics Hot Spots Program – </a:t>
            </a:r>
            <a:r>
              <a:rPr lang="en-US" sz="1800" dirty="0" smtClean="0">
                <a:cs typeface="Calibri" panose="020F0502020204030204" pitchFamily="34" charset="0"/>
              </a:rPr>
              <a:t/>
            </a:r>
            <a:br>
              <a:rPr lang="en-US" sz="1800" dirty="0" smtClean="0">
                <a:cs typeface="Calibri" panose="020F0502020204030204" pitchFamily="34" charset="0"/>
              </a:rPr>
            </a:br>
            <a:r>
              <a:rPr lang="en-US" sz="1800" dirty="0" smtClean="0">
                <a:cs typeface="Calibri" panose="020F0502020204030204" pitchFamily="34" charset="0"/>
              </a:rPr>
              <a:t> amendments necessary </a:t>
            </a:r>
            <a:r>
              <a:rPr lang="en-US" sz="1800" dirty="0">
                <a:cs typeface="Calibri" panose="020F0502020204030204" pitchFamily="34" charset="0"/>
              </a:rPr>
              <a:t>to </a:t>
            </a:r>
            <a:r>
              <a:rPr lang="en-US" sz="1800" dirty="0" smtClean="0">
                <a:cs typeface="Calibri" panose="020F0502020204030204" pitchFamily="34" charset="0"/>
              </a:rPr>
              <a:t>update the </a:t>
            </a:r>
            <a:r>
              <a:rPr lang="en-US" sz="1800" dirty="0" smtClean="0">
                <a:cs typeface="Calibri" panose="020F0502020204030204" pitchFamily="34" charset="0"/>
              </a:rPr>
              <a:t/>
            </a:r>
            <a:br>
              <a:rPr lang="en-US" sz="1800" dirty="0" smtClean="0">
                <a:cs typeface="Calibri" panose="020F0502020204030204" pitchFamily="34" charset="0"/>
              </a:rPr>
            </a:br>
            <a:r>
              <a:rPr lang="en-US" sz="1800" dirty="0" smtClean="0">
                <a:cs typeface="Calibri" panose="020F0502020204030204" pitchFamily="34" charset="0"/>
              </a:rPr>
              <a:t> Regulation </a:t>
            </a:r>
            <a:r>
              <a:rPr lang="en-US" sz="1800" dirty="0" smtClean="0">
                <a:cs typeface="Calibri" panose="020F0502020204030204" pitchFamily="34" charset="0"/>
              </a:rPr>
              <a:t>including </a:t>
            </a:r>
            <a:r>
              <a:rPr lang="en-US" sz="1800" dirty="0" smtClean="0">
                <a:cs typeface="Calibri" panose="020F0502020204030204" pitchFamily="34" charset="0"/>
              </a:rPr>
              <a:t>changes </a:t>
            </a:r>
            <a:r>
              <a:rPr lang="en-US" sz="1800" dirty="0">
                <a:cs typeface="Calibri" panose="020F0502020204030204" pitchFamily="34" charset="0"/>
              </a:rPr>
              <a:t>to the chemical </a:t>
            </a:r>
            <a:r>
              <a:rPr lang="en-US" sz="1800" dirty="0" smtClean="0">
                <a:cs typeface="Calibri" panose="020F0502020204030204" pitchFamily="34" charset="0"/>
              </a:rPr>
              <a:t/>
            </a:r>
            <a:br>
              <a:rPr lang="en-US" sz="1800" dirty="0" smtClean="0">
                <a:cs typeface="Calibri" panose="020F0502020204030204" pitchFamily="34" charset="0"/>
              </a:rPr>
            </a:br>
            <a:r>
              <a:rPr lang="en-US" sz="1800" dirty="0" smtClean="0">
                <a:cs typeface="Calibri" panose="020F0502020204030204" pitchFamily="34" charset="0"/>
              </a:rPr>
              <a:t> list</a:t>
            </a:r>
            <a:r>
              <a:rPr lang="en-US" sz="1800" dirty="0">
                <a:cs typeface="Calibri" panose="020F0502020204030204" pitchFamily="34" charset="0"/>
              </a:rPr>
              <a:t>, </a:t>
            </a:r>
            <a:r>
              <a:rPr lang="en-US" sz="1800" dirty="0" smtClean="0">
                <a:cs typeface="Calibri" panose="020F0502020204030204" pitchFamily="34" charset="0"/>
              </a:rPr>
              <a:t>test and </a:t>
            </a:r>
            <a:r>
              <a:rPr lang="en-US" sz="1800" dirty="0">
                <a:cs typeface="Calibri" panose="020F0502020204030204" pitchFamily="34" charset="0"/>
              </a:rPr>
              <a:t>modeling </a:t>
            </a:r>
            <a:r>
              <a:rPr lang="en-US" sz="1800" dirty="0" smtClean="0">
                <a:cs typeface="Calibri" panose="020F0502020204030204" pitchFamily="34" charset="0"/>
              </a:rPr>
              <a:t>methods</a:t>
            </a:r>
            <a:r>
              <a:rPr lang="en-US" sz="1800" dirty="0">
                <a:cs typeface="Calibri" panose="020F0502020204030204" pitchFamily="34" charset="0"/>
              </a:rPr>
              <a:t>, </a:t>
            </a:r>
            <a:r>
              <a:rPr lang="en-US" sz="1800" dirty="0" smtClean="0">
                <a:cs typeface="Calibri" panose="020F0502020204030204" pitchFamily="34" charset="0"/>
              </a:rPr>
              <a:t>and references  </a:t>
            </a:r>
          </a:p>
          <a:p>
            <a:pPr lvl="1"/>
            <a:r>
              <a:rPr lang="en-US" sz="1800" dirty="0" smtClean="0"/>
              <a:t> Expanded AB 2588 </a:t>
            </a:r>
            <a:r>
              <a:rPr lang="en-US" sz="1800" dirty="0"/>
              <a:t>list of compounds </a:t>
            </a:r>
            <a:r>
              <a:rPr lang="en-US" sz="1800" dirty="0" smtClean="0"/>
              <a:t>to </a:t>
            </a:r>
            <a:r>
              <a:rPr lang="en-US" sz="1800" dirty="0"/>
              <a:t>be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 distributed shortly</a:t>
            </a:r>
            <a:endParaRPr lang="en-US" sz="2000" dirty="0" smtClean="0">
              <a:cs typeface="Calibri" panose="020F0502020204030204" pitchFamily="34" charset="0"/>
            </a:endParaRPr>
          </a:p>
          <a:p>
            <a:pPr lvl="1"/>
            <a:r>
              <a:rPr lang="en-US" sz="1800" dirty="0" smtClean="0">
                <a:cs typeface="Calibri" panose="020F0502020204030204" pitchFamily="34" charset="0"/>
              </a:rPr>
              <a:t> </a:t>
            </a:r>
            <a:r>
              <a:rPr lang="en-US" sz="1800" u="sng" dirty="0" smtClean="0">
                <a:cs typeface="Calibri" panose="020F0502020204030204" pitchFamily="34" charset="0"/>
              </a:rPr>
              <a:t>Open </a:t>
            </a:r>
            <a:r>
              <a:rPr lang="en-US" sz="1800" u="sng" dirty="0">
                <a:cs typeface="Calibri" panose="020F0502020204030204" pitchFamily="34" charset="0"/>
              </a:rPr>
              <a:t>to adopt short list of </a:t>
            </a:r>
            <a:r>
              <a:rPr lang="en-US" sz="1800" u="sng" dirty="0" smtClean="0">
                <a:cs typeface="Calibri" panose="020F0502020204030204" pitchFamily="34" charset="0"/>
              </a:rPr>
              <a:t>Toxics for WW sector</a:t>
            </a:r>
            <a:r>
              <a:rPr lang="en-US" sz="1800" dirty="0" smtClean="0">
                <a:cs typeface="Calibri" panose="020F0502020204030204" pitchFamily="34" charset="0"/>
              </a:rPr>
              <a:t>!</a:t>
            </a:r>
            <a:endParaRPr lang="en-US" sz="1800" dirty="0">
              <a:cs typeface="Calibri" panose="020F0502020204030204" pitchFamily="34" charset="0"/>
            </a:endParaRPr>
          </a:p>
          <a:p>
            <a:endParaRPr lang="en-US" sz="2000" b="1" dirty="0" smtClean="0">
              <a:cs typeface="Calibri" panose="020F0502020204030204" pitchFamily="34" charset="0"/>
            </a:endParaRPr>
          </a:p>
          <a:p>
            <a:r>
              <a:rPr lang="en-US" sz="2000" b="1" dirty="0" smtClean="0">
                <a:cs typeface="Calibri" panose="020F0502020204030204" pitchFamily="34" charset="0"/>
              </a:rPr>
              <a:t>Implementation </a:t>
            </a:r>
            <a:r>
              <a:rPr lang="en-US" sz="2000" b="1" dirty="0" smtClean="0">
                <a:cs typeface="Calibri" panose="020F0502020204030204" pitchFamily="34" charset="0"/>
              </a:rPr>
              <a:t>delayed to next year!</a:t>
            </a:r>
          </a:p>
          <a:p>
            <a:r>
              <a:rPr lang="en-US" sz="2000" b="1" dirty="0" smtClean="0">
                <a:cs typeface="Calibri" panose="020F0502020204030204" pitchFamily="34" charset="0"/>
              </a:rPr>
              <a:t>Next: </a:t>
            </a:r>
            <a:r>
              <a:rPr lang="en-US" sz="2000" b="1" dirty="0" smtClean="0">
                <a:cs typeface="Calibri" panose="020F0502020204030204" pitchFamily="34" charset="0"/>
              </a:rPr>
              <a:t>Develop approach to </a:t>
            </a:r>
            <a:r>
              <a:rPr lang="en-US" sz="2000" b="1" dirty="0" smtClean="0">
                <a:cs typeface="Calibri" panose="020F0502020204030204" pitchFamily="34" charset="0"/>
              </a:rPr>
              <a:t>work on </a:t>
            </a:r>
            <a:br>
              <a:rPr lang="en-US" sz="2000" b="1" dirty="0" smtClean="0">
                <a:cs typeface="Calibri" panose="020F0502020204030204" pitchFamily="34" charset="0"/>
              </a:rPr>
            </a:br>
            <a:r>
              <a:rPr lang="en-US" sz="2000" b="1" dirty="0" smtClean="0">
                <a:cs typeface="Calibri" panose="020F0502020204030204" pitchFamily="34" charset="0"/>
              </a:rPr>
              <a:t>updating </a:t>
            </a:r>
            <a:r>
              <a:rPr lang="en-US" sz="2000" b="1" dirty="0" smtClean="0">
                <a:cs typeface="Calibri" panose="020F0502020204030204" pitchFamily="34" charset="0"/>
              </a:rPr>
              <a:t>default emission factors</a:t>
            </a:r>
            <a:endParaRPr lang="en-US" sz="2000" b="1" dirty="0"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667" t="12963" r="55834" b="10000"/>
          <a:stretch/>
        </p:blipFill>
        <p:spPr>
          <a:xfrm>
            <a:off x="5486400" y="1371600"/>
            <a:ext cx="3427683" cy="4570244"/>
          </a:xfrm>
          <a:prstGeom prst="rect">
            <a:avLst/>
          </a:prstGeom>
          <a:ln>
            <a:solidFill>
              <a:srgbClr val="040C14"/>
            </a:solidFill>
          </a:ln>
        </p:spPr>
      </p:pic>
    </p:spTree>
    <p:extLst>
      <p:ext uri="{BB962C8B-B14F-4D97-AF65-F5344CB8AC3E}">
        <p14:creationId xmlns:p14="http://schemas.microsoft.com/office/powerpoint/2010/main" val="78328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05" y="174509"/>
            <a:ext cx="8858858" cy="792162"/>
          </a:xfrm>
        </p:spPr>
        <p:txBody>
          <a:bodyPr/>
          <a:lstStyle/>
          <a:p>
            <a:r>
              <a:rPr lang="en-US" dirty="0" smtClean="0"/>
              <a:t>State/regional initiatives looking at how CA will adapt to impacts of climate change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040" t="11462" r="4797" b="23320"/>
          <a:stretch/>
        </p:blipFill>
        <p:spPr>
          <a:xfrm>
            <a:off x="367788" y="1212867"/>
            <a:ext cx="5410200" cy="2152445"/>
          </a:xfrm>
          <a:prstGeom prst="rect">
            <a:avLst/>
          </a:prstGeom>
          <a:ln>
            <a:solidFill>
              <a:srgbClr val="040C14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5000" t="24803" r="57500" b="14427"/>
          <a:stretch/>
        </p:blipFill>
        <p:spPr>
          <a:xfrm rot="370719">
            <a:off x="5444201" y="1692747"/>
            <a:ext cx="3361101" cy="4175915"/>
          </a:xfrm>
          <a:prstGeom prst="rect">
            <a:avLst/>
          </a:prstGeom>
          <a:ln>
            <a:solidFill>
              <a:srgbClr val="040C14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3771" t="16730" r="68333" b="9238"/>
          <a:stretch/>
        </p:blipFill>
        <p:spPr>
          <a:xfrm>
            <a:off x="228600" y="2842795"/>
            <a:ext cx="2450174" cy="3167298"/>
          </a:xfrm>
          <a:prstGeom prst="rect">
            <a:avLst/>
          </a:prstGeom>
          <a:ln>
            <a:solidFill>
              <a:srgbClr val="040C14"/>
            </a:solidFill>
          </a:ln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/>
          <a:srcRect l="39210" t="22985" r="31285" b="9413"/>
          <a:stretch/>
        </p:blipFill>
        <p:spPr>
          <a:xfrm rot="379480">
            <a:off x="3475324" y="2698279"/>
            <a:ext cx="2926333" cy="3769515"/>
          </a:xfrm>
          <a:prstGeom prst="rect">
            <a:avLst/>
          </a:prstGeom>
          <a:ln>
            <a:solidFill>
              <a:srgbClr val="040C14"/>
            </a:solidFill>
          </a:ln>
        </p:spPr>
      </p:pic>
    </p:spTree>
    <p:extLst>
      <p:ext uri="{BB962C8B-B14F-4D97-AF65-F5344CB8AC3E}">
        <p14:creationId xmlns:p14="http://schemas.microsoft.com/office/powerpoint/2010/main" val="324385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792162"/>
          </a:xfrm>
        </p:spPr>
        <p:txBody>
          <a:bodyPr/>
          <a:lstStyle/>
          <a:p>
            <a:r>
              <a:rPr lang="en-US" dirty="0" smtClean="0"/>
              <a:t>SWRCB </a:t>
            </a:r>
            <a:r>
              <a:rPr lang="en-US" dirty="0" smtClean="0"/>
              <a:t>Climate Change Resolution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066800"/>
            <a:ext cx="8305800" cy="487679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State Water Board seeks feedback on:</a:t>
            </a:r>
          </a:p>
          <a:p>
            <a:pPr lvl="1"/>
            <a:r>
              <a:rPr lang="en-US" sz="2000" u="sng" dirty="0"/>
              <a:t>P</a:t>
            </a:r>
            <a:r>
              <a:rPr lang="en-US" sz="2000" u="sng" dirty="0" smtClean="0"/>
              <a:t>ermit modifications </a:t>
            </a:r>
            <a:r>
              <a:rPr lang="en-US" sz="2000" u="sng" dirty="0"/>
              <a:t>and other regulatory requirements</a:t>
            </a:r>
            <a:r>
              <a:rPr lang="en-US" sz="2000" dirty="0"/>
              <a:t> to reduce vulnerability </a:t>
            </a:r>
            <a:r>
              <a:rPr lang="en-US" sz="2000" dirty="0" smtClean="0"/>
              <a:t>to </a:t>
            </a:r>
            <a:r>
              <a:rPr lang="en-US" sz="2000" dirty="0"/>
              <a:t>flooding, storm surge, and sea level rise.</a:t>
            </a:r>
          </a:p>
          <a:p>
            <a:pPr lvl="1"/>
            <a:r>
              <a:rPr lang="en-US" sz="2000" u="sng" dirty="0" smtClean="0"/>
              <a:t>Use of </a:t>
            </a:r>
            <a:r>
              <a:rPr lang="en-US" sz="2000" u="sng" dirty="0"/>
              <a:t>U.S. EPA’s Climate </a:t>
            </a:r>
            <a:r>
              <a:rPr lang="en-US" sz="2000" u="sng" dirty="0" smtClean="0"/>
              <a:t>Resilience</a:t>
            </a:r>
            <a:br>
              <a:rPr lang="en-US" sz="2000" u="sng" dirty="0" smtClean="0"/>
            </a:br>
            <a:r>
              <a:rPr lang="en-US" sz="2000" u="sng" dirty="0" smtClean="0"/>
              <a:t>Evaluation </a:t>
            </a:r>
            <a:r>
              <a:rPr lang="en-US" sz="2000" u="sng" dirty="0"/>
              <a:t>and Awareness </a:t>
            </a:r>
            <a:r>
              <a:rPr lang="en-US" sz="2000" u="sng" dirty="0" smtClean="0"/>
              <a:t>Tool (CREAT)</a:t>
            </a:r>
            <a:r>
              <a:rPr lang="en-US" sz="2000" dirty="0" smtClean="0"/>
              <a:t> </a:t>
            </a:r>
            <a:r>
              <a:rPr lang="en-US" sz="2000" dirty="0"/>
              <a:t>or a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comparable </a:t>
            </a:r>
            <a:r>
              <a:rPr lang="en-US" sz="2000" dirty="0"/>
              <a:t>approach to identify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vulnerabilities to climate </a:t>
            </a:r>
            <a:r>
              <a:rPr lang="en-US" sz="2000" dirty="0"/>
              <a:t>change </a:t>
            </a:r>
            <a:r>
              <a:rPr lang="en-US" sz="2000" dirty="0" smtClean="0"/>
              <a:t>impacts </a:t>
            </a:r>
            <a:br>
              <a:rPr lang="en-US" sz="2000" dirty="0" smtClean="0"/>
            </a:br>
            <a:r>
              <a:rPr lang="en-US" sz="2000" dirty="0" smtClean="0"/>
              <a:t>at water and wastewater utilities.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400" dirty="0" smtClean="0"/>
              <a:t>State Water Board to distribute </a:t>
            </a:r>
            <a:br>
              <a:rPr lang="en-US" sz="2400" dirty="0" smtClean="0"/>
            </a:br>
            <a:r>
              <a:rPr lang="en-US" sz="2400" dirty="0" smtClean="0"/>
              <a:t>revised survey, </a:t>
            </a:r>
            <a:r>
              <a:rPr lang="en-US" sz="2400" dirty="0" smtClean="0"/>
              <a:t>pushback </a:t>
            </a:r>
            <a:r>
              <a:rPr lang="en-US" sz="2400" dirty="0" smtClean="0"/>
              <a:t>from </a:t>
            </a:r>
            <a:br>
              <a:rPr lang="en-US" sz="2400" dirty="0" smtClean="0"/>
            </a:br>
            <a:r>
              <a:rPr lang="en-US" sz="2400" dirty="0" smtClean="0"/>
              <a:t>RWQCBs</a:t>
            </a:r>
          </a:p>
          <a:p>
            <a:r>
              <a:rPr lang="en-US" sz="2400" dirty="0" smtClean="0"/>
              <a:t>RWQCBs going </a:t>
            </a:r>
            <a:r>
              <a:rPr lang="en-US" sz="2400" dirty="0" smtClean="0"/>
              <a:t>forward </a:t>
            </a: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7500" t="12963" r="20000" b="11481"/>
          <a:stretch/>
        </p:blipFill>
        <p:spPr>
          <a:xfrm rot="517598">
            <a:off x="5156830" y="2490834"/>
            <a:ext cx="3030070" cy="3962400"/>
          </a:xfrm>
          <a:prstGeom prst="rect">
            <a:avLst/>
          </a:prstGeom>
          <a:ln>
            <a:solidFill>
              <a:srgbClr val="040C14"/>
            </a:solidFill>
          </a:ln>
        </p:spPr>
      </p:pic>
    </p:spTree>
    <p:extLst>
      <p:ext uri="{BB962C8B-B14F-4D97-AF65-F5344CB8AC3E}">
        <p14:creationId xmlns:p14="http://schemas.microsoft.com/office/powerpoint/2010/main" val="68988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92162"/>
          </a:xfrm>
        </p:spPr>
        <p:txBody>
          <a:bodyPr/>
          <a:lstStyle/>
          <a:p>
            <a:r>
              <a:rPr lang="en-US" dirty="0" smtClean="0"/>
              <a:t>Coastal </a:t>
            </a:r>
            <a:r>
              <a:rPr lang="en-US" dirty="0" smtClean="0"/>
              <a:t>Commission: Critical Coastal Infrastructure &amp; Climate 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1"/>
            <a:ext cx="8229600" cy="4191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Seeking </a:t>
            </a:r>
            <a:r>
              <a:rPr lang="en-US" sz="2400" dirty="0"/>
              <a:t>input on local planning needs with regard to built community </a:t>
            </a:r>
            <a:r>
              <a:rPr lang="en-US" sz="2400" dirty="0" smtClean="0"/>
              <a:t>assets along the coast: </a:t>
            </a:r>
          </a:p>
          <a:p>
            <a:pPr lvl="1"/>
            <a:r>
              <a:rPr lang="en-US" sz="2400" dirty="0" smtClean="0"/>
              <a:t> </a:t>
            </a:r>
            <a:r>
              <a:rPr lang="en-US" sz="2000" dirty="0" smtClean="0"/>
              <a:t>Roads</a:t>
            </a:r>
          </a:p>
          <a:p>
            <a:pPr lvl="1"/>
            <a:r>
              <a:rPr lang="en-US" sz="2000" dirty="0" smtClean="0"/>
              <a:t> Utility lines</a:t>
            </a:r>
          </a:p>
          <a:p>
            <a:pPr lvl="1"/>
            <a:r>
              <a:rPr lang="en-US" sz="2000" dirty="0"/>
              <a:t> </a:t>
            </a:r>
            <a:r>
              <a:rPr lang="en-US" sz="2000" dirty="0" smtClean="0"/>
              <a:t>Water </a:t>
            </a:r>
            <a:r>
              <a:rPr lang="en-US" sz="2000" dirty="0"/>
              <a:t>supply </a:t>
            </a:r>
            <a:r>
              <a:rPr lang="en-US" sz="2000" dirty="0" smtClean="0"/>
              <a:t>storage/conveyance</a:t>
            </a:r>
          </a:p>
          <a:p>
            <a:pPr lvl="1"/>
            <a:r>
              <a:rPr lang="en-US" sz="2000" dirty="0"/>
              <a:t> </a:t>
            </a:r>
            <a:r>
              <a:rPr lang="en-US" sz="2000" dirty="0" smtClean="0"/>
              <a:t>Wastewater </a:t>
            </a:r>
            <a:r>
              <a:rPr lang="en-US" sz="2000" dirty="0"/>
              <a:t>treatment </a:t>
            </a:r>
            <a:r>
              <a:rPr lang="en-US" sz="2000" dirty="0" smtClean="0"/>
              <a:t>systems</a:t>
            </a:r>
          </a:p>
          <a:p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Various </a:t>
            </a:r>
            <a:r>
              <a:rPr lang="en-US" sz="2400" dirty="0" smtClean="0"/>
              <a:t>smaller coastal WWTPs in discussions regarding “managed retreat” and permit negotiations</a:t>
            </a:r>
          </a:p>
        </p:txBody>
      </p:sp>
    </p:spTree>
    <p:extLst>
      <p:ext uri="{BB962C8B-B14F-4D97-AF65-F5344CB8AC3E}">
        <p14:creationId xmlns:p14="http://schemas.microsoft.com/office/powerpoint/2010/main" val="357387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America’s Water Infrastructure Act 2018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937517"/>
            <a:ext cx="8763000" cy="4983164"/>
          </a:xfrm>
        </p:spPr>
        <p:txBody>
          <a:bodyPr>
            <a:noAutofit/>
          </a:bodyPr>
          <a:lstStyle/>
          <a:p>
            <a:r>
              <a:rPr lang="en-US" sz="2400" dirty="0" smtClean="0"/>
              <a:t> S. 3021 Signed </a:t>
            </a:r>
            <a:r>
              <a:rPr lang="en-US" sz="2400" dirty="0"/>
              <a:t>into law Oct 23, 2018</a:t>
            </a:r>
            <a:endParaRPr lang="en-US" sz="2400" dirty="0" smtClean="0"/>
          </a:p>
          <a:p>
            <a:r>
              <a:rPr lang="en-US" sz="2400" dirty="0" smtClean="0"/>
              <a:t> Statutory </a:t>
            </a:r>
            <a:r>
              <a:rPr lang="en-US" sz="2400" dirty="0"/>
              <a:t>requirements for </a:t>
            </a:r>
            <a:r>
              <a:rPr lang="en-US" sz="2400" dirty="0" smtClean="0"/>
              <a:t>“</a:t>
            </a:r>
            <a:r>
              <a:rPr lang="en-US" sz="2400" b="1" dirty="0" smtClean="0"/>
              <a:t>community </a:t>
            </a:r>
            <a:r>
              <a:rPr lang="en-US" sz="2400" b="1" dirty="0"/>
              <a:t>water </a:t>
            </a:r>
            <a:r>
              <a:rPr lang="en-US" sz="2400" b="1" dirty="0" smtClean="0"/>
              <a:t>systems</a:t>
            </a:r>
            <a:r>
              <a:rPr lang="en-US" sz="2400" dirty="0" smtClean="0"/>
              <a:t>”, </a:t>
            </a:r>
            <a:br>
              <a:rPr lang="en-US" sz="2400" dirty="0" smtClean="0"/>
            </a:br>
            <a:r>
              <a:rPr lang="en-US" sz="2400" dirty="0" smtClean="0"/>
              <a:t> not wastewater at this time</a:t>
            </a:r>
          </a:p>
          <a:p>
            <a:r>
              <a:rPr lang="en-US" sz="2400" dirty="0" smtClean="0"/>
              <a:t> Requires community </a:t>
            </a:r>
            <a:r>
              <a:rPr lang="en-US" sz="2400" dirty="0"/>
              <a:t>water systems </a:t>
            </a:r>
            <a:r>
              <a:rPr lang="en-US" sz="2400" dirty="0" smtClean="0"/>
              <a:t>conduct:</a:t>
            </a:r>
          </a:p>
          <a:p>
            <a:pPr lvl="1"/>
            <a:r>
              <a:rPr lang="en-US" sz="2400" dirty="0" smtClean="0"/>
              <a:t> </a:t>
            </a:r>
            <a:r>
              <a:rPr lang="en-US" sz="2000" dirty="0" smtClean="0"/>
              <a:t>Risk </a:t>
            </a:r>
            <a:r>
              <a:rPr lang="en-US" sz="2000" dirty="0"/>
              <a:t>&amp;</a:t>
            </a:r>
            <a:r>
              <a:rPr lang="en-US" sz="2000" dirty="0" smtClean="0"/>
              <a:t> Resilience Assessment</a:t>
            </a:r>
          </a:p>
          <a:p>
            <a:pPr lvl="1"/>
            <a:r>
              <a:rPr lang="en-US" sz="2000" dirty="0" smtClean="0"/>
              <a:t> Prepare/Revise </a:t>
            </a:r>
            <a:r>
              <a:rPr lang="en-US" sz="2000" dirty="0"/>
              <a:t>an </a:t>
            </a:r>
            <a:r>
              <a:rPr lang="en-US" sz="2000" dirty="0" smtClean="0"/>
              <a:t>Emergency Response Plan</a:t>
            </a:r>
          </a:p>
          <a:p>
            <a:r>
              <a:rPr lang="en-US" sz="2400" dirty="0" smtClean="0"/>
              <a:t> Malevolent acts and natural hazards in the context of physical </a:t>
            </a:r>
            <a:br>
              <a:rPr lang="en-US" sz="2400" dirty="0" smtClean="0"/>
            </a:br>
            <a:r>
              <a:rPr lang="en-US" sz="2400" dirty="0" smtClean="0"/>
              <a:t> security and cybersecurity</a:t>
            </a:r>
          </a:p>
          <a:p>
            <a:r>
              <a:rPr lang="en-US" sz="2400" dirty="0" smtClean="0"/>
              <a:t> Utility must submit </a:t>
            </a:r>
            <a:r>
              <a:rPr lang="en-US" sz="2400" dirty="0"/>
              <a:t>letter to </a:t>
            </a:r>
            <a:r>
              <a:rPr lang="en-US" sz="2400" dirty="0" smtClean="0"/>
              <a:t>US EPA certifying </a:t>
            </a:r>
            <a:r>
              <a:rPr lang="en-US" sz="2400" dirty="0"/>
              <a:t>both </a:t>
            </a:r>
            <a:r>
              <a:rPr lang="en-US" sz="2400" dirty="0" smtClean="0"/>
              <a:t>are complete, </a:t>
            </a:r>
            <a:br>
              <a:rPr lang="en-US" sz="2400" dirty="0" smtClean="0"/>
            </a:br>
            <a:r>
              <a:rPr lang="en-US" sz="2400" dirty="0" smtClean="0"/>
              <a:t> every </a:t>
            </a:r>
            <a:r>
              <a:rPr lang="en-US" sz="2400" dirty="0"/>
              <a:t>five </a:t>
            </a:r>
            <a:r>
              <a:rPr lang="en-US" sz="2400" dirty="0" smtClean="0"/>
              <a:t>years thereafter</a:t>
            </a:r>
          </a:p>
          <a:p>
            <a:r>
              <a:rPr lang="en-US" sz="2400" dirty="0" smtClean="0"/>
              <a:t> Failure </a:t>
            </a:r>
            <a:r>
              <a:rPr lang="en-US" sz="2400" dirty="0"/>
              <a:t>to submit </a:t>
            </a:r>
            <a:r>
              <a:rPr lang="en-US" sz="2400" dirty="0" smtClean="0"/>
              <a:t>results in enforcement &amp; penalty </a:t>
            </a:r>
            <a:r>
              <a:rPr lang="en-US" sz="2400" dirty="0"/>
              <a:t>up to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$25,000/day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9220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America’s Water Infrastructure Act 2018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371600"/>
          <a:ext cx="8229600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1400"/>
                <a:gridCol w="2438400"/>
                <a:gridCol w="2209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Community Water System </a:t>
                      </a:r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(</a:t>
                      </a:r>
                      <a:r>
                        <a:rPr lang="en-US" sz="2000" dirty="0"/>
                        <a:t>population served)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Risk </a:t>
                      </a:r>
                      <a:r>
                        <a:rPr lang="en-US" sz="2000" dirty="0" smtClean="0"/>
                        <a:t>&amp;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Resilience </a:t>
                      </a:r>
                      <a:r>
                        <a:rPr lang="en-US" sz="2000" dirty="0"/>
                        <a:t>Assessment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Emergency Response Plan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&gt;100,000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Mar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31</a:t>
                      </a:r>
                      <a:r>
                        <a:rPr lang="en-US" sz="2000" dirty="0"/>
                        <a:t>, 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Sept </a:t>
                      </a:r>
                      <a:r>
                        <a:rPr lang="en-US" sz="2000" dirty="0"/>
                        <a:t>30, 2020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50,000–100,000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Dec </a:t>
                      </a:r>
                      <a:r>
                        <a:rPr lang="en-US" sz="2000" dirty="0"/>
                        <a:t>31, 2020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June 30, 2021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3,300–50,000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June 30, 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Dec </a:t>
                      </a:r>
                      <a:r>
                        <a:rPr lang="en-US" sz="2000" dirty="0"/>
                        <a:t>30, 2021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3581400"/>
            <a:ext cx="8229600" cy="2544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2641" indent="-172641" algn="l" defTabSz="685800" rtl="0" eaLnBrk="1" latinLnBrk="0" hangingPunct="1">
              <a:spcBef>
                <a:spcPct val="20000"/>
              </a:spcBef>
              <a:buClr>
                <a:srgbClr val="D5953B"/>
              </a:buClr>
              <a:buFont typeface="Wingdings" pitchFamily="2" charset="2"/>
              <a:buChar char="§"/>
              <a:defRPr sz="280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  <a:lvl2pPr marL="301229" indent="-126206" algn="l" defTabSz="685800" rtl="0" eaLnBrk="1" latinLnBrk="0" hangingPunct="1">
              <a:spcBef>
                <a:spcPct val="20000"/>
              </a:spcBef>
              <a:buClr>
                <a:srgbClr val="96C055"/>
              </a:buClr>
              <a:buFont typeface="Arial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D</a:t>
            </a:r>
            <a:r>
              <a:rPr lang="en-US" sz="2400" dirty="0" smtClean="0"/>
              <a:t>oes not define how a utility must complete the RRA or ERP, but does support the use of voluntary consensus standards recognized by USEPA for purposes of compliance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6206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912" y="685800"/>
            <a:ext cx="8229600" cy="639762"/>
          </a:xfrm>
        </p:spPr>
        <p:txBody>
          <a:bodyPr/>
          <a:lstStyle/>
          <a:p>
            <a:r>
              <a:rPr lang="en-US" dirty="0" smtClean="0"/>
              <a:t>Guidance documents &amp; standards provide compliance framework for RRAs &amp; ERPs</a:t>
            </a:r>
            <a:endParaRPr lang="en-US" dirty="0"/>
          </a:p>
        </p:txBody>
      </p:sp>
      <p:pic>
        <p:nvPicPr>
          <p:cNvPr id="5122" name="Picture 2" descr="Image result for J100 document ris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" r="5264"/>
          <a:stretch/>
        </p:blipFill>
        <p:spPr bwMode="auto">
          <a:xfrm>
            <a:off x="4572000" y="2257456"/>
            <a:ext cx="19812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G300 sourcewater protec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0"/>
          <a:stretch/>
        </p:blipFill>
        <p:spPr bwMode="auto">
          <a:xfrm>
            <a:off x="2286000" y="2269331"/>
            <a:ext cx="2076457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ANSI/AWWA G4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0"/>
            <a:ext cx="1995202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5181600"/>
            <a:ext cx="2057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AWWA </a:t>
            </a:r>
            <a:r>
              <a:rPr lang="en-US" sz="2400" b="1" dirty="0" err="1" smtClean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G430</a:t>
            </a:r>
            <a:endParaRPr lang="en-US" sz="2400" b="1" dirty="0" smtClean="0">
              <a:solidFill>
                <a:schemeClr val="bg2">
                  <a:lumMod val="1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13435" y="5164931"/>
            <a:ext cx="2049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AWWA </a:t>
            </a:r>
            <a:r>
              <a:rPr lang="en-US" sz="2400" b="1" dirty="0" err="1" smtClean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G300</a:t>
            </a:r>
            <a:endParaRPr lang="en-US" sz="2400" b="1" dirty="0" smtClean="0">
              <a:solidFill>
                <a:schemeClr val="bg2">
                  <a:lumMod val="1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06712" y="5181600"/>
            <a:ext cx="1967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AWWA J100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0211" t="49149" r="83661" b="25414"/>
          <a:stretch/>
        </p:blipFill>
        <p:spPr>
          <a:xfrm>
            <a:off x="6705600" y="2286000"/>
            <a:ext cx="2209800" cy="28670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26382" y="5153055"/>
            <a:ext cx="2189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AWWA G440</a:t>
            </a:r>
          </a:p>
        </p:txBody>
      </p:sp>
    </p:spTree>
    <p:extLst>
      <p:ext uri="{BB962C8B-B14F-4D97-AF65-F5344CB8AC3E}">
        <p14:creationId xmlns:p14="http://schemas.microsoft.com/office/powerpoint/2010/main" val="151778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981200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sz="3200" b="1" u="sng" spc="-5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b="1" spc="-5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 Quality, </a:t>
            </a:r>
            <a:r>
              <a:rPr lang="en-US" sz="3200" b="1" u="sng" spc="-5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b="1" spc="-5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limate Change, &amp; </a:t>
            </a:r>
            <a:br>
              <a:rPr lang="en-US" sz="3200" b="1" spc="-5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u="sng" spc="-5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3200" b="1" spc="-5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nergy (ACE) Workgroup Update </a:t>
            </a:r>
            <a:endParaRPr lang="en-US" sz="36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33800"/>
            <a:ext cx="6400800" cy="976853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</a:rPr>
              <a:t>Sarah A. Deslauriers, P.E., </a:t>
            </a:r>
            <a:r>
              <a:rPr lang="en-US" sz="2400" dirty="0" err="1" smtClean="0">
                <a:solidFill>
                  <a:schemeClr val="tx1">
                    <a:lumMod val="75000"/>
                  </a:schemeClr>
                </a:solidFill>
              </a:rPr>
              <a:t>ENV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</a:rPr>
              <a:t> SP</a:t>
            </a:r>
          </a:p>
          <a:p>
            <a:pPr algn="l">
              <a:spcBef>
                <a:spcPts val="0"/>
              </a:spcBef>
            </a:pP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</a:rPr>
              <a:t>Climate Change Program Manager</a:t>
            </a:r>
            <a:endParaRPr lang="en-US" sz="24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3400" y="685800"/>
            <a:ext cx="7876177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266CAE"/>
                </a:solidFill>
                <a:latin typeface="Roboto" pitchFamily="2" charset="0"/>
                <a:ea typeface="Roboto" pitchFamily="2" charset="0"/>
                <a:cs typeface="+mj-cs"/>
              </a:defRPr>
            </a:lvl1pPr>
          </a:lstStyle>
          <a:p>
            <a:pPr algn="l"/>
            <a:r>
              <a:rPr lang="en-US" sz="1600" b="1" cap="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</a:t>
            </a:r>
            <a:r>
              <a:rPr lang="en-US" sz="1600" b="1" cap="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16, 2019 </a:t>
            </a:r>
            <a:r>
              <a:rPr lang="en-US" sz="1600" b="1" cap="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BACWA Executive Board Meeting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-10758" y="1435330"/>
            <a:ext cx="8420335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420"/>
            <a:ext cx="8229600" cy="966107"/>
          </a:xfrm>
        </p:spPr>
        <p:txBody>
          <a:bodyPr/>
          <a:lstStyle/>
          <a:p>
            <a:r>
              <a:rPr lang="en-US" dirty="0" smtClean="0"/>
              <a:t>California to be Carbon Neutral by 2045!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498316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 Executive Order B-55-18</a:t>
            </a:r>
            <a:endParaRPr lang="en-US" sz="2400" dirty="0"/>
          </a:p>
          <a:p>
            <a:r>
              <a:rPr lang="en-US" sz="2400" dirty="0" smtClean="0"/>
              <a:t> SB 100: </a:t>
            </a:r>
            <a:br>
              <a:rPr lang="en-US" sz="2400" dirty="0" smtClean="0"/>
            </a:br>
            <a:r>
              <a:rPr lang="en-US" sz="2400" dirty="0" smtClean="0"/>
              <a:t> 100% Clean Energy Act</a:t>
            </a:r>
          </a:p>
          <a:p>
            <a:pPr lvl="1"/>
            <a:r>
              <a:rPr lang="en-US" sz="2400" dirty="0"/>
              <a:t> </a:t>
            </a:r>
            <a:r>
              <a:rPr lang="en-US" sz="2000" dirty="0" smtClean="0"/>
              <a:t>50% by 2026 (no longer 2030)</a:t>
            </a:r>
          </a:p>
          <a:p>
            <a:pPr lvl="1"/>
            <a:r>
              <a:rPr lang="en-US" sz="2000" dirty="0"/>
              <a:t> </a:t>
            </a:r>
            <a:r>
              <a:rPr lang="en-US" sz="2000" dirty="0" smtClean="0"/>
              <a:t>60% by 2030</a:t>
            </a:r>
          </a:p>
          <a:p>
            <a:pPr lvl="1"/>
            <a:r>
              <a:rPr lang="en-US" sz="2000" dirty="0"/>
              <a:t> </a:t>
            </a:r>
            <a:r>
              <a:rPr lang="en-US" sz="2000" dirty="0" smtClean="0"/>
              <a:t>100% by 2045 (w/out increasing</a:t>
            </a:r>
            <a:br>
              <a:rPr lang="en-US" sz="2000" dirty="0" smtClean="0"/>
            </a:br>
            <a:r>
              <a:rPr lang="en-US" sz="2000" dirty="0" smtClean="0"/>
              <a:t> GHG emissions in Western Grid)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SB 1440: </a:t>
            </a:r>
            <a:br>
              <a:rPr lang="en-US" sz="2400" dirty="0" smtClean="0"/>
            </a:br>
            <a:r>
              <a:rPr lang="en-US" sz="2400" dirty="0" smtClean="0"/>
              <a:t> Biomethane Procurement</a:t>
            </a:r>
          </a:p>
          <a:p>
            <a:pPr lvl="1"/>
            <a:r>
              <a:rPr lang="en-US" sz="2400" dirty="0"/>
              <a:t> </a:t>
            </a:r>
            <a:r>
              <a:rPr lang="en-US" sz="2000" dirty="0" smtClean="0"/>
              <a:t>Requires PUC to </a:t>
            </a:r>
            <a:r>
              <a:rPr lang="en-US" sz="2000" u="sng" dirty="0" smtClean="0"/>
              <a:t>consider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adopting policies &amp; incentives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166" t="12127" r="80000" b="9178"/>
          <a:stretch/>
        </p:blipFill>
        <p:spPr>
          <a:xfrm>
            <a:off x="5241324" y="848278"/>
            <a:ext cx="3875903" cy="6020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07" t="12147" r="76667" b="41512"/>
          <a:stretch/>
        </p:blipFill>
        <p:spPr>
          <a:xfrm>
            <a:off x="4452540" y="2255110"/>
            <a:ext cx="4343172" cy="27555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20038" y="2992398"/>
            <a:ext cx="3657600" cy="5334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3963881" y="1162664"/>
            <a:ext cx="1066800" cy="3048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76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39762"/>
          </a:xfrm>
        </p:spPr>
        <p:txBody>
          <a:bodyPr/>
          <a:lstStyle/>
          <a:p>
            <a:r>
              <a:rPr lang="en-US" dirty="0"/>
              <a:t>Using Land Management (and Biosolids?) to Meet </a:t>
            </a:r>
            <a:r>
              <a:rPr lang="en-US" dirty="0" smtClean="0"/>
              <a:t>GHG </a:t>
            </a:r>
            <a:r>
              <a:rPr lang="en-US" dirty="0"/>
              <a:t>Targets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754563"/>
          </a:xfrm>
        </p:spPr>
        <p:txBody>
          <a:bodyPr/>
          <a:lstStyle/>
          <a:p>
            <a:r>
              <a:rPr lang="en-US" dirty="0" smtClean="0"/>
              <a:t> Health Soils Initiative</a:t>
            </a:r>
          </a:p>
          <a:p>
            <a:r>
              <a:rPr lang="en-US" dirty="0" smtClean="0"/>
              <a:t> Forest Carbon Plan</a:t>
            </a:r>
          </a:p>
          <a:p>
            <a:r>
              <a:rPr lang="en-US" dirty="0"/>
              <a:t> Natural &amp; Working Lands Climate Change </a:t>
            </a:r>
            <a:br>
              <a:rPr lang="en-US" dirty="0"/>
            </a:br>
            <a:r>
              <a:rPr lang="en-US" dirty="0"/>
              <a:t> Implementation </a:t>
            </a:r>
            <a:r>
              <a:rPr lang="en-US" dirty="0" smtClean="0"/>
              <a:t>Plan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822" t="34153" r="64496" b="33581"/>
          <a:stretch/>
        </p:blipFill>
        <p:spPr>
          <a:xfrm>
            <a:off x="1371600" y="3694632"/>
            <a:ext cx="6019800" cy="2934769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44336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139" y="228600"/>
            <a:ext cx="8229600" cy="990600"/>
          </a:xfrm>
        </p:spPr>
        <p:txBody>
          <a:bodyPr/>
          <a:lstStyle/>
          <a:p>
            <a:r>
              <a:rPr lang="en-US" dirty="0" smtClean="0"/>
              <a:t>New Offset </a:t>
            </a:r>
            <a:r>
              <a:rPr lang="en-US" dirty="0" smtClean="0"/>
              <a:t>Protocol Development –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ARB </a:t>
            </a:r>
            <a:r>
              <a:rPr lang="en-US" dirty="0" smtClean="0"/>
              <a:t>mandated efforts under AB 398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077200" cy="5410200"/>
          </a:xfrm>
        </p:spPr>
        <p:txBody>
          <a:bodyPr>
            <a:normAutofit/>
          </a:bodyPr>
          <a:lstStyle/>
          <a:p>
            <a:pPr>
              <a:lnSpc>
                <a:spcPct val="112000"/>
              </a:lnSpc>
              <a:spcBef>
                <a:spcPts val="0"/>
              </a:spcBef>
            </a:pPr>
            <a:r>
              <a:rPr lang="en-US" sz="2200" dirty="0" smtClean="0"/>
              <a:t>Forming </a:t>
            </a:r>
            <a:r>
              <a:rPr lang="en-US" sz="2200" dirty="0" smtClean="0"/>
              <a:t>Task </a:t>
            </a:r>
            <a:r>
              <a:rPr lang="en-US" sz="2200" dirty="0" smtClean="0"/>
              <a:t>Force to establish new protocols for use in post-2020 Cap-and-Trade </a:t>
            </a:r>
            <a:r>
              <a:rPr lang="en-US" sz="2200" dirty="0" smtClean="0"/>
              <a:t>Program (only four exist)</a:t>
            </a:r>
            <a:endParaRPr lang="en-US" sz="2200" dirty="0" smtClean="0"/>
          </a:p>
          <a:p>
            <a:r>
              <a:rPr lang="en-US" sz="2200" dirty="0" smtClean="0"/>
              <a:t> Looking for representatives from the following sectors:</a:t>
            </a:r>
          </a:p>
          <a:p>
            <a:pPr lvl="1"/>
            <a:r>
              <a:rPr lang="en-US" sz="1900" dirty="0" smtClean="0"/>
              <a:t>Scientists</a:t>
            </a:r>
            <a:endParaRPr lang="en-US" sz="1900" dirty="0"/>
          </a:p>
          <a:p>
            <a:pPr lvl="1"/>
            <a:r>
              <a:rPr lang="en-US" sz="1900" dirty="0" smtClean="0"/>
              <a:t>Air </a:t>
            </a:r>
            <a:r>
              <a:rPr lang="en-US" sz="1900" dirty="0"/>
              <a:t>pollution </a:t>
            </a:r>
            <a:r>
              <a:rPr lang="en-US" sz="1900" dirty="0" smtClean="0"/>
              <a:t>control / </a:t>
            </a:r>
            <a:r>
              <a:rPr lang="en-US" sz="1900" dirty="0"/>
              <a:t>air quality management districts</a:t>
            </a:r>
          </a:p>
          <a:p>
            <a:pPr lvl="1"/>
            <a:r>
              <a:rPr lang="en-US" sz="1900" dirty="0" smtClean="0"/>
              <a:t>Carbon </a:t>
            </a:r>
            <a:r>
              <a:rPr lang="en-US" sz="1900" dirty="0"/>
              <a:t>market experts</a:t>
            </a:r>
          </a:p>
          <a:p>
            <a:pPr lvl="1"/>
            <a:r>
              <a:rPr lang="en-US" sz="1900" dirty="0" smtClean="0"/>
              <a:t>Tribal </a:t>
            </a:r>
            <a:r>
              <a:rPr lang="en-US" sz="1900" dirty="0"/>
              <a:t>representatives</a:t>
            </a:r>
          </a:p>
          <a:p>
            <a:pPr lvl="1"/>
            <a:r>
              <a:rPr lang="en-US" sz="1900" dirty="0" smtClean="0"/>
              <a:t>Environmental </a:t>
            </a:r>
            <a:r>
              <a:rPr lang="en-US" sz="1900" dirty="0"/>
              <a:t>Justice </a:t>
            </a:r>
            <a:r>
              <a:rPr lang="en-US" sz="1900" dirty="0" smtClean="0"/>
              <a:t>advocates</a:t>
            </a:r>
            <a:endParaRPr lang="en-US" sz="1900" dirty="0"/>
          </a:p>
          <a:p>
            <a:pPr lvl="1"/>
            <a:r>
              <a:rPr lang="en-US" sz="1900" dirty="0" smtClean="0"/>
              <a:t>Labor </a:t>
            </a:r>
            <a:r>
              <a:rPr lang="en-US" sz="1900" dirty="0"/>
              <a:t>and Workforce representatives</a:t>
            </a:r>
          </a:p>
          <a:p>
            <a:pPr lvl="1"/>
            <a:r>
              <a:rPr lang="en-US" sz="1900" dirty="0" smtClean="0"/>
              <a:t>Forestry </a:t>
            </a:r>
            <a:r>
              <a:rPr lang="en-US" sz="1900" dirty="0"/>
              <a:t>experts</a:t>
            </a:r>
          </a:p>
          <a:p>
            <a:pPr lvl="1"/>
            <a:r>
              <a:rPr lang="en-US" sz="1900" dirty="0" smtClean="0"/>
              <a:t>Agriculture </a:t>
            </a:r>
            <a:r>
              <a:rPr lang="en-US" sz="1900" dirty="0"/>
              <a:t>experts</a:t>
            </a:r>
          </a:p>
          <a:p>
            <a:pPr lvl="1"/>
            <a:r>
              <a:rPr lang="en-US" sz="1900" dirty="0" smtClean="0"/>
              <a:t>Environmental </a:t>
            </a:r>
            <a:r>
              <a:rPr lang="en-US" sz="1900" dirty="0"/>
              <a:t>advocates</a:t>
            </a:r>
          </a:p>
          <a:p>
            <a:pPr lvl="1"/>
            <a:r>
              <a:rPr lang="en-US" sz="1900" dirty="0" smtClean="0"/>
              <a:t>Conservation </a:t>
            </a:r>
            <a:r>
              <a:rPr lang="en-US" sz="1900" dirty="0"/>
              <a:t>advocates</a:t>
            </a:r>
          </a:p>
          <a:p>
            <a:pPr lvl="1"/>
            <a:r>
              <a:rPr lang="en-US" sz="1900" dirty="0" smtClean="0"/>
              <a:t>Dairy experts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407648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020762"/>
          </a:xfrm>
        </p:spPr>
        <p:txBody>
          <a:bodyPr/>
          <a:lstStyle/>
          <a:p>
            <a:r>
              <a:rPr lang="en-US" dirty="0" smtClean="0"/>
              <a:t>New Offset </a:t>
            </a:r>
            <a:r>
              <a:rPr lang="en-US" dirty="0" smtClean="0"/>
              <a:t>Protocol Development –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American </a:t>
            </a:r>
            <a:r>
              <a:rPr lang="en-US" dirty="0" smtClean="0"/>
              <a:t>Carbon Registry (ACR), Voluntary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49530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dirty="0" smtClean="0"/>
              <a:t>ACR serves as a resource to </a:t>
            </a:r>
            <a:r>
              <a:rPr lang="en-US" sz="2400" dirty="0" smtClean="0"/>
              <a:t>ARB</a:t>
            </a:r>
            <a:endParaRPr lang="en-US" sz="2400" dirty="0" smtClean="0"/>
          </a:p>
          <a:p>
            <a:pPr>
              <a:spcBef>
                <a:spcPts val="0"/>
              </a:spcBef>
            </a:pPr>
            <a:r>
              <a:rPr lang="en-US" sz="2400" dirty="0" smtClean="0"/>
              <a:t>Interest </a:t>
            </a:r>
            <a:r>
              <a:rPr lang="en-US" sz="2400" dirty="0" smtClean="0"/>
              <a:t>in municipal wastewater (Karen </a:t>
            </a:r>
            <a:r>
              <a:rPr lang="en-US" sz="2400" dirty="0" err="1" smtClean="0"/>
              <a:t>Fligger</a:t>
            </a:r>
            <a:r>
              <a:rPr lang="en-US" sz="2400" dirty="0" smtClean="0"/>
              <a:t>, EPA)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Junior staff building excel-based </a:t>
            </a:r>
            <a:r>
              <a:rPr lang="en-US" sz="2400" dirty="0"/>
              <a:t>tool </a:t>
            </a:r>
            <a:r>
              <a:rPr lang="en-US" sz="2400" dirty="0" smtClean="0"/>
              <a:t>Treatment </a:t>
            </a:r>
            <a:r>
              <a:rPr lang="en-US" sz="2400" dirty="0"/>
              <a:t>of </a:t>
            </a:r>
            <a:r>
              <a:rPr lang="en-US" sz="2400" dirty="0" smtClean="0"/>
              <a:t>Wastewater</a:t>
            </a:r>
          </a:p>
          <a:p>
            <a:pPr>
              <a:spcBef>
                <a:spcPts val="0"/>
              </a:spcBef>
            </a:pPr>
            <a:r>
              <a:rPr lang="en-US" sz="2400" dirty="0" smtClean="0"/>
              <a:t>No </a:t>
            </a:r>
            <a:r>
              <a:rPr lang="en-US" sz="2400" dirty="0"/>
              <a:t>wastewater experience or exposure to a treatment plant </a:t>
            </a:r>
          </a:p>
          <a:p>
            <a:pPr>
              <a:spcBef>
                <a:spcPts val="0"/>
              </a:spcBef>
            </a:pPr>
            <a:endParaRPr lang="en-US" sz="2400" dirty="0" smtClean="0"/>
          </a:p>
          <a:p>
            <a:pPr>
              <a:spcBef>
                <a:spcPts val="0"/>
              </a:spcBef>
            </a:pPr>
            <a:r>
              <a:rPr lang="en-US" sz="2400" dirty="0" smtClean="0"/>
              <a:t>Reached out to CASA to understand variables, specifically COD (Chemical </a:t>
            </a:r>
            <a:r>
              <a:rPr lang="en-US" sz="2400" dirty="0"/>
              <a:t>O</a:t>
            </a:r>
            <a:r>
              <a:rPr lang="en-US" sz="2400" dirty="0" smtClean="0"/>
              <a:t>xygen Demand), electricity consumption, and fossil fuel use onsite (not transportation</a:t>
            </a:r>
            <a:r>
              <a:rPr lang="en-US" sz="2400" dirty="0" smtClean="0"/>
              <a:t>)</a:t>
            </a:r>
            <a:endParaRPr lang="en-US" sz="2400" dirty="0" smtClean="0"/>
          </a:p>
          <a:p>
            <a:pPr marL="0" indent="0">
              <a:spcBef>
                <a:spcPts val="0"/>
              </a:spcBef>
              <a:buNone/>
            </a:pPr>
            <a:endParaRPr lang="en-US" sz="2400" dirty="0" smtClean="0"/>
          </a:p>
          <a:p>
            <a:pPr>
              <a:spcBef>
                <a:spcPts val="0"/>
              </a:spcBef>
            </a:pPr>
            <a:r>
              <a:rPr lang="en-US" sz="2400" dirty="0" smtClean="0"/>
              <a:t>Reviewing preliminary spreadsheet tool</a:t>
            </a:r>
          </a:p>
        </p:txBody>
      </p:sp>
    </p:spTree>
    <p:extLst>
      <p:ext uri="{BB962C8B-B14F-4D97-AF65-F5344CB8AC3E}">
        <p14:creationId xmlns:p14="http://schemas.microsoft.com/office/powerpoint/2010/main" val="66672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533400"/>
            <a:ext cx="7772400" cy="44958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dirty="0" smtClean="0">
                <a:latin typeface="Calibri" panose="020F0502020204030204" pitchFamily="34" charset="0"/>
                <a:ea typeface="+mj-ea"/>
              </a:rPr>
              <a:t>Thank You!...Questions?</a:t>
            </a:r>
            <a:br>
              <a:rPr lang="en-US" sz="4000" dirty="0" smtClean="0">
                <a:latin typeface="Calibri" panose="020F0502020204030204" pitchFamily="34" charset="0"/>
                <a:ea typeface="+mj-ea"/>
              </a:rPr>
            </a:br>
            <a:r>
              <a:rPr lang="en-US" sz="4000" dirty="0" smtClean="0">
                <a:latin typeface="Calibri" panose="020F0502020204030204" pitchFamily="34" charset="0"/>
                <a:ea typeface="+mj-ea"/>
              </a:rPr>
              <a:t/>
            </a:r>
            <a:br>
              <a:rPr lang="en-US" sz="4000" dirty="0" smtClean="0">
                <a:latin typeface="Calibri" panose="020F0502020204030204" pitchFamily="34" charset="0"/>
                <a:ea typeface="+mj-ea"/>
              </a:rPr>
            </a:br>
            <a:r>
              <a:rPr lang="en-US" sz="2800" b="1" dirty="0" smtClean="0">
                <a:latin typeface="Calibri" panose="020F0502020204030204" pitchFamily="34" charset="0"/>
                <a:ea typeface="+mj-ea"/>
              </a:rPr>
              <a:t>Next Meeting: </a:t>
            </a:r>
            <a:r>
              <a:rPr lang="en-US" sz="2800" dirty="0" smtClean="0">
                <a:latin typeface="Calibri" panose="020F0502020204030204" pitchFamily="34" charset="0"/>
                <a:ea typeface="+mj-ea"/>
              </a:rPr>
              <a:t/>
            </a:r>
            <a:br>
              <a:rPr lang="en-US" sz="2800" dirty="0" smtClean="0">
                <a:latin typeface="Calibri" panose="020F0502020204030204" pitchFamily="34" charset="0"/>
                <a:ea typeface="+mj-ea"/>
              </a:rPr>
            </a:br>
            <a:r>
              <a:rPr lang="en-US" sz="2800" u="sng" dirty="0" smtClean="0">
                <a:latin typeface="Calibri" panose="020F0502020204030204" pitchFamily="34" charset="0"/>
                <a:ea typeface="+mj-ea"/>
              </a:rPr>
              <a:t>A</a:t>
            </a:r>
            <a:r>
              <a:rPr lang="en-US" sz="2800" dirty="0" smtClean="0">
                <a:latin typeface="Calibri" panose="020F0502020204030204" pitchFamily="34" charset="0"/>
                <a:ea typeface="+mj-ea"/>
              </a:rPr>
              <a:t>ir Quality, </a:t>
            </a:r>
            <a:r>
              <a:rPr lang="en-US" sz="2800" u="sng" dirty="0" smtClean="0">
                <a:latin typeface="Calibri" panose="020F0502020204030204" pitchFamily="34" charset="0"/>
                <a:ea typeface="+mj-ea"/>
              </a:rPr>
              <a:t>C</a:t>
            </a:r>
            <a:r>
              <a:rPr lang="en-US" sz="2800" dirty="0" smtClean="0">
                <a:latin typeface="Calibri" panose="020F0502020204030204" pitchFamily="34" charset="0"/>
                <a:ea typeface="+mj-ea"/>
              </a:rPr>
              <a:t>limate Change, &amp; </a:t>
            </a:r>
            <a:r>
              <a:rPr lang="en-US" sz="2800" u="sng" dirty="0" smtClean="0">
                <a:latin typeface="Calibri" panose="020F0502020204030204" pitchFamily="34" charset="0"/>
                <a:ea typeface="+mj-ea"/>
              </a:rPr>
              <a:t>E</a:t>
            </a:r>
            <a:r>
              <a:rPr lang="en-US" sz="2800" dirty="0" smtClean="0">
                <a:latin typeface="Calibri" panose="020F0502020204030204" pitchFamily="34" charset="0"/>
                <a:ea typeface="+mj-ea"/>
              </a:rPr>
              <a:t>nergy -</a:t>
            </a:r>
            <a:br>
              <a:rPr lang="en-US" sz="2800" dirty="0" smtClean="0">
                <a:latin typeface="Calibri" panose="020F0502020204030204" pitchFamily="34" charset="0"/>
                <a:ea typeface="+mj-ea"/>
              </a:rPr>
            </a:br>
            <a:r>
              <a:rPr lang="en-US" sz="2800" dirty="0" smtClean="0">
                <a:latin typeface="Calibri" panose="020F0502020204030204" pitchFamily="34" charset="0"/>
                <a:ea typeface="+mj-ea"/>
              </a:rPr>
              <a:t>ACE Workgroup</a:t>
            </a:r>
            <a:br>
              <a:rPr lang="en-US" sz="2800" dirty="0" smtClean="0">
                <a:latin typeface="Calibri" panose="020F0502020204030204" pitchFamily="34" charset="0"/>
                <a:ea typeface="+mj-ea"/>
              </a:rPr>
            </a:br>
            <a:r>
              <a:rPr lang="en-US" sz="2800" dirty="0" smtClean="0">
                <a:ea typeface="+mj-ea"/>
              </a:rPr>
              <a:t>September 12</a:t>
            </a:r>
            <a:r>
              <a:rPr lang="en-US" sz="2800" baseline="30000" dirty="0" smtClean="0">
                <a:ea typeface="+mj-ea"/>
              </a:rPr>
              <a:t>th</a:t>
            </a:r>
            <a:r>
              <a:rPr lang="en-US" sz="2800" dirty="0" smtClean="0">
                <a:ea typeface="+mj-ea"/>
              </a:rPr>
              <a:t>, noon – 3 pm</a:t>
            </a:r>
            <a:r>
              <a:rPr lang="en-US" sz="2800" dirty="0">
                <a:ea typeface="+mj-ea"/>
              </a:rPr>
              <a:t/>
            </a:r>
            <a:br>
              <a:rPr lang="en-US" sz="2800" dirty="0">
                <a:ea typeface="+mj-ea"/>
              </a:rPr>
            </a:br>
            <a:r>
              <a:rPr lang="en-US" sz="2800" dirty="0" smtClean="0">
                <a:latin typeface="Calibri" panose="020F0502020204030204" pitchFamily="34" charset="0"/>
                <a:ea typeface="+mj-ea"/>
              </a:rPr>
              <a:t>In-Person/Conference </a:t>
            </a:r>
            <a:r>
              <a:rPr lang="en-US" sz="2800" dirty="0" smtClean="0">
                <a:latin typeface="Calibri" panose="020F0502020204030204" pitchFamily="34" charset="0"/>
                <a:ea typeface="+mj-ea"/>
              </a:rPr>
              <a:t>Call</a:t>
            </a:r>
            <a:br>
              <a:rPr lang="en-US" sz="2800" dirty="0" smtClean="0">
                <a:latin typeface="Calibri" panose="020F0502020204030204" pitchFamily="34" charset="0"/>
                <a:ea typeface="+mj-ea"/>
              </a:rPr>
            </a:br>
            <a:r>
              <a:rPr lang="en-US" sz="2800" dirty="0" smtClean="0">
                <a:latin typeface="Calibri" panose="020F0502020204030204" pitchFamily="34" charset="0"/>
                <a:ea typeface="+mj-ea"/>
              </a:rPr>
              <a:t/>
            </a:r>
            <a:br>
              <a:rPr lang="en-US" sz="2800" dirty="0" smtClean="0">
                <a:latin typeface="Calibri" panose="020F0502020204030204" pitchFamily="34" charset="0"/>
                <a:ea typeface="+mj-ea"/>
              </a:rPr>
            </a:br>
            <a:r>
              <a:rPr lang="en-US" sz="2400" dirty="0" smtClean="0">
                <a:latin typeface="Calibri" panose="020F0502020204030204" pitchFamily="34" charset="0"/>
                <a:ea typeface="+mj-ea"/>
              </a:rPr>
              <a:t>Sarah Deslauriers</a:t>
            </a:r>
            <a:br>
              <a:rPr lang="en-US" sz="2400" dirty="0" smtClean="0">
                <a:latin typeface="Calibri" panose="020F0502020204030204" pitchFamily="34" charset="0"/>
                <a:ea typeface="+mj-ea"/>
              </a:rPr>
            </a:br>
            <a:r>
              <a:rPr lang="en-US" sz="2400" dirty="0" smtClean="0">
                <a:latin typeface="Calibri" panose="020F0502020204030204" pitchFamily="34" charset="0"/>
                <a:ea typeface="+mj-ea"/>
                <a:hlinkClick r:id="rId2"/>
              </a:rPr>
              <a:t>sdeslauriers@Carollo.com</a:t>
            </a:r>
            <a:r>
              <a:rPr lang="en-US" sz="2400" dirty="0" smtClean="0">
                <a:latin typeface="Calibri" panose="020F0502020204030204" pitchFamily="34" charset="0"/>
                <a:ea typeface="+mj-ea"/>
              </a:rPr>
              <a:t/>
            </a:r>
            <a:br>
              <a:rPr lang="en-US" sz="2400" dirty="0" smtClean="0">
                <a:latin typeface="Calibri" panose="020F0502020204030204" pitchFamily="34" charset="0"/>
                <a:ea typeface="+mj-ea"/>
              </a:rPr>
            </a:br>
            <a:r>
              <a:rPr lang="en-US" sz="2400" dirty="0" smtClean="0">
                <a:latin typeface="Calibri" panose="020F0502020204030204" pitchFamily="34" charset="0"/>
                <a:ea typeface="+mj-ea"/>
              </a:rPr>
              <a:t>925-705-6404</a:t>
            </a:r>
            <a:endParaRPr lang="en-US" sz="4000" dirty="0">
              <a:latin typeface="Calibri" panose="020F0502020204030204" pitchFamily="34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32050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7. Biogas/Biomethane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 </a:t>
            </a:r>
            <a:r>
              <a:rPr lang="en-US" b="1" dirty="0" smtClean="0"/>
              <a:t>EPA </a:t>
            </a:r>
            <a:r>
              <a:rPr lang="en-US" b="1" dirty="0"/>
              <a:t>Renewable Fuel Standard RINs </a:t>
            </a:r>
          </a:p>
          <a:p>
            <a:r>
              <a:rPr lang="en-US" dirty="0"/>
              <a:t> </a:t>
            </a:r>
            <a:r>
              <a:rPr lang="en-US" dirty="0" smtClean="0"/>
              <a:t>CPUC </a:t>
            </a:r>
            <a:r>
              <a:rPr lang="en-US" dirty="0"/>
              <a:t>Pipeline Biomethane</a:t>
            </a:r>
          </a:p>
          <a:p>
            <a:r>
              <a:rPr lang="en-US" dirty="0" smtClean="0"/>
              <a:t> Biogas Accidental </a:t>
            </a:r>
            <a:r>
              <a:rPr lang="en-US" dirty="0"/>
              <a:t>Release Prevention &amp; Risk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Management </a:t>
            </a:r>
            <a:r>
              <a:rPr lang="en-US" dirty="0"/>
              <a:t>impacts</a:t>
            </a:r>
          </a:p>
          <a:p>
            <a:r>
              <a:rPr lang="en-US" dirty="0"/>
              <a:t> </a:t>
            </a:r>
            <a:r>
              <a:rPr lang="en-US" dirty="0" smtClean="0"/>
              <a:t>LCFS</a:t>
            </a:r>
            <a:endParaRPr lang="en-US" dirty="0"/>
          </a:p>
          <a:p>
            <a:r>
              <a:rPr lang="en-US" dirty="0"/>
              <a:t> </a:t>
            </a:r>
            <a:r>
              <a:rPr lang="en-US" dirty="0" smtClean="0"/>
              <a:t>Utility-Specific </a:t>
            </a:r>
            <a:r>
              <a:rPr lang="en-US" dirty="0"/>
              <a:t>Biomethane Specifications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for </a:t>
            </a:r>
            <a:r>
              <a:rPr lang="en-US" dirty="0"/>
              <a:t>Pipeline </a:t>
            </a:r>
            <a:r>
              <a:rPr lang="en-US" dirty="0" smtClean="0"/>
              <a:t>Injection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34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7. EPA Renewable Fuel Standard RINs – </a:t>
            </a:r>
            <a:br>
              <a:rPr lang="en-US" dirty="0" smtClean="0"/>
            </a:br>
            <a:r>
              <a:rPr lang="en-US" dirty="0" smtClean="0"/>
              <a:t>Sludge &amp; Food Waste Derived Biogas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371600"/>
            <a:ext cx="8610600" cy="51054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600" dirty="0" smtClean="0"/>
              <a:t> Renewable Identification Number (RIN)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300" dirty="0" smtClean="0"/>
              <a:t>Biogas derived from digestion of sludge = </a:t>
            </a:r>
            <a:r>
              <a:rPr lang="en-US" sz="2300" b="1" dirty="0" smtClean="0"/>
              <a:t>D3</a:t>
            </a:r>
            <a:r>
              <a:rPr lang="en-US" sz="2300" dirty="0" smtClean="0"/>
              <a:t> (cellulosic, highest value)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300" dirty="0" smtClean="0"/>
              <a:t>Biogas derived </a:t>
            </a:r>
            <a:r>
              <a:rPr lang="en-US" sz="2300" dirty="0"/>
              <a:t>from digestion of food waste </a:t>
            </a:r>
            <a:r>
              <a:rPr lang="en-US" sz="2300" dirty="0" smtClean="0"/>
              <a:t>= </a:t>
            </a:r>
            <a:r>
              <a:rPr lang="en-US" sz="2300" b="1" dirty="0">
                <a:solidFill>
                  <a:srgbClr val="040C14"/>
                </a:solidFill>
              </a:rPr>
              <a:t>D5</a:t>
            </a:r>
            <a:r>
              <a:rPr lang="en-US" sz="2300" b="1" dirty="0">
                <a:solidFill>
                  <a:srgbClr val="C00000"/>
                </a:solidFill>
              </a:rPr>
              <a:t> </a:t>
            </a:r>
            <a:r>
              <a:rPr lang="en-US" sz="2300" dirty="0">
                <a:solidFill>
                  <a:srgbClr val="040C14"/>
                </a:solidFill>
              </a:rPr>
              <a:t>(advanced biofuel, </a:t>
            </a:r>
            <a:r>
              <a:rPr lang="en-US" sz="2300" dirty="0" smtClean="0">
                <a:solidFill>
                  <a:srgbClr val="040C14"/>
                </a:solidFill>
              </a:rPr>
              <a:t>lower value)</a:t>
            </a:r>
            <a:endParaRPr lang="en-US" sz="2300" b="1" dirty="0">
              <a:solidFill>
                <a:srgbClr val="C00000"/>
              </a:solidFill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300" dirty="0" smtClean="0"/>
              <a:t>If </a:t>
            </a:r>
            <a:r>
              <a:rPr lang="en-US" sz="2300" dirty="0"/>
              <a:t>co-digesting with food waste, </a:t>
            </a:r>
            <a:r>
              <a:rPr lang="en-US" sz="2300" dirty="0" smtClean="0"/>
              <a:t>all biogas eligible </a:t>
            </a:r>
            <a:r>
              <a:rPr lang="en-US" sz="2300" dirty="0"/>
              <a:t>for </a:t>
            </a:r>
            <a:r>
              <a:rPr lang="en-US" sz="2300" dirty="0" smtClean="0"/>
              <a:t>D5 </a:t>
            </a:r>
            <a:r>
              <a:rPr lang="en-US" sz="2300" dirty="0"/>
              <a:t>RINs </a:t>
            </a:r>
            <a:r>
              <a:rPr lang="en-US" sz="2300" dirty="0" smtClean="0"/>
              <a:t>only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000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 </a:t>
            </a:r>
            <a:r>
              <a:rPr lang="en-US" sz="2600" dirty="0"/>
              <a:t>F</a:t>
            </a:r>
            <a:r>
              <a:rPr lang="en-US" sz="2600" dirty="0" smtClean="0"/>
              <a:t>ederal efforts re-opening discussions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300" dirty="0" smtClean="0"/>
              <a:t>DOE Secretary (Rick Perry) announces "</a:t>
            </a:r>
            <a:r>
              <a:rPr lang="en-US" sz="2300" b="1" dirty="0" smtClean="0"/>
              <a:t>grand </a:t>
            </a:r>
            <a:r>
              <a:rPr lang="en-US" sz="2300" b="1" dirty="0"/>
              <a:t>challenge</a:t>
            </a:r>
            <a:r>
              <a:rPr lang="en-US" sz="2300" dirty="0"/>
              <a:t>" </a:t>
            </a:r>
            <a:r>
              <a:rPr lang="en-US" sz="2300" dirty="0" smtClean="0"/>
              <a:t>in </a:t>
            </a:r>
            <a:r>
              <a:rPr lang="en-US" sz="2300" dirty="0"/>
              <a:t>water-energy nexus space through competition </a:t>
            </a:r>
            <a:r>
              <a:rPr lang="en-US" sz="2300" dirty="0" smtClean="0"/>
              <a:t>seeking </a:t>
            </a:r>
            <a:r>
              <a:rPr lang="en-US" sz="2300" dirty="0"/>
              <a:t>to </a:t>
            </a:r>
            <a:r>
              <a:rPr lang="en-US" sz="2300" b="1" dirty="0"/>
              <a:t>double </a:t>
            </a:r>
            <a:r>
              <a:rPr lang="en-US" sz="2300" b="1" dirty="0" smtClean="0"/>
              <a:t>resources</a:t>
            </a:r>
            <a:r>
              <a:rPr lang="en-US" sz="2300" dirty="0" smtClean="0"/>
              <a:t>—nitrogen</a:t>
            </a:r>
            <a:r>
              <a:rPr lang="en-US" sz="2300" dirty="0"/>
              <a:t>, phosphorus, energy and reuse </a:t>
            </a:r>
            <a:r>
              <a:rPr lang="en-US" sz="2300" dirty="0" smtClean="0"/>
              <a:t>water – </a:t>
            </a:r>
            <a:r>
              <a:rPr lang="en-US" sz="2300" b="1" u="sng" dirty="0" smtClean="0"/>
              <a:t>recovered from </a:t>
            </a:r>
            <a:r>
              <a:rPr lang="en-US" sz="2300" b="1" u="sng" dirty="0"/>
              <a:t>municipal wastewater by </a:t>
            </a:r>
            <a:r>
              <a:rPr lang="en-US" sz="2300" b="1" u="sng" dirty="0" smtClean="0"/>
              <a:t>2030.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300" dirty="0" smtClean="0"/>
              <a:t>New </a:t>
            </a:r>
            <a:r>
              <a:rPr lang="en-US" sz="2300" dirty="0"/>
              <a:t>joint initiative “</a:t>
            </a:r>
            <a:r>
              <a:rPr lang="en-US" sz="2300" b="1" dirty="0"/>
              <a:t>Winning on Reducing Food Waste</a:t>
            </a:r>
            <a:r>
              <a:rPr lang="en-US" sz="2300" dirty="0"/>
              <a:t>” </a:t>
            </a:r>
            <a:r>
              <a:rPr lang="en-US" sz="2300" dirty="0" smtClean="0"/>
              <a:t>signed Oct 18</a:t>
            </a:r>
            <a:r>
              <a:rPr lang="en-US" sz="2300" baseline="30000" dirty="0" smtClean="0"/>
              <a:t>th</a:t>
            </a:r>
            <a:r>
              <a:rPr lang="en-US" sz="2300" dirty="0" smtClean="0"/>
              <a:t> by </a:t>
            </a:r>
            <a:r>
              <a:rPr lang="en-US" sz="2300" dirty="0"/>
              <a:t>USEPA, FDA, and </a:t>
            </a:r>
            <a:r>
              <a:rPr lang="en-US" sz="2300" dirty="0" smtClean="0"/>
              <a:t>USDA - acting </a:t>
            </a:r>
            <a:r>
              <a:rPr lang="en-US" sz="2300" dirty="0"/>
              <a:t>EPA Administrator Andrew Wheeler </a:t>
            </a:r>
            <a:r>
              <a:rPr lang="en-US" sz="2300" dirty="0" smtClean="0"/>
              <a:t>stated, </a:t>
            </a:r>
            <a:r>
              <a:rPr lang="en-US" sz="2300" dirty="0"/>
              <a:t>"Redirecting excess food to people, animals, or </a:t>
            </a:r>
            <a:r>
              <a:rPr lang="en-US" sz="2300" b="1" u="sng" dirty="0"/>
              <a:t>energy production </a:t>
            </a:r>
            <a:r>
              <a:rPr lang="en-US" sz="2300" dirty="0"/>
              <a:t>has tremendous economic and social benefits</a:t>
            </a:r>
            <a:r>
              <a:rPr lang="en-US" sz="2300" dirty="0" smtClean="0"/>
              <a:t>.“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100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600" dirty="0" smtClean="0"/>
              <a:t>CASA met with EPA leaders June 3</a:t>
            </a:r>
            <a:r>
              <a:rPr lang="en-US" sz="2600" baseline="30000" dirty="0" smtClean="0"/>
              <a:t>rd</a:t>
            </a:r>
            <a:r>
              <a:rPr lang="en-US" sz="2600" dirty="0" smtClean="0"/>
              <a:t>  - No response to inquiries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55984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525" y="337915"/>
            <a:ext cx="8610600" cy="1185863"/>
          </a:xfrm>
        </p:spPr>
        <p:txBody>
          <a:bodyPr/>
          <a:lstStyle/>
          <a:p>
            <a:pPr>
              <a:defRPr/>
            </a:pPr>
            <a:r>
              <a:rPr lang="en-US" dirty="0"/>
              <a:t>State legislation is driving change in biosolids &amp; biogas management at WWTPs</a:t>
            </a:r>
          </a:p>
        </p:txBody>
      </p:sp>
      <p:cxnSp>
        <p:nvCxnSpPr>
          <p:cNvPr id="7" name="Straight Connector 6">
            <a:extLst>
              <a:ext uri="{FF2B5EF4-FFF2-40B4-BE49-F238E27FC236}"/>
            </a:extLst>
          </p:cNvPr>
          <p:cNvCxnSpPr/>
          <p:nvPr/>
        </p:nvCxnSpPr>
        <p:spPr>
          <a:xfrm flipV="1">
            <a:off x="1509587" y="2504059"/>
            <a:ext cx="0" cy="993775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0" name="TextBox 8"/>
          <p:cNvSpPr txBox="1">
            <a:spLocks noChangeArrowheads="1"/>
          </p:cNvSpPr>
          <p:nvPr/>
        </p:nvSpPr>
        <p:spPr bwMode="auto">
          <a:xfrm>
            <a:off x="1509587" y="2020443"/>
            <a:ext cx="177641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 dirty="0"/>
              <a:t>2019</a:t>
            </a:r>
          </a:p>
          <a:p>
            <a:r>
              <a:rPr lang="en-US" altLang="en-US" sz="1400" dirty="0"/>
              <a:t>Final regulation mandating diversion </a:t>
            </a:r>
            <a:br>
              <a:rPr lang="en-US" altLang="en-US" sz="1400" dirty="0"/>
            </a:br>
            <a:r>
              <a:rPr lang="en-US" altLang="en-US" sz="1400" dirty="0"/>
              <a:t>of 75% of organic </a:t>
            </a:r>
            <a:br>
              <a:rPr lang="en-US" altLang="en-US" sz="1400" dirty="0"/>
            </a:br>
            <a:r>
              <a:rPr lang="en-US" altLang="en-US" sz="1400" dirty="0"/>
              <a:t>waste from landfills </a:t>
            </a:r>
          </a:p>
          <a:p>
            <a:r>
              <a:rPr lang="en-US" altLang="en-US" sz="1400" dirty="0"/>
              <a:t>(SB 1383)</a:t>
            </a:r>
          </a:p>
        </p:txBody>
      </p:sp>
      <p:cxnSp>
        <p:nvCxnSpPr>
          <p:cNvPr id="18" name="Straight Connector 17">
            <a:extLst>
              <a:ext uri="{FF2B5EF4-FFF2-40B4-BE49-F238E27FC236}"/>
            </a:extLst>
          </p:cNvPr>
          <p:cNvCxnSpPr/>
          <p:nvPr/>
        </p:nvCxnSpPr>
        <p:spPr>
          <a:xfrm flipV="1">
            <a:off x="5122737" y="3688334"/>
            <a:ext cx="0" cy="99060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4" name="TextBox 18"/>
          <p:cNvSpPr txBox="1">
            <a:spLocks noChangeArrowheads="1"/>
          </p:cNvSpPr>
          <p:nvPr/>
        </p:nvSpPr>
        <p:spPr bwMode="auto">
          <a:xfrm>
            <a:off x="5176712" y="3897884"/>
            <a:ext cx="2054225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 dirty="0"/>
              <a:t>2025</a:t>
            </a:r>
          </a:p>
          <a:p>
            <a:r>
              <a:rPr lang="en-US" altLang="en-US" sz="1400" dirty="0"/>
              <a:t>Landfills no longer guarantee to accept biosolids for alternative daily cover or disposal</a:t>
            </a:r>
          </a:p>
          <a:p>
            <a:r>
              <a:rPr lang="en-US" altLang="en-US" sz="1400" dirty="0"/>
              <a:t>(SB 1383)</a:t>
            </a:r>
          </a:p>
        </p:txBody>
      </p:sp>
      <p:cxnSp>
        <p:nvCxnSpPr>
          <p:cNvPr id="23" name="Straight Connector 22">
            <a:extLst>
              <a:ext uri="{FF2B5EF4-FFF2-40B4-BE49-F238E27FC236}"/>
            </a:extLst>
          </p:cNvPr>
          <p:cNvCxnSpPr/>
          <p:nvPr/>
        </p:nvCxnSpPr>
        <p:spPr>
          <a:xfrm>
            <a:off x="1509587" y="3593084"/>
            <a:ext cx="835025" cy="15875"/>
          </a:xfrm>
          <a:prstGeom prst="line">
            <a:avLst/>
          </a:prstGeom>
          <a:ln w="38100">
            <a:solidFill>
              <a:srgbClr val="FFC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/>
            </a:extLst>
          </p:cNvPr>
          <p:cNvCxnSpPr/>
          <p:nvPr/>
        </p:nvCxnSpPr>
        <p:spPr>
          <a:xfrm>
            <a:off x="2362075" y="3608959"/>
            <a:ext cx="2759075" cy="0"/>
          </a:xfrm>
          <a:prstGeom prst="line">
            <a:avLst/>
          </a:prstGeom>
          <a:ln w="38100">
            <a:solidFill>
              <a:srgbClr val="FFC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/>
            </a:extLst>
          </p:cNvPr>
          <p:cNvCxnSpPr/>
          <p:nvPr/>
        </p:nvCxnSpPr>
        <p:spPr>
          <a:xfrm flipV="1">
            <a:off x="2350962" y="3688334"/>
            <a:ext cx="0" cy="99060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8" name="TextBox 32"/>
          <p:cNvSpPr txBox="1">
            <a:spLocks noChangeArrowheads="1"/>
          </p:cNvSpPr>
          <p:nvPr/>
        </p:nvSpPr>
        <p:spPr bwMode="auto">
          <a:xfrm>
            <a:off x="2389062" y="3904234"/>
            <a:ext cx="1919288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/>
              <a:t>2020</a:t>
            </a:r>
          </a:p>
          <a:p>
            <a:r>
              <a:rPr lang="en-US" altLang="en-US" sz="1400"/>
              <a:t>Diversion </a:t>
            </a:r>
            <a:br>
              <a:rPr lang="en-US" altLang="en-US" sz="1400"/>
            </a:br>
            <a:r>
              <a:rPr lang="en-US" altLang="en-US" sz="1400"/>
              <a:t>credit for </a:t>
            </a:r>
            <a:br>
              <a:rPr lang="en-US" altLang="en-US" sz="1400"/>
            </a:br>
            <a:r>
              <a:rPr lang="en-US" altLang="en-US" sz="1400"/>
              <a:t>Green Waste </a:t>
            </a:r>
            <a:br>
              <a:rPr lang="en-US" altLang="en-US" sz="1400"/>
            </a:br>
            <a:r>
              <a:rPr lang="en-US" altLang="en-US" sz="1400"/>
              <a:t>expires</a:t>
            </a:r>
          </a:p>
          <a:p>
            <a:r>
              <a:rPr lang="en-US" altLang="en-US" sz="1400"/>
              <a:t>(AB 1594)</a:t>
            </a:r>
          </a:p>
        </p:txBody>
      </p:sp>
      <p:cxnSp>
        <p:nvCxnSpPr>
          <p:cNvPr id="38" name="Straight Connector 37">
            <a:extLst>
              <a:ext uri="{FF2B5EF4-FFF2-40B4-BE49-F238E27FC236}"/>
            </a:extLst>
          </p:cNvPr>
          <p:cNvCxnSpPr/>
          <p:nvPr/>
        </p:nvCxnSpPr>
        <p:spPr>
          <a:xfrm>
            <a:off x="339600" y="3593084"/>
            <a:ext cx="1165225" cy="0"/>
          </a:xfrm>
          <a:prstGeom prst="line">
            <a:avLst/>
          </a:prstGeom>
          <a:ln w="38100">
            <a:solidFill>
              <a:srgbClr val="FFC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30" name="Picture 2" descr="Image result for Sacramento Capitol hi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33800"/>
            <a:ext cx="153035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8" descr="Image result for Hand with so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5" r="11613" b="10339"/>
          <a:stretch>
            <a:fillRect/>
          </a:stretch>
        </p:blipFill>
        <p:spPr bwMode="auto">
          <a:xfrm>
            <a:off x="7546975" y="3709454"/>
            <a:ext cx="120015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>
            <a:extLst>
              <a:ext uri="{FF2B5EF4-FFF2-40B4-BE49-F238E27FC236}"/>
            </a:extLst>
          </p:cNvPr>
          <p:cNvCxnSpPr/>
          <p:nvPr/>
        </p:nvCxnSpPr>
        <p:spPr>
          <a:xfrm flipV="1">
            <a:off x="3352675" y="2513584"/>
            <a:ext cx="0" cy="993775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33" name="TextBox 8"/>
          <p:cNvSpPr txBox="1">
            <a:spLocks noChangeArrowheads="1"/>
          </p:cNvSpPr>
          <p:nvPr/>
        </p:nvSpPr>
        <p:spPr bwMode="auto">
          <a:xfrm>
            <a:off x="3352675" y="2029968"/>
            <a:ext cx="20558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/>
              <a:t>2022</a:t>
            </a:r>
          </a:p>
          <a:p>
            <a:r>
              <a:rPr lang="en-US" altLang="en-US" sz="1400"/>
              <a:t>Final regulation becomes effective </a:t>
            </a:r>
          </a:p>
          <a:p>
            <a:r>
              <a:rPr lang="en-US" altLang="en-US" sz="1400"/>
              <a:t>(SB 1383)</a:t>
            </a:r>
          </a:p>
        </p:txBody>
      </p:sp>
      <p:cxnSp>
        <p:nvCxnSpPr>
          <p:cNvPr id="19" name="Straight Connector 18">
            <a:extLst>
              <a:ext uri="{FF2B5EF4-FFF2-40B4-BE49-F238E27FC236}"/>
            </a:extLst>
          </p:cNvPr>
          <p:cNvCxnSpPr/>
          <p:nvPr/>
        </p:nvCxnSpPr>
        <p:spPr>
          <a:xfrm>
            <a:off x="2362075" y="3601021"/>
            <a:ext cx="1009650" cy="7938"/>
          </a:xfrm>
          <a:prstGeom prst="line">
            <a:avLst/>
          </a:prstGeom>
          <a:ln w="38100">
            <a:solidFill>
              <a:srgbClr val="FFC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/>
            </a:extLst>
          </p:cNvPr>
          <p:cNvCxnSpPr/>
          <p:nvPr/>
        </p:nvCxnSpPr>
        <p:spPr>
          <a:xfrm>
            <a:off x="5121150" y="3608959"/>
            <a:ext cx="3509962" cy="0"/>
          </a:xfrm>
          <a:prstGeom prst="line">
            <a:avLst/>
          </a:prstGeom>
          <a:ln w="38100">
            <a:solidFill>
              <a:srgbClr val="FFC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/>
            </a:extLst>
          </p:cNvPr>
          <p:cNvCxnSpPr/>
          <p:nvPr/>
        </p:nvCxnSpPr>
        <p:spPr>
          <a:xfrm flipV="1">
            <a:off x="8631112" y="2523109"/>
            <a:ext cx="0" cy="993775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37" name="TextBox 8"/>
          <p:cNvSpPr txBox="1">
            <a:spLocks noChangeArrowheads="1"/>
          </p:cNvSpPr>
          <p:nvPr/>
        </p:nvSpPr>
        <p:spPr bwMode="auto">
          <a:xfrm>
            <a:off x="6157787" y="2034730"/>
            <a:ext cx="247332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r>
              <a:rPr lang="en-US" altLang="en-US" b="1"/>
              <a:t>2045</a:t>
            </a:r>
          </a:p>
          <a:p>
            <a:pPr algn="r"/>
            <a:r>
              <a:rPr lang="en-US" altLang="en-US" sz="1400"/>
              <a:t>Statewide </a:t>
            </a:r>
            <a:br>
              <a:rPr lang="en-US" altLang="en-US" sz="1400"/>
            </a:br>
            <a:r>
              <a:rPr lang="en-US" altLang="en-US" sz="1400"/>
              <a:t>Carbon </a:t>
            </a:r>
            <a:br>
              <a:rPr lang="en-US" altLang="en-US" sz="1400"/>
            </a:br>
            <a:r>
              <a:rPr lang="en-US" altLang="en-US" sz="1400"/>
              <a:t>Neutrality</a:t>
            </a:r>
          </a:p>
          <a:p>
            <a:pPr algn="r"/>
            <a:r>
              <a:rPr lang="en-US" altLang="en-US" sz="1400"/>
              <a:t>(Executive Order </a:t>
            </a:r>
            <a:br>
              <a:rPr lang="en-US" altLang="en-US" sz="1400"/>
            </a:br>
            <a:r>
              <a:rPr lang="en-US" altLang="en-US" sz="1400"/>
              <a:t>B-55-18)</a:t>
            </a:r>
          </a:p>
        </p:txBody>
      </p:sp>
      <p:cxnSp>
        <p:nvCxnSpPr>
          <p:cNvPr id="30" name="Straight Connector 29">
            <a:extLst>
              <a:ext uri="{FF2B5EF4-FFF2-40B4-BE49-F238E27FC236}"/>
            </a:extLst>
          </p:cNvPr>
          <p:cNvCxnSpPr/>
          <p:nvPr/>
        </p:nvCxnSpPr>
        <p:spPr>
          <a:xfrm>
            <a:off x="5121150" y="3608959"/>
            <a:ext cx="1036637" cy="0"/>
          </a:xfrm>
          <a:prstGeom prst="line">
            <a:avLst/>
          </a:prstGeom>
          <a:ln w="38100">
            <a:solidFill>
              <a:srgbClr val="FFC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/>
            </a:extLst>
          </p:cNvPr>
          <p:cNvCxnSpPr/>
          <p:nvPr/>
        </p:nvCxnSpPr>
        <p:spPr>
          <a:xfrm flipV="1">
            <a:off x="6140325" y="2511996"/>
            <a:ext cx="0" cy="992188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40" name="TextBox 8"/>
          <p:cNvSpPr txBox="1">
            <a:spLocks noChangeArrowheads="1"/>
          </p:cNvSpPr>
          <p:nvPr/>
        </p:nvSpPr>
        <p:spPr bwMode="auto">
          <a:xfrm>
            <a:off x="6148262" y="2044255"/>
            <a:ext cx="2055813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C00000"/>
                </a:solidFill>
              </a:rPr>
              <a:t>2030</a:t>
            </a:r>
          </a:p>
          <a:p>
            <a:r>
              <a:rPr lang="en-US" altLang="en-US" sz="1400">
                <a:solidFill>
                  <a:srgbClr val="C00000"/>
                </a:solidFill>
              </a:rPr>
              <a:t>40% below</a:t>
            </a:r>
          </a:p>
          <a:p>
            <a:r>
              <a:rPr lang="en-US" altLang="en-US" sz="1400">
                <a:solidFill>
                  <a:srgbClr val="C00000"/>
                </a:solidFill>
              </a:rPr>
              <a:t>1990 GHG</a:t>
            </a:r>
            <a:br>
              <a:rPr lang="en-US" altLang="en-US" sz="1400">
                <a:solidFill>
                  <a:srgbClr val="C00000"/>
                </a:solidFill>
              </a:rPr>
            </a:br>
            <a:r>
              <a:rPr lang="en-US" altLang="en-US" sz="1400">
                <a:solidFill>
                  <a:srgbClr val="C00000"/>
                </a:solidFill>
              </a:rPr>
              <a:t> levels</a:t>
            </a:r>
            <a:br>
              <a:rPr lang="en-US" altLang="en-US" sz="1400">
                <a:solidFill>
                  <a:srgbClr val="C00000"/>
                </a:solidFill>
              </a:rPr>
            </a:br>
            <a:r>
              <a:rPr lang="en-US" altLang="en-US" sz="1400">
                <a:solidFill>
                  <a:srgbClr val="C00000"/>
                </a:solidFill>
              </a:rPr>
              <a:t>(SB 32)</a:t>
            </a:r>
          </a:p>
        </p:txBody>
      </p:sp>
      <p:cxnSp>
        <p:nvCxnSpPr>
          <p:cNvPr id="26" name="Straight Connector 25">
            <a:extLst>
              <a:ext uri="{FF2B5EF4-FFF2-40B4-BE49-F238E27FC236}"/>
            </a:extLst>
          </p:cNvPr>
          <p:cNvCxnSpPr/>
          <p:nvPr/>
        </p:nvCxnSpPr>
        <p:spPr>
          <a:xfrm flipV="1">
            <a:off x="4567112" y="3697859"/>
            <a:ext cx="0" cy="99060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42" name="TextBox 18"/>
          <p:cNvSpPr txBox="1">
            <a:spLocks noChangeArrowheads="1"/>
          </p:cNvSpPr>
          <p:nvPr/>
        </p:nvSpPr>
        <p:spPr bwMode="auto">
          <a:xfrm>
            <a:off x="2512887" y="3899471"/>
            <a:ext cx="20542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r>
              <a:rPr lang="en-US" altLang="en-US" b="1"/>
              <a:t>2024</a:t>
            </a:r>
          </a:p>
          <a:p>
            <a:pPr algn="r"/>
            <a:r>
              <a:rPr lang="en-US" altLang="en-US" sz="1400"/>
              <a:t>SB 1383</a:t>
            </a:r>
          </a:p>
          <a:p>
            <a:pPr algn="r"/>
            <a:r>
              <a:rPr lang="en-US" altLang="en-US" sz="1400"/>
              <a:t>enforceable</a:t>
            </a:r>
          </a:p>
        </p:txBody>
      </p:sp>
      <p:cxnSp>
        <p:nvCxnSpPr>
          <p:cNvPr id="28" name="Straight Connector 27">
            <a:extLst>
              <a:ext uri="{FF2B5EF4-FFF2-40B4-BE49-F238E27FC236}"/>
            </a:extLst>
          </p:cNvPr>
          <p:cNvCxnSpPr/>
          <p:nvPr/>
        </p:nvCxnSpPr>
        <p:spPr>
          <a:xfrm flipV="1">
            <a:off x="4565525" y="3608959"/>
            <a:ext cx="555625" cy="9525"/>
          </a:xfrm>
          <a:prstGeom prst="line">
            <a:avLst/>
          </a:prstGeom>
          <a:ln w="38100">
            <a:solidFill>
              <a:srgbClr val="FFC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532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475"/>
            <a:ext cx="8763000" cy="762000"/>
          </a:xfrm>
        </p:spPr>
        <p:txBody>
          <a:bodyPr/>
          <a:lstStyle/>
          <a:p>
            <a:pPr algn="l"/>
            <a:r>
              <a:rPr lang="en-US" dirty="0" smtClean="0"/>
              <a:t>Cross-Media Regulatory Issues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24241" y="1239899"/>
            <a:ext cx="22836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1968B2"/>
                </a:solidFill>
                <a:latin typeface="Arial" pitchFamily="34" charset="0"/>
                <a:cs typeface="Arial" pitchFamily="34" charset="0"/>
              </a:rPr>
              <a:t>Discharge/Reuse</a:t>
            </a:r>
            <a:br>
              <a:rPr lang="en-US" sz="1400" dirty="0" smtClean="0">
                <a:solidFill>
                  <a:srgbClr val="1968B2"/>
                </a:solidFill>
                <a:latin typeface="Arial" pitchFamily="34" charset="0"/>
                <a:cs typeface="Arial" pitchFamily="34" charset="0"/>
              </a:rPr>
            </a:br>
            <a:r>
              <a:rPr lang="en-US" sz="1200" dirty="0" smtClean="0">
                <a:solidFill>
                  <a:srgbClr val="1968B2"/>
                </a:solidFill>
                <a:latin typeface="Arial" pitchFamily="34" charset="0"/>
                <a:cs typeface="Arial" pitchFamily="34" charset="0"/>
              </a:rPr>
              <a:t>SWRCB/RWQCB standards</a:t>
            </a:r>
            <a:br>
              <a:rPr lang="en-US" sz="1200" dirty="0" smtClean="0">
                <a:solidFill>
                  <a:srgbClr val="1968B2"/>
                </a:solidFill>
                <a:latin typeface="Arial" pitchFamily="34" charset="0"/>
                <a:cs typeface="Arial" pitchFamily="34" charset="0"/>
              </a:rPr>
            </a:br>
            <a:r>
              <a:rPr lang="en-US" sz="1200" dirty="0" smtClean="0">
                <a:solidFill>
                  <a:srgbClr val="1968B2"/>
                </a:solidFill>
                <a:latin typeface="Arial" pitchFamily="34" charset="0"/>
                <a:cs typeface="Arial" pitchFamily="34" charset="0"/>
              </a:rPr>
              <a:t>(Watershed/Nutrient Permit)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91704" y="4045382"/>
            <a:ext cx="287712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Land Application</a:t>
            </a:r>
          </a:p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EPA, SB 1383 (ARB/CalRecycle), </a:t>
            </a:r>
          </a:p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Healthy Soils Initiative (</a:t>
            </a:r>
            <a:r>
              <a:rPr lang="en-US" sz="12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CNRA</a:t>
            </a:r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2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CDFA</a:t>
            </a:r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Forest Carbon Plan (</a:t>
            </a:r>
            <a:r>
              <a:rPr lang="en-US" sz="12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CNRA</a:t>
            </a:r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endParaRPr lang="en-US" sz="800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Alternative Daily Cover</a:t>
            </a:r>
          </a:p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AB 341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&amp; 1594 (CalRecycle)</a:t>
            </a:r>
          </a:p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SB 1383 (ARB/CalRecycle)</a:t>
            </a:r>
            <a:endParaRPr lang="en-US" sz="1400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sz="8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Landfill</a:t>
            </a:r>
            <a:b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EPA, AB 341 (CalRecycle)</a:t>
            </a:r>
          </a:p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SB 1383 (ARB/CalRecycle)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46412" y="2818424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Biogas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93722" y="2053675"/>
            <a:ext cx="2865111" cy="1946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Onsite Energy Generation –  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AB 32 &amp; AB 617 (ARB)</a:t>
            </a:r>
            <a:b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SB 1122, AB 1900 (CPUC)</a:t>
            </a:r>
            <a:b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Rule 11-18,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Reg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9 (BAAQMD)</a:t>
            </a:r>
          </a:p>
          <a:p>
            <a:endParaRPr lang="en-US" sz="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Pipeline Injection – 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SB 1122, AB 1900 (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CPUC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endParaRPr lang="en-US" sz="8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Transportation Fuel – </a:t>
            </a:r>
          </a:p>
          <a:p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LCFS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(ARB)</a:t>
            </a:r>
          </a:p>
        </p:txBody>
      </p:sp>
      <p:cxnSp>
        <p:nvCxnSpPr>
          <p:cNvPr id="27" name="Straight Arrow Connector 26"/>
          <p:cNvCxnSpPr/>
          <p:nvPr/>
        </p:nvCxnSpPr>
        <p:spPr bwMode="auto">
          <a:xfrm flipV="1">
            <a:off x="4439222" y="3126201"/>
            <a:ext cx="1546348" cy="75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H="1">
            <a:off x="6006012" y="2439370"/>
            <a:ext cx="7152" cy="122256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>
            <a:off x="5997584" y="2444855"/>
            <a:ext cx="32385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6019809" y="3211011"/>
            <a:ext cx="32385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>
            <a:off x="6030488" y="3661930"/>
            <a:ext cx="32385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6001923" y="4338795"/>
            <a:ext cx="18451" cy="143068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>
            <a:off x="5990939" y="4338795"/>
            <a:ext cx="32385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42" name="Straight Arrow Connector 41"/>
          <p:cNvCxnSpPr/>
          <p:nvPr/>
        </p:nvCxnSpPr>
        <p:spPr bwMode="auto">
          <a:xfrm>
            <a:off x="6013164" y="5205198"/>
            <a:ext cx="32385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>
            <a:off x="6023843" y="5757344"/>
            <a:ext cx="32385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4396012" y="3163766"/>
            <a:ext cx="1182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SB 1383</a:t>
            </a:r>
          </a:p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(CPUC, CEC)</a:t>
            </a:r>
          </a:p>
        </p:txBody>
      </p:sp>
      <p:sp>
        <p:nvSpPr>
          <p:cNvPr id="46" name="TextBox 3"/>
          <p:cNvSpPr txBox="1">
            <a:spLocks noChangeArrowheads="1"/>
          </p:cNvSpPr>
          <p:nvPr/>
        </p:nvSpPr>
        <p:spPr bwMode="auto">
          <a:xfrm>
            <a:off x="655094" y="1093768"/>
            <a:ext cx="1076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dirty="0">
                <a:latin typeface="Arial" panose="020B0604020202020204" pitchFamily="34" charset="0"/>
              </a:rPr>
              <a:t>Headworks</a:t>
            </a:r>
          </a:p>
        </p:txBody>
      </p:sp>
      <p:sp>
        <p:nvSpPr>
          <p:cNvPr id="47" name="TextBox 4"/>
          <p:cNvSpPr txBox="1">
            <a:spLocks noChangeArrowheads="1"/>
          </p:cNvSpPr>
          <p:nvPr/>
        </p:nvSpPr>
        <p:spPr bwMode="auto">
          <a:xfrm>
            <a:off x="1746116" y="1093966"/>
            <a:ext cx="10763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dirty="0" smtClean="0">
                <a:latin typeface="Arial" panose="020B0604020202020204" pitchFamily="34" charset="0"/>
              </a:rPr>
              <a:t>Primary</a:t>
            </a:r>
            <a:endParaRPr lang="en-US" altLang="en-US" sz="1400" dirty="0">
              <a:latin typeface="Arial" panose="020B0604020202020204" pitchFamily="34" charset="0"/>
            </a:endParaRPr>
          </a:p>
        </p:txBody>
      </p:sp>
      <p:sp>
        <p:nvSpPr>
          <p:cNvPr id="48" name="TextBox 5"/>
          <p:cNvSpPr txBox="1">
            <a:spLocks noChangeArrowheads="1"/>
          </p:cNvSpPr>
          <p:nvPr/>
        </p:nvSpPr>
        <p:spPr bwMode="auto">
          <a:xfrm>
            <a:off x="2765175" y="1093824"/>
            <a:ext cx="10763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dirty="0" smtClean="0">
                <a:latin typeface="Arial" panose="020B0604020202020204" pitchFamily="34" charset="0"/>
              </a:rPr>
              <a:t>Secondary</a:t>
            </a:r>
            <a:endParaRPr lang="en-US" altLang="en-US" sz="1400" dirty="0">
              <a:latin typeface="Arial" panose="020B0604020202020204" pitchFamily="34" charset="0"/>
            </a:endParaRPr>
          </a:p>
        </p:txBody>
      </p:sp>
      <p:sp>
        <p:nvSpPr>
          <p:cNvPr id="49" name="TextBox 6"/>
          <p:cNvSpPr txBox="1">
            <a:spLocks noChangeArrowheads="1"/>
          </p:cNvSpPr>
          <p:nvPr/>
        </p:nvSpPr>
        <p:spPr bwMode="auto">
          <a:xfrm>
            <a:off x="3774284" y="1098185"/>
            <a:ext cx="11811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dirty="0" smtClean="0">
                <a:latin typeface="Arial" panose="020B0604020202020204" pitchFamily="34" charset="0"/>
              </a:rPr>
              <a:t>Tertiary</a:t>
            </a:r>
          </a:p>
        </p:txBody>
      </p:sp>
      <p:pic>
        <p:nvPicPr>
          <p:cNvPr id="50" name="Picture 17" descr="WEFgraphics-Headwork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6" y="1471846"/>
            <a:ext cx="723331" cy="509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8" descr="WEFgraphics-PrimaryTreatmen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896" y="1492769"/>
            <a:ext cx="630484" cy="505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9" descr="WEFgraphics-SecndaryTreatment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580" y="1416984"/>
            <a:ext cx="760935" cy="54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20" descr="WEFgraphics-TertiaryDisinfection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616" y="1471846"/>
            <a:ext cx="731949" cy="55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4" name="Straight Arrow Connector 21"/>
          <p:cNvCxnSpPr>
            <a:cxnSpLocks noChangeShapeType="1"/>
          </p:cNvCxnSpPr>
          <p:nvPr/>
        </p:nvCxnSpPr>
        <p:spPr bwMode="auto">
          <a:xfrm>
            <a:off x="569850" y="1670569"/>
            <a:ext cx="297721" cy="1082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Arrow Connector 22"/>
          <p:cNvCxnSpPr>
            <a:cxnSpLocks noChangeShapeType="1"/>
          </p:cNvCxnSpPr>
          <p:nvPr/>
        </p:nvCxnSpPr>
        <p:spPr bwMode="auto">
          <a:xfrm>
            <a:off x="1615282" y="1670569"/>
            <a:ext cx="323850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Straight Arrow Connector 23"/>
          <p:cNvCxnSpPr>
            <a:cxnSpLocks noChangeShapeType="1"/>
          </p:cNvCxnSpPr>
          <p:nvPr/>
        </p:nvCxnSpPr>
        <p:spPr bwMode="auto">
          <a:xfrm>
            <a:off x="2577505" y="1663047"/>
            <a:ext cx="323850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Straight Arrow Connector 24"/>
          <p:cNvCxnSpPr>
            <a:cxnSpLocks noChangeShapeType="1"/>
          </p:cNvCxnSpPr>
          <p:nvPr/>
        </p:nvCxnSpPr>
        <p:spPr bwMode="auto">
          <a:xfrm>
            <a:off x="3610009" y="1613579"/>
            <a:ext cx="323850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Straight Arrow Connector 25"/>
          <p:cNvCxnSpPr>
            <a:cxnSpLocks noChangeShapeType="1"/>
          </p:cNvCxnSpPr>
          <p:nvPr/>
        </p:nvCxnSpPr>
        <p:spPr bwMode="auto">
          <a:xfrm>
            <a:off x="5887443" y="1588416"/>
            <a:ext cx="373308" cy="2739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TextBox 6"/>
          <p:cNvSpPr txBox="1">
            <a:spLocks noChangeArrowheads="1"/>
          </p:cNvSpPr>
          <p:nvPr/>
        </p:nvSpPr>
        <p:spPr bwMode="auto">
          <a:xfrm>
            <a:off x="4934746" y="1150452"/>
            <a:ext cx="11811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dirty="0" smtClean="0">
                <a:latin typeface="Arial" panose="020B0604020202020204" pitchFamily="34" charset="0"/>
              </a:rPr>
              <a:t>Disinfection</a:t>
            </a:r>
            <a:endParaRPr lang="en-US" altLang="en-US" sz="1400" dirty="0">
              <a:latin typeface="Arial" panose="020B0604020202020204" pitchFamily="34" charset="0"/>
            </a:endParaRPr>
          </a:p>
        </p:txBody>
      </p:sp>
      <p:cxnSp>
        <p:nvCxnSpPr>
          <p:cNvPr id="60" name="Straight Arrow Connector 24"/>
          <p:cNvCxnSpPr>
            <a:cxnSpLocks noChangeShapeType="1"/>
          </p:cNvCxnSpPr>
          <p:nvPr/>
        </p:nvCxnSpPr>
        <p:spPr bwMode="auto">
          <a:xfrm>
            <a:off x="4793459" y="1607607"/>
            <a:ext cx="323850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" name="Rectangle 60"/>
          <p:cNvSpPr/>
          <p:nvPr/>
        </p:nvSpPr>
        <p:spPr bwMode="auto">
          <a:xfrm>
            <a:off x="4001066" y="1433146"/>
            <a:ext cx="727536" cy="569749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umanst521 BT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1292" y="3398005"/>
            <a:ext cx="1181100" cy="7386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FOG/</a:t>
            </a:r>
            <a:b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</a:b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Organic Waste</a:t>
            </a:r>
            <a:endParaRPr lang="en-US" sz="1400" dirty="0">
              <a:solidFill>
                <a:schemeClr val="accent6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63" name="TextBox 9"/>
          <p:cNvSpPr txBox="1">
            <a:spLocks noChangeArrowheads="1"/>
          </p:cNvSpPr>
          <p:nvPr/>
        </p:nvSpPr>
        <p:spPr bwMode="auto">
          <a:xfrm>
            <a:off x="2268094" y="2598807"/>
            <a:ext cx="105201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umanst521 BT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400" dirty="0">
                <a:solidFill>
                  <a:srgbClr val="663300"/>
                </a:solidFill>
                <a:latin typeface="Arial" panose="020B0604020202020204" pitchFamily="34" charset="0"/>
              </a:rPr>
              <a:t>Solids</a:t>
            </a:r>
          </a:p>
        </p:txBody>
      </p:sp>
      <p:pic>
        <p:nvPicPr>
          <p:cNvPr id="64" name="Picture 14" descr="WEFgraphics-AnaerobicDigestion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653" y="2681643"/>
            <a:ext cx="8651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6" name="Straight Connector 27"/>
          <p:cNvCxnSpPr>
            <a:cxnSpLocks noChangeShapeType="1"/>
          </p:cNvCxnSpPr>
          <p:nvPr/>
        </p:nvCxnSpPr>
        <p:spPr bwMode="auto">
          <a:xfrm>
            <a:off x="3284000" y="2035531"/>
            <a:ext cx="9429" cy="846136"/>
          </a:xfrm>
          <a:prstGeom prst="line">
            <a:avLst/>
          </a:prstGeom>
          <a:noFill/>
          <a:ln w="28575" algn="ctr">
            <a:solidFill>
              <a:srgbClr val="66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" name="Straight Connector 28"/>
          <p:cNvCxnSpPr>
            <a:cxnSpLocks noChangeShapeType="1"/>
          </p:cNvCxnSpPr>
          <p:nvPr/>
        </p:nvCxnSpPr>
        <p:spPr bwMode="auto">
          <a:xfrm>
            <a:off x="2257903" y="2062518"/>
            <a:ext cx="0" cy="819150"/>
          </a:xfrm>
          <a:prstGeom prst="line">
            <a:avLst/>
          </a:prstGeom>
          <a:noFill/>
          <a:ln w="28575" algn="ctr">
            <a:solidFill>
              <a:srgbClr val="66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8" name="Straight Arrow Connector 67"/>
          <p:cNvCxnSpPr>
            <a:stCxn id="64" idx="2"/>
          </p:cNvCxnSpPr>
          <p:nvPr/>
        </p:nvCxnSpPr>
        <p:spPr bwMode="auto">
          <a:xfrm>
            <a:off x="3991453" y="3327755"/>
            <a:ext cx="3175" cy="100806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69" name="TextBox 68"/>
          <p:cNvSpPr txBox="1"/>
          <p:nvPr/>
        </p:nvSpPr>
        <p:spPr>
          <a:xfrm>
            <a:off x="3541676" y="2848330"/>
            <a:ext cx="883165" cy="461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</a:rPr>
              <a:t>Anaerobic Digestion</a:t>
            </a:r>
          </a:p>
        </p:txBody>
      </p:sp>
      <p:cxnSp>
        <p:nvCxnSpPr>
          <p:cNvPr id="70" name="Straight Arrow Connector 69"/>
          <p:cNvCxnSpPr/>
          <p:nvPr/>
        </p:nvCxnSpPr>
        <p:spPr bwMode="auto">
          <a:xfrm>
            <a:off x="2258067" y="3160101"/>
            <a:ext cx="1301586" cy="11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71" name="Straight Arrow Connector 70"/>
          <p:cNvCxnSpPr/>
          <p:nvPr/>
        </p:nvCxnSpPr>
        <p:spPr bwMode="auto">
          <a:xfrm>
            <a:off x="2248759" y="2893619"/>
            <a:ext cx="1319228" cy="695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72" name="TextBox 71"/>
          <p:cNvSpPr txBox="1"/>
          <p:nvPr/>
        </p:nvSpPr>
        <p:spPr>
          <a:xfrm>
            <a:off x="4615606" y="4298064"/>
            <a:ext cx="1181100" cy="306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</a:rPr>
              <a:t>Biosolids</a:t>
            </a:r>
          </a:p>
        </p:txBody>
      </p:sp>
      <p:pic>
        <p:nvPicPr>
          <p:cNvPr id="73" name="Picture 15" descr="WEFgraphics-DigestateTruck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523" y="2969484"/>
            <a:ext cx="1022771" cy="41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4" name="Straight Arrow Connector 73"/>
          <p:cNvCxnSpPr/>
          <p:nvPr/>
        </p:nvCxnSpPr>
        <p:spPr bwMode="auto">
          <a:xfrm>
            <a:off x="4597996" y="4602796"/>
            <a:ext cx="1387574" cy="438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76" name="TextBox 75"/>
          <p:cNvSpPr txBox="1"/>
          <p:nvPr/>
        </p:nvSpPr>
        <p:spPr>
          <a:xfrm>
            <a:off x="3176774" y="2049633"/>
            <a:ext cx="1724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Regs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2, 9, 11, 13 (BAAQMD)</a:t>
            </a:r>
          </a:p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AB 617 (ARB)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984997" y="3235022"/>
            <a:ext cx="1682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Regs</a:t>
            </a:r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7, 13 (BAAQMD)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67070" y="2068751"/>
            <a:ext cx="1437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Regs</a:t>
            </a:r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7, 11 </a:t>
            </a:r>
          </a:p>
          <a:p>
            <a:pPr algn="ctr"/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(BAAQMD)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566659" y="4655579"/>
            <a:ext cx="1182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SB 1383</a:t>
            </a:r>
          </a:p>
          <a:p>
            <a:pPr algn="ctr"/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(CalRecycle)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2222820" y="3647643"/>
            <a:ext cx="1182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SB 1383</a:t>
            </a:r>
          </a:p>
          <a:p>
            <a:pPr algn="ctr"/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(CalRecycle)</a:t>
            </a:r>
          </a:p>
        </p:txBody>
      </p:sp>
      <p:pic>
        <p:nvPicPr>
          <p:cNvPr id="75" name="Picture 16" descr="WEFgraphics-FoodWasteTruck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583" y="4383433"/>
            <a:ext cx="983118" cy="4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eft Brace 4"/>
          <p:cNvSpPr/>
          <p:nvPr/>
        </p:nvSpPr>
        <p:spPr>
          <a:xfrm rot="5400000">
            <a:off x="3177902" y="-1609078"/>
            <a:ext cx="310361" cy="544371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2671698" y="742084"/>
            <a:ext cx="13811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AB 617 (ARB)</a:t>
            </a:r>
          </a:p>
        </p:txBody>
      </p:sp>
    </p:spTree>
    <p:extLst>
      <p:ext uri="{BB962C8B-B14F-4D97-AF65-F5344CB8AC3E}">
        <p14:creationId xmlns:p14="http://schemas.microsoft.com/office/powerpoint/2010/main" val="199962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3333" t="14445" r="32500" b="7036"/>
          <a:stretch/>
        </p:blipFill>
        <p:spPr>
          <a:xfrm>
            <a:off x="465513" y="1382076"/>
            <a:ext cx="4000303" cy="51711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8333" t="18889" r="36667" b="46445"/>
          <a:stretch/>
        </p:blipFill>
        <p:spPr>
          <a:xfrm>
            <a:off x="4614656" y="1358473"/>
            <a:ext cx="3995944" cy="5194727"/>
          </a:xfrm>
          <a:prstGeom prst="rect">
            <a:avLst/>
          </a:prstGeom>
          <a:ln>
            <a:solidFill>
              <a:srgbClr val="040C14"/>
            </a:solidFill>
          </a:ln>
        </p:spPr>
      </p:pic>
      <p:sp>
        <p:nvSpPr>
          <p:cNvPr id="6" name="Rounded Rectangle 5"/>
          <p:cNvSpPr/>
          <p:nvPr/>
        </p:nvSpPr>
        <p:spPr>
          <a:xfrm>
            <a:off x="4696602" y="4811077"/>
            <a:ext cx="3832052" cy="6096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99856" y="152400"/>
            <a:ext cx="8229600" cy="1143000"/>
          </a:xfrm>
        </p:spPr>
        <p:txBody>
          <a:bodyPr/>
          <a:lstStyle/>
          <a:p>
            <a:r>
              <a:rPr lang="en-US" altLang="en-US" sz="3600" b="1" kern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BAAQMD Climate Technology </a:t>
            </a:r>
            <a:r>
              <a:rPr lang="en-US" altLang="en-US" sz="3600" b="1" kern="1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8993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29600" cy="639762"/>
          </a:xfrm>
        </p:spPr>
        <p:txBody>
          <a:bodyPr/>
          <a:lstStyle/>
          <a:p>
            <a:r>
              <a:rPr lang="en-US" dirty="0" smtClean="0"/>
              <a:t>2019-2020 Priority </a:t>
            </a:r>
            <a:r>
              <a:rPr lang="en-US" dirty="0" smtClean="0"/>
              <a:t>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7205"/>
            <a:ext cx="8686800" cy="4754563"/>
          </a:xfrm>
        </p:spPr>
        <p:txBody>
          <a:bodyPr>
            <a:noAutofit/>
          </a:bodyPr>
          <a:lstStyle/>
          <a:p>
            <a:pPr>
              <a:lnSpc>
                <a:spcPct val="102000"/>
              </a:lnSpc>
            </a:pPr>
            <a:r>
              <a:rPr lang="en-US" sz="2400" dirty="0" smtClean="0"/>
              <a:t> Active Now</a:t>
            </a:r>
          </a:p>
          <a:p>
            <a:pPr lvl="1">
              <a:lnSpc>
                <a:spcPct val="102000"/>
              </a:lnSpc>
            </a:pPr>
            <a:r>
              <a:rPr lang="en-US" sz="2400" dirty="0"/>
              <a:t> </a:t>
            </a:r>
            <a:r>
              <a:rPr lang="en-US" sz="2000" dirty="0" smtClean="0"/>
              <a:t>SB 1383: Short-Lived Climate Pollutant (Methane) Reduction</a:t>
            </a:r>
            <a:endParaRPr lang="en-US" sz="2000" dirty="0"/>
          </a:p>
          <a:p>
            <a:pPr lvl="1">
              <a:lnSpc>
                <a:spcPct val="102000"/>
              </a:lnSpc>
            </a:pPr>
            <a:r>
              <a:rPr lang="en-US" sz="2000" dirty="0" smtClean="0"/>
              <a:t> BAAQMD </a:t>
            </a:r>
            <a:r>
              <a:rPr lang="en-US" sz="2000" dirty="0" smtClean="0"/>
              <a:t>Regulation 13: </a:t>
            </a:r>
            <a:r>
              <a:rPr lang="en-US" sz="2000" dirty="0" smtClean="0"/>
              <a:t>Climate Pollutants &amp; Odors &amp; VOCs &amp; TACs &amp;...</a:t>
            </a:r>
          </a:p>
          <a:p>
            <a:pPr lvl="1">
              <a:lnSpc>
                <a:spcPct val="102000"/>
              </a:lnSpc>
            </a:pPr>
            <a:r>
              <a:rPr lang="en-US" sz="2000" dirty="0"/>
              <a:t> </a:t>
            </a:r>
            <a:r>
              <a:rPr lang="en-US" sz="2000" dirty="0" smtClean="0"/>
              <a:t>SWRCB </a:t>
            </a:r>
            <a:r>
              <a:rPr lang="en-US" sz="2000" dirty="0"/>
              <a:t>Co-Digestion Capacity </a:t>
            </a:r>
            <a:r>
              <a:rPr lang="en-US" sz="2000" dirty="0" smtClean="0"/>
              <a:t>Analysis </a:t>
            </a:r>
            <a:endParaRPr lang="en-US" sz="2000" dirty="0"/>
          </a:p>
          <a:p>
            <a:pPr lvl="1">
              <a:lnSpc>
                <a:spcPct val="102000"/>
              </a:lnSpc>
            </a:pPr>
            <a:r>
              <a:rPr lang="en-US" sz="2000" dirty="0" smtClean="0"/>
              <a:t> AB </a:t>
            </a:r>
            <a:r>
              <a:rPr lang="en-US" sz="2000" dirty="0"/>
              <a:t>617: Community Air Protection </a:t>
            </a:r>
            <a:r>
              <a:rPr lang="en-US" sz="2000" dirty="0" smtClean="0"/>
              <a:t>Program</a:t>
            </a:r>
          </a:p>
          <a:p>
            <a:pPr lvl="1">
              <a:lnSpc>
                <a:spcPct val="102000"/>
              </a:lnSpc>
            </a:pPr>
            <a:r>
              <a:rPr lang="en-US" sz="2000" dirty="0" smtClean="0"/>
              <a:t> Vulnerability </a:t>
            </a:r>
            <a:r>
              <a:rPr lang="en-US" sz="2000" dirty="0"/>
              <a:t>to Climate Change – SWRCB, Coastal Commission</a:t>
            </a:r>
          </a:p>
          <a:p>
            <a:pPr lvl="1">
              <a:lnSpc>
                <a:spcPct val="102000"/>
              </a:lnSpc>
            </a:pPr>
            <a:r>
              <a:rPr lang="en-US" sz="2000" dirty="0"/>
              <a:t> America’s Water Infrastructure Act of </a:t>
            </a:r>
            <a:r>
              <a:rPr lang="en-US" sz="2000" dirty="0" smtClean="0"/>
              <a:t>2018</a:t>
            </a:r>
            <a:br>
              <a:rPr lang="en-US" sz="2000" dirty="0" smtClean="0"/>
            </a:br>
            <a:endParaRPr lang="en-US" sz="2000" dirty="0" smtClean="0"/>
          </a:p>
          <a:p>
            <a:pPr>
              <a:lnSpc>
                <a:spcPct val="102000"/>
              </a:lnSpc>
            </a:pPr>
            <a:r>
              <a:rPr lang="en-US" sz="2400" dirty="0" smtClean="0"/>
              <a:t> Upcoming</a:t>
            </a:r>
          </a:p>
          <a:p>
            <a:pPr lvl="1">
              <a:lnSpc>
                <a:spcPct val="102000"/>
              </a:lnSpc>
            </a:pPr>
            <a:r>
              <a:rPr lang="en-US" sz="2400" dirty="0"/>
              <a:t> </a:t>
            </a:r>
            <a:r>
              <a:rPr lang="en-US" sz="2000" dirty="0" smtClean="0"/>
              <a:t>Carbon Neutrality by 2045 </a:t>
            </a:r>
          </a:p>
          <a:p>
            <a:pPr lvl="1">
              <a:lnSpc>
                <a:spcPct val="102000"/>
              </a:lnSpc>
            </a:pPr>
            <a:r>
              <a:rPr lang="en-US" sz="2000" dirty="0"/>
              <a:t> </a:t>
            </a:r>
            <a:r>
              <a:rPr lang="en-US" sz="2000" dirty="0" smtClean="0"/>
              <a:t>Using Land Management (and Biosolids?) to Meet GHG Targets</a:t>
            </a:r>
          </a:p>
          <a:p>
            <a:pPr lvl="1">
              <a:lnSpc>
                <a:spcPct val="102000"/>
              </a:lnSpc>
            </a:pPr>
            <a:r>
              <a:rPr lang="en-US" sz="2000" dirty="0"/>
              <a:t> </a:t>
            </a:r>
            <a:r>
              <a:rPr lang="en-US" sz="2000" dirty="0" smtClean="0"/>
              <a:t>Offset </a:t>
            </a:r>
            <a:r>
              <a:rPr lang="en-US" sz="2000" dirty="0"/>
              <a:t>Protocol Development – American Carbon </a:t>
            </a:r>
            <a:r>
              <a:rPr lang="en-US" sz="2000" dirty="0" smtClean="0"/>
              <a:t>Registry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8491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4294967295"/>
          </p:nvPr>
        </p:nvSpPr>
        <p:spPr>
          <a:xfrm>
            <a:off x="609600" y="1728132"/>
            <a:ext cx="8382000" cy="4471988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12 wastewater sector mitigation measures (Table 16)</a:t>
            </a: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Annamox</a:t>
            </a:r>
            <a:endParaRPr lang="en-US" sz="2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Microalgae to replace denitrification</a:t>
            </a:r>
          </a:p>
          <a:p>
            <a:pPr lvl="1"/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Nitrification tank gas capture/co-firing</a:t>
            </a:r>
          </a:p>
          <a:p>
            <a:pPr lvl="1"/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Adjust operations to reduce GHGs in sludge path</a:t>
            </a:r>
          </a:p>
          <a:p>
            <a:pPr lvl="1"/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Geomembrane cover for AD</a:t>
            </a:r>
          </a:p>
          <a:p>
            <a:pPr lvl="1"/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Methane capture/flare from activated sludge</a:t>
            </a:r>
          </a:p>
          <a:p>
            <a:pPr lvl="1"/>
            <a:r>
              <a:rPr lang="en-US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Bioscrubber</a:t>
            </a: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for N</a:t>
            </a:r>
            <a:r>
              <a:rPr lang="en-US" sz="22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O process emissions</a:t>
            </a:r>
          </a:p>
          <a:p>
            <a:pPr lvl="1"/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Microalgae cultivation for CO</a:t>
            </a:r>
            <a:r>
              <a:rPr lang="en-US" sz="22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capture in sludge stream</a:t>
            </a:r>
          </a:p>
          <a:p>
            <a:pPr lvl="1"/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Thermophilic AD</a:t>
            </a:r>
          </a:p>
          <a:p>
            <a:pPr lvl="1"/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Bioprocesses for oxidation of CH</a:t>
            </a:r>
            <a:r>
              <a:rPr lang="en-US" sz="22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  <a:p>
            <a:pPr lvl="1"/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Temperature-phased AD</a:t>
            </a:r>
          </a:p>
          <a:p>
            <a:pPr lvl="1"/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CANDO process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87296" y="2362200"/>
            <a:ext cx="1694704" cy="175432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bg1"/>
                </a:solidFill>
              </a:rPr>
              <a:t>Climate Tech Kick-Off at BAAQMD: </a:t>
            </a:r>
            <a:r>
              <a:rPr lang="en-US" i="1" dirty="0">
                <a:solidFill>
                  <a:schemeClr val="bg1"/>
                </a:solidFill>
              </a:rPr>
              <a:t>January </a:t>
            </a:r>
            <a:r>
              <a:rPr lang="en-US" i="1" dirty="0" smtClean="0">
                <a:solidFill>
                  <a:schemeClr val="bg1"/>
                </a:solidFill>
              </a:rPr>
              <a:t>22</a:t>
            </a:r>
            <a:r>
              <a:rPr lang="en-US" i="1" baseline="30000" dirty="0" smtClean="0">
                <a:solidFill>
                  <a:schemeClr val="bg1"/>
                </a:solidFill>
              </a:rPr>
              <a:t>nd</a:t>
            </a:r>
            <a:endParaRPr lang="en-US" i="1" dirty="0" smtClean="0">
              <a:solidFill>
                <a:schemeClr val="bg1"/>
              </a:solidFill>
            </a:endParaRPr>
          </a:p>
          <a:p>
            <a:pPr algn="ctr"/>
            <a:r>
              <a:rPr lang="en-US" i="1" dirty="0" smtClean="0">
                <a:solidFill>
                  <a:schemeClr val="bg1"/>
                </a:solidFill>
              </a:rPr>
              <a:t>RSVP by January 15</a:t>
            </a:r>
            <a:r>
              <a:rPr lang="en-US" i="1" baseline="30000" dirty="0" smtClean="0">
                <a:solidFill>
                  <a:schemeClr val="bg1"/>
                </a:solidFill>
              </a:rPr>
              <a:t>th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99856" y="152400"/>
            <a:ext cx="8229600" cy="1143000"/>
          </a:xfrm>
        </p:spPr>
        <p:txBody>
          <a:bodyPr/>
          <a:lstStyle/>
          <a:p>
            <a:r>
              <a:rPr lang="en-US" altLang="en-US" sz="3600" b="1" kern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BAAQMD Climate Technology </a:t>
            </a:r>
            <a:r>
              <a:rPr lang="en-US" altLang="en-US" sz="3600" b="1" kern="1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99374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10600" cy="868362"/>
          </a:xfrm>
        </p:spPr>
        <p:txBody>
          <a:bodyPr/>
          <a:lstStyle/>
          <a:p>
            <a:r>
              <a:rPr lang="en-US" b="1" dirty="0"/>
              <a:t>Climate Tech Kick-Off at BAAQMD</a:t>
            </a:r>
            <a:r>
              <a:rPr lang="en-US" b="1" dirty="0" smtClean="0"/>
              <a:t>: Jan 22</a:t>
            </a:r>
            <a:r>
              <a:rPr lang="en-US" b="1" baseline="30000" dirty="0" smtClean="0"/>
              <a:t>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96962"/>
            <a:ext cx="8229600" cy="525779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 Target sources falling below cap-and-trade </a:t>
            </a:r>
            <a:r>
              <a:rPr lang="en-US" sz="2400" dirty="0"/>
              <a:t>threshold </a:t>
            </a:r>
            <a:r>
              <a:rPr lang="en-US" sz="2400" dirty="0" smtClean="0"/>
              <a:t>that </a:t>
            </a:r>
            <a:br>
              <a:rPr lang="en-US" sz="2400" dirty="0" smtClean="0"/>
            </a:br>
            <a:r>
              <a:rPr lang="en-US" sz="2400" dirty="0" smtClean="0"/>
              <a:t> together </a:t>
            </a:r>
            <a:r>
              <a:rPr lang="en-US" sz="2400" dirty="0"/>
              <a:t>“make a big chunk of the pie</a:t>
            </a:r>
            <a:r>
              <a:rPr lang="en-US" sz="2400" dirty="0" smtClean="0"/>
              <a:t>”</a:t>
            </a:r>
            <a:endParaRPr lang="en-US" sz="2400" dirty="0"/>
          </a:p>
          <a:p>
            <a:r>
              <a:rPr lang="en-US" sz="2400" dirty="0" smtClean="0"/>
              <a:t> Pentagon </a:t>
            </a:r>
            <a:r>
              <a:rPr lang="en-US" sz="2400" dirty="0"/>
              <a:t>for assessing projects – Emissions Reduction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Potential</a:t>
            </a:r>
            <a:r>
              <a:rPr lang="en-US" sz="2400" dirty="0"/>
              <a:t>, Economic Viability, Barriers (Favorability),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Investment </a:t>
            </a:r>
            <a:r>
              <a:rPr lang="en-US" sz="2400" dirty="0"/>
              <a:t>Scale (Affordability), Maturity (TRL/Company)</a:t>
            </a:r>
          </a:p>
          <a:p>
            <a:r>
              <a:rPr lang="en-US" sz="2400" dirty="0" smtClean="0">
                <a:cs typeface="Calibri" panose="020F0502020204030204" pitchFamily="34" charset="0"/>
              </a:rPr>
              <a:t> Presentations by EBMUD &amp; CMSA</a:t>
            </a:r>
          </a:p>
          <a:p>
            <a:r>
              <a:rPr lang="en-US" sz="2400" dirty="0" smtClean="0">
                <a:cs typeface="Calibri" panose="020F0502020204030204" pitchFamily="34" charset="0"/>
              </a:rPr>
              <a:t> Climate </a:t>
            </a:r>
            <a:r>
              <a:rPr lang="en-US" sz="2400" dirty="0">
                <a:cs typeface="Calibri" panose="020F0502020204030204" pitchFamily="34" charset="0"/>
              </a:rPr>
              <a:t>Tech Finance </a:t>
            </a:r>
            <a:r>
              <a:rPr lang="en-US" sz="2400" dirty="0" smtClean="0">
                <a:cs typeface="Calibri" panose="020F0502020204030204" pitchFamily="34" charset="0"/>
              </a:rPr>
              <a:t>- </a:t>
            </a:r>
            <a:r>
              <a:rPr lang="en-US" sz="2400" dirty="0" err="1" smtClean="0">
                <a:cs typeface="Calibri" panose="020F0502020204030204" pitchFamily="34" charset="0"/>
              </a:rPr>
              <a:t>IBank</a:t>
            </a:r>
            <a:endParaRPr lang="en-US" sz="2000" dirty="0" smtClean="0">
              <a:cs typeface="Calibri" panose="020F0502020204030204" pitchFamily="34" charset="0"/>
            </a:endParaRPr>
          </a:p>
          <a:p>
            <a:pPr lvl="1"/>
            <a:r>
              <a:rPr lang="en-US" sz="2000" dirty="0" smtClean="0">
                <a:cs typeface="Calibri" panose="020F0502020204030204" pitchFamily="34" charset="0"/>
              </a:rPr>
              <a:t>Loans for Public Agencies</a:t>
            </a:r>
          </a:p>
          <a:p>
            <a:pPr lvl="1"/>
            <a:r>
              <a:rPr lang="en-US" sz="2000" dirty="0" smtClean="0">
                <a:cs typeface="Calibri" panose="020F0502020204030204" pitchFamily="34" charset="0"/>
              </a:rPr>
              <a:t>Loan </a:t>
            </a:r>
            <a:r>
              <a:rPr lang="en-US" sz="2000" dirty="0">
                <a:cs typeface="Calibri" panose="020F0502020204030204" pitchFamily="34" charset="0"/>
              </a:rPr>
              <a:t>Guarantees for Small Businesses</a:t>
            </a:r>
          </a:p>
          <a:p>
            <a:pPr lvl="1"/>
            <a:r>
              <a:rPr lang="en-US" sz="2000" dirty="0">
                <a:cs typeface="Calibri" panose="020F0502020204030204" pitchFamily="34" charset="0"/>
              </a:rPr>
              <a:t>CLEEN Center (CA Lending for Energy and Environmental Needs)</a:t>
            </a:r>
          </a:p>
          <a:p>
            <a:pPr lvl="1"/>
            <a:r>
              <a:rPr lang="en-US" sz="2000" dirty="0">
                <a:cs typeface="Calibri" panose="020F0502020204030204" pitchFamily="34" charset="0"/>
              </a:rPr>
              <a:t>ISRF – Infrastructure State Revolving Fund </a:t>
            </a:r>
            <a:r>
              <a:rPr lang="en-US" sz="2000" dirty="0" smtClean="0">
                <a:cs typeface="Calibri" panose="020F0502020204030204" pitchFamily="34" charset="0"/>
              </a:rPr>
              <a:t>Program</a:t>
            </a:r>
          </a:p>
          <a:p>
            <a:r>
              <a:rPr lang="en-US" sz="2400" dirty="0" smtClean="0">
                <a:cs typeface="Calibri" panose="020F0502020204030204" pitchFamily="34" charset="0"/>
              </a:rPr>
              <a:t> Looking for feedback on how the TIO can support project implementation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4" name="Regular Pentagon 3"/>
          <p:cNvSpPr/>
          <p:nvPr/>
        </p:nvSpPr>
        <p:spPr>
          <a:xfrm>
            <a:off x="7467600" y="3154361"/>
            <a:ext cx="1066800" cy="1143000"/>
          </a:xfrm>
          <a:prstGeom prst="pent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1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639762"/>
          </a:xfrm>
        </p:spPr>
        <p:txBody>
          <a:bodyPr/>
          <a:lstStyle/>
          <a:p>
            <a:r>
              <a:rPr lang="en-US" sz="3200" u="sng" dirty="0" smtClean="0"/>
              <a:t>W</a:t>
            </a:r>
            <a:r>
              <a:rPr lang="en-US" sz="3200" dirty="0" smtClean="0"/>
              <a:t>ater-</a:t>
            </a:r>
            <a:r>
              <a:rPr lang="en-US" sz="3200" u="sng" dirty="0" smtClean="0"/>
              <a:t>E</a:t>
            </a:r>
            <a:r>
              <a:rPr lang="en-US" sz="3200" dirty="0" smtClean="0"/>
              <a:t>nergy </a:t>
            </a:r>
            <a:r>
              <a:rPr lang="en-US" sz="3200" u="sng" dirty="0" err="1" smtClean="0"/>
              <a:t>G</a:t>
            </a:r>
            <a:r>
              <a:rPr lang="en-US" sz="3200" dirty="0" err="1" smtClean="0"/>
              <a:t>HG</a:t>
            </a:r>
            <a:r>
              <a:rPr lang="en-US" sz="3200" dirty="0" smtClean="0"/>
              <a:t> Guidance Initiative, </a:t>
            </a:r>
            <a:r>
              <a:rPr lang="en-US" sz="3200" dirty="0" err="1" smtClean="0"/>
              <a:t>WEG</a:t>
            </a:r>
            <a:r>
              <a:rPr lang="en-US" sz="3200" dirty="0" smtClean="0"/>
              <a:t> 2.0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23809" y="792162"/>
            <a:ext cx="8229600" cy="2590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 Goal: Develop methodology </a:t>
            </a:r>
            <a:r>
              <a:rPr lang="en-US" sz="2400" dirty="0"/>
              <a:t>to quantify, compare, and </a:t>
            </a:r>
            <a:r>
              <a:rPr lang="en-US" sz="2400" dirty="0" smtClean="0"/>
              <a:t>analyze </a:t>
            </a:r>
            <a:br>
              <a:rPr lang="en-US" sz="2400" dirty="0" smtClean="0"/>
            </a:br>
            <a:r>
              <a:rPr lang="en-US" sz="2400" dirty="0" smtClean="0"/>
              <a:t> the GHG </a:t>
            </a:r>
            <a:r>
              <a:rPr lang="en-US" sz="2400" dirty="0"/>
              <a:t>emissions embedded in delivered </a:t>
            </a:r>
            <a:r>
              <a:rPr lang="en-US" sz="2400" dirty="0" smtClean="0"/>
              <a:t>water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Cool Planet Project in partnership with SCE &amp; The Climate </a:t>
            </a:r>
            <a:br>
              <a:rPr lang="en-US" sz="2400" dirty="0" smtClean="0"/>
            </a:br>
            <a:r>
              <a:rPr lang="en-US" sz="2400" dirty="0" smtClean="0"/>
              <a:t> Registry, began in 2015</a:t>
            </a:r>
          </a:p>
          <a:p>
            <a:r>
              <a:rPr lang="en-US" sz="2400" dirty="0" smtClean="0"/>
              <a:t> 2018 - include operations related to WW &amp; RW, including</a:t>
            </a:r>
            <a:br>
              <a:rPr lang="en-US" sz="2400" dirty="0" smtClean="0"/>
            </a:br>
            <a:r>
              <a:rPr lang="en-US" sz="2400" dirty="0" smtClean="0"/>
              <a:t> emissions tracking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1000" y="3352800"/>
            <a:ext cx="83820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266CAE"/>
                </a:solidFill>
                <a:latin typeface="Calibri" panose="020F0502020204030204" pitchFamily="34" charset="0"/>
                <a:ea typeface="Calibri" panose="020F0502020204030204" pitchFamily="34" charset="0"/>
                <a:cs typeface="+mj-cs"/>
              </a:defRPr>
            </a:lvl1pPr>
          </a:lstStyle>
          <a:p>
            <a:r>
              <a:rPr lang="en-US" sz="3200" dirty="0"/>
              <a:t>Voluntary </a:t>
            </a:r>
            <a:r>
              <a:rPr lang="en-US" sz="3200" u="sng" dirty="0"/>
              <a:t>W</a:t>
            </a:r>
            <a:r>
              <a:rPr lang="en-US" sz="3200" dirty="0"/>
              <a:t>ater-</a:t>
            </a:r>
            <a:r>
              <a:rPr lang="en-US" sz="3200" u="sng" dirty="0"/>
              <a:t>E</a:t>
            </a:r>
            <a:r>
              <a:rPr lang="en-US" sz="3200" dirty="0"/>
              <a:t>nergy </a:t>
            </a:r>
            <a:r>
              <a:rPr lang="en-US" sz="3200" u="sng" dirty="0"/>
              <a:t>N</a:t>
            </a:r>
            <a:r>
              <a:rPr lang="en-US" sz="3200" dirty="0"/>
              <a:t>exus </a:t>
            </a:r>
            <a:r>
              <a:rPr lang="en-US" sz="3200" dirty="0" smtClean="0"/>
              <a:t>(WEN) Registry</a:t>
            </a:r>
            <a:endParaRPr lang="en-US" sz="3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3992562"/>
            <a:ext cx="8305800" cy="22558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2641" indent="-172641" algn="l" defTabSz="685800" rtl="0" eaLnBrk="1" latinLnBrk="0" hangingPunct="1">
              <a:spcBef>
                <a:spcPct val="20000"/>
              </a:spcBef>
              <a:buClr>
                <a:srgbClr val="D5953B"/>
              </a:buClr>
              <a:buFont typeface="Wingdings" pitchFamily="2" charset="2"/>
              <a:buChar char="§"/>
              <a:defRPr sz="280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  <a:lvl2pPr marL="301229" indent="-126206" algn="l" defTabSz="685800" rtl="0" eaLnBrk="1" latinLnBrk="0" hangingPunct="1">
              <a:spcBef>
                <a:spcPct val="20000"/>
              </a:spcBef>
              <a:buClr>
                <a:srgbClr val="96C055"/>
              </a:buClr>
              <a:buFont typeface="Arial" pitchFamily="34" charset="0"/>
              <a:buChar char="•"/>
              <a:defRPr sz="280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Goal: Develop suite of protocols/guidance enabling measurement, reporting, &amp; tracking of entity-wide emissions</a:t>
            </a:r>
          </a:p>
          <a:p>
            <a:pPr lvl="1"/>
            <a:r>
              <a:rPr lang="en-US" sz="2000" dirty="0" smtClean="0"/>
              <a:t>Looking to IPCC 2019 Refinement for a 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emission factor update</a:t>
            </a:r>
            <a:br>
              <a:rPr lang="en-US" sz="2000" dirty="0" smtClean="0"/>
            </a:br>
            <a:endParaRPr lang="en-US" sz="2400" dirty="0" smtClean="0"/>
          </a:p>
          <a:p>
            <a:r>
              <a:rPr lang="en-US" sz="2400" dirty="0" smtClean="0"/>
              <a:t>Next Steps: To receive responses to edits/comments provided &amp; in-person meeting in Sacramento May 13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39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0057"/>
            <a:ext cx="8382000" cy="639762"/>
          </a:xfrm>
        </p:spPr>
        <p:txBody>
          <a:bodyPr/>
          <a:lstStyle/>
          <a:p>
            <a:r>
              <a:rPr lang="en-US" dirty="0"/>
              <a:t>SB 1383: Short-Lived Climate Pollutant (SLCP) Reduction Implementation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600200"/>
            <a:ext cx="84582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 40% methane reduction by 2030 </a:t>
            </a:r>
            <a:br>
              <a:rPr lang="en-US" sz="2400" dirty="0" smtClean="0"/>
            </a:br>
            <a:r>
              <a:rPr lang="en-US" sz="2400" dirty="0" smtClean="0"/>
              <a:t> </a:t>
            </a:r>
            <a:r>
              <a:rPr lang="en-US" sz="2000" dirty="0" smtClean="0"/>
              <a:t>(relative to 2013 levels)</a:t>
            </a:r>
          </a:p>
          <a:p>
            <a:r>
              <a:rPr lang="en-US" sz="2400" dirty="0" smtClean="0"/>
              <a:t> Organic waste diversion from landfills </a:t>
            </a:r>
            <a:br>
              <a:rPr lang="en-US" sz="2400" dirty="0" smtClean="0"/>
            </a:br>
            <a:r>
              <a:rPr lang="en-US" sz="2400" dirty="0" smtClean="0"/>
              <a:t> </a:t>
            </a:r>
            <a:r>
              <a:rPr lang="en-US" sz="2000" dirty="0" smtClean="0"/>
              <a:t>(</a:t>
            </a:r>
            <a:r>
              <a:rPr lang="en-US" sz="2000" i="1" dirty="0" smtClean="0"/>
              <a:t>includes biosolids, digestate, and sludges</a:t>
            </a:r>
            <a:r>
              <a:rPr lang="en-US" sz="2000" dirty="0" smtClean="0"/>
              <a:t>)</a:t>
            </a:r>
            <a:endParaRPr lang="en-US" sz="2400" dirty="0" smtClean="0"/>
          </a:p>
          <a:p>
            <a:pPr lvl="1"/>
            <a:r>
              <a:rPr lang="en-US" sz="2000" dirty="0" smtClean="0"/>
              <a:t> 50% by 2020 (relative to 2014 levels)</a:t>
            </a:r>
          </a:p>
          <a:p>
            <a:pPr lvl="1"/>
            <a:r>
              <a:rPr lang="en-US" sz="2000" dirty="0" smtClean="0"/>
              <a:t> 75% by 2025 (relative to 2014 levels)</a:t>
            </a:r>
          </a:p>
          <a:p>
            <a:r>
              <a:rPr lang="en-US" sz="2400" dirty="0" smtClean="0"/>
              <a:t> CEC/CPUC to incentivize biogas production/use</a:t>
            </a:r>
          </a:p>
          <a:p>
            <a:endParaRPr lang="en-US" sz="2400" dirty="0" smtClean="0"/>
          </a:p>
          <a:p>
            <a:r>
              <a:rPr lang="en-US" sz="2400" b="1" dirty="0" smtClean="0"/>
              <a:t> </a:t>
            </a:r>
            <a:r>
              <a:rPr lang="en-US" sz="2400" dirty="0" smtClean="0"/>
              <a:t>To be adopted </a:t>
            </a:r>
            <a:r>
              <a:rPr lang="en-US" sz="2400" dirty="0"/>
              <a:t>by January 18, 2020</a:t>
            </a:r>
          </a:p>
          <a:p>
            <a:r>
              <a:rPr lang="en-US" sz="2400" dirty="0"/>
              <a:t> State to start enforcement on Jurisdictions January 1, 2022</a:t>
            </a:r>
          </a:p>
          <a:p>
            <a:r>
              <a:rPr lang="en-US" sz="2400" dirty="0"/>
              <a:t> Jurisdictions to start enforcement January 1, 2024</a:t>
            </a:r>
            <a:endParaRPr lang="en-US" sz="2400" dirty="0"/>
          </a:p>
        </p:txBody>
      </p:sp>
      <p:pic>
        <p:nvPicPr>
          <p:cNvPr id="1026" name="Picture 2" descr="Image result for calrecycle logo"/>
          <p:cNvPicPr>
            <a:picLocks noChangeAspect="1" noChangeArrowheads="1"/>
          </p:cNvPicPr>
          <p:nvPr/>
        </p:nvPicPr>
        <p:blipFill rotWithShape="1">
          <a:blip r:embed="rId3"/>
          <a:srcRect t="12108" b="9195"/>
          <a:stretch/>
        </p:blipFill>
        <p:spPr bwMode="auto">
          <a:xfrm>
            <a:off x="6248400" y="1676400"/>
            <a:ext cx="1582737" cy="1247775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1900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984DA9-232B-EB4C-A22D-E01873823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74638"/>
            <a:ext cx="8763000" cy="1096962"/>
          </a:xfrm>
        </p:spPr>
        <p:txBody>
          <a:bodyPr/>
          <a:lstStyle/>
          <a:p>
            <a:r>
              <a:rPr lang="en-US" dirty="0" smtClean="0"/>
              <a:t>SB 1383: Proposed Organic Waste Reduction Regulations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6CC8B5-11C7-1E47-A9E8-BF8C38C43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8600" y="1600200"/>
            <a:ext cx="8382000" cy="50292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800" dirty="0" smtClean="0"/>
              <a:t>Emergency disposal to landfills for 90 </a:t>
            </a:r>
            <a:r>
              <a:rPr lang="en-US" sz="2800" dirty="0" smtClean="0"/>
              <a:t>days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 smtClean="0"/>
              <a:t>Land </a:t>
            </a:r>
            <a:r>
              <a:rPr lang="en-US" sz="2800" dirty="0"/>
              <a:t>application qualifies as a reduction </a:t>
            </a:r>
            <a:r>
              <a:rPr lang="en-US" sz="2800" dirty="0" smtClean="0"/>
              <a:t>pathway</a:t>
            </a:r>
            <a:endParaRPr lang="en-US" sz="2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US" sz="2800" b="1" dirty="0" smtClean="0"/>
              <a:t>Limit on local ordinances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 smtClean="0"/>
              <a:t>Procurement </a:t>
            </a:r>
            <a:r>
              <a:rPr lang="en-US" sz="2800" dirty="0" smtClean="0"/>
              <a:t>of compost </a:t>
            </a:r>
            <a:endParaRPr lang="en-US" sz="28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US" sz="2800" dirty="0" smtClean="0"/>
              <a:t>Procurement of</a:t>
            </a:r>
            <a:r>
              <a:rPr lang="en-US" sz="2800" dirty="0" smtClean="0"/>
              <a:t> </a:t>
            </a:r>
            <a:r>
              <a:rPr lang="en-US" sz="2800" dirty="0" smtClean="0"/>
              <a:t>“renewable gas” </a:t>
            </a:r>
            <a:r>
              <a:rPr lang="en-US" sz="2800" dirty="0" smtClean="0"/>
              <a:t>for multiple uses</a:t>
            </a:r>
            <a:endParaRPr lang="en-US" sz="2800" dirty="0" smtClean="0"/>
          </a:p>
          <a:p>
            <a:endParaRPr lang="en-US" sz="2900" dirty="0" smtClean="0"/>
          </a:p>
          <a:p>
            <a:r>
              <a:rPr lang="en-US" sz="2900" dirty="0"/>
              <a:t> </a:t>
            </a:r>
            <a:r>
              <a:rPr lang="en-US" sz="2800" dirty="0" smtClean="0"/>
              <a:t>Next version to be released in September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29178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1AC56DA5-4756-44CA-ACB6-FCCE2D5EF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76200"/>
            <a:ext cx="1600200" cy="1715814"/>
          </a:xfrm>
          <a:prstGeom prst="rect">
            <a:avLst/>
          </a:prstGeom>
        </p:spPr>
      </p:pic>
      <p:sp>
        <p:nvSpPr>
          <p:cNvPr id="34" name="Rectangle 5">
            <a:extLst>
              <a:ext uri="{FF2B5EF4-FFF2-40B4-BE49-F238E27FC236}">
                <a16:creationId xmlns="" xmlns:a16="http://schemas.microsoft.com/office/drawing/2014/main" id="{C10C7DAE-C331-4164-B3F4-2DC63D5C5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5910"/>
            <a:ext cx="9008609" cy="145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3600" b="1" kern="1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Regional Hot Topic: </a:t>
            </a:r>
          </a:p>
          <a:p>
            <a:pPr algn="r" eaLnBrk="1" hangingPunct="1">
              <a:defRPr/>
            </a:pPr>
            <a:r>
              <a:rPr lang="en-US" altLang="en-US" sz="3600" b="1" kern="1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BAAQMD Climate Pollutants</a:t>
            </a:r>
            <a:endParaRPr lang="en-US" sz="3600" i="1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9695" t="32222" r="21667" b="8519"/>
          <a:stretch/>
        </p:blipFill>
        <p:spPr>
          <a:xfrm>
            <a:off x="76200" y="1831080"/>
            <a:ext cx="8869826" cy="4981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" y="4744064"/>
            <a:ext cx="41910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40C14"/>
                </a:solidFill>
              </a:rPr>
              <a:t>Rule 13-4: Wastewater Operations*</a:t>
            </a:r>
            <a:endParaRPr lang="en-US" i="1" dirty="0">
              <a:solidFill>
                <a:srgbClr val="040C1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5239972"/>
            <a:ext cx="423633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40C14"/>
                </a:solidFill>
              </a:rPr>
              <a:t>Rule 8-34: Solids Waste Disposal Sites*</a:t>
            </a:r>
            <a:endParaRPr lang="en-US" i="1" dirty="0">
              <a:solidFill>
                <a:srgbClr val="040C14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73255" y="4446872"/>
            <a:ext cx="8437345" cy="4892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3581400" y="4114800"/>
            <a:ext cx="152400" cy="22860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444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1AC56DA5-4756-44CA-ACB6-FCCE2D5EF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76200"/>
            <a:ext cx="1600200" cy="1715814"/>
          </a:xfrm>
          <a:prstGeom prst="rect">
            <a:avLst/>
          </a:prstGeom>
        </p:spPr>
      </p:pic>
      <p:sp>
        <p:nvSpPr>
          <p:cNvPr id="34" name="Rectangle 5">
            <a:extLst>
              <a:ext uri="{FF2B5EF4-FFF2-40B4-BE49-F238E27FC236}">
                <a16:creationId xmlns="" xmlns:a16="http://schemas.microsoft.com/office/drawing/2014/main" id="{C10C7DAE-C331-4164-B3F4-2DC63D5C5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5910"/>
            <a:ext cx="9008609" cy="145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3600" b="1" kern="1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Regional Hot Topic: </a:t>
            </a:r>
          </a:p>
          <a:p>
            <a:pPr algn="r" eaLnBrk="1" hangingPunct="1">
              <a:defRPr/>
            </a:pPr>
            <a:r>
              <a:rPr lang="en-US" altLang="en-US" sz="3600" b="1" kern="1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BAAQMD Climate Pollutants</a:t>
            </a:r>
            <a:endParaRPr lang="en-US" sz="3600" i="1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809" y="2055568"/>
            <a:ext cx="8686800" cy="3992564"/>
          </a:xfrm>
        </p:spPr>
        <p:txBody>
          <a:bodyPr>
            <a:normAutofit/>
          </a:bodyPr>
          <a:lstStyle/>
          <a:p>
            <a:r>
              <a:rPr lang="en-US" b="1" dirty="0" smtClean="0"/>
              <a:t>Next Steps</a:t>
            </a:r>
            <a:endParaRPr lang="en-US" dirty="0" smtClean="0"/>
          </a:p>
          <a:p>
            <a:pPr lvl="1"/>
            <a:r>
              <a:rPr lang="en-US" sz="2400" dirty="0" smtClean="0"/>
              <a:t>Rule 13-1 was to go to Board by end of 2019 – on hold</a:t>
            </a:r>
          </a:p>
          <a:p>
            <a:pPr lvl="1"/>
            <a:r>
              <a:rPr lang="en-US" sz="2400" dirty="0" smtClean="0"/>
              <a:t>Workshops on Rules 13-2 and </a:t>
            </a:r>
            <a:r>
              <a:rPr lang="en-US" sz="2400" dirty="0" smtClean="0"/>
              <a:t>13-4 being held next week</a:t>
            </a:r>
            <a:endParaRPr lang="en-US" sz="2400" dirty="0" smtClean="0"/>
          </a:p>
          <a:p>
            <a:pPr lvl="1"/>
            <a:r>
              <a:rPr lang="en-US" sz="2400" dirty="0" smtClean="0"/>
              <a:t>Rule 13-2: Organic Material Handling </a:t>
            </a:r>
            <a:r>
              <a:rPr lang="en-US" sz="2400" i="1" u="sng" dirty="0" smtClean="0"/>
              <a:t>and</a:t>
            </a:r>
            <a:r>
              <a:rPr lang="en-US" sz="2400" dirty="0" smtClean="0"/>
              <a:t> Composting Operations</a:t>
            </a:r>
            <a:endParaRPr lang="en-US" sz="2400" dirty="0"/>
          </a:p>
          <a:p>
            <a:pPr lvl="2"/>
            <a:r>
              <a:rPr lang="en-US" sz="2200" dirty="0" smtClean="0"/>
              <a:t>Draft </a:t>
            </a:r>
            <a:r>
              <a:rPr lang="en-US" sz="2200" dirty="0" smtClean="0"/>
              <a:t>regulation </a:t>
            </a:r>
            <a:r>
              <a:rPr lang="en-US" sz="2200" dirty="0" smtClean="0"/>
              <a:t>released and Workshop Summary Report</a:t>
            </a:r>
            <a:endParaRPr lang="en-US" sz="2200" dirty="0" smtClean="0"/>
          </a:p>
          <a:p>
            <a:pPr lvl="1"/>
            <a:r>
              <a:rPr lang="en-US" sz="2400" dirty="0" smtClean="0"/>
              <a:t>Rule 13-4: Sewage Treatment and Anaerobic Digestion</a:t>
            </a:r>
          </a:p>
          <a:p>
            <a:pPr lvl="2"/>
            <a:r>
              <a:rPr lang="en-US" sz="2200" dirty="0" smtClean="0"/>
              <a:t>Concept paper released</a:t>
            </a:r>
          </a:p>
          <a:p>
            <a:pPr lvl="2"/>
            <a:r>
              <a:rPr lang="en-US" sz="2200" dirty="0" smtClean="0"/>
              <a:t>Draft regulation to be released end of 2019/early 2020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96144" y="5699622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Comments submitted July 12</a:t>
            </a:r>
            <a:r>
              <a:rPr lang="en-US" i="1" baseline="30000" dirty="0" smtClean="0"/>
              <a:t>th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1671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1AC56DA5-4756-44CA-ACB6-FCCE2D5EF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76200"/>
            <a:ext cx="1600200" cy="1715814"/>
          </a:xfrm>
          <a:prstGeom prst="rect">
            <a:avLst/>
          </a:prstGeom>
        </p:spPr>
      </p:pic>
      <p:sp>
        <p:nvSpPr>
          <p:cNvPr id="34" name="Rectangle 5">
            <a:extLst>
              <a:ext uri="{FF2B5EF4-FFF2-40B4-BE49-F238E27FC236}">
                <a16:creationId xmlns="" xmlns:a16="http://schemas.microsoft.com/office/drawing/2014/main" id="{C10C7DAE-C331-4164-B3F4-2DC63D5C5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5910"/>
            <a:ext cx="9008609" cy="145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3600" b="1" kern="1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Regional Hot Topic: </a:t>
            </a:r>
          </a:p>
          <a:p>
            <a:pPr algn="r" eaLnBrk="1" hangingPunct="1">
              <a:defRPr/>
            </a:pPr>
            <a:r>
              <a:rPr lang="en-US" altLang="en-US" sz="3600" b="1" kern="12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BAAQMD Climate Pollutants</a:t>
            </a:r>
            <a:endParaRPr lang="en-US" sz="3600" i="1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057400"/>
            <a:ext cx="8780009" cy="41910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Comments included…</a:t>
            </a:r>
          </a:p>
          <a:p>
            <a:pPr lvl="1">
              <a:spcBef>
                <a:spcPts val="800"/>
              </a:spcBef>
            </a:pPr>
            <a:r>
              <a:rPr lang="en-US" sz="2400" dirty="0" smtClean="0"/>
              <a:t> </a:t>
            </a:r>
            <a:r>
              <a:rPr lang="en-US" sz="2000" dirty="0"/>
              <a:t>P</a:t>
            </a:r>
            <a:r>
              <a:rPr lang="en-US" sz="2000" dirty="0" smtClean="0"/>
              <a:t>rovided a reminder that composting and anaerobic digestion are viable paths </a:t>
            </a:r>
            <a:br>
              <a:rPr lang="en-US" sz="2000" dirty="0" smtClean="0"/>
            </a:br>
            <a:r>
              <a:rPr lang="en-US" sz="2000" dirty="0" smtClean="0"/>
              <a:t> to methane reduction</a:t>
            </a:r>
          </a:p>
          <a:p>
            <a:pPr lvl="1">
              <a:spcBef>
                <a:spcPts val="800"/>
              </a:spcBef>
            </a:pPr>
            <a:r>
              <a:rPr lang="en-US" sz="2000" dirty="0"/>
              <a:t> </a:t>
            </a:r>
            <a:r>
              <a:rPr lang="en-US" sz="2000" dirty="0" smtClean="0"/>
              <a:t>Provided a definition of anaerobic digestion and biosolids</a:t>
            </a:r>
          </a:p>
          <a:p>
            <a:pPr lvl="1">
              <a:spcBef>
                <a:spcPts val="800"/>
              </a:spcBef>
            </a:pPr>
            <a:r>
              <a:rPr lang="en-US" sz="2000" dirty="0"/>
              <a:t> </a:t>
            </a:r>
            <a:r>
              <a:rPr lang="en-US" sz="2000" dirty="0" smtClean="0"/>
              <a:t>Specified issues with the proposed composting regulations that threaten </a:t>
            </a:r>
            <a:br>
              <a:rPr lang="en-US" sz="2000" dirty="0" smtClean="0"/>
            </a:br>
            <a:r>
              <a:rPr lang="en-US" sz="2000" dirty="0" smtClean="0"/>
              <a:t> existing operations (e.g., in-vessel, organic material processing, biosolids </a:t>
            </a:r>
            <a:br>
              <a:rPr lang="en-US" sz="2000" dirty="0" smtClean="0"/>
            </a:br>
            <a:r>
              <a:rPr lang="en-US" sz="2000" dirty="0" smtClean="0"/>
              <a:t> storage, pile dimensions, moisture content test methods</a:t>
            </a:r>
          </a:p>
          <a:p>
            <a:pPr lvl="1">
              <a:spcBef>
                <a:spcPts val="800"/>
              </a:spcBef>
            </a:pPr>
            <a:r>
              <a:rPr lang="en-US" sz="2000" dirty="0"/>
              <a:t> </a:t>
            </a:r>
            <a:r>
              <a:rPr lang="en-US" sz="2000" dirty="0" smtClean="0"/>
              <a:t>Excluding biosolids from the definition of putrescible material</a:t>
            </a:r>
          </a:p>
          <a:p>
            <a:pPr lvl="1">
              <a:spcBef>
                <a:spcPts val="800"/>
              </a:spcBef>
            </a:pPr>
            <a:r>
              <a:rPr lang="en-US" sz="2000" dirty="0"/>
              <a:t> </a:t>
            </a:r>
            <a:r>
              <a:rPr lang="en-US" sz="2000" dirty="0" smtClean="0"/>
              <a:t>Excluding anaerobic digestion from the definition of handling</a:t>
            </a:r>
          </a:p>
          <a:p>
            <a:pPr lvl="1">
              <a:spcBef>
                <a:spcPts val="800"/>
              </a:spcBef>
            </a:pPr>
            <a:r>
              <a:rPr lang="en-US" sz="2000" dirty="0"/>
              <a:t> </a:t>
            </a:r>
            <a:r>
              <a:rPr lang="en-US" sz="2000" dirty="0" smtClean="0"/>
              <a:t>Requested access to the list of 70 sewage treatment facilities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28661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SWRCB: CA POTW Co-Digestion Capacity Analysis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Purpose: </a:t>
            </a:r>
            <a:r>
              <a:rPr lang="en-US" sz="2000" dirty="0" smtClean="0"/>
              <a:t>“</a:t>
            </a:r>
            <a:r>
              <a:rPr lang="en-US" sz="2000" i="1" dirty="0" smtClean="0"/>
              <a:t>Enable </a:t>
            </a:r>
            <a:r>
              <a:rPr lang="en-US" sz="2000" i="1" dirty="0"/>
              <a:t>the </a:t>
            </a:r>
            <a:r>
              <a:rPr lang="en-US" sz="2000" b="1" i="1" dirty="0"/>
              <a:t>Water Board to work with wastewater agencies</a:t>
            </a:r>
            <a:r>
              <a:rPr lang="en-US" sz="2000" i="1" dirty="0"/>
              <a:t>, local governments, community members and other stakeholders to inform approaches </a:t>
            </a:r>
            <a:r>
              <a:rPr lang="en-US" sz="2000" b="1" i="1" dirty="0"/>
              <a:t>to better coordinate and cost-effectively maximize</a:t>
            </a:r>
            <a:r>
              <a:rPr lang="en-US" sz="2000" i="1" dirty="0"/>
              <a:t> organic waste diversion from landfills, co-digestion at wastewater treatment plants, and </a:t>
            </a:r>
            <a:r>
              <a:rPr lang="en-US" sz="2000" b="1" i="1" dirty="0"/>
              <a:t>beneficial biogas and </a:t>
            </a:r>
            <a:r>
              <a:rPr lang="en-US" sz="2000" b="1" i="1" dirty="0" smtClean="0"/>
              <a:t>biosolids </a:t>
            </a:r>
            <a:r>
              <a:rPr lang="en-US" sz="2000" b="1" i="1" dirty="0"/>
              <a:t>utilization</a:t>
            </a:r>
            <a:r>
              <a:rPr lang="en-US" sz="2000" dirty="0" smtClean="0"/>
              <a:t>.”</a:t>
            </a:r>
            <a:endParaRPr lang="en-US" sz="20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38320" y="2556663"/>
            <a:ext cx="2209800" cy="1481458"/>
          </a:xfrm>
          <a:prstGeom prst="rect">
            <a:avLst/>
          </a:prstGeom>
          <a:ln w="12700">
            <a:solidFill>
              <a:schemeClr val="bg2">
                <a:lumMod val="10000"/>
              </a:schemeClr>
            </a:solidFill>
          </a:ln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spPr>
      </p:pic>
      <p:pic>
        <p:nvPicPr>
          <p:cNvPr id="7" name="Picture 6" descr="C:\pw_working\projectwise\sdeslauriers\d0319328\DSC00716.JPG"/>
          <p:cNvPicPr>
            <a:picLocks noChangeAspect="1" noChangeArrowheads="1"/>
          </p:cNvPicPr>
          <p:nvPr/>
        </p:nvPicPr>
        <p:blipFill>
          <a:blip r:embed="rId3" cstate="print"/>
          <a:srcRect l="6198" t="1996" b="1355"/>
          <a:stretch>
            <a:fillRect/>
          </a:stretch>
        </p:blipFill>
        <p:spPr bwMode="auto">
          <a:xfrm>
            <a:off x="6629400" y="3300323"/>
            <a:ext cx="1909514" cy="1475596"/>
          </a:xfrm>
          <a:prstGeom prst="rect">
            <a:avLst/>
          </a:prstGeom>
          <a:noFill/>
          <a:ln w="12700">
            <a:solidFill>
              <a:schemeClr val="bg2">
                <a:lumMod val="1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1942" y="3035934"/>
            <a:ext cx="2865098" cy="2004375"/>
          </a:xfrm>
          <a:prstGeom prst="rect">
            <a:avLst/>
          </a:prstGeom>
          <a:noFill/>
          <a:ln w="12700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1" t="23172" r="28252" b="16846"/>
          <a:stretch/>
        </p:blipFill>
        <p:spPr>
          <a:xfrm>
            <a:off x="5751529" y="4367123"/>
            <a:ext cx="1460190" cy="1659600"/>
          </a:xfrm>
          <a:prstGeom prst="rect">
            <a:avLst/>
          </a:prstGeom>
          <a:noFill/>
          <a:ln w="12700">
            <a:solidFill>
              <a:schemeClr val="bg2">
                <a:lumMod val="1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108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266CAE"/>
      </a:dk1>
      <a:lt1>
        <a:sysClr val="window" lastClr="FFFFFF"/>
      </a:lt1>
      <a:dk2>
        <a:srgbClr val="7F7F7F"/>
      </a:dk2>
      <a:lt2>
        <a:srgbClr val="EEECE1"/>
      </a:lt2>
      <a:accent1>
        <a:srgbClr val="266CAE"/>
      </a:accent1>
      <a:accent2>
        <a:srgbClr val="96C055"/>
      </a:accent2>
      <a:accent3>
        <a:srgbClr val="D5953B"/>
      </a:accent3>
      <a:accent4>
        <a:srgbClr val="8064A2"/>
      </a:accent4>
      <a:accent5>
        <a:srgbClr val="D2406A"/>
      </a:accent5>
      <a:accent6>
        <a:srgbClr val="996633"/>
      </a:accent6>
      <a:hlink>
        <a:srgbClr val="266CAE"/>
      </a:hlink>
      <a:folHlink>
        <a:srgbClr val="96C055"/>
      </a:folHlink>
    </a:clrScheme>
    <a:fontScheme name="CASA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19151</TotalTime>
  <Words>1813</Words>
  <Application>Microsoft Office PowerPoint</Application>
  <PresentationFormat>On-screen Show (4:3)</PresentationFormat>
  <Paragraphs>343</Paragraphs>
  <Slides>32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MS PGothic</vt:lpstr>
      <vt:lpstr>Arial</vt:lpstr>
      <vt:lpstr>Calibri</vt:lpstr>
      <vt:lpstr>Humanst521 BT</vt:lpstr>
      <vt:lpstr>Roboto</vt:lpstr>
      <vt:lpstr>Segoe UI</vt:lpstr>
      <vt:lpstr>Times</vt:lpstr>
      <vt:lpstr>Wingdings</vt:lpstr>
      <vt:lpstr>Office Theme</vt:lpstr>
      <vt:lpstr>BAAQMD-BACWA Annual Meeting Agenda September 9th, 10 am – 2 pm – BAAQMD Headquarters</vt:lpstr>
      <vt:lpstr>Air Quality, Climate Change, &amp;  Energy (ACE) Workgroup Update </vt:lpstr>
      <vt:lpstr>2019-2020 Priority Issues</vt:lpstr>
      <vt:lpstr>SB 1383: Short-Lived Climate Pollutant (SLCP) Reduction Implementation </vt:lpstr>
      <vt:lpstr>SB 1383: Proposed Organic Waste Reduction Regulations</vt:lpstr>
      <vt:lpstr>PowerPoint Presentation</vt:lpstr>
      <vt:lpstr>PowerPoint Presentation</vt:lpstr>
      <vt:lpstr>PowerPoint Presentation</vt:lpstr>
      <vt:lpstr>SWRCB: CA POTW Co-Digestion Capacity Analysis</vt:lpstr>
      <vt:lpstr>SWRCB Co-Digestion Capacity Analysis</vt:lpstr>
      <vt:lpstr>AB 617: Community Air Protection Program</vt:lpstr>
      <vt:lpstr>AB 617: Stationary Source Applicability</vt:lpstr>
      <vt:lpstr>AB 617: Proposed Regulation Criteria Air Pollutant &amp; Toxic Air Contaminant Reporting</vt:lpstr>
      <vt:lpstr>State/regional initiatives looking at how CA will adapt to impacts of climate change</vt:lpstr>
      <vt:lpstr>SWRCB Climate Change Resolution</vt:lpstr>
      <vt:lpstr>Coastal Commission: Critical Coastal Infrastructure &amp; Climate Change</vt:lpstr>
      <vt:lpstr>America’s Water Infrastructure Act 2018</vt:lpstr>
      <vt:lpstr>America’s Water Infrastructure Act 2018</vt:lpstr>
      <vt:lpstr>Guidance documents &amp; standards provide compliance framework for RRAs &amp; ERPs</vt:lpstr>
      <vt:lpstr>California to be Carbon Neutral by 2045!</vt:lpstr>
      <vt:lpstr>Using Land Management (and Biosolids?) to Meet GHG Targets</vt:lpstr>
      <vt:lpstr>New Offset Protocol Development –  ARB mandated efforts under AB 398</vt:lpstr>
      <vt:lpstr>New Offset Protocol Development –  American Carbon Registry (ACR), Voluntary</vt:lpstr>
      <vt:lpstr>Thank You!...Questions?  Next Meeting:  Air Quality, Climate Change, &amp; Energy - ACE Workgroup September 12th, noon – 3 pm In-Person/Conference Call  Sarah Deslauriers sdeslauriers@Carollo.com 925-705-6404</vt:lpstr>
      <vt:lpstr>7. Biogas/Biomethane Management</vt:lpstr>
      <vt:lpstr>7. EPA Renewable Fuel Standard RINs –  Sludge &amp; Food Waste Derived Biogas</vt:lpstr>
      <vt:lpstr>State legislation is driving change in biosolids &amp; biogas management at WWTPs</vt:lpstr>
      <vt:lpstr>Cross-Media Regulatory Issues</vt:lpstr>
      <vt:lpstr>BAAQMD Climate Technology Review</vt:lpstr>
      <vt:lpstr>BAAQMD Climate Technology Review</vt:lpstr>
      <vt:lpstr>Climate Tech Kick-Off at BAAQMD: Jan 22nd</vt:lpstr>
      <vt:lpstr>Water-Energy GHG Guidance Initiative, WEG 2.0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kim-pc</dc:creator>
  <cp:lastModifiedBy>Sarah A. Deslauriers</cp:lastModifiedBy>
  <cp:revision>276</cp:revision>
  <cp:lastPrinted>2018-03-15T19:55:21Z</cp:lastPrinted>
  <dcterms:created xsi:type="dcterms:W3CDTF">2016-01-14T22:18:36Z</dcterms:created>
  <dcterms:modified xsi:type="dcterms:W3CDTF">2019-08-16T17:21:33Z</dcterms:modified>
</cp:coreProperties>
</file>