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5" r:id="rId2"/>
    <p:sldId id="317" r:id="rId3"/>
    <p:sldId id="324" r:id="rId4"/>
    <p:sldId id="292" r:id="rId5"/>
    <p:sldId id="389" r:id="rId6"/>
    <p:sldId id="387" r:id="rId7"/>
    <p:sldId id="388" r:id="rId8"/>
    <p:sldId id="314" r:id="rId9"/>
    <p:sldId id="378" r:id="rId10"/>
    <p:sldId id="383" r:id="rId11"/>
    <p:sldId id="390" r:id="rId12"/>
    <p:sldId id="379" r:id="rId13"/>
    <p:sldId id="380" r:id="rId14"/>
    <p:sldId id="343" r:id="rId15"/>
    <p:sldId id="344" r:id="rId16"/>
    <p:sldId id="368" r:id="rId17"/>
    <p:sldId id="361" r:id="rId18"/>
    <p:sldId id="365" r:id="rId19"/>
    <p:sldId id="371" r:id="rId20"/>
    <p:sldId id="385" r:id="rId21"/>
    <p:sldId id="31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20" autoAdjust="0"/>
  </p:normalViewPr>
  <p:slideViewPr>
    <p:cSldViewPr snapToGrid="0" snapToObjects="1">
      <p:cViewPr>
        <p:scale>
          <a:sx n="100" d="100"/>
          <a:sy n="100" d="100"/>
        </p:scale>
        <p:origin x="-296" y="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9591C-06B0-3940-8367-DCD8B83E079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4ED5A-5607-4E46-B10E-240FE7232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Carolynn</a:t>
            </a:r>
            <a:r>
              <a:rPr lang="en-US" baseline="0" dirty="0" smtClean="0"/>
              <a:t> Box, 5 Gyres Science Programs Director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Here to talk about SF Bay </a:t>
            </a:r>
            <a:r>
              <a:rPr lang="en-US" baseline="0" dirty="0" err="1" smtClean="0"/>
              <a:t>Microplastics</a:t>
            </a:r>
            <a:r>
              <a:rPr lang="en-US" baseline="0" dirty="0" smtClean="0"/>
              <a:t> Project, </a:t>
            </a:r>
            <a:r>
              <a:rPr lang="en-US" baseline="0" dirty="0" err="1" smtClean="0"/>
              <a:t>muti</a:t>
            </a:r>
            <a:r>
              <a:rPr lang="en-US" baseline="0" dirty="0" smtClean="0"/>
              <a:t>-year program to understand sources and pathways of </a:t>
            </a:r>
            <a:r>
              <a:rPr lang="en-US" baseline="0" dirty="0" err="1" smtClean="0"/>
              <a:t>microplatsics</a:t>
            </a:r>
            <a:r>
              <a:rPr lang="en-US" baseline="0" dirty="0" smtClean="0"/>
              <a:t> in San Francisco, while also identifying policy recommendations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Partnership with San Francisco Estuary Institute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F95B-69BF-014A-BE0A-09B13995AA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2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Trained staff picked out particles that</a:t>
            </a:r>
            <a:r>
              <a:rPr lang="en-US" baseline="0" dirty="0" smtClean="0"/>
              <a:t> visually looked like plastics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Samples on average took 30 hours of labor for analysis – representing thousands of hours of laboratory analysis work.  Challenging work, laboratory methods were developed and optimized to analyze different matrices.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examined </a:t>
            </a:r>
            <a:r>
              <a:rPr lang="en-US" baseline="0" dirty="0" err="1" smtClean="0"/>
              <a:t>microparticle</a:t>
            </a:r>
            <a:r>
              <a:rPr lang="en-US" baseline="0" dirty="0" smtClean="0"/>
              <a:t> fragments – most were plastic.  Most microfibers were confirmed to be anthropogenic. The lab also has been developing spectral library for environmental </a:t>
            </a:r>
            <a:r>
              <a:rPr lang="en-US" baseline="0" dirty="0" err="1" smtClean="0"/>
              <a:t>microplastic</a:t>
            </a:r>
            <a:r>
              <a:rPr lang="en-US" baseline="0" dirty="0" smtClean="0"/>
              <a:t> samples.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4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Variability throughout samples</a:t>
            </a:r>
          </a:p>
          <a:p>
            <a:r>
              <a:rPr lang="en-US" dirty="0" smtClean="0"/>
              <a:t>Ranging</a:t>
            </a:r>
            <a:r>
              <a:rPr lang="en-US" baseline="0" dirty="0" smtClean="0"/>
              <a:t> from 10K in sanctuary to 6M particles / km2 in South Bay. </a:t>
            </a:r>
          </a:p>
          <a:p>
            <a:r>
              <a:rPr lang="en-US" baseline="0" dirty="0" smtClean="0"/>
              <a:t>Higher </a:t>
            </a:r>
            <a:r>
              <a:rPr lang="en-US" baseline="0" dirty="0" err="1" smtClean="0"/>
              <a:t>microplastic</a:t>
            </a:r>
            <a:r>
              <a:rPr lang="en-US" baseline="0" dirty="0" smtClean="0"/>
              <a:t> levels in wet season</a:t>
            </a:r>
          </a:p>
          <a:p>
            <a:r>
              <a:rPr lang="en-US" baseline="0" dirty="0" smtClean="0"/>
              <a:t>Higher </a:t>
            </a:r>
            <a:r>
              <a:rPr lang="en-US" baseline="0" dirty="0" err="1" smtClean="0"/>
              <a:t>microplastic</a:t>
            </a:r>
            <a:r>
              <a:rPr lang="en-US" baseline="0" dirty="0" smtClean="0"/>
              <a:t> level in Bay</a:t>
            </a:r>
            <a:endParaRPr lang="en-US" dirty="0" smtClean="0"/>
          </a:p>
          <a:p>
            <a:r>
              <a:rPr lang="en-US" dirty="0" smtClean="0"/>
              <a:t>Fibers were the most abundance morphology,</a:t>
            </a:r>
            <a:r>
              <a:rPr lang="en-US" baseline="0" dirty="0" smtClean="0"/>
              <a:t> followed by fragments and then foam. </a:t>
            </a:r>
          </a:p>
          <a:p>
            <a:r>
              <a:rPr lang="en-US" baseline="0" dirty="0" smtClean="0"/>
              <a:t>Of those particles, a subset were analyzed and found that 47% of fibers were plastic, 80% of fragments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29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project analyzed the wastewater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pathways</a:t>
            </a:r>
          </a:p>
          <a:p>
            <a:r>
              <a:rPr lang="en-US" baseline="0" dirty="0" smtClean="0"/>
              <a:t>For </a:t>
            </a:r>
            <a:r>
              <a:rPr lang="en-US" baseline="0" dirty="0" err="1" smtClean="0"/>
              <a:t>wastwater</a:t>
            </a:r>
            <a:r>
              <a:rPr lang="en-US" baseline="0" dirty="0" smtClean="0"/>
              <a:t>, we analyzed effluent at 8 facilities, capturing </a:t>
            </a:r>
            <a:r>
              <a:rPr lang="en-US" dirty="0" smtClean="0"/>
              <a:t>60</a:t>
            </a:r>
            <a:r>
              <a:rPr lang="en-US" dirty="0" smtClean="0"/>
              <a:t>% of flow into the </a:t>
            </a:r>
            <a:r>
              <a:rPr lang="en-US" dirty="0" smtClean="0"/>
              <a:t>Bay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, we built upon SFEI’s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monitoring program and analyzed 12 rivers and streams around the bay. We selected our sites based on location, drainage area, and known hotspot area. </a:t>
            </a:r>
          </a:p>
          <a:p>
            <a:r>
              <a:rPr lang="en-US" baseline="0" dirty="0" smtClean="0"/>
              <a:t>Monitoring was done off </a:t>
            </a:r>
            <a:r>
              <a:rPr lang="en-US" baseline="0" dirty="0" err="1" smtClean="0"/>
              <a:t>bridgeway</a:t>
            </a:r>
            <a:r>
              <a:rPr lang="en-US" baseline="0" dirty="0" smtClean="0"/>
              <a:t>, just prior to a storm system passing through</a:t>
            </a:r>
          </a:p>
          <a:p>
            <a:endParaRPr lang="en-US" dirty="0" smtClean="0"/>
          </a:p>
          <a:p>
            <a:r>
              <a:rPr lang="en-US" dirty="0" smtClean="0"/>
              <a:t>Fibers look a like – cannot determine without spectroscopic</a:t>
            </a:r>
            <a:r>
              <a:rPr lang="en-US" baseline="0" dirty="0" smtClean="0"/>
              <a:t> methods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Recommendations from the BACWA work.  </a:t>
            </a:r>
          </a:p>
          <a:p>
            <a:endParaRPr lang="en-US" dirty="0" smtClean="0"/>
          </a:p>
          <a:p>
            <a:r>
              <a:rPr lang="en-US" dirty="0" smtClean="0"/>
              <a:t>Additional work by East Bay Municipal Utilities District has identified significant differences in particle loads based on 2-hour grab samples versus 24-hour composites (</a:t>
            </a:r>
            <a:r>
              <a:rPr lang="en-US" dirty="0" err="1" smtClean="0"/>
              <a:t>Dyanchenko</a:t>
            </a:r>
            <a:r>
              <a:rPr lang="en-US" dirty="0" smtClean="0"/>
              <a:t> et al in press); much higher particle concentrations were identified in the 2-hour grab during peak flows. </a:t>
            </a:r>
          </a:p>
          <a:p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15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Almost half of </a:t>
            </a:r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 err="1" smtClean="0">
                <a:solidFill>
                  <a:schemeClr val="tx1"/>
                </a:solidFill>
              </a:rPr>
              <a:t>stormwater</a:t>
            </a:r>
            <a:r>
              <a:rPr lang="en-US" sz="2800" baseline="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particles </a:t>
            </a:r>
            <a:r>
              <a:rPr lang="en-US" sz="2800" dirty="0" smtClean="0">
                <a:solidFill>
                  <a:schemeClr val="tx1"/>
                </a:solidFill>
              </a:rPr>
              <a:t>were black rubber fragments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Fragments (55%) &gt; fibers (39%)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Contrast to </a:t>
            </a:r>
            <a:r>
              <a:rPr lang="en-US" sz="2400" dirty="0" smtClean="0">
                <a:solidFill>
                  <a:schemeClr val="tx1"/>
                </a:solidFill>
              </a:rPr>
              <a:t>wastewater, where fibers</a:t>
            </a:r>
            <a:r>
              <a:rPr lang="en-US" sz="2400" baseline="0" dirty="0" smtClean="0">
                <a:solidFill>
                  <a:schemeClr val="tx1"/>
                </a:solidFill>
              </a:rPr>
              <a:t> made up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200 times </a:t>
            </a:r>
            <a:r>
              <a:rPr lang="en-US" sz="2800" dirty="0" err="1" smtClean="0">
                <a:solidFill>
                  <a:schemeClr val="tx1"/>
                </a:solidFill>
              </a:rPr>
              <a:t>microplastic</a:t>
            </a:r>
            <a:r>
              <a:rPr lang="en-US" sz="2800" dirty="0" smtClean="0">
                <a:solidFill>
                  <a:schemeClr val="tx1"/>
                </a:solidFill>
              </a:rPr>
              <a:t> loads estimated from wastewater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5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A4A6-E8D2-044B-AA17-FCBFCAE7A5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3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Convene policy committee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Develop science-based recommendations </a:t>
            </a:r>
            <a:endParaRPr lang="en-US" sz="1200" strike="sngStrike" dirty="0" smtClean="0"/>
          </a:p>
          <a:p>
            <a:endParaRPr lang="en-US" dirty="0" smtClean="0"/>
          </a:p>
          <a:p>
            <a:r>
              <a:rPr lang="en-US" dirty="0" smtClean="0"/>
              <a:t>Over 25 participants from diverse sectors in Industry,</a:t>
            </a:r>
            <a:r>
              <a:rPr lang="en-US" baseline="0" dirty="0" smtClean="0"/>
              <a:t> Government, Foundations, and environmental groups + project scientists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 group has drafted 10 recommendations during last meeting.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A4A6-E8D2-044B-AA17-FCBFCAE7A5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3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our data supports</a:t>
            </a:r>
            <a:r>
              <a:rPr lang="en-US" baseline="0" dirty="0" smtClean="0"/>
              <a:t> source reduction efforts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A4A6-E8D2-044B-AA17-FCBFCAE7A5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3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Microfibers were detected in all of our samples, including our blanks.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recommendation looks to filtration, at the washing machine levels.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looks to make sure our data is shared and incorporated into the already existing fiber </a:t>
            </a:r>
            <a:r>
              <a:rPr lang="en-US" baseline="0" dirty="0" err="1" smtClean="0"/>
              <a:t>resaerch</a:t>
            </a:r>
            <a:r>
              <a:rPr lang="en-US" baseline="0" dirty="0" smtClean="0"/>
              <a:t>. Many stakeholders are beginning to monitor and explore options for reducing microfibers in the environment. There is movement to design fabrics that shed less, there are more and more </a:t>
            </a:r>
            <a:r>
              <a:rPr lang="en-US" baseline="0" dirty="0" err="1" smtClean="0"/>
              <a:t>proects</a:t>
            </a:r>
            <a:r>
              <a:rPr lang="en-US" baseline="0" dirty="0" smtClean="0"/>
              <a:t> looking at fibers in the environment. And it was clear that there needs to be more collaboration and standardization in this space.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the media has been communicating about the issue of microfibers so its important to make sure the public knows how to take action them selves.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A4A6-E8D2-044B-AA17-FCBFCAE7A5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3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Stormwater</a:t>
            </a:r>
            <a:r>
              <a:rPr lang="en-US" dirty="0" smtClean="0"/>
              <a:t> results</a:t>
            </a:r>
            <a:r>
              <a:rPr lang="en-US" baseline="0" dirty="0" smtClean="0"/>
              <a:t> were really interesting and caused a lot of discussion.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Green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infrastructure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 more work on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conceptual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A4A6-E8D2-044B-AA17-FCBFCAE7A5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3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</a:p>
          <a:p>
            <a:endParaRPr lang="en-US" dirty="0" smtClean="0"/>
          </a:p>
          <a:p>
            <a:r>
              <a:rPr lang="en-US" dirty="0" smtClean="0"/>
              <a:t>Innovation</a:t>
            </a:r>
          </a:p>
          <a:p>
            <a:endParaRPr lang="en-US" dirty="0" smtClean="0"/>
          </a:p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A4A6-E8D2-044B-AA17-FCBFCAE7A5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Quickly, I work for an organization called 5 Gyres.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5 Gyres mission is to empower action against the global health crisis of plastic pollution through science, education and adventure. Our vision is a planet free of plastic pollution. We are an environmental organization out of Los Angeles with a focus on turning science into action.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We are based out of LA, I live in San Francisco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Our organization began in 2009 when the plastic movement was really growing and became one of the leading organization in the </a:t>
            </a:r>
            <a:r>
              <a:rPr lang="en-US" baseline="0" dirty="0" err="1" smtClean="0"/>
              <a:t>movment</a:t>
            </a:r>
            <a:r>
              <a:rPr lang="en-US" baseline="0" dirty="0" smtClean="0"/>
              <a:t>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5 Gyres is known for a series of large scale research expeditions that helped bring the issue of plastic pollution into the global eye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These early trips were exploratory and exciting. In a world where its very hard to truly be an explorer of new things, I felt like this was my chance.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F95B-69BF-014A-BE0A-09B13995AA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67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next steps are:</a:t>
            </a:r>
          </a:p>
          <a:p>
            <a:endParaRPr lang="en-US" dirty="0" smtClean="0"/>
          </a:p>
          <a:p>
            <a:r>
              <a:rPr lang="en-US" dirty="0" smtClean="0"/>
              <a:t>First we are bringing stakeholders together for a</a:t>
            </a:r>
            <a:r>
              <a:rPr lang="en-US" baseline="0" dirty="0" smtClean="0"/>
              <a:t> symposium on Oct 2. The purpose of this meeting is to distribute results to policy makers and NGOS who can get this information into the hands of legislators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have a number of tools – a short documentary, factsheets, social media posts, that will be used to get the results out to a broad group as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8CFDD-643A-FD42-B6FB-E0EB4A5232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69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the opportunity</a:t>
            </a:r>
            <a:r>
              <a:rPr lang="en-US" baseline="0" dirty="0" smtClean="0"/>
              <a:t> to speak to you today. I believe we have time for some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F95B-69BF-014A-BE0A-09B13995AA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2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I</a:t>
            </a:r>
            <a:r>
              <a:rPr lang="en-US" baseline="0" dirty="0" smtClean="0"/>
              <a:t> joined 5 Gyres in 2011 on their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Expedition across the South Atlantic Ocean.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This Expedition changed my life and resulted in me changing my career to focus on plastic pollution.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More than 400 people have joined our Expeditions, to many different areas around the world.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All of our data is used to look at plastic pollution at a global level, used to estimate plastic pollution floating on the surface of the oceans.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5.25 trillion pieces of plastic have been estimated to be floating on the oceans surface.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The organization as helped lead several campaigns towards solutions.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All of these campaigns point to focusing on solutions upstream and on land.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We need to design better products and reduce the use of single use plastics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4F95B-69BF-014A-BE0A-09B13995AA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4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This leads us to work in San Francisco Bay,</a:t>
            </a:r>
            <a:r>
              <a:rPr lang="en-US" baseline="0" dirty="0" smtClean="0"/>
              <a:t> the San Francisco Bay </a:t>
            </a:r>
            <a:r>
              <a:rPr lang="en-US" baseline="0" dirty="0" err="1" smtClean="0"/>
              <a:t>Microplastics</a:t>
            </a:r>
            <a:r>
              <a:rPr lang="en-US" baseline="0" dirty="0" smtClean="0"/>
              <a:t> Project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Move closer to land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 often think of this as a SF Bay expedition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Three groups</a:t>
            </a:r>
            <a:r>
              <a:rPr lang="en-US" baseline="0" dirty="0" smtClean="0"/>
              <a:t> involved: SFEI, 5 Gyres, U of </a:t>
            </a:r>
            <a:r>
              <a:rPr lang="en-US" baseline="0" dirty="0" err="1" smtClean="0"/>
              <a:t>toronto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tiny particles of plastic approximately the size of coarse grains of sand, 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 subset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microparticles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confirmed to be plastic. </a:t>
            </a:r>
          </a:p>
          <a:p>
            <a:pPr lvl="0" fontAlgn="base"/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Analytical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 can used to identify the type of plastic polymer type, including commonly used plastics 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polyethylene (PE), polypropylene (PP), polystyrene (PS), polyester and polyvinyl chloride (PVC)</a:t>
            </a:r>
          </a:p>
          <a:p>
            <a:pPr lvl="0" fontAlgn="base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 range in size and shapes (show picture)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Fibers that can shed from clothes and materials used in industries such as ropes, netting, textiles etc. 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Fragments that result from the fragmentation of larger pieces of plastic, such as plastic bottles, 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 that can result from single-use packaging materials around food or other items and plastic bags and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Pellets from industries that make plastics or use abrasives.  In addition, personal care products can contain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beads although some uses have been restricted.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detritus of modern day society in which approximately 350 million tons of plastic is produced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globally by consumers and industries for such diverse sectors such as food-packaging, clothing and textiles, building and construction, and transportation.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</a:p>
          <a:p>
            <a:pPr lvl="1"/>
            <a:r>
              <a:rPr lang="en-US" dirty="0" smtClean="0"/>
              <a:t>Physical blockage of gut or gills</a:t>
            </a:r>
          </a:p>
          <a:p>
            <a:pPr lvl="1"/>
            <a:r>
              <a:rPr lang="en-US" dirty="0" smtClean="0"/>
              <a:t>Vector for toxic chemicals, including </a:t>
            </a:r>
            <a:r>
              <a:rPr lang="en-US" dirty="0" err="1" smtClean="0"/>
              <a:t>sorbed</a:t>
            </a:r>
            <a:r>
              <a:rPr lang="en-US" dirty="0" smtClean="0"/>
              <a:t> chemicals and chemical additives</a:t>
            </a:r>
          </a:p>
          <a:p>
            <a:r>
              <a:rPr lang="en-US" dirty="0" smtClean="0"/>
              <a:t>Ecological impacts not yet well understood</a:t>
            </a:r>
          </a:p>
          <a:p>
            <a:pPr lvl="1"/>
            <a:r>
              <a:rPr lang="en-US" dirty="0" smtClean="0"/>
              <a:t>Meanwhile plastic use will continue to increase</a:t>
            </a:r>
          </a:p>
          <a:p>
            <a:pPr lvl="1"/>
            <a:r>
              <a:rPr lang="en-US" dirty="0" smtClean="0"/>
              <a:t>Logistically impossible to remove – </a:t>
            </a:r>
            <a:r>
              <a:rPr lang="en-US" dirty="0" smtClean="0"/>
              <a:t>persistent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algn="l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are concerned about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contamination, particularly in areas like the San Francisco Bay which drains a large part of California, and where contaminants can accumulate.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350+ samples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Here’s how we set up the San</a:t>
            </a:r>
            <a:r>
              <a:rPr lang="en-US" baseline="0" dirty="0" smtClean="0"/>
              <a:t> Francisco Bay Project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SF Bay </a:t>
            </a:r>
            <a:r>
              <a:rPr lang="en-US" baseline="0" dirty="0" err="1" smtClean="0"/>
              <a:t>Microplastics</a:t>
            </a:r>
            <a:r>
              <a:rPr lang="en-US" baseline="0" dirty="0" smtClean="0"/>
              <a:t> Project is a large scale project that was developed and funded in 2016. The funding comes from Gordon and Betty Moore Foundation.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project is unique for several reasons: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First, this is the most comprehensive regional study to date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New field and lab protocols are coming out of this project, that I will focus on later in my talk.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And lastly, the project was designed to inform policy. We will be generating policy recommendations and educational materials that will be used to support policy to reduce </a:t>
            </a:r>
            <a:r>
              <a:rPr lang="en-US" baseline="0" dirty="0" err="1" smtClean="0"/>
              <a:t>microplastic</a:t>
            </a:r>
            <a:r>
              <a:rPr lang="en-US" baseline="0" dirty="0" smtClean="0"/>
              <a:t> pollution.  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My talk will focus on the surface water sampling that was done for the project. This dataset is robust and an example of 1 of the 5 large datasets that were collected during the project. 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For Surface waters, we tested out three different methods to analyze </a:t>
            </a:r>
            <a:r>
              <a:rPr lang="en-US" baseline="0" dirty="0" err="1" smtClean="0"/>
              <a:t>microplastics</a:t>
            </a:r>
            <a:r>
              <a:rPr lang="en-US" baseline="0" dirty="0" smtClean="0"/>
              <a:t>, trying to look at a range of size fractions: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Manta Trawl to analyze down to 355 microns. This is an aluminum box with wings that has been widely accepted for measuring </a:t>
            </a:r>
            <a:r>
              <a:rPr lang="en-US" baseline="0" dirty="0" err="1" smtClean="0"/>
              <a:t>microplastics</a:t>
            </a:r>
            <a:r>
              <a:rPr lang="en-US" baseline="0" dirty="0" smtClean="0"/>
              <a:t> in aquatic environments. We towed this piece of equipment for 30 minutes behind the vessel.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 pump system that filtered 10 liters of surface waters, aimed at analyzing down to 20 microns.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 1 liter grab that was collected to analyze </a:t>
            </a:r>
            <a:r>
              <a:rPr lang="en-US" baseline="0" dirty="0" err="1" smtClean="0"/>
              <a:t>nano</a:t>
            </a:r>
            <a:r>
              <a:rPr lang="en-US" baseline="0" dirty="0" smtClean="0"/>
              <a:t> plastics.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Our sample locations were distributed throughout the Bay and outside the GG</a:t>
            </a:r>
            <a:r>
              <a:rPr lang="en-US" baseline="0" dirty="0" smtClean="0"/>
              <a:t> Bridge to assess ambient conditions and bay vs. sanctuaries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We collected samples in dry weather and within days after rain events to asses seasonality. 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Duplicates and blanks were also collected. Duplicates are easy but we collecting a blank on a manta trawl is not as easy. We designed a way to take a blank where we rinsed the manta trawl and sieved the water that was rinsed. 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Also noteworthy, our pump needs to be modified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of blank contamination. Luckily, the 1L grab samples were originally sent to the University of Michigan but the samples were non detect, so these samples are being analyzed for </a:t>
            </a:r>
            <a:r>
              <a:rPr lang="en-US" baseline="0" dirty="0" err="1" smtClean="0"/>
              <a:t>microplastics</a:t>
            </a:r>
            <a:r>
              <a:rPr lang="en-US" baseline="0" dirty="0" smtClean="0"/>
              <a:t>, hopefully we can use these to better estimate the smaller </a:t>
            </a:r>
            <a:r>
              <a:rPr lang="en-US" baseline="0" dirty="0" err="1" smtClean="0"/>
              <a:t>microplastic</a:t>
            </a:r>
            <a:r>
              <a:rPr lang="en-US" baseline="0" dirty="0" smtClean="0"/>
              <a:t> fractions, like microfibers.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4ED5A-5607-4E46-B10E-240FE72321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5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9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3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3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1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62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9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1D339-B27B-5D4A-88D5-D30BB9FA2BAD}" type="datetimeFigureOut">
              <a:rPr lang="en-US" smtClean="0"/>
              <a:t>8/15/19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7533A-D717-5C4B-829F-BAD6D9727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9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microsoft.com/office/2007/relationships/hdphoto" Target="../media/hdphoto2.wdp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39.jp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44.jp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5.png"/><Relationship Id="rId5" Type="http://schemas.openxmlformats.org/officeDocument/2006/relationships/image" Target="../media/image48.jp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15.png"/><Relationship Id="rId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microsoft.com/office/2007/relationships/hdphoto" Target="../media/hdphoto1.wdp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063" y="4220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SF BAY MICROPLASTICS</a:t>
            </a:r>
            <a:b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PROJECT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 descr="Screen Shot 2018-05-11 at 3.33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01" y="2179446"/>
            <a:ext cx="2713652" cy="2466957"/>
          </a:xfrm>
          <a:prstGeom prst="rect">
            <a:avLst/>
          </a:prstGeom>
        </p:spPr>
      </p:pic>
      <p:pic>
        <p:nvPicPr>
          <p:cNvPr id="11" name="Picture 10" descr="Screen Shot 2018-05-30 at 9.28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6" y="2168589"/>
            <a:ext cx="2495479" cy="2489363"/>
          </a:xfrm>
          <a:prstGeom prst="rect">
            <a:avLst/>
          </a:prstGeom>
        </p:spPr>
      </p:pic>
      <p:pic>
        <p:nvPicPr>
          <p:cNvPr id="12" name="Picture 11" descr="Screen Shot 2018-05-30 at 9.26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77" y="2155296"/>
            <a:ext cx="2441778" cy="2491107"/>
          </a:xfrm>
          <a:prstGeom prst="rect">
            <a:avLst/>
          </a:prstGeom>
        </p:spPr>
      </p:pic>
      <p:pic>
        <p:nvPicPr>
          <p:cNvPr id="13" name="Picture 12" descr="downlo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7100" y="4798068"/>
            <a:ext cx="44574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</a:rPr>
              <a:t>CAROLYNN BOX</a:t>
            </a:r>
          </a:p>
          <a:p>
            <a:pPr algn="ctr"/>
            <a:r>
              <a:rPr lang="en-US" sz="2000" b="1" dirty="0" smtClean="0">
                <a:solidFill>
                  <a:srgbClr val="1F497D"/>
                </a:solidFill>
              </a:rPr>
              <a:t>5 GYRES SCIENCE PROGRAMS DIRECTOR</a:t>
            </a:r>
          </a:p>
          <a:p>
            <a:pPr algn="ctr"/>
            <a:r>
              <a:rPr lang="en-US" sz="2000" b="1" dirty="0" smtClean="0">
                <a:solidFill>
                  <a:srgbClr val="1F497D"/>
                </a:solidFill>
              </a:rPr>
              <a:t>carolynn@5gyres.org</a:t>
            </a:r>
          </a:p>
          <a:p>
            <a:pPr algn="ctr"/>
            <a:endParaRPr lang="en-US" sz="20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6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6004" y="244642"/>
            <a:ext cx="8717040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52851" y="2487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30800" y="2082800"/>
            <a:ext cx="2044700" cy="262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86872E0-2C55-C448-94BA-607C93C7A74A}"/>
              </a:ext>
            </a:extLst>
          </p:cNvPr>
          <p:cNvSpPr txBox="1"/>
          <p:nvPr/>
        </p:nvSpPr>
        <p:spPr>
          <a:xfrm>
            <a:off x="754501" y="1427778"/>
            <a:ext cx="14490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Sorted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4F713F1-52C3-A540-92C5-E2FDD8E6E50C}"/>
              </a:ext>
            </a:extLst>
          </p:cNvPr>
          <p:cNvSpPr txBox="1"/>
          <p:nvPr/>
        </p:nvSpPr>
        <p:spPr>
          <a:xfrm>
            <a:off x="3032130" y="1149249"/>
            <a:ext cx="31785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Characterized</a:t>
            </a:r>
          </a:p>
          <a:p>
            <a:pPr algn="ctr"/>
            <a:r>
              <a:rPr lang="en-US" sz="2000" dirty="0"/>
              <a:t>Microparticles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3BE09D5-D731-D344-B829-5DB08D83FD71}"/>
              </a:ext>
            </a:extLst>
          </p:cNvPr>
          <p:cNvSpPr txBox="1"/>
          <p:nvPr/>
        </p:nvSpPr>
        <p:spPr>
          <a:xfrm>
            <a:off x="6109689" y="1155498"/>
            <a:ext cx="36121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FTIR / Raman </a:t>
            </a:r>
          </a:p>
          <a:p>
            <a:pPr algn="ctr"/>
            <a:r>
              <a:rPr lang="en-US" sz="2000" dirty="0"/>
              <a:t>Microplastics</a:t>
            </a:r>
          </a:p>
        </p:txBody>
      </p:sp>
      <p:pic>
        <p:nvPicPr>
          <p:cNvPr id="17" name="Picture 2" descr="https://lh3.googleusercontent.com/6CsUPK9pcz9Gf_GJZJO2nvhZW7ewC4FBvPTCRlK1ZPBByL9Dn5sXDgK1fgn50OlwlyDBc5ShWOxuvbpjhnTj2pI0gmajLKI1gNtAu3-HQvXBHuNEZyxJblXk6Oq9NM8esBAv72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5" y="2317051"/>
            <a:ext cx="4488762" cy="29925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E252259-EA64-4908-9B45-097FCBC10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603" y="3619113"/>
            <a:ext cx="1324080" cy="16219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2321E3F-1584-4F77-A8E9-4F29A64C6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071" y="2386267"/>
            <a:ext cx="1377629" cy="103429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5728319" y="1643468"/>
            <a:ext cx="1116636" cy="1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52753" y="1657332"/>
            <a:ext cx="1116636" cy="1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https://lh4.googleusercontent.com/G33-Q4mEfB089a9oLuMRnlG6nN9hTL4kIwOt1rHSAOAVuj4YpXhFLXrx10Cd4UXWnmnZv3vEhzCGAnibAwdeR95_LWAvx8e9feYD8tVgSZlDqNAmttvwyKe2-nW90QiTXU34Orcb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20582" r="10571"/>
          <a:stretch/>
        </p:blipFill>
        <p:spPr bwMode="auto">
          <a:xfrm>
            <a:off x="4254954" y="1999852"/>
            <a:ext cx="1236653" cy="103049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lh3.googleusercontent.com/iA6P0F591NWG74MB616saPbN98WPW_agfufGebEkE3fmrpLbb9nEiCj48pm5t-kHfdNwLRKWoUNdD3jfNLNLB8hTC0OQP5QeKNkFk5r3dtoW7OoJVU6yxRWrcqHNA5kdTS5Nu8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13410" r="20727" b="10854"/>
          <a:stretch/>
        </p:blipFill>
        <p:spPr bwMode="auto">
          <a:xfrm>
            <a:off x="4298823" y="4701740"/>
            <a:ext cx="1253678" cy="104584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t="16932" r="32034" b="22933"/>
          <a:stretch/>
        </p:blipFill>
        <p:spPr>
          <a:xfrm>
            <a:off x="4252033" y="3326593"/>
            <a:ext cx="1204299" cy="1059422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9710259-925C-7B41-BA7F-C7C1E21AC8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21" y="5906342"/>
            <a:ext cx="2463598" cy="7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6004" y="244642"/>
            <a:ext cx="8717040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52851" y="2487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2019-05-07_Bubbles_AllSites_NoFiber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4" y="1333500"/>
            <a:ext cx="5677428" cy="4129038"/>
          </a:xfrm>
          <a:prstGeom prst="rect">
            <a:avLst/>
          </a:prstGeom>
        </p:spPr>
      </p:pic>
      <p:sp>
        <p:nvSpPr>
          <p:cNvPr id="16" name="Title 11"/>
          <p:cNvSpPr txBox="1">
            <a:spLocks/>
          </p:cNvSpPr>
          <p:nvPr/>
        </p:nvSpPr>
        <p:spPr>
          <a:xfrm>
            <a:off x="517070" y="542755"/>
            <a:ext cx="9033330" cy="69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MICROPARTICLES ABUNDANT IN </a:t>
            </a:r>
          </a:p>
          <a:p>
            <a:pPr algn="l"/>
            <a:r>
              <a:rPr lang="en-US" sz="30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WATER</a:t>
            </a:r>
            <a:endParaRPr lang="en-US" sz="3000" b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0800" y="2082800"/>
            <a:ext cx="2044700" cy="262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25212" y="1541601"/>
            <a:ext cx="36169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Significant heterogeneity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&lt;10,000 to 6 million particles/km</a:t>
            </a:r>
            <a:r>
              <a:rPr lang="en-US" sz="2000" baseline="30000" dirty="0"/>
              <a:t>2</a:t>
            </a:r>
            <a:endParaRPr lang="en-US" sz="20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Wet season </a:t>
            </a:r>
            <a:r>
              <a:rPr lang="en-US" sz="2000" b="1" dirty="0"/>
              <a:t>&gt; </a:t>
            </a:r>
            <a:r>
              <a:rPr lang="en-US" sz="2000" b="1" dirty="0">
                <a:solidFill>
                  <a:srgbClr val="FF0000"/>
                </a:solidFill>
              </a:rPr>
              <a:t>Dry Season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Bay &gt; Sanctuary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Fibers &gt; fragments &gt; </a:t>
            </a:r>
            <a:r>
              <a:rPr lang="en-US" sz="2000" dirty="0" smtClean="0"/>
              <a:t>foam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47% of </a:t>
            </a:r>
            <a:r>
              <a:rPr lang="en-US" sz="2000" dirty="0" smtClean="0"/>
              <a:t>fibers / </a:t>
            </a:r>
            <a:r>
              <a:rPr lang="en-US" sz="2000" dirty="0"/>
              <a:t>80% of </a:t>
            </a:r>
            <a:r>
              <a:rPr lang="en-US" sz="2000" dirty="0" smtClean="0"/>
              <a:t>fragments were </a:t>
            </a:r>
            <a:r>
              <a:rPr lang="en-US" sz="2000" dirty="0"/>
              <a:t>determined to be </a:t>
            </a:r>
            <a:r>
              <a:rPr lang="en-US" sz="2000" dirty="0" smtClean="0"/>
              <a:t>plastic through spectroscopy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951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67" y="1333500"/>
            <a:ext cx="4582105" cy="3436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3338" y="1451052"/>
            <a:ext cx="4131270" cy="3098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1472429" y="193843"/>
            <a:ext cx="12192001" cy="84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AND STORMWATER PATHWAYS</a:t>
            </a:r>
            <a:endParaRPr lang="en-US" sz="2800" b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9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690880" y="347980"/>
            <a:ext cx="10541000" cy="7700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MICROPLASTICS ABUNDANCE IN STORMWATER</a:t>
            </a:r>
            <a:endParaRPr lang="en-US" sz="2800" b="1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9344" y="1074959"/>
            <a:ext cx="11346406" cy="2125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Black rubber fragments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Fragments &gt; fibers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Contrast to wastewater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chemeClr val="tx1"/>
                </a:solidFill>
              </a:rPr>
              <a:t>Stormwater load 200 </a:t>
            </a:r>
            <a:r>
              <a:rPr lang="en-US" sz="2500" dirty="0">
                <a:solidFill>
                  <a:schemeClr val="tx1"/>
                </a:solidFill>
              </a:rPr>
              <a:t>times </a:t>
            </a:r>
            <a:r>
              <a:rPr lang="en-US" sz="2500" dirty="0" smtClean="0">
                <a:solidFill>
                  <a:schemeClr val="tx1"/>
                </a:solidFill>
              </a:rPr>
              <a:t>greater than wastewater</a:t>
            </a:r>
            <a:endParaRPr lang="en-US" sz="2500" dirty="0">
              <a:solidFill>
                <a:schemeClr val="tx1"/>
              </a:solidFill>
            </a:endParaRPr>
          </a:p>
          <a:p>
            <a:endParaRPr lang="en-US" sz="2500" dirty="0">
              <a:solidFill>
                <a:schemeClr val="tx1"/>
              </a:solidFill>
            </a:endParaRPr>
          </a:p>
          <a:p>
            <a:endParaRPr lang="en-US" sz="2500" dirty="0">
              <a:solidFill>
                <a:schemeClr val="tx1"/>
              </a:solidFill>
            </a:endParaRPr>
          </a:p>
          <a:p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16" name="Google Shape;203;p22" descr="17-POC-100-125&amp;355_59-60.jpg"/>
          <p:cNvPicPr preferRelativeResize="0"/>
          <p:nvPr/>
        </p:nvPicPr>
        <p:blipFill rotWithShape="1">
          <a:blip r:embed="rId5">
            <a:alphaModFix/>
          </a:blip>
          <a:srcRect l="5092" t="68745" r="67731" b="6747"/>
          <a:stretch/>
        </p:blipFill>
        <p:spPr>
          <a:xfrm>
            <a:off x="2572674" y="3286820"/>
            <a:ext cx="1872326" cy="2426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Google Shape;20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5000" y="3289300"/>
            <a:ext cx="2641600" cy="24242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641350" y="2719447"/>
            <a:ext cx="9568114" cy="1200329"/>
            <a:chOff x="641350" y="2719447"/>
            <a:chExt cx="9568114" cy="1200329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641350" y="3070752"/>
              <a:ext cx="1256980" cy="5487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98330" y="2719447"/>
              <a:ext cx="83111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Conceptual model of </a:t>
              </a:r>
              <a:r>
                <a:rPr lang="en-US" sz="3600" b="1" dirty="0" err="1" smtClean="0"/>
                <a:t>stormwater</a:t>
              </a:r>
              <a:endParaRPr lang="en-US" sz="3600" b="1" dirty="0"/>
            </a:p>
            <a:p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041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82" y="1058876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Organize Policy Committee with experts</a:t>
            </a:r>
          </a:p>
          <a:p>
            <a:r>
              <a:rPr lang="en-US" sz="2600" dirty="0" smtClean="0"/>
              <a:t>Identify science-based recommendations </a:t>
            </a:r>
            <a:endParaRPr lang="en-US" sz="2600" strike="sngStrike" dirty="0"/>
          </a:p>
          <a:p>
            <a:r>
              <a:rPr lang="en-US" sz="2600" dirty="0" smtClean="0"/>
              <a:t>Consider policy options</a:t>
            </a:r>
            <a:r>
              <a:rPr lang="en-US" sz="2600" dirty="0" smtClean="0"/>
              <a:t>, source reduction, innovation, </a:t>
            </a:r>
            <a:r>
              <a:rPr lang="en-US" sz="2600" dirty="0" smtClean="0"/>
              <a:t>research needs, and </a:t>
            </a:r>
            <a:r>
              <a:rPr lang="en-US" sz="2600" dirty="0"/>
              <a:t>household </a:t>
            </a:r>
            <a:r>
              <a:rPr lang="en-US" sz="2600" dirty="0" smtClean="0"/>
              <a:t>interventions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12" y="14860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SCIENCE TO SOLUTIONS</a:t>
            </a:r>
            <a:endParaRPr lang="en-US" b="1" dirty="0">
              <a:solidFill>
                <a:srgbClr val="17375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533" y="3164175"/>
            <a:ext cx="3944098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SF BAY MICROPLASTICS</a:t>
            </a:r>
          </a:p>
          <a:p>
            <a:pPr algn="ctr"/>
            <a:r>
              <a:rPr lang="en-US" sz="2400" dirty="0" smtClean="0"/>
              <a:t>POLICY RECOMMENDATIONS </a:t>
            </a:r>
          </a:p>
          <a:p>
            <a:pPr algn="ctr"/>
            <a:r>
              <a:rPr lang="en-US" sz="2400" dirty="0" smtClean="0"/>
              <a:t>REPORT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9533" y="4573347"/>
            <a:ext cx="3944098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EDUCATIONAL </a:t>
            </a:r>
            <a:endParaRPr lang="en-US" sz="2400" dirty="0" smtClean="0"/>
          </a:p>
          <a:p>
            <a:pPr algn="ctr"/>
            <a:r>
              <a:rPr lang="en-US" sz="2400" dirty="0" smtClean="0"/>
              <a:t>POLICY TOOLS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04787" y="4551797"/>
            <a:ext cx="3924345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OCT 2</a:t>
            </a:r>
          </a:p>
          <a:p>
            <a:pPr algn="ctr"/>
            <a:r>
              <a:rPr lang="en-US" sz="2400" dirty="0" smtClean="0"/>
              <a:t>SYMPOSIUM</a:t>
            </a:r>
          </a:p>
          <a:p>
            <a:pPr algn="ctr"/>
            <a:endParaRPr lang="en-US" sz="24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294104" y="320842"/>
            <a:ext cx="8555791" cy="6410832"/>
            <a:chOff x="185195" y="198447"/>
            <a:chExt cx="8796759" cy="6533227"/>
          </a:xfrm>
        </p:grpSpPr>
        <p:sp>
          <p:nvSpPr>
            <p:cNvPr id="14" name="Rectangle 13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17" name="Picture 1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97067" y="3164175"/>
            <a:ext cx="3924345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POLICY BRIEF</a:t>
            </a:r>
          </a:p>
          <a:p>
            <a:pPr algn="ctr"/>
            <a:r>
              <a:rPr lang="en-US" sz="2400" dirty="0" smtClean="0"/>
              <a:t>FACTSHEET</a:t>
            </a:r>
          </a:p>
          <a:p>
            <a:pPr algn="ctr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2896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12" y="14860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POLICY ADVISORY COMMITTEE</a:t>
            </a:r>
            <a:endParaRPr lang="en-US" b="1" dirty="0">
              <a:solidFill>
                <a:srgbClr val="17375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4104" y="320842"/>
            <a:ext cx="8555791" cy="6410832"/>
            <a:chOff x="185195" y="198447"/>
            <a:chExt cx="8796759" cy="6533227"/>
          </a:xfrm>
        </p:grpSpPr>
        <p:sp>
          <p:nvSpPr>
            <p:cNvPr id="14" name="Rectangle 13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17" name="Picture 1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75207" y="4217551"/>
            <a:ext cx="3330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/>
              <a:t>SF Environment </a:t>
            </a:r>
            <a:r>
              <a:rPr lang="en-US" sz="1600" dirty="0"/>
              <a:t>Department </a:t>
            </a:r>
          </a:p>
          <a:p>
            <a:pPr lvl="1"/>
            <a:r>
              <a:rPr lang="en-US" sz="1600" dirty="0"/>
              <a:t>Wastewater treatment plants</a:t>
            </a:r>
          </a:p>
          <a:p>
            <a:pPr lvl="1"/>
            <a:r>
              <a:rPr lang="en-US" sz="1600" dirty="0"/>
              <a:t>Stormwater agencies</a:t>
            </a:r>
          </a:p>
          <a:p>
            <a:pPr lvl="1"/>
            <a:r>
              <a:rPr lang="en-US" sz="1600" dirty="0"/>
              <a:t>NOAA </a:t>
            </a:r>
            <a:endParaRPr lang="en-US" sz="1600" dirty="0" smtClean="0"/>
          </a:p>
          <a:p>
            <a:pPr lvl="1"/>
            <a:r>
              <a:rPr lang="en-US" sz="1600" dirty="0" smtClean="0"/>
              <a:t>Ocean </a:t>
            </a:r>
            <a:r>
              <a:rPr lang="en-US" sz="1600" dirty="0"/>
              <a:t>Protection Council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36513" y="1104484"/>
            <a:ext cx="2196633" cy="2324310"/>
            <a:chOff x="1905012" y="76195"/>
            <a:chExt cx="2654807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Oval 30"/>
            <p:cNvSpPr/>
            <p:nvPr/>
          </p:nvSpPr>
          <p:spPr>
            <a:xfrm>
              <a:off x="1905012" y="76195"/>
              <a:ext cx="2654807" cy="265480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Oval 4"/>
            <p:cNvSpPr/>
            <p:nvPr/>
          </p:nvSpPr>
          <p:spPr>
            <a:xfrm>
              <a:off x="2211336" y="433573"/>
              <a:ext cx="2042160" cy="8423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Industry</a:t>
              </a:r>
              <a:endParaRPr lang="en-US" sz="2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3" name="Oval 32"/>
          <p:cNvSpPr/>
          <p:nvPr/>
        </p:nvSpPr>
        <p:spPr>
          <a:xfrm>
            <a:off x="4436330" y="2261355"/>
            <a:ext cx="2196633" cy="2324310"/>
          </a:xfrm>
          <a:prstGeom prst="ellipse">
            <a:avLst/>
          </a:prstGeom>
          <a:solidFill>
            <a:schemeClr val="bg1">
              <a:alpha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34" name="Group 33"/>
          <p:cNvGrpSpPr/>
          <p:nvPr/>
        </p:nvGrpSpPr>
        <p:grpSpPr>
          <a:xfrm>
            <a:off x="3236513" y="3500852"/>
            <a:ext cx="2196633" cy="2324310"/>
            <a:chOff x="1905012" y="2285991"/>
            <a:chExt cx="2654807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Oval 34"/>
            <p:cNvSpPr/>
            <p:nvPr/>
          </p:nvSpPr>
          <p:spPr>
            <a:xfrm>
              <a:off x="1905012" y="2285991"/>
              <a:ext cx="2654807" cy="265480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6" name="Oval 8"/>
            <p:cNvSpPr/>
            <p:nvPr/>
          </p:nvSpPr>
          <p:spPr>
            <a:xfrm>
              <a:off x="2039036" y="3517380"/>
              <a:ext cx="2348483" cy="8423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Foundations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03067" y="2343982"/>
            <a:ext cx="3115928" cy="2324310"/>
            <a:chOff x="-196647" y="1219189"/>
            <a:chExt cx="3765858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8" name="Oval 37"/>
            <p:cNvSpPr/>
            <p:nvPr/>
          </p:nvSpPr>
          <p:spPr>
            <a:xfrm>
              <a:off x="914404" y="1219189"/>
              <a:ext cx="2654807" cy="2654807"/>
            </a:xfrm>
            <a:prstGeom prst="ellipse">
              <a:avLst/>
            </a:prstGeom>
            <a:solidFill>
              <a:schemeClr val="bg1"/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9" name="Oval 10"/>
            <p:cNvSpPr/>
            <p:nvPr/>
          </p:nvSpPr>
          <p:spPr>
            <a:xfrm>
              <a:off x="-196647" y="1525513"/>
              <a:ext cx="2616251" cy="20421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 smtClean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Environmental </a:t>
              </a:r>
              <a:r>
                <a:rPr lang="en-US" sz="2500" b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Groups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61496" y="1370064"/>
            <a:ext cx="3020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/>
              <a:t>Save the Bay</a:t>
            </a:r>
          </a:p>
          <a:p>
            <a:pPr lvl="1"/>
            <a:r>
              <a:rPr lang="en-US" sz="1600" dirty="0"/>
              <a:t>Upstream</a:t>
            </a:r>
          </a:p>
          <a:p>
            <a:pPr lvl="1"/>
            <a:r>
              <a:rPr lang="en-US" sz="1600" dirty="0"/>
              <a:t>California CoastKeeper</a:t>
            </a:r>
          </a:p>
          <a:p>
            <a:pPr lvl="1"/>
            <a:r>
              <a:rPr lang="en-US" sz="1600" dirty="0"/>
              <a:t>Californians Against Waste</a:t>
            </a:r>
          </a:p>
          <a:p>
            <a:pPr lvl="1"/>
            <a:r>
              <a:rPr lang="en-US" sz="1600" dirty="0" err="1"/>
              <a:t>Surfrider</a:t>
            </a:r>
            <a:r>
              <a:rPr lang="en-US" sz="1600" dirty="0"/>
              <a:t> </a:t>
            </a:r>
            <a:r>
              <a:rPr lang="en-US" sz="1600" dirty="0" smtClean="0"/>
              <a:t>Foundation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38323" y="924254"/>
            <a:ext cx="53666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/>
              <a:t>Patagonia</a:t>
            </a:r>
          </a:p>
          <a:p>
            <a:pPr lvl="1"/>
            <a:r>
              <a:rPr lang="en-US" sz="1600" dirty="0"/>
              <a:t>Textile experts</a:t>
            </a:r>
          </a:p>
          <a:p>
            <a:pPr lvl="1"/>
            <a:r>
              <a:rPr lang="en-US" sz="1600" dirty="0"/>
              <a:t>Association of Home Appliances </a:t>
            </a:r>
          </a:p>
          <a:p>
            <a:pPr lvl="1"/>
            <a:r>
              <a:rPr lang="en-US" sz="1600" dirty="0"/>
              <a:t>Manufacturers</a:t>
            </a:r>
          </a:p>
          <a:p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974467" y="5130516"/>
            <a:ext cx="2660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/>
              <a:t>Schmidt Marine Tech</a:t>
            </a:r>
          </a:p>
          <a:p>
            <a:pPr lvl="1"/>
            <a:r>
              <a:rPr lang="en-US" sz="1600" dirty="0"/>
              <a:t>Microfiber Solutions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3" name="Oval 6"/>
          <p:cNvSpPr/>
          <p:nvPr/>
        </p:nvSpPr>
        <p:spPr>
          <a:xfrm>
            <a:off x="4831502" y="2129288"/>
            <a:ext cx="2618800" cy="221457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0" tIns="0" rIns="0" bIns="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Government</a:t>
            </a:r>
            <a:endParaRPr lang="en-US" sz="28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38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11" y="148609"/>
            <a:ext cx="832964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RECOMMENDATIONS #1 &amp; #</a:t>
            </a:r>
            <a:r>
              <a:rPr lang="en-US" b="1" dirty="0">
                <a:solidFill>
                  <a:srgbClr val="17375E"/>
                </a:solidFill>
              </a:rPr>
              <a:t>7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sz="3600" b="1" dirty="0" smtClean="0">
                <a:solidFill>
                  <a:srgbClr val="17375E"/>
                </a:solidFill>
              </a:rPr>
              <a:t>Policy &amp; collaboration</a:t>
            </a:r>
            <a:endParaRPr lang="en-US" sz="3600" b="1" dirty="0">
              <a:solidFill>
                <a:srgbClr val="17375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4104" y="320842"/>
            <a:ext cx="8555791" cy="6410832"/>
            <a:chOff x="185195" y="198447"/>
            <a:chExt cx="8796759" cy="6533227"/>
          </a:xfrm>
        </p:grpSpPr>
        <p:sp>
          <p:nvSpPr>
            <p:cNvPr id="14" name="Rectangle 13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17" name="Picture 1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365" y="1298184"/>
            <a:ext cx="3565334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 Results: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Foam </a:t>
            </a:r>
            <a:r>
              <a:rPr lang="en-US" sz="2000" dirty="0" smtClean="0"/>
              <a:t>&amp; plastic </a:t>
            </a:r>
            <a:r>
              <a:rPr lang="en-US" sz="2000" dirty="0"/>
              <a:t>fragments in surface waters and </a:t>
            </a:r>
            <a:r>
              <a:rPr lang="en-US" sz="2000" dirty="0" err="1" smtClean="0"/>
              <a:t>stormwater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More </a:t>
            </a:r>
            <a:r>
              <a:rPr lang="en-US" sz="2000" dirty="0" err="1" smtClean="0"/>
              <a:t>microparticles</a:t>
            </a:r>
            <a:r>
              <a:rPr lang="en-US" sz="2000" dirty="0" smtClean="0"/>
              <a:t> entering Bay by </a:t>
            </a:r>
            <a:r>
              <a:rPr lang="en-US" sz="2000" dirty="0" err="1" smtClean="0"/>
              <a:t>stormwater</a:t>
            </a:r>
            <a:r>
              <a:rPr lang="en-US" sz="2000" dirty="0" smtClean="0"/>
              <a:t> over wastewater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1299" y="1288268"/>
            <a:ext cx="4720953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Recommendation #1: </a:t>
            </a:r>
            <a:r>
              <a:rPr lang="en-US" sz="2000" dirty="0">
                <a:solidFill>
                  <a:srgbClr val="000000"/>
                </a:solidFill>
              </a:rPr>
              <a:t>Support comprehensive </a:t>
            </a:r>
            <a:r>
              <a:rPr lang="en-US" sz="2000" dirty="0" smtClean="0">
                <a:solidFill>
                  <a:srgbClr val="000000"/>
                </a:solidFill>
              </a:rPr>
              <a:t>source reduction legislation in </a:t>
            </a:r>
            <a:r>
              <a:rPr lang="en-US" sz="2000" dirty="0">
                <a:solidFill>
                  <a:srgbClr val="000000"/>
                </a:solidFill>
              </a:rPr>
              <a:t>Bay Area and </a:t>
            </a:r>
            <a:r>
              <a:rPr lang="en-US" sz="2000" dirty="0" smtClean="0">
                <a:solidFill>
                  <a:srgbClr val="000000"/>
                </a:solidFill>
              </a:rPr>
              <a:t>statewide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Recommendation #7: </a:t>
            </a:r>
            <a:r>
              <a:rPr lang="en-US" sz="2000" dirty="0">
                <a:solidFill>
                  <a:srgbClr val="000000"/>
                </a:solidFill>
              </a:rPr>
              <a:t>Better collaboration between trash (&gt;5mm) and </a:t>
            </a:r>
            <a:r>
              <a:rPr lang="en-US" sz="2000" dirty="0" err="1">
                <a:solidFill>
                  <a:srgbClr val="000000"/>
                </a:solidFill>
              </a:rPr>
              <a:t>microplastics</a:t>
            </a:r>
            <a:r>
              <a:rPr lang="en-US" sz="2000" dirty="0">
                <a:solidFill>
                  <a:srgbClr val="000000"/>
                </a:solidFill>
              </a:rPr>
              <a:t> (&lt;5mm) </a:t>
            </a:r>
            <a:r>
              <a:rPr lang="en-US" sz="2000" dirty="0" smtClean="0">
                <a:solidFill>
                  <a:srgbClr val="000000"/>
                </a:solidFill>
              </a:rPr>
              <a:t>efforts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4255" y="3544953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Suggestions:</a:t>
            </a:r>
          </a:p>
          <a:p>
            <a:r>
              <a:rPr lang="en-US" sz="2000" dirty="0" smtClean="0"/>
              <a:t>Source reduction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Open source data on plastic </a:t>
            </a:r>
            <a:r>
              <a:rPr lang="en-US" sz="2000" dirty="0" smtClean="0"/>
              <a:t>pollution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Build </a:t>
            </a:r>
            <a:r>
              <a:rPr lang="en-US" sz="2000" dirty="0" smtClean="0"/>
              <a:t>collaborative campaigns </a:t>
            </a:r>
            <a:r>
              <a:rPr lang="en-US" sz="2000" dirty="0"/>
              <a:t>to encourage </a:t>
            </a:r>
            <a:r>
              <a:rPr lang="en-US" sz="2000" dirty="0" smtClean="0"/>
              <a:t>reuse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19" name="Picture 18" descr="Group-Sunkissed-Orange-Assorted-Cutlery&amp;#44;-Pack-of-12---18-P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42302"/>
          <a:stretch/>
        </p:blipFill>
        <p:spPr>
          <a:xfrm rot="4561062">
            <a:off x="2550966" y="4224752"/>
            <a:ext cx="855112" cy="2079373"/>
          </a:xfrm>
          <a:prstGeom prst="rect">
            <a:avLst/>
          </a:prstGeom>
        </p:spPr>
      </p:pic>
      <p:pic>
        <p:nvPicPr>
          <p:cNvPr id="20" name="Picture 19" descr="17MMP-WM-LSB15-WM Aug 24 P11 m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7990" r="9625" b="11819"/>
          <a:stretch/>
        </p:blipFill>
        <p:spPr>
          <a:xfrm>
            <a:off x="532766" y="3802193"/>
            <a:ext cx="1342805" cy="14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11" y="148609"/>
            <a:ext cx="845808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RECOMMENDATIONS #2, #5 &amp; #10</a:t>
            </a:r>
            <a:r>
              <a:rPr lang="en-US" b="1" dirty="0">
                <a:solidFill>
                  <a:srgbClr val="17375E"/>
                </a:solidFill>
              </a:rPr>
              <a:t/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sz="3600" b="1" dirty="0" smtClean="0">
                <a:solidFill>
                  <a:srgbClr val="17375E"/>
                </a:solidFill>
              </a:rPr>
              <a:t>Filtration, standardization &amp; education</a:t>
            </a:r>
            <a:endParaRPr lang="en-US" sz="3600" b="1" dirty="0">
              <a:solidFill>
                <a:srgbClr val="17375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4104" y="320842"/>
            <a:ext cx="8555791" cy="6410832"/>
            <a:chOff x="185195" y="198447"/>
            <a:chExt cx="8796759" cy="6533227"/>
          </a:xfrm>
        </p:grpSpPr>
        <p:sp>
          <p:nvSpPr>
            <p:cNvPr id="14" name="Rectangle 13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17" name="Picture 1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65" y="1298184"/>
            <a:ext cx="3298635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 Results: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Microfibers widely </a:t>
            </a:r>
            <a:r>
              <a:rPr lang="en-US" sz="2000" dirty="0"/>
              <a:t>detected in </a:t>
            </a:r>
            <a:r>
              <a:rPr lang="en-US" sz="2000" dirty="0" smtClean="0"/>
              <a:t>samples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Spectroscopy identified 18%-78% plastic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00499" y="1288268"/>
            <a:ext cx="4720953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Recommendation #2: </a:t>
            </a:r>
            <a:r>
              <a:rPr lang="en-US" sz="2000" dirty="0"/>
              <a:t>Identify and prioritize intervention points for microfibers around filtration</a:t>
            </a:r>
          </a:p>
          <a:p>
            <a:endParaRPr lang="en-US" sz="2000" dirty="0" smtClean="0"/>
          </a:p>
          <a:p>
            <a:r>
              <a:rPr lang="en-US" sz="2000" dirty="0" smtClean="0"/>
              <a:t>Recommendation #</a:t>
            </a:r>
            <a:r>
              <a:rPr lang="en-US" sz="2000" dirty="0"/>
              <a:t>5</a:t>
            </a:r>
            <a:r>
              <a:rPr lang="en-US" sz="2000" dirty="0" smtClean="0"/>
              <a:t>: Distribute </a:t>
            </a:r>
            <a:r>
              <a:rPr lang="en-US" sz="2000" dirty="0"/>
              <a:t>project results to support standardization in microfiber monitoring methods 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Recommendation #10: Education </a:t>
            </a:r>
            <a:r>
              <a:rPr lang="en-US" sz="2000" dirty="0" smtClean="0">
                <a:solidFill>
                  <a:srgbClr val="000000"/>
                </a:solidFill>
              </a:rPr>
              <a:t>to consumers </a:t>
            </a:r>
            <a:r>
              <a:rPr lang="en-US" sz="2000" dirty="0">
                <a:solidFill>
                  <a:srgbClr val="000000"/>
                </a:solidFill>
              </a:rPr>
              <a:t>on ways </a:t>
            </a:r>
            <a:r>
              <a:rPr lang="en-US" sz="2000" dirty="0" smtClean="0">
                <a:solidFill>
                  <a:srgbClr val="000000"/>
                </a:solidFill>
              </a:rPr>
              <a:t>to reduce </a:t>
            </a:r>
            <a:r>
              <a:rPr lang="en-US" sz="2000" dirty="0">
                <a:solidFill>
                  <a:srgbClr val="000000"/>
                </a:solidFill>
              </a:rPr>
              <a:t>microfibers from entering San Francisco Bay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812" y="3202605"/>
            <a:ext cx="36086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Suggestions: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Filtration on Commercial vs. Industrial vs. Residential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Work with new stakeholders (Carpet, Washing Machine/ Dryer trade associations)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Provide resources / info to stakeholders and public</a:t>
            </a:r>
          </a:p>
        </p:txBody>
      </p:sp>
      <p:pic>
        <p:nvPicPr>
          <p:cNvPr id="19" name="Picture 18" descr="17MMP-WM-GFNMS26-MP DUP Sept 12 P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4" r="19186"/>
          <a:stretch/>
        </p:blipFill>
        <p:spPr>
          <a:xfrm rot="5400000">
            <a:off x="4294167" y="4406802"/>
            <a:ext cx="1101766" cy="2222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33800" y="4597837"/>
            <a:ext cx="104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~12 mm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1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11" y="148609"/>
            <a:ext cx="832964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RECOMMENDATIONS #3 &amp; #</a:t>
            </a:r>
            <a:r>
              <a:rPr lang="en-US" b="1" dirty="0">
                <a:solidFill>
                  <a:srgbClr val="17375E"/>
                </a:solidFill>
              </a:rPr>
              <a:t>5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sz="3600" b="1" dirty="0" err="1" smtClean="0">
                <a:solidFill>
                  <a:srgbClr val="17375E"/>
                </a:solidFill>
              </a:rPr>
              <a:t>Stormwater</a:t>
            </a:r>
            <a:r>
              <a:rPr lang="en-US" sz="3600" b="1" dirty="0">
                <a:solidFill>
                  <a:srgbClr val="17375E"/>
                </a:solidFill>
              </a:rPr>
              <a:t> </a:t>
            </a:r>
            <a:r>
              <a:rPr lang="en-US" sz="3600" b="1" dirty="0" smtClean="0">
                <a:solidFill>
                  <a:srgbClr val="17375E"/>
                </a:solidFill>
              </a:rPr>
              <a:t>pathways &amp; green infrastructure </a:t>
            </a:r>
            <a:endParaRPr lang="en-US" sz="3600" b="1" dirty="0">
              <a:solidFill>
                <a:srgbClr val="17375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4104" y="320842"/>
            <a:ext cx="8555791" cy="6410832"/>
            <a:chOff x="185195" y="198447"/>
            <a:chExt cx="8796759" cy="6533227"/>
          </a:xfrm>
        </p:grpSpPr>
        <p:sp>
          <p:nvSpPr>
            <p:cNvPr id="14" name="Rectangle 13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17" name="Picture 1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65" y="1298184"/>
            <a:ext cx="3298635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 Results: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Stormwater</a:t>
            </a:r>
            <a:r>
              <a:rPr lang="en-US" sz="2000" dirty="0" smtClean="0"/>
              <a:t> systems may be discharging more </a:t>
            </a:r>
            <a:r>
              <a:rPr lang="en-US" sz="2000" dirty="0" err="1" smtClean="0"/>
              <a:t>microparticles</a:t>
            </a:r>
            <a:r>
              <a:rPr lang="en-US" sz="2000" dirty="0" smtClean="0"/>
              <a:t> than wastewater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Rubber particles = ~</a:t>
            </a:r>
            <a:r>
              <a:rPr lang="en-US" sz="2000" dirty="0"/>
              <a:t>50</a:t>
            </a:r>
            <a:r>
              <a:rPr lang="en-US" sz="2000" dirty="0" smtClean="0"/>
              <a:t>%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SFEI found rain gardens can eliminate ~90% </a:t>
            </a:r>
            <a:r>
              <a:rPr lang="en-US" sz="2000" dirty="0" err="1" smtClean="0"/>
              <a:t>microparticles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00499" y="1288268"/>
            <a:ext cx="4720953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Recommendation #3: Explore green </a:t>
            </a:r>
            <a:r>
              <a:rPr lang="en-US" sz="2000" dirty="0" err="1">
                <a:solidFill>
                  <a:srgbClr val="000000"/>
                </a:solidFill>
              </a:rPr>
              <a:t>stormwater</a:t>
            </a:r>
            <a:r>
              <a:rPr lang="en-US" sz="2000" dirty="0">
                <a:solidFill>
                  <a:srgbClr val="000000"/>
                </a:solidFill>
              </a:rPr>
              <a:t> infrastructure management options to reduce </a:t>
            </a:r>
            <a:r>
              <a:rPr lang="en-US" sz="2000" dirty="0" err="1">
                <a:solidFill>
                  <a:srgbClr val="000000"/>
                </a:solidFill>
              </a:rPr>
              <a:t>microplastics</a:t>
            </a:r>
            <a:r>
              <a:rPr lang="en-US" sz="2000" dirty="0">
                <a:solidFill>
                  <a:srgbClr val="000000"/>
                </a:solidFill>
              </a:rPr>
              <a:t> from entering San Francisco Bay  </a:t>
            </a: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Recommendation #6: </a:t>
            </a:r>
            <a:r>
              <a:rPr lang="en-US" sz="2000" dirty="0">
                <a:solidFill>
                  <a:srgbClr val="000000"/>
                </a:solidFill>
              </a:rPr>
              <a:t>Further identify and quantify </a:t>
            </a:r>
            <a:r>
              <a:rPr lang="en-US" sz="2000" dirty="0" err="1">
                <a:solidFill>
                  <a:srgbClr val="000000"/>
                </a:solidFill>
              </a:rPr>
              <a:t>microplastics</a:t>
            </a:r>
            <a:r>
              <a:rPr lang="en-US" sz="2000" dirty="0">
                <a:solidFill>
                  <a:srgbClr val="000000"/>
                </a:solidFill>
              </a:rPr>
              <a:t> sources and pathways within </a:t>
            </a:r>
            <a:r>
              <a:rPr lang="en-US" sz="2000" dirty="0" err="1">
                <a:solidFill>
                  <a:srgbClr val="000000"/>
                </a:solidFill>
              </a:rPr>
              <a:t>stormwater</a:t>
            </a:r>
            <a:r>
              <a:rPr lang="en-US" sz="2000" dirty="0">
                <a:solidFill>
                  <a:srgbClr val="000000"/>
                </a:solidFill>
              </a:rPr>
              <a:t> systems</a:t>
            </a:r>
          </a:p>
          <a:p>
            <a:endParaRPr lang="en-US" sz="600" dirty="0" smtClean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512" y="4222350"/>
            <a:ext cx="3608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Suggestions: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Develop </a:t>
            </a:r>
            <a:r>
              <a:rPr lang="en-US" sz="2000" dirty="0" err="1" smtClean="0"/>
              <a:t>stormwater</a:t>
            </a:r>
            <a:r>
              <a:rPr lang="en-US" sz="2000" dirty="0" smtClean="0"/>
              <a:t> conceptual model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More research on green </a:t>
            </a:r>
            <a:r>
              <a:rPr lang="en-US" sz="2000" dirty="0" err="1"/>
              <a:t>stormwater</a:t>
            </a:r>
            <a:r>
              <a:rPr lang="en-US" sz="2000" dirty="0"/>
              <a:t> </a:t>
            </a:r>
            <a:r>
              <a:rPr lang="en-US" sz="2000" dirty="0" smtClean="0"/>
              <a:t>infrastructures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22" name="Picture 21" descr="17-POC-100-125&amp;355_59-6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4" r="67731" b="1"/>
          <a:stretch/>
        </p:blipFill>
        <p:spPr>
          <a:xfrm>
            <a:off x="3981377" y="4012500"/>
            <a:ext cx="2229270" cy="1818338"/>
          </a:xfrm>
          <a:prstGeom prst="rect">
            <a:avLst/>
          </a:prstGeom>
        </p:spPr>
      </p:pic>
      <p:pic>
        <p:nvPicPr>
          <p:cNvPr id="23" name="Picture 22" descr="Screen Shot 2019-03-04 at 6.10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14" y="4012500"/>
            <a:ext cx="2350998" cy="16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4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111" y="161309"/>
            <a:ext cx="845808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7375E"/>
                </a:solidFill>
              </a:rPr>
              <a:t>RECOMMENDATIONS #6, #8 &amp; #</a:t>
            </a:r>
            <a:r>
              <a:rPr lang="en-US" b="1" dirty="0">
                <a:solidFill>
                  <a:srgbClr val="17375E"/>
                </a:solidFill>
              </a:rPr>
              <a:t>9</a:t>
            </a:r>
            <a:r>
              <a:rPr lang="en-US" b="1" dirty="0" smtClean="0">
                <a:solidFill>
                  <a:srgbClr val="17375E"/>
                </a:solidFill>
              </a:rPr>
              <a:t/>
            </a:r>
            <a:br>
              <a:rPr lang="en-US" b="1" dirty="0" smtClean="0">
                <a:solidFill>
                  <a:srgbClr val="17375E"/>
                </a:solidFill>
              </a:rPr>
            </a:br>
            <a:r>
              <a:rPr lang="en-US" sz="3600" b="1" dirty="0" smtClean="0">
                <a:solidFill>
                  <a:srgbClr val="17375E"/>
                </a:solidFill>
              </a:rPr>
              <a:t>Advancing research, </a:t>
            </a:r>
            <a:r>
              <a:rPr lang="en-US" sz="3600" b="1" dirty="0" smtClean="0">
                <a:solidFill>
                  <a:srgbClr val="17375E"/>
                </a:solidFill>
              </a:rPr>
              <a:t>innovation &amp; </a:t>
            </a:r>
            <a:r>
              <a:rPr lang="en-US" sz="3600" b="1" dirty="0" smtClean="0">
                <a:solidFill>
                  <a:srgbClr val="17375E"/>
                </a:solidFill>
              </a:rPr>
              <a:t>management</a:t>
            </a:r>
            <a:endParaRPr lang="en-US" sz="3600" b="1" dirty="0">
              <a:solidFill>
                <a:srgbClr val="17375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4104" y="161309"/>
            <a:ext cx="8555791" cy="6570365"/>
            <a:chOff x="185195" y="198447"/>
            <a:chExt cx="8796759" cy="6533227"/>
          </a:xfrm>
        </p:grpSpPr>
        <p:sp>
          <p:nvSpPr>
            <p:cNvPr id="14" name="Rectangle 13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983238"/>
            <a:ext cx="2510806" cy="863554"/>
          </a:xfrm>
          <a:prstGeom prst="rect">
            <a:avLst/>
          </a:prstGeom>
        </p:spPr>
      </p:pic>
      <p:pic>
        <p:nvPicPr>
          <p:cNvPr id="17" name="Picture 1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6070237"/>
            <a:ext cx="2303021" cy="678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65" y="1298184"/>
            <a:ext cx="329863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 Results: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Microbeads</a:t>
            </a:r>
            <a:r>
              <a:rPr lang="en-US" sz="2000" dirty="0"/>
              <a:t> in samples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Blank contamination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Microplastics</a:t>
            </a:r>
            <a:r>
              <a:rPr lang="en-US" sz="2000" dirty="0"/>
              <a:t> in </a:t>
            </a:r>
            <a:r>
              <a:rPr lang="en-US" sz="2000" dirty="0" smtClean="0"/>
              <a:t>fish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00499" y="1288268"/>
            <a:ext cx="4720953" cy="2831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Recommendation #4: Support San Francisco Bay </a:t>
            </a:r>
            <a:r>
              <a:rPr lang="en-US" sz="2000" dirty="0" err="1">
                <a:solidFill>
                  <a:srgbClr val="000000"/>
                </a:solidFill>
              </a:rPr>
              <a:t>Microplastics</a:t>
            </a:r>
            <a:r>
              <a:rPr lang="en-US" sz="2000" dirty="0">
                <a:solidFill>
                  <a:srgbClr val="000000"/>
                </a:solidFill>
              </a:rPr>
              <a:t> Management Strategy to reduce </a:t>
            </a:r>
            <a:r>
              <a:rPr lang="en-US" sz="2000" dirty="0" err="1">
                <a:solidFill>
                  <a:srgbClr val="000000"/>
                </a:solidFill>
              </a:rPr>
              <a:t>microplastics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Recommendation #8: </a:t>
            </a:r>
            <a:r>
              <a:rPr lang="en-US" sz="2000" dirty="0">
                <a:solidFill>
                  <a:srgbClr val="000000"/>
                </a:solidFill>
              </a:rPr>
              <a:t>Support innovation to address </a:t>
            </a:r>
            <a:r>
              <a:rPr lang="en-US" sz="2000" dirty="0" err="1">
                <a:solidFill>
                  <a:srgbClr val="000000"/>
                </a:solidFill>
              </a:rPr>
              <a:t>microplastic</a:t>
            </a:r>
            <a:r>
              <a:rPr lang="en-US" sz="2000" dirty="0">
                <a:solidFill>
                  <a:srgbClr val="000000"/>
                </a:solidFill>
              </a:rPr>
              <a:t> pollution in San Francisco </a:t>
            </a:r>
            <a:r>
              <a:rPr lang="en-US" sz="2000" dirty="0" smtClean="0">
                <a:solidFill>
                  <a:srgbClr val="000000"/>
                </a:solidFill>
              </a:rPr>
              <a:t>Bay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Recommendation #9: </a:t>
            </a:r>
            <a:r>
              <a:rPr lang="en-US" sz="2000" dirty="0">
                <a:solidFill>
                  <a:srgbClr val="000000"/>
                </a:solidFill>
              </a:rPr>
              <a:t>Address additional research needs</a:t>
            </a:r>
          </a:p>
          <a:p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2186" y="2940735"/>
            <a:ext cx="3281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Suggestions: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Long-term monitoring to evaluate management actions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Airborne </a:t>
            </a:r>
            <a:r>
              <a:rPr lang="en-US" dirty="0" err="1"/>
              <a:t>microparticles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Ecological </a:t>
            </a:r>
            <a:r>
              <a:rPr lang="en-US" dirty="0" smtClean="0"/>
              <a:t>impacts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Local </a:t>
            </a:r>
            <a:r>
              <a:rPr lang="en-US" dirty="0"/>
              <a:t>funding sources for  </a:t>
            </a:r>
            <a:r>
              <a:rPr lang="en-US" dirty="0" smtClean="0"/>
              <a:t>innovation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SF Bay Management Strategy</a:t>
            </a:r>
            <a:endParaRPr lang="en-US" dirty="0"/>
          </a:p>
        </p:txBody>
      </p:sp>
      <p:pic>
        <p:nvPicPr>
          <p:cNvPr id="22" name="Picture 21" descr="microbeads-5-gyr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65671"/>
            <a:ext cx="2328904" cy="1717567"/>
          </a:xfrm>
          <a:prstGeom prst="rect">
            <a:avLst/>
          </a:prstGeom>
        </p:spPr>
      </p:pic>
      <p:pic>
        <p:nvPicPr>
          <p:cNvPr id="23" name="Picture 22" descr="485x300_microfibers-designers_te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97" y="4295582"/>
            <a:ext cx="2445756" cy="15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9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pic>
        <p:nvPicPr>
          <p:cNvPr id="18" name="Picture 17" descr="-2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32" y="572147"/>
            <a:ext cx="7498080" cy="5029200"/>
          </a:xfrm>
          <a:prstGeom prst="rect">
            <a:avLst/>
          </a:prstGeom>
        </p:spPr>
      </p:pic>
      <p:sp>
        <p:nvSpPr>
          <p:cNvPr id="22" name="Rectangle 4"/>
          <p:cNvSpPr>
            <a:spLocks/>
          </p:cNvSpPr>
          <p:nvPr/>
        </p:nvSpPr>
        <p:spPr bwMode="auto">
          <a:xfrm>
            <a:off x="533400" y="2739257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OUR MISSION IS TO EMPOWER </a:t>
            </a:r>
          </a:p>
          <a:p>
            <a:pPr algn="ctr"/>
            <a:r>
              <a:rPr lang="en-US" sz="120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ACTION</a:t>
            </a:r>
            <a:r>
              <a:rPr lang="en-US" sz="44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 </a:t>
            </a:r>
          </a:p>
          <a:p>
            <a:pPr algn="ctr"/>
            <a:r>
              <a:rPr lang="en-US" sz="25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AGAINST THE GLOBAL HEALTH CRISIS OF </a:t>
            </a:r>
          </a:p>
          <a:p>
            <a:pPr algn="ctr"/>
            <a:r>
              <a:rPr lang="en-US" sz="50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PLASTIC POLLUTION 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THROUGH SCIENCE, 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Century Gothic"/>
                <a:ea typeface="ＭＳ Ｐゴシック" charset="0"/>
                <a:cs typeface="Century Gothic"/>
                <a:sym typeface="Century Gothic" charset="0"/>
              </a:rPr>
              <a:t>EDUCATION AND ADVENTURE</a:t>
            </a:r>
            <a:endParaRPr lang="en-US" sz="3200" dirty="0">
              <a:solidFill>
                <a:srgbClr val="FFFFFF"/>
              </a:solidFill>
              <a:latin typeface="Century Gothic"/>
              <a:ea typeface="ＭＳ Ｐゴシック" charset="0"/>
              <a:cs typeface="Century Gothic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4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04" y="320842"/>
            <a:ext cx="8555791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8"/>
            <a:ext cx="2510806" cy="863554"/>
          </a:xfrm>
          <a:prstGeom prst="rect">
            <a:avLst/>
          </a:prstGeom>
        </p:spPr>
      </p:pic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5" y="5930537"/>
            <a:ext cx="2303021" cy="678236"/>
          </a:xfrm>
          <a:prstGeom prst="rect">
            <a:avLst/>
          </a:prstGeom>
        </p:spPr>
      </p:pic>
      <p:pic>
        <p:nvPicPr>
          <p:cNvPr id="10" name="Picture 9" descr="unnamed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1" y="1384300"/>
            <a:ext cx="4457750" cy="40528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060" y="457200"/>
            <a:ext cx="2687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17375E"/>
                </a:solidFill>
              </a:rPr>
              <a:t>NEXT STEPS</a:t>
            </a:r>
            <a:endParaRPr lang="en-US" sz="4000" dirty="0"/>
          </a:p>
        </p:txBody>
      </p:sp>
      <p:pic>
        <p:nvPicPr>
          <p:cNvPr id="3" name="Picture 2" descr="Screen Shot 2019-08-15 at 12.39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0" y="533400"/>
            <a:ext cx="2686050" cy="3495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7128" y="4254143"/>
            <a:ext cx="337784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/>
              <a:t>Distribution / Partners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 smtClean="0"/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 smtClean="0"/>
              <a:t>Press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16097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pic>
        <p:nvPicPr>
          <p:cNvPr id="8" name="Google Shape;310;p30" descr="Google Shape;349;p35"/>
          <p:cNvPicPr preferRelativeResize="0"/>
          <p:nvPr/>
        </p:nvPicPr>
        <p:blipFill rotWithShape="1">
          <a:blip r:embed="rId4">
            <a:alphaModFix/>
          </a:blip>
          <a:srcRect t="9750" r="3920" b="23727"/>
          <a:stretch/>
        </p:blipFill>
        <p:spPr>
          <a:xfrm>
            <a:off x="1725917" y="623365"/>
            <a:ext cx="5750254" cy="35088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93845" y="4257182"/>
            <a:ext cx="33598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Carolynn Box</a:t>
            </a:r>
          </a:p>
          <a:p>
            <a:r>
              <a:rPr lang="en-US" sz="2800" b="1" dirty="0" smtClean="0"/>
              <a:t>5 Gyres	</a:t>
            </a:r>
          </a:p>
          <a:p>
            <a:r>
              <a:rPr lang="en-US" sz="2800" b="1" dirty="0" smtClean="0"/>
              <a:t>carolynn@5gyres.org 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35463" y="4264195"/>
            <a:ext cx="5376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Rebecca Sutton</a:t>
            </a:r>
          </a:p>
          <a:p>
            <a:r>
              <a:rPr lang="en-US" sz="2800" b="1" dirty="0" smtClean="0"/>
              <a:t>SFEI	</a:t>
            </a:r>
          </a:p>
          <a:p>
            <a:r>
              <a:rPr lang="en-US" sz="2800" b="1" dirty="0" err="1" smtClean="0"/>
              <a:t>rebeccas@sfei.org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562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5" name="Rectangle 4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5gyres-logo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pic>
        <p:nvPicPr>
          <p:cNvPr id="8" name="Picture 7" descr="under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4199"/>
            <a:ext cx="7848600" cy="523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08516" y="4384026"/>
            <a:ext cx="72341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269,000 METRIC TONS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5.25 TRILLION PARTICLES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2040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83465" y="3828548"/>
            <a:ext cx="966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</a:rPr>
              <a:t>Bezalel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90286" y="-12699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SAN FRANCISCO BAY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 descr="SFBayMicroplastics_research1_photo4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24" y="1038226"/>
            <a:ext cx="6685277" cy="44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4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83465" y="3828548"/>
            <a:ext cx="966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</a:rPr>
              <a:t>Bezalel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49" y="4466839"/>
            <a:ext cx="1940155" cy="571372"/>
          </a:xfrm>
          <a:prstGeom prst="rect">
            <a:avLst/>
          </a:prstGeom>
        </p:spPr>
      </p:pic>
      <p:pic>
        <p:nvPicPr>
          <p:cNvPr id="12" name="Picture 11" descr="5gyres-logo-rg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8" y="4466839"/>
            <a:ext cx="1774917" cy="610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710259-925C-7B41-BA7F-C7C1E21AC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13" y="4544021"/>
            <a:ext cx="1762594" cy="533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r="9936"/>
          <a:stretch/>
        </p:blipFill>
        <p:spPr>
          <a:xfrm>
            <a:off x="2649127" y="1968500"/>
            <a:ext cx="1947480" cy="2366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r="8373"/>
          <a:stretch/>
        </p:blipFill>
        <p:spPr>
          <a:xfrm>
            <a:off x="498667" y="1968500"/>
            <a:ext cx="1972131" cy="2366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r="30791"/>
          <a:stretch/>
        </p:blipFill>
        <p:spPr>
          <a:xfrm>
            <a:off x="6956115" y="1968500"/>
            <a:ext cx="1762592" cy="2366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855" r="31983" b="17708"/>
          <a:stretch/>
        </p:blipFill>
        <p:spPr>
          <a:xfrm>
            <a:off x="4796793" y="1968500"/>
            <a:ext cx="1956122" cy="2366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93495" y="320843"/>
            <a:ext cx="810440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SF BAY MICROPLASTICS PROJECT </a:t>
            </a:r>
          </a:p>
          <a:p>
            <a:pPr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TEAM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LEADERS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8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pic>
        <p:nvPicPr>
          <p:cNvPr id="10" name="Picture 2" descr="https://lh3.googleusercontent.com/8a9Yeho9CHq1ZNfeOyu6IEo8OT5nfV4beiz7w2RuWweNuoZKaYAxej-DB1fcUwuiUxkfRqV5YcpiQrTUlAtQbLvfSz8YdthXC9BFn6z1KrfyuyLo4UDaqe1nODr90G-LH3-M2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9" y="1317935"/>
            <a:ext cx="4482088" cy="44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2120" y="189969"/>
            <a:ext cx="6746905" cy="87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 smtClean="0">
              <a:solidFill>
                <a:srgbClr val="17375E"/>
              </a:solidFill>
            </a:endParaRPr>
          </a:p>
          <a:p>
            <a:r>
              <a:rPr lang="en-US" sz="4000" b="1" dirty="0" err="1" smtClean="0">
                <a:solidFill>
                  <a:srgbClr val="17375E"/>
                </a:solidFill>
              </a:rPr>
              <a:t>Microplastics</a:t>
            </a:r>
            <a:r>
              <a:rPr lang="en-US" sz="4000" b="1" dirty="0" smtClean="0">
                <a:solidFill>
                  <a:srgbClr val="17375E"/>
                </a:solidFill>
              </a:rPr>
              <a:t> </a:t>
            </a:r>
            <a:r>
              <a:rPr lang="en-US" sz="4000" b="1" dirty="0" smtClean="0">
                <a:solidFill>
                  <a:srgbClr val="17375E"/>
                </a:solidFill>
              </a:rPr>
              <a:t>are plastic particles &lt;5mm</a:t>
            </a:r>
            <a:endParaRPr lang="en-US" sz="4000" b="1" dirty="0">
              <a:solidFill>
                <a:srgbClr val="17375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7857" y="1329626"/>
            <a:ext cx="3566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~350 million </a:t>
            </a:r>
            <a:r>
              <a:rPr lang="en-US" sz="3000" dirty="0" smtClean="0"/>
              <a:t>tons of plastic produced annually</a:t>
            </a:r>
          </a:p>
          <a:p>
            <a:endParaRPr lang="en-US" sz="3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6" y="3453284"/>
            <a:ext cx="3202351" cy="18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7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8336" y="1398491"/>
            <a:ext cx="4417664" cy="2997850"/>
            <a:chOff x="7070568" y="2001838"/>
            <a:chExt cx="5121432" cy="27034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0" y="2001838"/>
              <a:ext cx="4762500" cy="267652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7070568" y="4341386"/>
              <a:ext cx="4099581" cy="3638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Cole et al</a:t>
              </a:r>
              <a:r>
                <a:rPr lang="en-US" dirty="0" smtClean="0"/>
                <a:t>., Env Sci</a:t>
              </a:r>
              <a:r>
                <a:rPr lang="en-US" dirty="0"/>
                <a:t> </a:t>
              </a:r>
              <a:r>
                <a:rPr lang="en-US" dirty="0" smtClean="0"/>
                <a:t>Technol, </a:t>
              </a:r>
              <a:r>
                <a:rPr lang="en-US" dirty="0"/>
                <a:t>2013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435167" y="445884"/>
            <a:ext cx="7921433" cy="65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 smtClean="0">
                <a:solidFill>
                  <a:srgbClr val="17375E"/>
                </a:solidFill>
              </a:rPr>
              <a:t>ELEVATED CONCERN FOR MICROPLASTICS</a:t>
            </a:r>
            <a:endParaRPr lang="en-US" b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4290" b="16730"/>
          <a:stretch/>
        </p:blipFill>
        <p:spPr bwMode="auto">
          <a:xfrm>
            <a:off x="1233736" y="2888247"/>
            <a:ext cx="3035808" cy="39867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wasterwater-plant-bluesp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98" y="1438426"/>
            <a:ext cx="2464163" cy="1663607"/>
          </a:xfrm>
          <a:prstGeom prst="rect">
            <a:avLst/>
          </a:prstGeom>
        </p:spPr>
      </p:pic>
      <p:pic>
        <p:nvPicPr>
          <p:cNvPr id="5" name="Content Placeholder 3" descr="drainage-water-syste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3073" r="-2374" b="7930"/>
          <a:stretch/>
        </p:blipFill>
        <p:spPr>
          <a:xfrm>
            <a:off x="6447780" y="3805815"/>
            <a:ext cx="2674285" cy="1802767"/>
          </a:xfrm>
          <a:prstGeom prst="rect">
            <a:avLst/>
          </a:prstGeom>
        </p:spPr>
      </p:pic>
      <p:pic>
        <p:nvPicPr>
          <p:cNvPr id="6" name="Picture 5" descr="wa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71" y="2329308"/>
            <a:ext cx="2046412" cy="2032000"/>
          </a:xfrm>
          <a:prstGeom prst="rect">
            <a:avLst/>
          </a:prstGeom>
        </p:spPr>
      </p:pic>
      <p:pic>
        <p:nvPicPr>
          <p:cNvPr id="7" name="Picture 6" descr="sediment.png"/>
          <p:cNvPicPr>
            <a:picLocks noChangeAspect="1"/>
          </p:cNvPicPr>
          <p:nvPr/>
        </p:nvPicPr>
        <p:blipFill>
          <a:blip r:embed="rId7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88" y="4372625"/>
            <a:ext cx="2045242" cy="2011871"/>
          </a:xfrm>
          <a:prstGeom prst="rect">
            <a:avLst/>
          </a:prstGeom>
        </p:spPr>
      </p:pic>
      <p:pic>
        <p:nvPicPr>
          <p:cNvPr id="9" name="Picture 8" descr="fish-wat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97" y="3670628"/>
            <a:ext cx="2337524" cy="1114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881" y="148656"/>
            <a:ext cx="761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1F497D"/>
                </a:solidFill>
                <a:latin typeface="+mj-lt"/>
                <a:cs typeface="Helvetica"/>
              </a:rPr>
              <a:t>MICROPLASTICS MONITORING</a:t>
            </a:r>
          </a:p>
          <a:p>
            <a:r>
              <a:rPr lang="en-US" sz="4000" b="1" dirty="0" smtClean="0">
                <a:solidFill>
                  <a:srgbClr val="1F497D"/>
                </a:solidFill>
                <a:latin typeface="+mj-lt"/>
                <a:cs typeface="Helvetica"/>
              </a:rPr>
              <a:t>TO INFORM MANAGEMENT ACTION</a:t>
            </a:r>
            <a:endParaRPr lang="en-US" sz="4000" b="1" dirty="0">
              <a:solidFill>
                <a:srgbClr val="1F497D"/>
              </a:solidFill>
              <a:latin typeface="+mj-lt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227" y="976761"/>
            <a:ext cx="278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Pollution Pathways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0970" y="2927927"/>
            <a:ext cx="139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Wastewater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(BACWA)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4993" y="5391063"/>
            <a:ext cx="136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Helvetica"/>
                <a:cs typeface="Helvetica"/>
              </a:rPr>
              <a:t>Stormwater</a:t>
            </a:r>
            <a:endParaRPr lang="en-US" dirty="0" smtClean="0">
              <a:latin typeface="Helvetica"/>
              <a:cs typeface="Helvetica"/>
            </a:endParaRPr>
          </a:p>
          <a:p>
            <a:pPr algn="ctr"/>
            <a:r>
              <a:rPr lang="en-US" dirty="0" smtClean="0">
                <a:latin typeface="Helvetica"/>
                <a:cs typeface="Helvetica"/>
              </a:rPr>
              <a:t>(BASMAA)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9338" y="1743610"/>
            <a:ext cx="223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Bay Monitoring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8661" y="3107917"/>
            <a:ext cx="102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Water</a:t>
            </a:r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1621" y="5144489"/>
            <a:ext cx="156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Sediment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96114" y="4464661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Fish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8210" y="6198363"/>
            <a:ext cx="674628" cy="4560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7864" y="3142803"/>
            <a:ext cx="16216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Marine 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Monitoring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Helvetica"/>
                <a:cs typeface="Helvetica"/>
              </a:rPr>
              <a:t>&amp; Science</a:t>
            </a:r>
          </a:p>
        </p:txBody>
      </p:sp>
    </p:spTree>
    <p:extLst>
      <p:ext uri="{BB962C8B-B14F-4D97-AF65-F5344CB8AC3E}">
        <p14:creationId xmlns:p14="http://schemas.microsoft.com/office/powerpoint/2010/main" val="236683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8130" y="-101600"/>
            <a:ext cx="9022327" cy="1470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1F497D"/>
                </a:solidFill>
              </a:rPr>
              <a:t>BAY AND SANCTUARY SURFACE WATERS</a:t>
            </a:r>
            <a:endParaRPr lang="en-US" sz="3600" b="1" dirty="0">
              <a:solidFill>
                <a:srgbClr val="1F497D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4106" y="320843"/>
            <a:ext cx="8555791" cy="6410832"/>
            <a:chOff x="185195" y="198447"/>
            <a:chExt cx="8796759" cy="6533227"/>
          </a:xfrm>
        </p:grpSpPr>
        <p:sp>
          <p:nvSpPr>
            <p:cNvPr id="6" name="Rectangle 5"/>
            <p:cNvSpPr/>
            <p:nvPr/>
          </p:nvSpPr>
          <p:spPr>
            <a:xfrm>
              <a:off x="185195" y="198447"/>
              <a:ext cx="8796759" cy="6138629"/>
            </a:xfrm>
            <a:prstGeom prst="rect">
              <a:avLst/>
            </a:prstGeom>
            <a:noFill/>
            <a:ln w="3175" cmpd="sng">
              <a:solidFill>
                <a:srgbClr val="4C7CB8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dot"/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56947" y="5813639"/>
              <a:ext cx="2392948" cy="9180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" y="5930538"/>
            <a:ext cx="2303021" cy="678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004" y="1097958"/>
            <a:ext cx="5274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5000"/>
            </a:pPr>
            <a:endParaRPr lang="en-US" sz="2400" dirty="0" smtClean="0"/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15" name="Picture 14" descr="5gyres-logo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7" y="5830837"/>
            <a:ext cx="2510806" cy="8635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2204" y="3469744"/>
            <a:ext cx="2827717" cy="20159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/>
              <a:t>Bay </a:t>
            </a:r>
            <a:r>
              <a:rPr lang="en-US" sz="2500" dirty="0" smtClean="0"/>
              <a:t>vs. </a:t>
            </a:r>
            <a:r>
              <a:rPr lang="en-US" sz="2500" dirty="0"/>
              <a:t>Sanctuary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/>
              <a:t>Dry </a:t>
            </a:r>
            <a:r>
              <a:rPr lang="en-US" sz="2500" dirty="0" smtClean="0"/>
              <a:t>vs. </a:t>
            </a:r>
            <a:r>
              <a:rPr lang="en-US" sz="2500" dirty="0"/>
              <a:t>Wet season</a:t>
            </a:r>
          </a:p>
          <a:p>
            <a:pPr marL="285750" indent="-285750">
              <a:buFont typeface="Arial"/>
              <a:buChar char="•"/>
            </a:pPr>
            <a:r>
              <a:rPr lang="en-US" sz="2500" dirty="0"/>
              <a:t>In-Bay regional variation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"/>
          <a:stretch/>
        </p:blipFill>
        <p:spPr>
          <a:xfrm>
            <a:off x="3059931" y="1112718"/>
            <a:ext cx="2635923" cy="19694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 descr="derek m baylis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3" r="23987" b="19046"/>
          <a:stretch/>
        </p:blipFill>
        <p:spPr>
          <a:xfrm>
            <a:off x="441055" y="1097958"/>
            <a:ext cx="2502486" cy="19841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SFBayMicroplastics_research1_photo13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3" t="8463" r="9969" b="9598"/>
          <a:stretch/>
        </p:blipFill>
        <p:spPr>
          <a:xfrm>
            <a:off x="6045547" y="3448069"/>
            <a:ext cx="2460006" cy="21871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9" name="Picture 18" descr="IMG_8471 (1)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20267" b="9801"/>
          <a:stretch/>
        </p:blipFill>
        <p:spPr>
          <a:xfrm rot="5400000">
            <a:off x="3188609" y="3475996"/>
            <a:ext cx="2435008" cy="22746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 descr="P330052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82" y="1097958"/>
            <a:ext cx="2737131" cy="19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1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13945</TotalTime>
  <Words>2239</Words>
  <Application>Microsoft Macintosh PowerPoint</Application>
  <PresentationFormat>On-screen Show (4:3)</PresentationFormat>
  <Paragraphs>299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SF BAY MICROPLASTICS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 AND SANCTUARY SURFACE WATERS</vt:lpstr>
      <vt:lpstr>PowerPoint Presentation</vt:lpstr>
      <vt:lpstr>PowerPoint Presentation</vt:lpstr>
      <vt:lpstr>PowerPoint Presentation</vt:lpstr>
      <vt:lpstr>PowerPoint Presentation</vt:lpstr>
      <vt:lpstr>SCIENCE TO SOLUTIONS</vt:lpstr>
      <vt:lpstr>POLICY ADVISORY COMMITTEE</vt:lpstr>
      <vt:lpstr>RECOMMENDATIONS #1 &amp; #7 Policy &amp; collaboration</vt:lpstr>
      <vt:lpstr>RECOMMENDATIONS #2, #5 &amp; #10 Filtration, standardization &amp; education</vt:lpstr>
      <vt:lpstr>RECOMMENDATIONS #3 &amp; #5 Stormwater pathways &amp; green infrastructure </vt:lpstr>
      <vt:lpstr>RECOMMENDATIONS #6, #8 &amp; #9 Advancing research, innovation &amp; management</vt:lpstr>
      <vt:lpstr>PowerPoint Presentation</vt:lpstr>
      <vt:lpstr>PowerPoint Presentation</vt:lpstr>
    </vt:vector>
  </TitlesOfParts>
  <Company>The 5 Gyres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Carolynn Box</dc:creator>
  <cp:lastModifiedBy>Carolynn Box</cp:lastModifiedBy>
  <cp:revision>90</cp:revision>
  <cp:lastPrinted>2019-08-16T01:23:40Z</cp:lastPrinted>
  <dcterms:created xsi:type="dcterms:W3CDTF">2019-03-20T18:33:58Z</dcterms:created>
  <dcterms:modified xsi:type="dcterms:W3CDTF">2019-08-16T14:40:12Z</dcterms:modified>
</cp:coreProperties>
</file>