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5" r:id="rId3"/>
    <p:sldId id="342" r:id="rId4"/>
    <p:sldId id="343" r:id="rId5"/>
    <p:sldId id="344" r:id="rId6"/>
    <p:sldId id="345" r:id="rId7"/>
    <p:sldId id="291" r:id="rId8"/>
    <p:sldId id="292" r:id="rId9"/>
    <p:sldId id="293" r:id="rId10"/>
    <p:sldId id="295" r:id="rId11"/>
    <p:sldId id="296" r:id="rId12"/>
    <p:sldId id="332" r:id="rId13"/>
    <p:sldId id="346" r:id="rId14"/>
    <p:sldId id="33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0" autoAdjust="0"/>
    <p:restoredTop sz="76117" autoAdjust="0"/>
  </p:normalViewPr>
  <p:slideViewPr>
    <p:cSldViewPr snapToGrid="0">
      <p:cViewPr varScale="1">
        <p:scale>
          <a:sx n="53" d="100"/>
          <a:sy n="53" d="100"/>
        </p:scale>
        <p:origin x="104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B9EE1-8948-4411-8C6D-99A2F09B8C32}" type="datetimeFigureOut">
              <a:rPr lang="zh-CN" altLang="en-US" smtClean="0"/>
              <a:t>2019/8/15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C0FEA-DC82-4FA0-8ED4-D271ED42BABA}" type="slidenum">
              <a:rPr lang="zh-CN" altLang="en-US" smtClean="0"/>
              <a:t>‹#›</a:t>
            </a:fld>
            <a:endParaRPr lang="zh-CN" altLang="en-US"/>
          </a:p>
        </p:txBody>
      </p:sp>
    </p:spTree>
    <p:extLst>
      <p:ext uri="{BB962C8B-B14F-4D97-AF65-F5344CB8AC3E}">
        <p14:creationId xmlns:p14="http://schemas.microsoft.com/office/powerpoint/2010/main" val="133724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Hi everyone!</a:t>
            </a:r>
            <a:r>
              <a:rPr lang="en-US" altLang="zh-CN" baseline="0" dirty="0" smtClean="0"/>
              <a:t> Thank you for coming to my </a:t>
            </a:r>
            <a:r>
              <a:rPr lang="en-US" altLang="zh-CN" baseline="0" dirty="0" err="1" smtClean="0"/>
              <a:t>phD</a:t>
            </a:r>
            <a:r>
              <a:rPr lang="en-US" altLang="zh-CN" baseline="0" dirty="0" smtClean="0"/>
              <a:t> defense. The topic of my dissertation is emerging applications of advanced oxidation processes for the potable reuse of municipal wastewater.</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a:t>
            </a:fld>
            <a:endParaRPr lang="zh-CN" altLang="en-US"/>
          </a:p>
        </p:txBody>
      </p:sp>
    </p:spTree>
    <p:extLst>
      <p:ext uri="{BB962C8B-B14F-4D97-AF65-F5344CB8AC3E}">
        <p14:creationId xmlns:p14="http://schemas.microsoft.com/office/powerpoint/2010/main" val="227246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baseline="0" dirty="0" smtClean="0">
                <a:solidFill>
                  <a:schemeClr val="tx1"/>
                </a:solidFill>
                <a:effectLst/>
                <a:latin typeface="+mn-lt"/>
                <a:ea typeface="+mn-ea"/>
                <a:cs typeface="+mn-cs"/>
              </a:rPr>
              <a:t>Indeed FAT train is expensive, but first it can recover water and it can also provide other opportunities for these utilities to remove pollutants in RO concentrate in much smaller treatment volume. </a:t>
            </a:r>
            <a:r>
              <a:rPr lang="en-US" altLang="zh-CN" sz="1200" b="0" i="0" kern="1200" dirty="0" smtClean="0">
                <a:solidFill>
                  <a:schemeClr val="tx1"/>
                </a:solidFill>
                <a:effectLst/>
                <a:latin typeface="+mn-lt"/>
                <a:ea typeface="+mn-ea"/>
                <a:cs typeface="+mn-cs"/>
              </a:rPr>
              <a:t>For example</a:t>
            </a:r>
            <a:r>
              <a:rPr lang="en-US" altLang="zh-CN" sz="1200" b="0" i="0" kern="1200" baseline="0" dirty="0" smtClean="0">
                <a:solidFill>
                  <a:schemeClr val="tx1"/>
                </a:solidFill>
                <a:effectLst/>
                <a:latin typeface="+mn-lt"/>
                <a:ea typeface="+mn-ea"/>
                <a:cs typeface="+mn-cs"/>
              </a:rPr>
              <a:t>, utilities may need to meet regulations to remove  nitrate in their wastewater effluent. </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10</a:t>
            </a:fld>
            <a:endParaRPr lang="zh-CN" altLang="en-US"/>
          </a:p>
        </p:txBody>
      </p:sp>
    </p:spTree>
    <p:extLst>
      <p:ext uri="{BB962C8B-B14F-4D97-AF65-F5344CB8AC3E}">
        <p14:creationId xmlns:p14="http://schemas.microsoft.com/office/powerpoint/2010/main" val="379403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For the 14.5 MGD facility, construction of 4 denitrifying </a:t>
            </a:r>
            <a:r>
              <a:rPr lang="en-US" altLang="zh-CN" sz="1200" kern="1200" dirty="0" err="1" smtClean="0">
                <a:solidFill>
                  <a:schemeClr val="tx1"/>
                </a:solidFill>
                <a:effectLst/>
                <a:latin typeface="+mn-lt"/>
                <a:ea typeface="+mn-ea"/>
                <a:cs typeface="+mn-cs"/>
              </a:rPr>
              <a:t>biofilters</a:t>
            </a:r>
            <a:r>
              <a:rPr lang="en-US" altLang="zh-CN" sz="1200" kern="1200" dirty="0" smtClean="0">
                <a:solidFill>
                  <a:schemeClr val="tx1"/>
                </a:solidFill>
                <a:effectLst/>
                <a:latin typeface="+mn-lt"/>
                <a:ea typeface="+mn-ea"/>
                <a:cs typeface="+mn-cs"/>
              </a:rPr>
              <a:t>, each with dimensions of 40 </a:t>
            </a:r>
            <a:r>
              <a:rPr lang="en-US" altLang="zh-CN" sz="1200" kern="1200" dirty="0" err="1" smtClean="0">
                <a:solidFill>
                  <a:schemeClr val="tx1"/>
                </a:solidFill>
                <a:effectLst/>
                <a:latin typeface="+mn-lt"/>
                <a:ea typeface="+mn-ea"/>
                <a:cs typeface="+mn-cs"/>
              </a:rPr>
              <a:t>ft</a:t>
            </a:r>
            <a:r>
              <a:rPr lang="en-US" altLang="zh-CN" sz="1200" kern="1200" dirty="0" smtClean="0">
                <a:solidFill>
                  <a:schemeClr val="tx1"/>
                </a:solidFill>
                <a:effectLst/>
                <a:latin typeface="+mn-lt"/>
                <a:ea typeface="+mn-ea"/>
                <a:cs typeface="+mn-cs"/>
              </a:rPr>
              <a:t> x 40 </a:t>
            </a:r>
            <a:r>
              <a:rPr lang="en-US" altLang="zh-CN" sz="1200" kern="1200" dirty="0" err="1" smtClean="0">
                <a:solidFill>
                  <a:schemeClr val="tx1"/>
                </a:solidFill>
                <a:effectLst/>
                <a:latin typeface="+mn-lt"/>
                <a:ea typeface="+mn-ea"/>
                <a:cs typeface="+mn-cs"/>
              </a:rPr>
              <a:t>ft</a:t>
            </a:r>
            <a:r>
              <a:rPr lang="en-US" altLang="zh-CN" sz="1200" kern="1200" dirty="0" smtClean="0">
                <a:solidFill>
                  <a:schemeClr val="tx1"/>
                </a:solidFill>
                <a:effectLst/>
                <a:latin typeface="+mn-lt"/>
                <a:ea typeface="+mn-ea"/>
                <a:cs typeface="+mn-cs"/>
              </a:rPr>
              <a:t> x 25 </a:t>
            </a:r>
            <a:r>
              <a:rPr lang="en-US" altLang="zh-CN" sz="1200" kern="1200" dirty="0" err="1" smtClean="0">
                <a:solidFill>
                  <a:schemeClr val="tx1"/>
                </a:solidFill>
                <a:effectLst/>
                <a:latin typeface="+mn-lt"/>
                <a:ea typeface="+mn-ea"/>
                <a:cs typeface="+mn-cs"/>
              </a:rPr>
              <a:t>ft</a:t>
            </a:r>
            <a:r>
              <a:rPr lang="en-US" altLang="zh-CN" sz="1200" kern="1200" dirty="0" smtClean="0">
                <a:solidFill>
                  <a:schemeClr val="tx1"/>
                </a:solidFill>
                <a:effectLst/>
                <a:latin typeface="+mn-lt"/>
                <a:ea typeface="+mn-ea"/>
                <a:cs typeface="+mn-cs"/>
              </a:rPr>
              <a:t>, was considered. Tank construction costs (including labor, materials and contingencies, but not </a:t>
            </a:r>
            <a:r>
              <a:rPr lang="en-US" altLang="zh-CN" sz="1200" kern="1200" dirty="0" err="1" smtClean="0">
                <a:solidFill>
                  <a:schemeClr val="tx1"/>
                </a:solidFill>
                <a:effectLst/>
                <a:latin typeface="+mn-lt"/>
                <a:ea typeface="+mn-ea"/>
                <a:cs typeface="+mn-cs"/>
              </a:rPr>
              <a:t>biofilter</a:t>
            </a:r>
            <a:r>
              <a:rPr lang="en-US" altLang="zh-CN" sz="1200" kern="1200" dirty="0" smtClean="0">
                <a:solidFill>
                  <a:schemeClr val="tx1"/>
                </a:solidFill>
                <a:effectLst/>
                <a:latin typeface="+mn-lt"/>
                <a:ea typeface="+mn-ea"/>
                <a:cs typeface="+mn-cs"/>
              </a:rPr>
              <a:t> equipment) were at $4/gallon. The total equipment cost for the 4 </a:t>
            </a:r>
            <a:r>
              <a:rPr lang="en-US" altLang="zh-CN" sz="1200" kern="1200" dirty="0" err="1" smtClean="0">
                <a:solidFill>
                  <a:schemeClr val="tx1"/>
                </a:solidFill>
                <a:effectLst/>
                <a:latin typeface="+mn-lt"/>
                <a:ea typeface="+mn-ea"/>
                <a:cs typeface="+mn-cs"/>
              </a:rPr>
              <a:t>biofilters</a:t>
            </a:r>
            <a:r>
              <a:rPr lang="en-US" altLang="zh-CN" sz="1200" kern="1200" dirty="0" smtClean="0">
                <a:solidFill>
                  <a:schemeClr val="tx1"/>
                </a:solidFill>
                <a:effectLst/>
                <a:latin typeface="+mn-lt"/>
                <a:ea typeface="+mn-ea"/>
                <a:cs typeface="+mn-cs"/>
              </a:rPr>
              <a:t> was estimated to be $4.5 million. To treat 70 MGD, we scaled the number of denitrifying </a:t>
            </a:r>
            <a:r>
              <a:rPr lang="en-US" altLang="zh-CN" sz="1200" kern="1200" dirty="0" err="1" smtClean="0">
                <a:solidFill>
                  <a:schemeClr val="tx1"/>
                </a:solidFill>
                <a:effectLst/>
                <a:latin typeface="+mn-lt"/>
                <a:ea typeface="+mn-ea"/>
                <a:cs typeface="+mn-cs"/>
              </a:rPr>
              <a:t>biofilters</a:t>
            </a:r>
            <a:r>
              <a:rPr lang="en-US" altLang="zh-CN" sz="1200" kern="1200" dirty="0" smtClean="0">
                <a:solidFill>
                  <a:schemeClr val="tx1"/>
                </a:solidFill>
                <a:effectLst/>
                <a:latin typeface="+mn-lt"/>
                <a:ea typeface="+mn-ea"/>
                <a:cs typeface="+mn-cs"/>
              </a:rPr>
              <a:t> to 19. The total tank construction cost would be $23.1 million. The total equipment cost would be $21.7 million, for a total capital cost of $44.8 million</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11</a:t>
            </a:fld>
            <a:endParaRPr lang="zh-CN" altLang="en-US"/>
          </a:p>
        </p:txBody>
      </p:sp>
    </p:spTree>
    <p:extLst>
      <p:ext uri="{BB962C8B-B14F-4D97-AF65-F5344CB8AC3E}">
        <p14:creationId xmlns:p14="http://schemas.microsoft.com/office/powerpoint/2010/main" val="198202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12</a:t>
            </a:fld>
            <a:endParaRPr lang="zh-CN" altLang="en-US"/>
          </a:p>
        </p:txBody>
      </p:sp>
    </p:spTree>
    <p:extLst>
      <p:ext uri="{BB962C8B-B14F-4D97-AF65-F5344CB8AC3E}">
        <p14:creationId xmlns:p14="http://schemas.microsoft.com/office/powerpoint/2010/main" val="374743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13</a:t>
            </a:fld>
            <a:endParaRPr lang="zh-CN" altLang="en-US"/>
          </a:p>
        </p:txBody>
      </p:sp>
    </p:spTree>
    <p:extLst>
      <p:ext uri="{BB962C8B-B14F-4D97-AF65-F5344CB8AC3E}">
        <p14:creationId xmlns:p14="http://schemas.microsoft.com/office/powerpoint/2010/main" val="242008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14</a:t>
            </a:fld>
            <a:endParaRPr lang="zh-CN" altLang="en-US"/>
          </a:p>
        </p:txBody>
      </p:sp>
    </p:spTree>
    <p:extLst>
      <p:ext uri="{BB962C8B-B14F-4D97-AF65-F5344CB8AC3E}">
        <p14:creationId xmlns:p14="http://schemas.microsoft.com/office/powerpoint/2010/main" val="113479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Municipal</a:t>
            </a:r>
            <a:r>
              <a:rPr lang="en-US" altLang="zh-CN" baseline="0" dirty="0" smtClean="0"/>
              <a:t> wastewater is increasing emphasized as a local and reliable source water supply for potable water in arid or semi-arid regions such as California. The process of using purified wastewater for drinking water called potable reuse. There are two types of potable reuse: indirect potable reuse and direct potable reuse. For indirect potable reuse, treated wastewater will first go into environmental buffer, such as a lake or groundwater before going into drinking water treatment plants. For direct potable reuse, treated water will go into drinking water treatment plants or directly blend with drinking water and go to the consumers. To date, most potable reuse plant is operating for indirect potable reuse but  </a:t>
            </a:r>
            <a:r>
              <a:rPr lang="en-US" altLang="zh-CN" dirty="0" smtClean="0"/>
              <a:t>locations with severe drought conditions</a:t>
            </a:r>
            <a:r>
              <a:rPr lang="en-US" altLang="zh-CN" baseline="0" dirty="0" smtClean="0"/>
              <a:t> such as Texas have implemented direct potable reuse. In the future, more and more utilities are expected to implement direct potable reuse.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2</a:t>
            </a:fld>
            <a:endParaRPr lang="zh-CN" altLang="en-US"/>
          </a:p>
        </p:txBody>
      </p:sp>
    </p:spTree>
    <p:extLst>
      <p:ext uri="{BB962C8B-B14F-4D97-AF65-F5344CB8AC3E}">
        <p14:creationId xmlns:p14="http://schemas.microsoft.com/office/powerpoint/2010/main" val="29011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Municipal</a:t>
            </a:r>
            <a:r>
              <a:rPr lang="en-US" altLang="zh-CN" baseline="0" dirty="0" smtClean="0"/>
              <a:t> wastewater is increasing emphasized as a local and reliable source water supply for potable water in arid or semi-arid regions such as California. The process of using purified wastewater for drinking water called potable reuse. There are two types of potable reuse: indirect potable reuse and direct potable reuse. For indirect potable reuse, treated wastewater will first go into environmental buffer, such as a lake or groundwater before going into drinking water treatment plants. For direct potable reuse, treated water will go into drinking water treatment plants or directly blend with drinking water and go to the consumers. To date, most potable reuse plant is operating for indirect potable reuse but  </a:t>
            </a:r>
            <a:r>
              <a:rPr lang="en-US" altLang="zh-CN" dirty="0" smtClean="0"/>
              <a:t>locations with severe drought conditions</a:t>
            </a:r>
            <a:r>
              <a:rPr lang="en-US" altLang="zh-CN" baseline="0" dirty="0" smtClean="0"/>
              <a:t> such as Texas have implemented direct potable reuse. In the future, more and more utilities are expected to implement direct potable reuse.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3</a:t>
            </a:fld>
            <a:endParaRPr lang="zh-CN" altLang="en-US"/>
          </a:p>
        </p:txBody>
      </p:sp>
    </p:spTree>
    <p:extLst>
      <p:ext uri="{BB962C8B-B14F-4D97-AF65-F5344CB8AC3E}">
        <p14:creationId xmlns:p14="http://schemas.microsoft.com/office/powerpoint/2010/main" val="290344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Municipal</a:t>
            </a:r>
            <a:r>
              <a:rPr lang="en-US" altLang="zh-CN" baseline="0" dirty="0" smtClean="0"/>
              <a:t> wastewater is increasing emphasized as a local and reliable source water supply for potable water in arid or semi-arid regions such as California. The process of using purified wastewater for drinking water called potable reuse. There are two types of potable reuse: indirect potable reuse and direct potable reuse. For indirect potable reuse, treated wastewater will first go into environmental buffer, such as a lake or groundwater before going into drinking water treatment plants. For direct potable reuse, treated water will go into drinking water treatment plants or directly blend with drinking water and go to the consumers. To date, most potable reuse plant is operating for indirect potable reuse but  </a:t>
            </a:r>
            <a:r>
              <a:rPr lang="en-US" altLang="zh-CN" dirty="0" smtClean="0"/>
              <a:t>locations with severe drought conditions</a:t>
            </a:r>
            <a:r>
              <a:rPr lang="en-US" altLang="zh-CN" baseline="0" dirty="0" smtClean="0"/>
              <a:t> such as Texas have implemented direct potable reuse. In the future, more and more utilities are expected to implement direct potable reuse.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4</a:t>
            </a:fld>
            <a:endParaRPr lang="zh-CN" altLang="en-US"/>
          </a:p>
        </p:txBody>
      </p:sp>
    </p:spTree>
    <p:extLst>
      <p:ext uri="{BB962C8B-B14F-4D97-AF65-F5344CB8AC3E}">
        <p14:creationId xmlns:p14="http://schemas.microsoft.com/office/powerpoint/2010/main" val="196513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Municipal</a:t>
            </a:r>
            <a:r>
              <a:rPr lang="en-US" altLang="zh-CN" baseline="0" dirty="0" smtClean="0"/>
              <a:t> wastewater is increasing emphasized as a local and reliable source water supply for potable water in arid or semi-arid regions such as California. The process of using purified wastewater for drinking water called potable reuse. There are two types of potable reuse: indirect potable reuse and direct potable reuse. For indirect potable reuse, treated wastewater will first go into environmental buffer, such as a lake or groundwater before going into drinking water treatment plants. For direct potable reuse, treated water will go into drinking water treatment plants or directly blend with drinking water and go to the consumers. To date, most potable reuse plant is operating for indirect potable reuse but  </a:t>
            </a:r>
            <a:r>
              <a:rPr lang="en-US" altLang="zh-CN" dirty="0" smtClean="0"/>
              <a:t>locations with severe drought conditions</a:t>
            </a:r>
            <a:r>
              <a:rPr lang="en-US" altLang="zh-CN" baseline="0" dirty="0" smtClean="0"/>
              <a:t> such as Texas have implemented direct potable reuse. In the future, more and more utilities are expected to implement direct potable reuse.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5</a:t>
            </a:fld>
            <a:endParaRPr lang="zh-CN" altLang="en-US"/>
          </a:p>
        </p:txBody>
      </p:sp>
    </p:spTree>
    <p:extLst>
      <p:ext uri="{BB962C8B-B14F-4D97-AF65-F5344CB8AC3E}">
        <p14:creationId xmlns:p14="http://schemas.microsoft.com/office/powerpoint/2010/main" val="327358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Municipal</a:t>
            </a:r>
            <a:r>
              <a:rPr lang="en-US" altLang="zh-CN" baseline="0" dirty="0" smtClean="0"/>
              <a:t> wastewater is increasing emphasized as a local and reliable source water supply for potable water in arid or semi-arid regions such as California. The process of using purified wastewater for drinking water called potable reuse. There are two types of potable reuse: indirect potable reuse and direct potable reuse. For indirect potable reuse, treated wastewater will first go into environmental buffer, such as a lake or groundwater before going into drinking water treatment plants. For direct potable reuse, treated water will go into drinking water treatment plants or directly blend with drinking water and go to the consumers. To date, most potable reuse plant is operating for indirect potable reuse but  </a:t>
            </a:r>
            <a:r>
              <a:rPr lang="en-US" altLang="zh-CN" dirty="0" smtClean="0"/>
              <a:t>locations with severe drought conditions</a:t>
            </a:r>
            <a:r>
              <a:rPr lang="en-US" altLang="zh-CN" baseline="0" dirty="0" smtClean="0"/>
              <a:t> such as Texas have implemented direct potable reuse. In the future, more and more utilities are expected to implement direct potable reuse.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6</a:t>
            </a:fld>
            <a:endParaRPr lang="zh-CN" altLang="en-US"/>
          </a:p>
        </p:txBody>
      </p:sp>
    </p:spTree>
    <p:extLst>
      <p:ext uri="{BB962C8B-B14F-4D97-AF65-F5344CB8AC3E}">
        <p14:creationId xmlns:p14="http://schemas.microsoft.com/office/powerpoint/2010/main" val="7941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a:t>
            </a:r>
            <a:r>
              <a:rPr lang="en-US" altLang="zh-CN" baseline="0" dirty="0" smtClean="0"/>
              <a:t> pilot-scale O3/BAC unit is set up at SCVWD. The RO concentrate will contact with ozone at the contact tanks for around 20 </a:t>
            </a:r>
            <a:r>
              <a:rPr lang="en-US" altLang="zh-CN" baseline="0" dirty="0" err="1" smtClean="0"/>
              <a:t>mins</a:t>
            </a:r>
            <a:r>
              <a:rPr lang="en-US" altLang="zh-CN" baseline="0" dirty="0" smtClean="0"/>
              <a:t> and then it will go into the BAC columns operating up flow. Initially BAC columns were fed with </a:t>
            </a:r>
            <a:r>
              <a:rPr lang="en-US" altLang="zh-CN" baseline="0" dirty="0" err="1" smtClean="0"/>
              <a:t>ozonated</a:t>
            </a:r>
            <a:r>
              <a:rPr lang="en-US" altLang="zh-CN" baseline="0" dirty="0" smtClean="0"/>
              <a:t> RO concentrate for 7 months to establish stable biofilms. The stable bioactivity can be indicated by constant DOC removal as shown in this figure. Then we analyzed the organic pollutants (including </a:t>
            </a:r>
            <a:r>
              <a:rPr lang="en-US" altLang="zh-CN" baseline="0" dirty="0" err="1" smtClean="0"/>
              <a:t>pahrmaceuticals</a:t>
            </a:r>
            <a:r>
              <a:rPr lang="en-US" altLang="zh-CN" baseline="0" dirty="0" smtClean="0"/>
              <a:t> and pesticides) and nitrate removal at different EBCT and also ozone doses. </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7</a:t>
            </a:fld>
            <a:endParaRPr lang="zh-CN" altLang="en-US"/>
          </a:p>
        </p:txBody>
      </p:sp>
    </p:spTree>
    <p:extLst>
      <p:ext uri="{BB962C8B-B14F-4D97-AF65-F5344CB8AC3E}">
        <p14:creationId xmlns:p14="http://schemas.microsoft.com/office/powerpoint/2010/main" val="331968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upper figure show</a:t>
            </a:r>
            <a:r>
              <a:rPr lang="en-US" altLang="zh-CN" baseline="0" dirty="0" smtClean="0"/>
              <a:t>s the DOC and dissolved oxygen level. The bars represent DOC and the circles represents the DO. </a:t>
            </a:r>
          </a:p>
          <a:p>
            <a:endParaRPr lang="en-US" altLang="zh-CN" baseline="0" dirty="0" smtClean="0"/>
          </a:p>
          <a:p>
            <a:r>
              <a:rPr lang="en-US" altLang="zh-CN" baseline="0" dirty="0" smtClean="0"/>
              <a:t>The following figures show the removal of five </a:t>
            </a:r>
            <a:r>
              <a:rPr lang="en-US" altLang="zh-CN" baseline="0" dirty="0" err="1" smtClean="0"/>
              <a:t>pharaceuticals</a:t>
            </a:r>
            <a:r>
              <a:rPr lang="en-US" altLang="zh-CN" baseline="0" dirty="0" smtClean="0"/>
              <a:t> and pesticides at different ozone doses. The blue color represents the removal by ozone and yellow color represents by BAC. </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8</a:t>
            </a:fld>
            <a:endParaRPr lang="zh-CN" altLang="en-US"/>
          </a:p>
        </p:txBody>
      </p:sp>
    </p:spTree>
    <p:extLst>
      <p:ext uri="{BB962C8B-B14F-4D97-AF65-F5344CB8AC3E}">
        <p14:creationId xmlns:p14="http://schemas.microsoft.com/office/powerpoint/2010/main" val="183273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figure shows the removal of nitrate by O3/BAC. The bars represents nitrite and nitrate and circles represents DOC. There is little nitrate removal after 45 </a:t>
            </a:r>
            <a:r>
              <a:rPr lang="en-US" altLang="zh-CN" baseline="0" dirty="0" err="1" smtClean="0"/>
              <a:t>mins</a:t>
            </a:r>
            <a:r>
              <a:rPr lang="en-US" altLang="zh-CN" baseline="0" dirty="0" smtClean="0"/>
              <a:t>. Although we can reach anaerobic condition after 30 </a:t>
            </a:r>
            <a:r>
              <a:rPr lang="en-US" altLang="zh-CN" baseline="0" dirty="0" err="1" smtClean="0"/>
              <a:t>mins</a:t>
            </a:r>
            <a:r>
              <a:rPr lang="en-US" altLang="zh-CN" baseline="0" dirty="0" smtClean="0"/>
              <a:t>, but all the biodegradable carbon is also depleted. Thus we added methanol to provide carbon source to remove nitrate. O3/BAC can completely remove 70 mg/L nitrate after 30 </a:t>
            </a:r>
            <a:r>
              <a:rPr lang="en-US" altLang="zh-CN" baseline="0" dirty="0" err="1" smtClean="0"/>
              <a:t>mins</a:t>
            </a:r>
            <a:r>
              <a:rPr lang="en-US" altLang="zh-CN" baseline="0" dirty="0" smtClean="0"/>
              <a:t> with supplement of 60 mg-C/l methanol. </a:t>
            </a:r>
            <a:r>
              <a:rPr lang="en-US" altLang="zh-CN" baseline="0" dirty="0" err="1" smtClean="0"/>
              <a:t>Withoug</a:t>
            </a:r>
            <a:r>
              <a:rPr lang="en-US" altLang="zh-CN" baseline="0" dirty="0" smtClean="0"/>
              <a:t> O3, BAC alone can also remove nitrate after injection methanol.</a:t>
            </a:r>
            <a:endParaRPr lang="zh-CN" altLang="en-US" dirty="0"/>
          </a:p>
        </p:txBody>
      </p:sp>
      <p:sp>
        <p:nvSpPr>
          <p:cNvPr id="4" name="灯片编号占位符 3"/>
          <p:cNvSpPr>
            <a:spLocks noGrp="1"/>
          </p:cNvSpPr>
          <p:nvPr>
            <p:ph type="sldNum" sz="quarter" idx="10"/>
          </p:nvPr>
        </p:nvSpPr>
        <p:spPr/>
        <p:txBody>
          <a:bodyPr/>
          <a:lstStyle/>
          <a:p>
            <a:fld id="{BEEC0FEA-DC82-4FA0-8ED4-D271ED42BABA}" type="slidenum">
              <a:rPr lang="zh-CN" altLang="en-US" smtClean="0"/>
              <a:t>9</a:t>
            </a:fld>
            <a:endParaRPr lang="zh-CN" altLang="en-US"/>
          </a:p>
        </p:txBody>
      </p:sp>
    </p:spTree>
    <p:extLst>
      <p:ext uri="{BB962C8B-B14F-4D97-AF65-F5344CB8AC3E}">
        <p14:creationId xmlns:p14="http://schemas.microsoft.com/office/powerpoint/2010/main" val="323134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301398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190608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39937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282300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428800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26134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4132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359002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25180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245629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BC954EE-11A3-4B02-815E-A642334FA778}" type="datetimeFigureOut">
              <a:rPr lang="zh-CN" altLang="en-US" smtClean="0"/>
              <a:t>2019/8/15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8038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954EE-11A3-4B02-815E-A642334FA778}" type="datetimeFigureOut">
              <a:rPr lang="zh-CN" altLang="en-US" smtClean="0"/>
              <a:t>2019/8/15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3413-95F3-4253-8126-C96DD4C6B863}" type="slidenum">
              <a:rPr lang="zh-CN" altLang="en-US" smtClean="0"/>
              <a:t>‹#›</a:t>
            </a:fld>
            <a:endParaRPr lang="zh-CN" altLang="en-US"/>
          </a:p>
        </p:txBody>
      </p:sp>
    </p:spTree>
    <p:extLst>
      <p:ext uri="{BB962C8B-B14F-4D97-AF65-F5344CB8AC3E}">
        <p14:creationId xmlns:p14="http://schemas.microsoft.com/office/powerpoint/2010/main" val="112743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115" y="3300504"/>
            <a:ext cx="11862296" cy="1077218"/>
          </a:xfrm>
          <a:prstGeom prst="rect">
            <a:avLst/>
          </a:prstGeom>
        </p:spPr>
        <p:txBody>
          <a:bodyPr wrap="square">
            <a:spAutoFit/>
          </a:bodyPr>
          <a:lstStyle/>
          <a:p>
            <a:r>
              <a:rPr lang="en-US" altLang="zh-CN" sz="3200" dirty="0" smtClean="0">
                <a:latin typeface="Century Gothic" panose="020B0502020202020204" pitchFamily="34" charset="0"/>
                <a:cs typeface="Arial" panose="020B0604020202020204" pitchFamily="34" charset="0"/>
              </a:rPr>
              <a:t>Potable </a:t>
            </a:r>
            <a:r>
              <a:rPr lang="en-US" altLang="zh-CN" sz="3200" dirty="0">
                <a:latin typeface="Century Gothic" panose="020B0502020202020204" pitchFamily="34" charset="0"/>
                <a:cs typeface="Arial" panose="020B0604020202020204" pitchFamily="34" charset="0"/>
              </a:rPr>
              <a:t>Reuse </a:t>
            </a:r>
            <a:r>
              <a:rPr lang="en-US" altLang="zh-CN" sz="3200" dirty="0" smtClean="0">
                <a:latin typeface="Century Gothic" panose="020B0502020202020204" pitchFamily="34" charset="0"/>
                <a:cs typeface="Arial" panose="020B0604020202020204" pitchFamily="34" charset="0"/>
              </a:rPr>
              <a:t>Trains of the Future: </a:t>
            </a:r>
          </a:p>
          <a:p>
            <a:r>
              <a:rPr lang="en-US" altLang="zh-CN" sz="3200" dirty="0" smtClean="0">
                <a:latin typeface="Century Gothic" panose="020B0502020202020204" pitchFamily="34" charset="0"/>
                <a:cs typeface="Arial" panose="020B0604020202020204" pitchFamily="34" charset="0"/>
              </a:rPr>
              <a:t>Synergies Between Reuse and Other Treatment Goals</a:t>
            </a:r>
            <a:endParaRPr lang="zh-CN" altLang="en-US" sz="3200" dirty="0">
              <a:latin typeface="Century Gothic" panose="020B0502020202020204" pitchFamily="34" charset="0"/>
              <a:cs typeface="Arial" panose="020B0604020202020204" pitchFamily="34" charset="0"/>
            </a:endParaRPr>
          </a:p>
        </p:txBody>
      </p:sp>
      <p:sp>
        <p:nvSpPr>
          <p:cNvPr id="4" name="矩形 3">
            <a:extLst>
              <a:ext uri="{FF2B5EF4-FFF2-40B4-BE49-F238E27FC236}">
                <a16:creationId xmlns="" xmlns:a16="http://schemas.microsoft.com/office/drawing/2014/main" id="{0CD10105-8375-4784-BEB8-1D685185183E}"/>
              </a:ext>
            </a:extLst>
          </p:cNvPr>
          <p:cNvSpPr/>
          <p:nvPr/>
        </p:nvSpPr>
        <p:spPr>
          <a:xfrm>
            <a:off x="8784145" y="1"/>
            <a:ext cx="409903" cy="2249212"/>
          </a:xfrm>
          <a:prstGeom prst="rect">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 name="矩形 4">
            <a:extLst>
              <a:ext uri="{FF2B5EF4-FFF2-40B4-BE49-F238E27FC236}">
                <a16:creationId xmlns="" xmlns:a16="http://schemas.microsoft.com/office/drawing/2014/main" id="{2108503A-FDC2-4462-B684-C46A7C709138}"/>
              </a:ext>
            </a:extLst>
          </p:cNvPr>
          <p:cNvSpPr/>
          <p:nvPr/>
        </p:nvSpPr>
        <p:spPr>
          <a:xfrm>
            <a:off x="9603951" y="0"/>
            <a:ext cx="409903" cy="22492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7" name="矩形 6">
            <a:extLst>
              <a:ext uri="{FF2B5EF4-FFF2-40B4-BE49-F238E27FC236}">
                <a16:creationId xmlns="" xmlns:a16="http://schemas.microsoft.com/office/drawing/2014/main" id="{2DA9513F-750C-4F02-B862-46A4AD5C3E29}"/>
              </a:ext>
            </a:extLst>
          </p:cNvPr>
          <p:cNvSpPr/>
          <p:nvPr/>
        </p:nvSpPr>
        <p:spPr>
          <a:xfrm>
            <a:off x="8784145" y="4611562"/>
            <a:ext cx="409903" cy="2249212"/>
          </a:xfrm>
          <a:prstGeom prst="rect">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矩形 7">
            <a:extLst>
              <a:ext uri="{FF2B5EF4-FFF2-40B4-BE49-F238E27FC236}">
                <a16:creationId xmlns="" xmlns:a16="http://schemas.microsoft.com/office/drawing/2014/main" id="{5D2E6DB0-CC8F-4642-AA96-0E728742226E}"/>
              </a:ext>
            </a:extLst>
          </p:cNvPr>
          <p:cNvSpPr/>
          <p:nvPr/>
        </p:nvSpPr>
        <p:spPr>
          <a:xfrm>
            <a:off x="9603951" y="4611561"/>
            <a:ext cx="409903" cy="22492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9" name="educative-academy-buildings_43236">
            <a:extLst>
              <a:ext uri="{FF2B5EF4-FFF2-40B4-BE49-F238E27FC236}">
                <a16:creationId xmlns="" xmlns:a16="http://schemas.microsoft.com/office/drawing/2014/main" id="{8CC32827-A31E-42EF-BFBB-7E4E20C623D2}"/>
              </a:ext>
            </a:extLst>
          </p:cNvPr>
          <p:cNvSpPr>
            <a:spLocks noChangeAspect="1"/>
          </p:cNvSpPr>
          <p:nvPr/>
        </p:nvSpPr>
        <p:spPr bwMode="auto">
          <a:xfrm>
            <a:off x="6494733" y="2546477"/>
            <a:ext cx="830724" cy="421712"/>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rgbClr val="2D84A9"/>
          </a:solidFill>
          <a:ln>
            <a:noFill/>
          </a:ln>
        </p:spPr>
        <p:txBody>
          <a:bodyPr/>
          <a:lstStyle/>
          <a:p>
            <a:endParaRPr lang="zh-CN" altLang="en-US">
              <a:cs typeface="+mn-ea"/>
              <a:sym typeface="+mn-lt"/>
            </a:endParaRPr>
          </a:p>
        </p:txBody>
      </p:sp>
      <p:sp>
        <p:nvSpPr>
          <p:cNvPr id="18" name="文本框 17"/>
          <p:cNvSpPr txBox="1"/>
          <p:nvPr/>
        </p:nvSpPr>
        <p:spPr>
          <a:xfrm>
            <a:off x="7413201" y="2420333"/>
            <a:ext cx="4381500" cy="646331"/>
          </a:xfrm>
          <a:prstGeom prst="rect">
            <a:avLst/>
          </a:prstGeom>
          <a:noFill/>
        </p:spPr>
        <p:txBody>
          <a:bodyPr wrap="square" rtlCol="0">
            <a:spAutoFit/>
          </a:bodyPr>
          <a:lstStyle/>
          <a:p>
            <a:r>
              <a:rPr lang="en-US" altLang="zh-CN" dirty="0" smtClean="0">
                <a:latin typeface="Century Gothic" panose="020B0502020202020204" pitchFamily="34" charset="0"/>
              </a:rPr>
              <a:t>Stanford University</a:t>
            </a:r>
          </a:p>
          <a:p>
            <a:r>
              <a:rPr lang="en-US" altLang="zh-CN" dirty="0" smtClean="0">
                <a:latin typeface="Century Gothic" panose="020B0502020202020204" pitchFamily="34" charset="0"/>
              </a:rPr>
              <a:t>Civil and Environmental Engineering  </a:t>
            </a:r>
          </a:p>
        </p:txBody>
      </p:sp>
      <p:sp>
        <p:nvSpPr>
          <p:cNvPr id="19" name="文本框 18"/>
          <p:cNvSpPr txBox="1"/>
          <p:nvPr/>
        </p:nvSpPr>
        <p:spPr>
          <a:xfrm>
            <a:off x="6516395" y="5016952"/>
            <a:ext cx="1979905" cy="338554"/>
          </a:xfrm>
          <a:prstGeom prst="rect">
            <a:avLst/>
          </a:prstGeom>
          <a:noFill/>
        </p:spPr>
        <p:txBody>
          <a:bodyPr wrap="square" rtlCol="0">
            <a:spAutoFit/>
          </a:bodyPr>
          <a:lstStyle/>
          <a:p>
            <a:r>
              <a:rPr lang="en-US" altLang="zh-CN" sz="1600" dirty="0" smtClean="0">
                <a:latin typeface="Century Gothic" panose="020B0502020202020204" pitchFamily="34" charset="0"/>
              </a:rPr>
              <a:t>Zhong Zhang</a:t>
            </a:r>
            <a:endParaRPr lang="zh-CN" altLang="en-US" sz="1600" dirty="0">
              <a:latin typeface="Century Gothic" panose="020B0502020202020204" pitchFamily="34" charset="0"/>
            </a:endParaRPr>
          </a:p>
        </p:txBody>
      </p:sp>
      <p:sp>
        <p:nvSpPr>
          <p:cNvPr id="20" name="文本框 19"/>
          <p:cNvSpPr txBox="1"/>
          <p:nvPr/>
        </p:nvSpPr>
        <p:spPr>
          <a:xfrm>
            <a:off x="6478294" y="5493546"/>
            <a:ext cx="2693857" cy="338554"/>
          </a:xfrm>
          <a:prstGeom prst="rect">
            <a:avLst/>
          </a:prstGeom>
          <a:noFill/>
        </p:spPr>
        <p:txBody>
          <a:bodyPr wrap="square" rtlCol="0">
            <a:spAutoFit/>
          </a:bodyPr>
          <a:lstStyle/>
          <a:p>
            <a:r>
              <a:rPr lang="en-US" altLang="zh-CN" sz="1600" dirty="0" smtClean="0">
                <a:latin typeface="Century Gothic" panose="020B0502020202020204" pitchFamily="34" charset="0"/>
              </a:rPr>
              <a:t>William </a:t>
            </a:r>
            <a:r>
              <a:rPr lang="en-US" altLang="zh-CN" sz="1600" dirty="0" smtClean="0">
                <a:latin typeface="Century Gothic" panose="020B0502020202020204" pitchFamily="34" charset="0"/>
              </a:rPr>
              <a:t>Mitch</a:t>
            </a:r>
            <a:endParaRPr lang="zh-CN" altLang="en-US" sz="1600" dirty="0">
              <a:latin typeface="Century Gothic" panose="020B0502020202020204" pitchFamily="34" charset="0"/>
            </a:endParaRPr>
          </a:p>
        </p:txBody>
      </p:sp>
    </p:spTree>
    <p:extLst>
      <p:ext uri="{BB962C8B-B14F-4D97-AF65-F5344CB8AC3E}">
        <p14:creationId xmlns:p14="http://schemas.microsoft.com/office/powerpoint/2010/main" val="3192966720"/>
      </p:ext>
    </p:extLst>
  </p:cSld>
  <p:clrMapOvr>
    <a:masterClrMapping/>
  </p:clrMapOvr>
  <mc:AlternateContent xmlns:mc="http://schemas.openxmlformats.org/markup-compatibility/2006" xmlns:p14="http://schemas.microsoft.com/office/powerpoint/2010/main">
    <mc:Choice Requires="p14">
      <p:transition spd="slow" p14:dur="2000" advTm="3740"/>
    </mc:Choice>
    <mc:Fallback xmlns="">
      <p:transition spd="slow" advTm="37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14</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Synergy </a:t>
            </a:r>
            <a:r>
              <a:rPr lang="en-US" altLang="zh-CN" sz="2000" dirty="0" smtClean="0">
                <a:latin typeface="Century Gothic" panose="020B0502020202020204" pitchFamily="34" charset="0"/>
              </a:rPr>
              <a:t>between potable reuse and nitrogen removal    </a:t>
            </a:r>
            <a:endParaRPr lang="en-US" altLang="zh-CN" sz="2000" dirty="0">
              <a:latin typeface="Century Gothic" panose="020B0502020202020204" pitchFamily="34" charset="0"/>
            </a:endParaRPr>
          </a:p>
        </p:txBody>
      </p:sp>
      <p:sp>
        <p:nvSpPr>
          <p:cNvPr id="2" name="文本框 1"/>
          <p:cNvSpPr txBox="1"/>
          <p:nvPr/>
        </p:nvSpPr>
        <p:spPr>
          <a:xfrm>
            <a:off x="3062237" y="770921"/>
            <a:ext cx="9013806" cy="1015663"/>
          </a:xfrm>
          <a:prstGeom prst="rect">
            <a:avLst/>
          </a:prstGeom>
          <a:noFill/>
        </p:spPr>
        <p:txBody>
          <a:bodyPr wrap="square" rtlCol="0">
            <a:spAutoFit/>
          </a:bodyPr>
          <a:lstStyle/>
          <a:p>
            <a:r>
              <a:rPr lang="en-US" altLang="zh-CN" sz="2000" dirty="0" smtClean="0">
                <a:solidFill>
                  <a:srgbClr val="C00000"/>
                </a:solidFill>
                <a:latin typeface="Century Gothic" panose="020B0502020202020204" pitchFamily="34" charset="0"/>
              </a:rPr>
              <a:t>Removing nitrogen from RO concentrate rather than the conventional discharge can reduce cost and space requirements due to the reduction of treatment volume</a:t>
            </a:r>
            <a:endParaRPr lang="zh-CN" altLang="en-US" sz="2000" dirty="0">
              <a:solidFill>
                <a:srgbClr val="C00000"/>
              </a:solidFill>
              <a:latin typeface="Century Gothic" panose="020B0502020202020204" pitchFamily="34" charset="0"/>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970" y="2690759"/>
            <a:ext cx="2114504" cy="1243654"/>
          </a:xfrm>
          <a:prstGeom prst="rect">
            <a:avLst/>
          </a:prstGeom>
        </p:spPr>
      </p:pic>
      <p:grpSp>
        <p:nvGrpSpPr>
          <p:cNvPr id="48" name="组合 47"/>
          <p:cNvGrpSpPr/>
          <p:nvPr/>
        </p:nvGrpSpPr>
        <p:grpSpPr>
          <a:xfrm>
            <a:off x="7372774" y="2518970"/>
            <a:ext cx="1987979" cy="1159903"/>
            <a:chOff x="4299992" y="1886673"/>
            <a:chExt cx="1469986" cy="752354"/>
          </a:xfrm>
        </p:grpSpPr>
        <p:grpSp>
          <p:nvGrpSpPr>
            <p:cNvPr id="72" name="组合 71"/>
            <p:cNvGrpSpPr/>
            <p:nvPr/>
          </p:nvGrpSpPr>
          <p:grpSpPr>
            <a:xfrm>
              <a:off x="4299992" y="1886673"/>
              <a:ext cx="1469986" cy="752354"/>
              <a:chOff x="4299992" y="1886673"/>
              <a:chExt cx="1469986" cy="752354"/>
            </a:xfrm>
          </p:grpSpPr>
          <p:cxnSp>
            <p:nvCxnSpPr>
              <p:cNvPr id="78" name="直接连接符 77"/>
              <p:cNvCxnSpPr/>
              <p:nvPr/>
            </p:nvCxnSpPr>
            <p:spPr>
              <a:xfrm>
                <a:off x="4299993" y="1886673"/>
                <a:ext cx="0" cy="75235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769978" y="1886673"/>
                <a:ext cx="0" cy="75235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4299992" y="2639027"/>
                <a:ext cx="146998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4299993" y="2038742"/>
                <a:ext cx="1469985" cy="600285"/>
              </a:xfrm>
              <a:prstGeom prst="rect">
                <a:avLst/>
              </a:prstGeom>
              <a:solidFill>
                <a:schemeClr val="accent4">
                  <a:lumMod val="75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710894" y="2230980"/>
              <a:ext cx="648182" cy="319142"/>
              <a:chOff x="4710894" y="3228498"/>
              <a:chExt cx="648182" cy="319142"/>
            </a:xfrm>
          </p:grpSpPr>
          <p:grpSp>
            <p:nvGrpSpPr>
              <p:cNvPr id="74" name="组合 73"/>
              <p:cNvGrpSpPr/>
              <p:nvPr/>
            </p:nvGrpSpPr>
            <p:grpSpPr>
              <a:xfrm>
                <a:off x="4710894" y="3420319"/>
                <a:ext cx="648182" cy="127321"/>
                <a:chOff x="4386804" y="4583575"/>
                <a:chExt cx="648182" cy="127321"/>
              </a:xfrm>
            </p:grpSpPr>
            <p:sp>
              <p:nvSpPr>
                <p:cNvPr id="76" name="椭圆 75"/>
                <p:cNvSpPr/>
                <p:nvPr/>
              </p:nvSpPr>
              <p:spPr>
                <a:xfrm>
                  <a:off x="4386804" y="4583575"/>
                  <a:ext cx="324091" cy="12732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710895" y="4583575"/>
                  <a:ext cx="324091" cy="12732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5037777" y="3228498"/>
                <a:ext cx="606" cy="24309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9" name="虚尾箭头 48"/>
          <p:cNvSpPr/>
          <p:nvPr/>
        </p:nvSpPr>
        <p:spPr>
          <a:xfrm>
            <a:off x="5262823" y="2973934"/>
            <a:ext cx="1936630" cy="531536"/>
          </a:xfrm>
          <a:prstGeom prst="stripedRightArrow">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054943" y="2013305"/>
            <a:ext cx="2588664" cy="646331"/>
          </a:xfrm>
          <a:prstGeom prst="rect">
            <a:avLst/>
          </a:prstGeom>
          <a:noFill/>
        </p:spPr>
        <p:txBody>
          <a:bodyPr wrap="square" rtlCol="0">
            <a:spAutoFit/>
          </a:bodyPr>
          <a:lstStyle/>
          <a:p>
            <a:r>
              <a:rPr lang="en-US" altLang="zh-CN" dirty="0" smtClean="0">
                <a:solidFill>
                  <a:schemeClr val="accent2"/>
                </a:solidFill>
                <a:latin typeface="Comic Sans MS" panose="030F0702030302020204" pitchFamily="66" charset="0"/>
              </a:rPr>
              <a:t> 70 MGD Wastewater </a:t>
            </a:r>
          </a:p>
          <a:p>
            <a:r>
              <a:rPr lang="en-US" altLang="zh-CN" dirty="0" smtClean="0">
                <a:solidFill>
                  <a:schemeClr val="accent2"/>
                </a:solidFill>
                <a:latin typeface="Comic Sans MS" panose="030F0702030302020204" pitchFamily="66" charset="0"/>
              </a:rPr>
              <a:t>Treatment plant</a:t>
            </a:r>
            <a:endParaRPr lang="zh-CN" altLang="en-US" dirty="0">
              <a:solidFill>
                <a:schemeClr val="accent2"/>
              </a:solidFill>
              <a:latin typeface="Comic Sans MS" panose="030F0702030302020204" pitchFamily="66" charset="0"/>
            </a:endParaRPr>
          </a:p>
        </p:txBody>
      </p:sp>
      <p:sp>
        <p:nvSpPr>
          <p:cNvPr id="56" name="文本框 55"/>
          <p:cNvSpPr txBox="1"/>
          <p:nvPr/>
        </p:nvSpPr>
        <p:spPr>
          <a:xfrm>
            <a:off x="5522038" y="2638722"/>
            <a:ext cx="1418200" cy="369332"/>
          </a:xfrm>
          <a:prstGeom prst="rect">
            <a:avLst/>
          </a:prstGeom>
          <a:noFill/>
        </p:spPr>
        <p:txBody>
          <a:bodyPr wrap="square" rtlCol="0">
            <a:spAutoFit/>
          </a:bodyPr>
          <a:lstStyle/>
          <a:p>
            <a:r>
              <a:rPr lang="en-US" altLang="zh-CN" dirty="0" smtClean="0">
                <a:solidFill>
                  <a:schemeClr val="accent3"/>
                </a:solidFill>
                <a:latin typeface="Comic Sans MS" panose="030F0702030302020204" pitchFamily="66" charset="0"/>
              </a:rPr>
              <a:t>100% Eff</a:t>
            </a:r>
            <a:endParaRPr lang="zh-CN" altLang="en-US" dirty="0">
              <a:solidFill>
                <a:schemeClr val="accent3"/>
              </a:solidFill>
              <a:latin typeface="Comic Sans MS" panose="030F0702030302020204" pitchFamily="66" charset="0"/>
            </a:endParaRPr>
          </a:p>
        </p:txBody>
      </p:sp>
      <p:sp>
        <p:nvSpPr>
          <p:cNvPr id="37" name="文本框 36"/>
          <p:cNvSpPr txBox="1"/>
          <p:nvPr/>
        </p:nvSpPr>
        <p:spPr>
          <a:xfrm>
            <a:off x="7199453" y="3753435"/>
            <a:ext cx="2512005" cy="338554"/>
          </a:xfrm>
          <a:prstGeom prst="rect">
            <a:avLst/>
          </a:prstGeom>
          <a:noFill/>
        </p:spPr>
        <p:txBody>
          <a:bodyPr wrap="square" rtlCol="0">
            <a:spAutoFit/>
          </a:bodyPr>
          <a:lstStyle/>
          <a:p>
            <a:r>
              <a:rPr lang="en-US" altLang="zh-CN" sz="1600" dirty="0" smtClean="0">
                <a:solidFill>
                  <a:schemeClr val="accent4">
                    <a:lumMod val="75000"/>
                  </a:schemeClr>
                </a:solidFill>
                <a:latin typeface="Comic Sans MS" panose="030F0702030302020204" pitchFamily="66" charset="0"/>
              </a:rPr>
              <a:t>Denitrifying </a:t>
            </a:r>
            <a:r>
              <a:rPr lang="en-US" altLang="zh-CN" sz="1600" dirty="0" err="1" smtClean="0">
                <a:solidFill>
                  <a:schemeClr val="accent4">
                    <a:lumMod val="75000"/>
                  </a:schemeClr>
                </a:solidFill>
                <a:latin typeface="Comic Sans MS" panose="030F0702030302020204" pitchFamily="66" charset="0"/>
              </a:rPr>
              <a:t>biofilters</a:t>
            </a:r>
            <a:endParaRPr lang="zh-CN" altLang="en-US" sz="1600" dirty="0">
              <a:solidFill>
                <a:schemeClr val="accent4">
                  <a:lumMod val="75000"/>
                </a:schemeClr>
              </a:solidFill>
              <a:latin typeface="Comic Sans MS" panose="030F0702030302020204" pitchFamily="66" charset="0"/>
            </a:endParaRPr>
          </a:p>
        </p:txBody>
      </p:sp>
      <p:sp>
        <p:nvSpPr>
          <p:cNvPr id="47" name="文本框 46"/>
          <p:cNvSpPr txBox="1"/>
          <p:nvPr/>
        </p:nvSpPr>
        <p:spPr>
          <a:xfrm>
            <a:off x="9480182" y="2561778"/>
            <a:ext cx="2495018" cy="1200329"/>
          </a:xfrm>
          <a:prstGeom prst="rect">
            <a:avLst/>
          </a:prstGeom>
          <a:noFill/>
        </p:spPr>
        <p:txBody>
          <a:bodyPr wrap="square" rtlCol="0">
            <a:spAutoFit/>
          </a:bodyPr>
          <a:lstStyle/>
          <a:p>
            <a:r>
              <a:rPr lang="en-US" altLang="zh-CN" sz="2800" dirty="0" smtClean="0">
                <a:solidFill>
                  <a:schemeClr val="accent4"/>
                </a:solidFill>
                <a:latin typeface="Comic Sans MS" panose="030F0702030302020204" pitchFamily="66" charset="0"/>
              </a:rPr>
              <a:t>$ </a:t>
            </a:r>
            <a:r>
              <a:rPr lang="en-US" altLang="zh-CN" sz="2400" dirty="0" smtClean="0">
                <a:solidFill>
                  <a:schemeClr val="accent4"/>
                </a:solidFill>
                <a:latin typeface="Century Gothic" panose="020B0502020202020204" pitchFamily="34" charset="0"/>
              </a:rPr>
              <a:t>44.8 million</a:t>
            </a:r>
          </a:p>
          <a:p>
            <a:endParaRPr lang="en-US" altLang="zh-CN" sz="2000" dirty="0">
              <a:solidFill>
                <a:schemeClr val="accent4"/>
              </a:solidFill>
              <a:latin typeface="Century Gothic" panose="020B0502020202020204" pitchFamily="34" charset="0"/>
            </a:endParaRPr>
          </a:p>
          <a:p>
            <a:r>
              <a:rPr lang="en-US" altLang="zh-CN" sz="2000" dirty="0" smtClean="0">
                <a:latin typeface="Century Gothic" panose="020B0502020202020204" pitchFamily="34" charset="0"/>
              </a:rPr>
              <a:t>Space</a:t>
            </a:r>
            <a:r>
              <a:rPr lang="en-US" altLang="zh-CN" sz="2000" dirty="0" smtClean="0">
                <a:solidFill>
                  <a:schemeClr val="accent4"/>
                </a:solidFill>
                <a:latin typeface="Century Gothic" panose="020B0502020202020204" pitchFamily="34" charset="0"/>
              </a:rPr>
              <a:t> </a:t>
            </a:r>
            <a:r>
              <a:rPr lang="en-US" altLang="zh-CN" sz="2400" dirty="0">
                <a:latin typeface="Arial" panose="020B0604020202020204" pitchFamily="34" charset="0"/>
                <a:cs typeface="Arial" panose="020B0604020202020204" pitchFamily="34" charset="0"/>
              </a:rPr>
              <a:t>2,870 m</a:t>
            </a:r>
            <a:r>
              <a:rPr lang="en-US" altLang="zh-CN" sz="2400" baseline="30000" dirty="0">
                <a:latin typeface="Arial" panose="020B0604020202020204" pitchFamily="34" charset="0"/>
                <a:cs typeface="Arial" panose="020B0604020202020204" pitchFamily="34" charset="0"/>
              </a:rPr>
              <a:t>2</a:t>
            </a:r>
            <a:endParaRPr lang="zh-CN" altLang="en-US" sz="28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38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p:cNvPicPr>
            <a:picLocks noChangeAspect="1"/>
          </p:cNvPicPr>
          <p:nvPr/>
        </p:nvPicPr>
        <p:blipFill>
          <a:blip r:embed="rId3"/>
          <a:stretch>
            <a:fillRect/>
          </a:stretch>
        </p:blipFill>
        <p:spPr>
          <a:xfrm rot="20559489">
            <a:off x="5430950" y="4582040"/>
            <a:ext cx="1953893" cy="1277153"/>
          </a:xfrm>
          <a:prstGeom prst="rect">
            <a:avLst/>
          </a:prstGeom>
        </p:spPr>
      </p:pic>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14</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Synergy </a:t>
            </a:r>
            <a:r>
              <a:rPr lang="en-US" altLang="zh-CN" sz="2000" dirty="0" smtClean="0">
                <a:latin typeface="Century Gothic" panose="020B0502020202020204" pitchFamily="34" charset="0"/>
              </a:rPr>
              <a:t>between potable reuse and nitrogen removal    </a:t>
            </a:r>
            <a:endParaRPr lang="en-US" altLang="zh-CN" sz="2000" dirty="0">
              <a:latin typeface="Century Gothic" panose="020B0502020202020204" pitchFamily="34" charset="0"/>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970" y="2690759"/>
            <a:ext cx="2114504" cy="1243654"/>
          </a:xfrm>
          <a:prstGeom prst="rect">
            <a:avLst/>
          </a:prstGeom>
        </p:spPr>
      </p:pic>
      <p:grpSp>
        <p:nvGrpSpPr>
          <p:cNvPr id="48" name="组合 47"/>
          <p:cNvGrpSpPr/>
          <p:nvPr/>
        </p:nvGrpSpPr>
        <p:grpSpPr>
          <a:xfrm>
            <a:off x="7372774" y="2518970"/>
            <a:ext cx="1987979" cy="1159903"/>
            <a:chOff x="4299992" y="1886673"/>
            <a:chExt cx="1469986" cy="752354"/>
          </a:xfrm>
        </p:grpSpPr>
        <p:grpSp>
          <p:nvGrpSpPr>
            <p:cNvPr id="72" name="组合 71"/>
            <p:cNvGrpSpPr/>
            <p:nvPr/>
          </p:nvGrpSpPr>
          <p:grpSpPr>
            <a:xfrm>
              <a:off x="4299992" y="1886673"/>
              <a:ext cx="1469986" cy="752354"/>
              <a:chOff x="4299992" y="1886673"/>
              <a:chExt cx="1469986" cy="752354"/>
            </a:xfrm>
          </p:grpSpPr>
          <p:cxnSp>
            <p:nvCxnSpPr>
              <p:cNvPr id="78" name="直接连接符 77"/>
              <p:cNvCxnSpPr/>
              <p:nvPr/>
            </p:nvCxnSpPr>
            <p:spPr>
              <a:xfrm>
                <a:off x="4299993" y="1886673"/>
                <a:ext cx="0" cy="75235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769978" y="1886673"/>
                <a:ext cx="0" cy="75235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4299992" y="2639027"/>
                <a:ext cx="146998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4299993" y="2038742"/>
                <a:ext cx="1469985" cy="600285"/>
              </a:xfrm>
              <a:prstGeom prst="rect">
                <a:avLst/>
              </a:prstGeom>
              <a:solidFill>
                <a:schemeClr val="accent4">
                  <a:lumMod val="75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710894" y="2230980"/>
              <a:ext cx="648182" cy="319142"/>
              <a:chOff x="4710894" y="3228498"/>
              <a:chExt cx="648182" cy="319142"/>
            </a:xfrm>
          </p:grpSpPr>
          <p:grpSp>
            <p:nvGrpSpPr>
              <p:cNvPr id="74" name="组合 73"/>
              <p:cNvGrpSpPr/>
              <p:nvPr/>
            </p:nvGrpSpPr>
            <p:grpSpPr>
              <a:xfrm>
                <a:off x="4710894" y="3420319"/>
                <a:ext cx="648182" cy="127321"/>
                <a:chOff x="4386804" y="4583575"/>
                <a:chExt cx="648182" cy="127321"/>
              </a:xfrm>
            </p:grpSpPr>
            <p:sp>
              <p:nvSpPr>
                <p:cNvPr id="76" name="椭圆 75"/>
                <p:cNvSpPr/>
                <p:nvPr/>
              </p:nvSpPr>
              <p:spPr>
                <a:xfrm>
                  <a:off x="4386804" y="4583575"/>
                  <a:ext cx="324091" cy="12732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710895" y="4583575"/>
                  <a:ext cx="324091" cy="12732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5037777" y="3228498"/>
                <a:ext cx="606" cy="24309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9" name="虚尾箭头 48"/>
          <p:cNvSpPr/>
          <p:nvPr/>
        </p:nvSpPr>
        <p:spPr>
          <a:xfrm>
            <a:off x="5262823" y="2973934"/>
            <a:ext cx="1936630" cy="531536"/>
          </a:xfrm>
          <a:prstGeom prst="stripedRightArrow">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054943" y="2013305"/>
            <a:ext cx="2588664" cy="646331"/>
          </a:xfrm>
          <a:prstGeom prst="rect">
            <a:avLst/>
          </a:prstGeom>
          <a:noFill/>
        </p:spPr>
        <p:txBody>
          <a:bodyPr wrap="square" rtlCol="0">
            <a:spAutoFit/>
          </a:bodyPr>
          <a:lstStyle/>
          <a:p>
            <a:r>
              <a:rPr lang="en-US" altLang="zh-CN" dirty="0" smtClean="0">
                <a:solidFill>
                  <a:schemeClr val="accent2"/>
                </a:solidFill>
                <a:latin typeface="Comic Sans MS" panose="030F0702030302020204" pitchFamily="66" charset="0"/>
              </a:rPr>
              <a:t> 70 MGD Wastewater </a:t>
            </a:r>
          </a:p>
          <a:p>
            <a:r>
              <a:rPr lang="en-US" altLang="zh-CN" dirty="0" smtClean="0">
                <a:solidFill>
                  <a:schemeClr val="accent2"/>
                </a:solidFill>
                <a:latin typeface="Comic Sans MS" panose="030F0702030302020204" pitchFamily="66" charset="0"/>
              </a:rPr>
              <a:t>Treatment plant</a:t>
            </a:r>
            <a:endParaRPr lang="zh-CN" altLang="en-US" dirty="0">
              <a:solidFill>
                <a:schemeClr val="accent2"/>
              </a:solidFill>
              <a:latin typeface="Comic Sans MS" panose="030F0702030302020204" pitchFamily="66" charset="0"/>
            </a:endParaRPr>
          </a:p>
        </p:txBody>
      </p:sp>
      <p:sp>
        <p:nvSpPr>
          <p:cNvPr id="56" name="文本框 55"/>
          <p:cNvSpPr txBox="1"/>
          <p:nvPr/>
        </p:nvSpPr>
        <p:spPr>
          <a:xfrm>
            <a:off x="5522038" y="2638722"/>
            <a:ext cx="1418200" cy="369332"/>
          </a:xfrm>
          <a:prstGeom prst="rect">
            <a:avLst/>
          </a:prstGeom>
          <a:noFill/>
        </p:spPr>
        <p:txBody>
          <a:bodyPr wrap="square" rtlCol="0">
            <a:spAutoFit/>
          </a:bodyPr>
          <a:lstStyle/>
          <a:p>
            <a:r>
              <a:rPr lang="en-US" altLang="zh-CN" dirty="0" smtClean="0">
                <a:solidFill>
                  <a:schemeClr val="accent3"/>
                </a:solidFill>
                <a:latin typeface="Comic Sans MS" panose="030F0702030302020204" pitchFamily="66" charset="0"/>
              </a:rPr>
              <a:t>100% Eff</a:t>
            </a:r>
            <a:endParaRPr lang="zh-CN" altLang="en-US" dirty="0">
              <a:solidFill>
                <a:schemeClr val="accent3"/>
              </a:solidFill>
              <a:latin typeface="Comic Sans MS" panose="030F0702030302020204" pitchFamily="66" charset="0"/>
            </a:endParaRPr>
          </a:p>
        </p:txBody>
      </p:sp>
      <p:sp>
        <p:nvSpPr>
          <p:cNvPr id="37" name="文本框 36"/>
          <p:cNvSpPr txBox="1"/>
          <p:nvPr/>
        </p:nvSpPr>
        <p:spPr>
          <a:xfrm>
            <a:off x="7199453" y="3753435"/>
            <a:ext cx="2512005" cy="338554"/>
          </a:xfrm>
          <a:prstGeom prst="rect">
            <a:avLst/>
          </a:prstGeom>
          <a:noFill/>
        </p:spPr>
        <p:txBody>
          <a:bodyPr wrap="square" rtlCol="0">
            <a:spAutoFit/>
          </a:bodyPr>
          <a:lstStyle/>
          <a:p>
            <a:r>
              <a:rPr lang="en-US" altLang="zh-CN" sz="1600" dirty="0" smtClean="0">
                <a:solidFill>
                  <a:schemeClr val="accent4">
                    <a:lumMod val="75000"/>
                  </a:schemeClr>
                </a:solidFill>
                <a:latin typeface="Comic Sans MS" panose="030F0702030302020204" pitchFamily="66" charset="0"/>
              </a:rPr>
              <a:t>Denitrifying </a:t>
            </a:r>
            <a:r>
              <a:rPr lang="en-US" altLang="zh-CN" sz="1600" dirty="0" err="1" smtClean="0">
                <a:solidFill>
                  <a:schemeClr val="accent4">
                    <a:lumMod val="75000"/>
                  </a:schemeClr>
                </a:solidFill>
                <a:latin typeface="Comic Sans MS" panose="030F0702030302020204" pitchFamily="66" charset="0"/>
              </a:rPr>
              <a:t>biofilters</a:t>
            </a:r>
            <a:endParaRPr lang="zh-CN" altLang="en-US" sz="1600" dirty="0">
              <a:solidFill>
                <a:schemeClr val="accent4">
                  <a:lumMod val="75000"/>
                </a:schemeClr>
              </a:solidFill>
              <a:latin typeface="Comic Sans MS" panose="030F0702030302020204" pitchFamily="66" charset="0"/>
            </a:endParaRPr>
          </a:p>
        </p:txBody>
      </p:sp>
      <p:sp>
        <p:nvSpPr>
          <p:cNvPr id="47" name="文本框 46"/>
          <p:cNvSpPr txBox="1"/>
          <p:nvPr/>
        </p:nvSpPr>
        <p:spPr>
          <a:xfrm>
            <a:off x="9480182" y="2561778"/>
            <a:ext cx="2495018" cy="1200329"/>
          </a:xfrm>
          <a:prstGeom prst="rect">
            <a:avLst/>
          </a:prstGeom>
          <a:noFill/>
        </p:spPr>
        <p:txBody>
          <a:bodyPr wrap="square" rtlCol="0">
            <a:spAutoFit/>
          </a:bodyPr>
          <a:lstStyle/>
          <a:p>
            <a:r>
              <a:rPr lang="en-US" altLang="zh-CN" sz="2800" dirty="0" smtClean="0">
                <a:solidFill>
                  <a:schemeClr val="accent4"/>
                </a:solidFill>
                <a:latin typeface="Comic Sans MS" panose="030F0702030302020204" pitchFamily="66" charset="0"/>
              </a:rPr>
              <a:t>$ </a:t>
            </a:r>
            <a:r>
              <a:rPr lang="en-US" altLang="zh-CN" sz="2400" dirty="0" smtClean="0">
                <a:solidFill>
                  <a:schemeClr val="accent4"/>
                </a:solidFill>
                <a:latin typeface="Century Gothic" panose="020B0502020202020204" pitchFamily="34" charset="0"/>
              </a:rPr>
              <a:t>44.8 million</a:t>
            </a:r>
            <a:endParaRPr lang="en-US" altLang="zh-CN" sz="2000" dirty="0" smtClean="0">
              <a:solidFill>
                <a:schemeClr val="accent4"/>
              </a:solidFill>
              <a:latin typeface="Century Gothic" panose="020B0502020202020204" pitchFamily="34" charset="0"/>
            </a:endParaRPr>
          </a:p>
          <a:p>
            <a:endParaRPr lang="en-US" altLang="zh-CN" sz="2000" dirty="0">
              <a:solidFill>
                <a:schemeClr val="accent4"/>
              </a:solidFill>
              <a:latin typeface="Century Gothic" panose="020B0502020202020204" pitchFamily="34" charset="0"/>
            </a:endParaRPr>
          </a:p>
          <a:p>
            <a:r>
              <a:rPr lang="en-US" altLang="zh-CN" sz="2000" dirty="0" smtClean="0">
                <a:latin typeface="Century Gothic" panose="020B0502020202020204" pitchFamily="34" charset="0"/>
              </a:rPr>
              <a:t>Space</a:t>
            </a:r>
            <a:r>
              <a:rPr lang="en-US" altLang="zh-CN" sz="2000" dirty="0" smtClean="0">
                <a:solidFill>
                  <a:schemeClr val="accent4"/>
                </a:solidFill>
                <a:latin typeface="Century Gothic" panose="020B0502020202020204" pitchFamily="34" charset="0"/>
              </a:rPr>
              <a:t> </a:t>
            </a:r>
            <a:r>
              <a:rPr lang="en-US" altLang="zh-CN" sz="2400" dirty="0">
                <a:latin typeface="Arial" panose="020B0604020202020204" pitchFamily="34" charset="0"/>
                <a:cs typeface="Arial" panose="020B0604020202020204" pitchFamily="34" charset="0"/>
              </a:rPr>
              <a:t>2,870 m</a:t>
            </a:r>
            <a:r>
              <a:rPr lang="en-US" altLang="zh-CN" sz="2400" baseline="30000" dirty="0">
                <a:latin typeface="Arial" panose="020B0604020202020204" pitchFamily="34" charset="0"/>
                <a:cs typeface="Arial" panose="020B0604020202020204" pitchFamily="34" charset="0"/>
              </a:rPr>
              <a:t>2</a:t>
            </a:r>
            <a:endParaRPr lang="zh-CN" altLang="en-US" sz="2800" dirty="0">
              <a:solidFill>
                <a:schemeClr val="accent4"/>
              </a:solidFill>
              <a:latin typeface="Arial" panose="020B0604020202020204" pitchFamily="34" charset="0"/>
              <a:cs typeface="Arial" panose="020B0604020202020204" pitchFamily="34" charset="0"/>
            </a:endParaRPr>
          </a:p>
        </p:txBody>
      </p:sp>
      <p:sp>
        <p:nvSpPr>
          <p:cNvPr id="83" name="虚尾箭头 82"/>
          <p:cNvSpPr/>
          <p:nvPr/>
        </p:nvSpPr>
        <p:spPr>
          <a:xfrm rot="2695429">
            <a:off x="3932413" y="4425753"/>
            <a:ext cx="1525850" cy="531536"/>
          </a:xfrm>
          <a:prstGeom prst="stripedRightArrow">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右箭头 84"/>
          <p:cNvSpPr/>
          <p:nvPr/>
        </p:nvSpPr>
        <p:spPr>
          <a:xfrm>
            <a:off x="7520143" y="4784676"/>
            <a:ext cx="1064834" cy="380265"/>
          </a:xfrm>
          <a:prstGeom prst="bentArrow">
            <a:avLst>
              <a:gd name="adj1" fmla="val 25000"/>
              <a:gd name="adj2" fmla="val 30725"/>
              <a:gd name="adj3" fmla="val 34638"/>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圆角右箭头 86"/>
          <p:cNvSpPr/>
          <p:nvPr/>
        </p:nvSpPr>
        <p:spPr>
          <a:xfrm flipV="1">
            <a:off x="7535390" y="5499416"/>
            <a:ext cx="1064834" cy="743460"/>
          </a:xfrm>
          <a:prstGeom prst="bentArrow">
            <a:avLst>
              <a:gd name="adj1" fmla="val 31744"/>
              <a:gd name="adj2" fmla="val 24605"/>
              <a:gd name="adj3" fmla="val 34638"/>
              <a:gd name="adj4" fmla="val 4375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8" name="图片 87"/>
          <p:cNvPicPr>
            <a:picLocks noChangeAspect="1"/>
          </p:cNvPicPr>
          <p:nvPr/>
        </p:nvPicPr>
        <p:blipFill>
          <a:blip r:embed="rId5"/>
          <a:stretch>
            <a:fillRect/>
          </a:stretch>
        </p:blipFill>
        <p:spPr>
          <a:xfrm>
            <a:off x="8626018" y="5671007"/>
            <a:ext cx="1497544" cy="742498"/>
          </a:xfrm>
          <a:prstGeom prst="rect">
            <a:avLst/>
          </a:prstGeom>
        </p:spPr>
      </p:pic>
      <p:sp>
        <p:nvSpPr>
          <p:cNvPr id="89" name="文本框 88"/>
          <p:cNvSpPr txBox="1"/>
          <p:nvPr/>
        </p:nvSpPr>
        <p:spPr>
          <a:xfrm>
            <a:off x="8504161" y="6391955"/>
            <a:ext cx="2031012" cy="369332"/>
          </a:xfrm>
          <a:prstGeom prst="rect">
            <a:avLst/>
          </a:prstGeom>
          <a:noFill/>
        </p:spPr>
        <p:txBody>
          <a:bodyPr wrap="square" rtlCol="0">
            <a:spAutoFit/>
          </a:bodyPr>
          <a:lstStyle/>
          <a:p>
            <a:r>
              <a:rPr lang="en-US" altLang="zh-CN" dirty="0" smtClean="0">
                <a:solidFill>
                  <a:schemeClr val="accent5"/>
                </a:solidFill>
                <a:latin typeface="Century Gothic" panose="020B0502020202020204" pitchFamily="34" charset="0"/>
              </a:rPr>
              <a:t>Drinking water</a:t>
            </a:r>
            <a:endParaRPr lang="zh-CN" altLang="en-US" dirty="0">
              <a:solidFill>
                <a:schemeClr val="accent5"/>
              </a:solidFill>
              <a:latin typeface="Century Gothic" panose="020B0502020202020204" pitchFamily="34" charset="0"/>
            </a:endParaRPr>
          </a:p>
        </p:txBody>
      </p:sp>
      <p:sp>
        <p:nvSpPr>
          <p:cNvPr id="90" name="文本框 89"/>
          <p:cNvSpPr txBox="1"/>
          <p:nvPr/>
        </p:nvSpPr>
        <p:spPr>
          <a:xfrm>
            <a:off x="7314068" y="6268716"/>
            <a:ext cx="1418200" cy="232679"/>
          </a:xfrm>
          <a:prstGeom prst="rect">
            <a:avLst/>
          </a:prstGeom>
          <a:noFill/>
        </p:spPr>
        <p:txBody>
          <a:bodyPr wrap="square" rtlCol="0">
            <a:spAutoFit/>
          </a:bodyPr>
          <a:lstStyle/>
          <a:p>
            <a:r>
              <a:rPr lang="en-US" altLang="zh-CN" dirty="0" smtClean="0">
                <a:solidFill>
                  <a:schemeClr val="accent5"/>
                </a:solidFill>
                <a:latin typeface="Comic Sans MS" panose="030F0702030302020204" pitchFamily="66" charset="0"/>
              </a:rPr>
              <a:t>~85% Eff</a:t>
            </a:r>
            <a:endParaRPr lang="zh-CN" altLang="en-US" dirty="0">
              <a:solidFill>
                <a:schemeClr val="accent5"/>
              </a:solidFill>
              <a:latin typeface="Comic Sans MS" panose="030F0702030302020204" pitchFamily="66" charset="0"/>
            </a:endParaRPr>
          </a:p>
        </p:txBody>
      </p:sp>
      <p:sp>
        <p:nvSpPr>
          <p:cNvPr id="91" name="文本框 90"/>
          <p:cNvSpPr txBox="1"/>
          <p:nvPr/>
        </p:nvSpPr>
        <p:spPr>
          <a:xfrm>
            <a:off x="7560332" y="4450201"/>
            <a:ext cx="1418200" cy="338554"/>
          </a:xfrm>
          <a:prstGeom prst="rect">
            <a:avLst/>
          </a:prstGeom>
          <a:noFill/>
        </p:spPr>
        <p:txBody>
          <a:bodyPr wrap="square" rtlCol="0">
            <a:spAutoFit/>
          </a:bodyPr>
          <a:lstStyle/>
          <a:p>
            <a:r>
              <a:rPr lang="en-US" altLang="zh-CN" sz="1600" dirty="0" smtClean="0">
                <a:latin typeface="Comic Sans MS" panose="030F0702030302020204" pitchFamily="66" charset="0"/>
              </a:rPr>
              <a:t>~15% Eff</a:t>
            </a:r>
            <a:endParaRPr lang="zh-CN" altLang="en-US" sz="1600" dirty="0">
              <a:latin typeface="Comic Sans MS" panose="030F0702030302020204" pitchFamily="66" charset="0"/>
            </a:endParaRPr>
          </a:p>
        </p:txBody>
      </p:sp>
      <p:sp>
        <p:nvSpPr>
          <p:cNvPr id="92" name="文本框 91"/>
          <p:cNvSpPr txBox="1"/>
          <p:nvPr/>
        </p:nvSpPr>
        <p:spPr>
          <a:xfrm>
            <a:off x="5373805" y="5610551"/>
            <a:ext cx="2159979" cy="1138773"/>
          </a:xfrm>
          <a:prstGeom prst="rect">
            <a:avLst/>
          </a:prstGeom>
          <a:noFill/>
        </p:spPr>
        <p:txBody>
          <a:bodyPr wrap="square" rtlCol="0">
            <a:spAutoFit/>
          </a:bodyPr>
          <a:lstStyle/>
          <a:p>
            <a:r>
              <a:rPr lang="en-US" altLang="zh-CN" sz="2800" dirty="0" smtClean="0">
                <a:solidFill>
                  <a:schemeClr val="accent4"/>
                </a:solidFill>
                <a:latin typeface="Comic Sans MS" panose="030F0702030302020204" pitchFamily="66" charset="0"/>
              </a:rPr>
              <a:t>$ </a:t>
            </a:r>
            <a:r>
              <a:rPr lang="en-US" altLang="zh-CN" sz="2400" dirty="0" smtClean="0">
                <a:solidFill>
                  <a:schemeClr val="accent4"/>
                </a:solidFill>
                <a:latin typeface="Century Gothic" panose="020B0502020202020204" pitchFamily="34" charset="0"/>
              </a:rPr>
              <a:t>365 million</a:t>
            </a:r>
            <a:endParaRPr lang="en-US" altLang="zh-CN" sz="2000" dirty="0" smtClean="0">
              <a:solidFill>
                <a:schemeClr val="accent4"/>
              </a:solidFill>
              <a:latin typeface="Century Gothic" panose="020B0502020202020204" pitchFamily="34" charset="0"/>
            </a:endParaRPr>
          </a:p>
          <a:p>
            <a:endParaRPr lang="en-US" altLang="zh-CN" sz="2000" dirty="0">
              <a:solidFill>
                <a:schemeClr val="accent4"/>
              </a:solidFill>
              <a:latin typeface="Century Gothic" panose="020B0502020202020204" pitchFamily="34" charset="0"/>
            </a:endParaRPr>
          </a:p>
          <a:p>
            <a:r>
              <a:rPr lang="en-US" altLang="zh-CN" sz="2000" dirty="0" smtClean="0">
                <a:latin typeface="Century Gothic" panose="020B0502020202020204" pitchFamily="34" charset="0"/>
              </a:rPr>
              <a:t>Space</a:t>
            </a:r>
            <a:r>
              <a:rPr lang="en-US" altLang="zh-CN" sz="2000" dirty="0" smtClean="0">
                <a:solidFill>
                  <a:schemeClr val="accent4"/>
                </a:solidFill>
                <a:latin typeface="Century Gothic" panose="020B0502020202020204" pitchFamily="34" charset="0"/>
              </a:rPr>
              <a:t> </a:t>
            </a:r>
            <a:r>
              <a:rPr lang="en-US" altLang="zh-CN" sz="2000" dirty="0" smtClean="0">
                <a:latin typeface="Arial" panose="020B0604020202020204" pitchFamily="34" charset="0"/>
                <a:cs typeface="Arial" panose="020B0604020202020204" pitchFamily="34" charset="0"/>
              </a:rPr>
              <a:t>2434 </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2</a:t>
            </a:r>
            <a:endParaRPr lang="zh-CN" altLang="en-US" sz="2400" dirty="0">
              <a:solidFill>
                <a:schemeClr val="accent4"/>
              </a:solidFill>
              <a:latin typeface="Arial" panose="020B0604020202020204" pitchFamily="34" charset="0"/>
              <a:cs typeface="Arial" panose="020B0604020202020204" pitchFamily="34" charset="0"/>
            </a:endParaRPr>
          </a:p>
        </p:txBody>
      </p:sp>
      <p:sp>
        <p:nvSpPr>
          <p:cNvPr id="93" name="文本框 92"/>
          <p:cNvSpPr txBox="1"/>
          <p:nvPr/>
        </p:nvSpPr>
        <p:spPr>
          <a:xfrm>
            <a:off x="12317" y="6425832"/>
            <a:ext cx="2122520" cy="369332"/>
          </a:xfrm>
          <a:prstGeom prst="rect">
            <a:avLst/>
          </a:prstGeom>
          <a:noFill/>
        </p:spPr>
        <p:txBody>
          <a:bodyPr wrap="square" rtlCol="0">
            <a:spAutoFit/>
          </a:bodyPr>
          <a:lstStyle/>
          <a:p>
            <a:r>
              <a:rPr lang="en-US" altLang="zh-CN" dirty="0" err="1" smtClean="0"/>
              <a:t>Plumlee</a:t>
            </a:r>
            <a:r>
              <a:rPr lang="en-US" altLang="zh-CN" dirty="0" smtClean="0"/>
              <a:t> et al. 2014</a:t>
            </a:r>
            <a:endParaRPr lang="zh-CN" altLang="en-US" dirty="0"/>
          </a:p>
        </p:txBody>
      </p:sp>
      <p:sp>
        <p:nvSpPr>
          <p:cNvPr id="3" name="文本框 2"/>
          <p:cNvSpPr txBox="1"/>
          <p:nvPr/>
        </p:nvSpPr>
        <p:spPr>
          <a:xfrm>
            <a:off x="8692852" y="4195240"/>
            <a:ext cx="1363877" cy="1815882"/>
          </a:xfrm>
          <a:prstGeom prst="rect">
            <a:avLst/>
          </a:prstGeom>
          <a:noFill/>
        </p:spPr>
        <p:txBody>
          <a:bodyPr wrap="square" rtlCol="0">
            <a:spAutoFit/>
          </a:bodyPr>
          <a:lstStyle/>
          <a:p>
            <a:r>
              <a:rPr lang="en-US" altLang="zh-CN" sz="2800" dirty="0" smtClean="0">
                <a:latin typeface="Century Gothic" panose="020B0502020202020204" pitchFamily="34" charset="0"/>
              </a:rPr>
              <a:t>BAC  </a:t>
            </a:r>
          </a:p>
          <a:p>
            <a:r>
              <a:rPr lang="en-US" altLang="zh-CN" sz="2800" dirty="0" smtClean="0">
                <a:latin typeface="Century Gothic" panose="020B0502020202020204" pitchFamily="34" charset="0"/>
              </a:rPr>
              <a:t>  +</a:t>
            </a:r>
          </a:p>
          <a:p>
            <a:r>
              <a:rPr lang="en-US" altLang="zh-CN" sz="2800" dirty="0" smtClean="0">
                <a:latin typeface="Century Gothic" panose="020B0502020202020204" pitchFamily="34" charset="0"/>
              </a:rPr>
              <a:t>  O</a:t>
            </a:r>
            <a:r>
              <a:rPr lang="en-US" altLang="zh-CN" sz="2800" baseline="-25000" dirty="0" smtClean="0">
                <a:latin typeface="Century Gothic" panose="020B0502020202020204" pitchFamily="34" charset="0"/>
              </a:rPr>
              <a:t>3</a:t>
            </a:r>
            <a:endParaRPr lang="en-US" altLang="zh-CN" sz="2800" dirty="0" smtClean="0">
              <a:latin typeface="Century Gothic" panose="020B0502020202020204" pitchFamily="34" charset="0"/>
            </a:endParaRPr>
          </a:p>
          <a:p>
            <a:endParaRPr lang="zh-CN" altLang="en-US" sz="2800" dirty="0">
              <a:latin typeface="Century Gothic" panose="020B0502020202020204" pitchFamily="34" charset="0"/>
            </a:endParaRPr>
          </a:p>
        </p:txBody>
      </p:sp>
      <p:sp>
        <p:nvSpPr>
          <p:cNvPr id="94" name="文本框 93"/>
          <p:cNvSpPr txBox="1"/>
          <p:nvPr/>
        </p:nvSpPr>
        <p:spPr>
          <a:xfrm>
            <a:off x="9552919" y="3975333"/>
            <a:ext cx="2495018" cy="830997"/>
          </a:xfrm>
          <a:prstGeom prst="rect">
            <a:avLst/>
          </a:prstGeom>
          <a:noFill/>
        </p:spPr>
        <p:txBody>
          <a:bodyPr wrap="square" rtlCol="0">
            <a:spAutoFit/>
          </a:bodyPr>
          <a:lstStyle/>
          <a:p>
            <a:r>
              <a:rPr lang="en-US" altLang="zh-CN" sz="2800" dirty="0" smtClean="0">
                <a:solidFill>
                  <a:schemeClr val="accent4"/>
                </a:solidFill>
                <a:latin typeface="Comic Sans MS" panose="030F0702030302020204" pitchFamily="66" charset="0"/>
              </a:rPr>
              <a:t>$ </a:t>
            </a:r>
            <a:r>
              <a:rPr lang="en-US" altLang="zh-CN" sz="2000" dirty="0" smtClean="0">
                <a:solidFill>
                  <a:schemeClr val="accent4"/>
                </a:solidFill>
                <a:latin typeface="Century Gothic" panose="020B0502020202020204" pitchFamily="34" charset="0"/>
              </a:rPr>
              <a:t>25 million</a:t>
            </a:r>
            <a:endParaRPr lang="en-US" altLang="zh-CN" sz="2000" dirty="0">
              <a:solidFill>
                <a:schemeClr val="accent4"/>
              </a:solidFill>
              <a:latin typeface="Century Gothic" panose="020B0502020202020204" pitchFamily="34" charset="0"/>
            </a:endParaRPr>
          </a:p>
          <a:p>
            <a:r>
              <a:rPr lang="en-US" altLang="zh-CN" sz="2000" dirty="0" smtClean="0">
                <a:latin typeface="Century Gothic" panose="020B0502020202020204" pitchFamily="34" charset="0"/>
              </a:rPr>
              <a:t>Space</a:t>
            </a:r>
            <a:r>
              <a:rPr lang="en-US" altLang="zh-CN" sz="2000" dirty="0" smtClean="0">
                <a:solidFill>
                  <a:schemeClr val="accent4"/>
                </a:solidFill>
                <a:latin typeface="Century Gothic" panose="020B0502020202020204" pitchFamily="34" charset="0"/>
              </a:rPr>
              <a:t> </a:t>
            </a:r>
            <a:r>
              <a:rPr lang="en-US" altLang="zh-CN" sz="2000" dirty="0" smtClean="0">
                <a:latin typeface="Arial" panose="020B0604020202020204" pitchFamily="34" charset="0"/>
                <a:cs typeface="Arial" panose="020B0604020202020204" pitchFamily="34" charset="0"/>
              </a:rPr>
              <a:t>323 </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2</a:t>
            </a:r>
            <a:endParaRPr lang="zh-CN" altLang="en-US" sz="2000" dirty="0">
              <a:solidFill>
                <a:schemeClr val="accent4"/>
              </a:solidFill>
              <a:latin typeface="Arial" panose="020B0604020202020204" pitchFamily="34" charset="0"/>
              <a:cs typeface="Arial" panose="020B0604020202020204" pitchFamily="34" charset="0"/>
            </a:endParaRPr>
          </a:p>
        </p:txBody>
      </p:sp>
      <p:sp>
        <p:nvSpPr>
          <p:cNvPr id="95" name="文本框 94"/>
          <p:cNvSpPr txBox="1"/>
          <p:nvPr/>
        </p:nvSpPr>
        <p:spPr>
          <a:xfrm>
            <a:off x="9552919" y="4934461"/>
            <a:ext cx="2495018" cy="830997"/>
          </a:xfrm>
          <a:prstGeom prst="rect">
            <a:avLst/>
          </a:prstGeom>
          <a:noFill/>
        </p:spPr>
        <p:txBody>
          <a:bodyPr wrap="square" rtlCol="0">
            <a:spAutoFit/>
          </a:bodyPr>
          <a:lstStyle/>
          <a:p>
            <a:r>
              <a:rPr lang="en-US" altLang="zh-CN" sz="2800" dirty="0" smtClean="0">
                <a:solidFill>
                  <a:schemeClr val="accent4"/>
                </a:solidFill>
                <a:latin typeface="Comic Sans MS" panose="030F0702030302020204" pitchFamily="66" charset="0"/>
              </a:rPr>
              <a:t>$ </a:t>
            </a:r>
            <a:r>
              <a:rPr lang="en-US" altLang="zh-CN" sz="2000" dirty="0" smtClean="0">
                <a:solidFill>
                  <a:schemeClr val="accent4"/>
                </a:solidFill>
                <a:latin typeface="Century Gothic" panose="020B0502020202020204" pitchFamily="34" charset="0"/>
              </a:rPr>
              <a:t>8.9 million</a:t>
            </a:r>
            <a:endParaRPr lang="en-US" altLang="zh-CN" sz="2000" dirty="0">
              <a:solidFill>
                <a:schemeClr val="accent4"/>
              </a:solidFill>
              <a:latin typeface="Century Gothic" panose="020B0502020202020204" pitchFamily="34" charset="0"/>
            </a:endParaRPr>
          </a:p>
          <a:p>
            <a:r>
              <a:rPr lang="en-US" altLang="zh-CN" sz="2000" dirty="0" smtClean="0">
                <a:latin typeface="Century Gothic" panose="020B0502020202020204" pitchFamily="34" charset="0"/>
              </a:rPr>
              <a:t>Space</a:t>
            </a:r>
            <a:r>
              <a:rPr lang="en-US" altLang="zh-CN" sz="2000" dirty="0" smtClean="0">
                <a:solidFill>
                  <a:schemeClr val="accent4"/>
                </a:solidFill>
                <a:latin typeface="Century Gothic" panose="020B0502020202020204" pitchFamily="34" charset="0"/>
              </a:rPr>
              <a:t> </a:t>
            </a:r>
            <a:r>
              <a:rPr lang="en-US" altLang="zh-CN" sz="2000" dirty="0" smtClean="0">
                <a:latin typeface="Arial" panose="020B0604020202020204" pitchFamily="34" charset="0"/>
                <a:cs typeface="Arial" panose="020B0604020202020204" pitchFamily="34" charset="0"/>
              </a:rPr>
              <a:t>91 m</a:t>
            </a:r>
            <a:r>
              <a:rPr lang="en-US" altLang="zh-CN" sz="2000" baseline="30000" dirty="0" smtClean="0">
                <a:latin typeface="Arial" panose="020B0604020202020204" pitchFamily="34" charset="0"/>
                <a:cs typeface="Arial" panose="020B0604020202020204" pitchFamily="34" charset="0"/>
              </a:rPr>
              <a:t>2</a:t>
            </a:r>
            <a:endParaRPr lang="zh-CN" altLang="en-US" sz="2000" dirty="0">
              <a:solidFill>
                <a:schemeClr val="accent4"/>
              </a:solidFill>
              <a:latin typeface="Arial" panose="020B0604020202020204" pitchFamily="34" charset="0"/>
              <a:cs typeface="Arial" panose="020B0604020202020204" pitchFamily="34" charset="0"/>
            </a:endParaRPr>
          </a:p>
        </p:txBody>
      </p:sp>
      <p:sp>
        <p:nvSpPr>
          <p:cNvPr id="40" name="文本框 39"/>
          <p:cNvSpPr txBox="1"/>
          <p:nvPr/>
        </p:nvSpPr>
        <p:spPr>
          <a:xfrm>
            <a:off x="3062237" y="770921"/>
            <a:ext cx="9013806" cy="1015663"/>
          </a:xfrm>
          <a:prstGeom prst="rect">
            <a:avLst/>
          </a:prstGeom>
          <a:noFill/>
        </p:spPr>
        <p:txBody>
          <a:bodyPr wrap="square" rtlCol="0">
            <a:spAutoFit/>
          </a:bodyPr>
          <a:lstStyle/>
          <a:p>
            <a:r>
              <a:rPr lang="en-US" altLang="zh-CN" sz="2000" dirty="0" smtClean="0">
                <a:solidFill>
                  <a:srgbClr val="C00000"/>
                </a:solidFill>
                <a:latin typeface="Century Gothic" panose="020B0502020202020204" pitchFamily="34" charset="0"/>
              </a:rPr>
              <a:t>Removing nitrogen from RO concentrate rather than the conventional discharge can reduce cost and space requirements due to the reduction of treatment volume</a:t>
            </a:r>
            <a:endParaRPr lang="zh-CN" altLang="en-US" sz="2000" dirty="0">
              <a:solidFill>
                <a:srgbClr val="C00000"/>
              </a:solidFill>
              <a:latin typeface="Century Gothic" panose="020B0502020202020204" pitchFamily="34" charset="0"/>
            </a:endParaRPr>
          </a:p>
        </p:txBody>
      </p:sp>
      <p:sp>
        <p:nvSpPr>
          <p:cNvPr id="2" name="Rectangle 1"/>
          <p:cNvSpPr/>
          <p:nvPr/>
        </p:nvSpPr>
        <p:spPr>
          <a:xfrm>
            <a:off x="8321044" y="180473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文本框 39"/>
          <p:cNvSpPr txBox="1"/>
          <p:nvPr/>
        </p:nvSpPr>
        <p:spPr>
          <a:xfrm>
            <a:off x="12317" y="4761316"/>
            <a:ext cx="4343115" cy="1631216"/>
          </a:xfrm>
          <a:prstGeom prst="rect">
            <a:avLst/>
          </a:prstGeom>
          <a:noFill/>
        </p:spPr>
        <p:txBody>
          <a:bodyPr wrap="square" rtlCol="0">
            <a:spAutoFit/>
          </a:bodyPr>
          <a:lstStyle/>
          <a:p>
            <a:r>
              <a:rPr lang="en-US" altLang="zh-CN" sz="2000" dirty="0" smtClean="0">
                <a:solidFill>
                  <a:srgbClr val="00B050"/>
                </a:solidFill>
                <a:latin typeface="Century Gothic" panose="020B0502020202020204" pitchFamily="34" charset="0"/>
              </a:rPr>
              <a:t>BAC alone removes nitrogen</a:t>
            </a:r>
            <a:r>
              <a:rPr lang="zh-CN" altLang="en-US" sz="2000" dirty="0">
                <a:solidFill>
                  <a:srgbClr val="00B050"/>
                </a:solidFill>
                <a:latin typeface="Century Gothic" panose="020B0502020202020204" pitchFamily="34" charset="0"/>
              </a:rPr>
              <a:t> </a:t>
            </a:r>
            <a:r>
              <a:rPr lang="en-US" altLang="zh-CN" sz="2000" dirty="0" smtClean="0">
                <a:solidFill>
                  <a:srgbClr val="00B050"/>
                </a:solidFill>
                <a:latin typeface="Century Gothic" panose="020B0502020202020204" pitchFamily="34" charset="0"/>
              </a:rPr>
              <a:t>and</a:t>
            </a:r>
          </a:p>
          <a:p>
            <a:r>
              <a:rPr lang="en-US" altLang="zh-CN" sz="2000" dirty="0">
                <a:solidFill>
                  <a:srgbClr val="00B050"/>
                </a:solidFill>
                <a:latin typeface="Century Gothic" panose="020B0502020202020204" pitchFamily="34" charset="0"/>
              </a:rPr>
              <a:t>m</a:t>
            </a:r>
            <a:r>
              <a:rPr lang="en-US" altLang="zh-CN" sz="2000" dirty="0" smtClean="0">
                <a:solidFill>
                  <a:srgbClr val="00B050"/>
                </a:solidFill>
                <a:latin typeface="Century Gothic" panose="020B0502020202020204" pitchFamily="34" charset="0"/>
              </a:rPr>
              <a:t>ost of the contaminants</a:t>
            </a:r>
          </a:p>
          <a:p>
            <a:endParaRPr lang="en-US" altLang="zh-CN" sz="2000" dirty="0">
              <a:solidFill>
                <a:srgbClr val="00B050"/>
              </a:solidFill>
              <a:latin typeface="Century Gothic" panose="020B0502020202020204" pitchFamily="34" charset="0"/>
            </a:endParaRPr>
          </a:p>
          <a:p>
            <a:r>
              <a:rPr lang="en-US" altLang="zh-CN" sz="2000" dirty="0" smtClean="0">
                <a:solidFill>
                  <a:srgbClr val="00B050"/>
                </a:solidFill>
                <a:latin typeface="Century Gothic" panose="020B0502020202020204" pitchFamily="34" charset="0"/>
              </a:rPr>
              <a:t>Denitrifying </a:t>
            </a:r>
            <a:r>
              <a:rPr lang="en-US" altLang="zh-CN" sz="2000" dirty="0" err="1" smtClean="0">
                <a:solidFill>
                  <a:srgbClr val="00B050"/>
                </a:solidFill>
                <a:latin typeface="Century Gothic" panose="020B0502020202020204" pitchFamily="34" charset="0"/>
              </a:rPr>
              <a:t>biofilters</a:t>
            </a:r>
            <a:r>
              <a:rPr lang="en-US" altLang="zh-CN" sz="2000" dirty="0" smtClean="0">
                <a:solidFill>
                  <a:srgbClr val="00B050"/>
                </a:solidFill>
                <a:latin typeface="Century Gothic" panose="020B0502020202020204" pitchFamily="34" charset="0"/>
              </a:rPr>
              <a:t> don’t remove CECs!</a:t>
            </a:r>
          </a:p>
        </p:txBody>
      </p:sp>
      <p:sp>
        <p:nvSpPr>
          <p:cNvPr id="4" name="Rectangle 3"/>
          <p:cNvSpPr/>
          <p:nvPr/>
        </p:nvSpPr>
        <p:spPr>
          <a:xfrm>
            <a:off x="8600224" y="3996552"/>
            <a:ext cx="2905326" cy="753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6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15</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O</a:t>
            </a:r>
            <a:r>
              <a:rPr lang="en-US" altLang="zh-CN" sz="2000" baseline="-25000" dirty="0" smtClean="0">
                <a:latin typeface="Century Gothic" panose="020B0502020202020204" pitchFamily="34" charset="0"/>
              </a:rPr>
              <a:t>3</a:t>
            </a:r>
            <a:r>
              <a:rPr lang="en-US" altLang="zh-CN" sz="2000" dirty="0" smtClean="0">
                <a:latin typeface="Century Gothic" panose="020B0502020202020204" pitchFamily="34" charset="0"/>
              </a:rPr>
              <a:t>/BAC </a:t>
            </a:r>
            <a:r>
              <a:rPr lang="en-US" altLang="zh-CN" sz="2000" dirty="0">
                <a:latin typeface="Century Gothic" panose="020B0502020202020204" pitchFamily="34" charset="0"/>
              </a:rPr>
              <a:t>to treat RO </a:t>
            </a:r>
            <a:r>
              <a:rPr lang="en-US" altLang="zh-CN" sz="2000" dirty="0" smtClean="0">
                <a:latin typeface="Century Gothic" panose="020B0502020202020204" pitchFamily="34" charset="0"/>
              </a:rPr>
              <a:t>concentrate</a:t>
            </a:r>
            <a:endParaRPr lang="en-US" altLang="zh-CN" sz="2000" dirty="0">
              <a:latin typeface="Century Gothic" panose="020B0502020202020204" pitchFamily="34" charset="0"/>
            </a:endParaRPr>
          </a:p>
        </p:txBody>
      </p:sp>
      <p:grpSp>
        <p:nvGrpSpPr>
          <p:cNvPr id="38" name="组合 37">
            <a:extLst>
              <a:ext uri="{FF2B5EF4-FFF2-40B4-BE49-F238E27FC236}">
                <a16:creationId xmlns="" xmlns:a16="http://schemas.microsoft.com/office/drawing/2014/main" id="{1B7A5F26-297C-45D4-ADAE-EA4832337D28}"/>
              </a:ext>
            </a:extLst>
          </p:cNvPr>
          <p:cNvGrpSpPr/>
          <p:nvPr/>
        </p:nvGrpSpPr>
        <p:grpSpPr>
          <a:xfrm>
            <a:off x="1983080" y="1614849"/>
            <a:ext cx="1107489" cy="620976"/>
            <a:chOff x="3375672" y="1524239"/>
            <a:chExt cx="1107489" cy="620976"/>
          </a:xfrm>
        </p:grpSpPr>
        <p:sp>
          <p:nvSpPr>
            <p:cNvPr id="40" name="图文框 39">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2" name="等腰三角形 41">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3" name="文本框 42">
              <a:extLst>
                <a:ext uri="{FF2B5EF4-FFF2-40B4-BE49-F238E27FC236}">
                  <a16:creationId xmlns="" xmlns:a16="http://schemas.microsoft.com/office/drawing/2014/main" id="{89086729-7E21-4086-901A-9022E298F79D}"/>
                </a:ext>
              </a:extLst>
            </p:cNvPr>
            <p:cNvSpPr txBox="1"/>
            <p:nvPr/>
          </p:nvSpPr>
          <p:spPr>
            <a:xfrm>
              <a:off x="3375672" y="1560440"/>
              <a:ext cx="1072912"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tx1">
                      <a:lumMod val="75000"/>
                      <a:lumOff val="25000"/>
                    </a:schemeClr>
                  </a:solidFill>
                  <a:cs typeface="+mn-ea"/>
                  <a:sym typeface="+mn-lt"/>
                </a:rPr>
                <a:t>01</a:t>
              </a:r>
              <a:endParaRPr lang="zh-CN" altLang="en-US" sz="3200" dirty="0">
                <a:solidFill>
                  <a:schemeClr val="tx1">
                    <a:lumMod val="75000"/>
                    <a:lumOff val="25000"/>
                  </a:schemeClr>
                </a:solidFill>
                <a:cs typeface="+mn-ea"/>
                <a:sym typeface="+mn-lt"/>
              </a:endParaRPr>
            </a:p>
          </p:txBody>
        </p:sp>
      </p:grpSp>
      <p:sp>
        <p:nvSpPr>
          <p:cNvPr id="44" name="矩形 43"/>
          <p:cNvSpPr/>
          <p:nvPr/>
        </p:nvSpPr>
        <p:spPr>
          <a:xfrm>
            <a:off x="3109967" y="1654055"/>
            <a:ext cx="6972300" cy="461665"/>
          </a:xfrm>
          <a:prstGeom prst="rect">
            <a:avLst/>
          </a:prstGeom>
        </p:spPr>
        <p:txBody>
          <a:bodyPr wrap="square">
            <a:spAutoFit/>
          </a:bodyPr>
          <a:lstStyle/>
          <a:p>
            <a:r>
              <a:rPr lang="en-US" altLang="zh-CN" sz="2400" dirty="0">
                <a:latin typeface="Century Gothic" panose="020B0502020202020204" pitchFamily="34" charset="0"/>
              </a:rPr>
              <a:t>O</a:t>
            </a:r>
            <a:r>
              <a:rPr lang="en-US" altLang="zh-CN" sz="2400" baseline="-25000" dirty="0">
                <a:latin typeface="Century Gothic" panose="020B0502020202020204" pitchFamily="34" charset="0"/>
              </a:rPr>
              <a:t>3</a:t>
            </a:r>
            <a:r>
              <a:rPr lang="en-US" altLang="zh-CN" sz="2400" dirty="0">
                <a:latin typeface="Century Gothic" panose="020B0502020202020204" pitchFamily="34" charset="0"/>
              </a:rPr>
              <a:t>/BAC can remove organic pollutants </a:t>
            </a:r>
            <a:endParaRPr lang="zh-CN" altLang="en-US" sz="2400" dirty="0"/>
          </a:p>
        </p:txBody>
      </p:sp>
      <p:grpSp>
        <p:nvGrpSpPr>
          <p:cNvPr id="45" name="组合 44">
            <a:extLst>
              <a:ext uri="{FF2B5EF4-FFF2-40B4-BE49-F238E27FC236}">
                <a16:creationId xmlns="" xmlns:a16="http://schemas.microsoft.com/office/drawing/2014/main" id="{1B7A5F26-297C-45D4-ADAE-EA4832337D28}"/>
              </a:ext>
            </a:extLst>
          </p:cNvPr>
          <p:cNvGrpSpPr/>
          <p:nvPr/>
        </p:nvGrpSpPr>
        <p:grpSpPr>
          <a:xfrm>
            <a:off x="1970379" y="2994367"/>
            <a:ext cx="1107489" cy="620976"/>
            <a:chOff x="3375672" y="1524239"/>
            <a:chExt cx="1107489" cy="620976"/>
          </a:xfrm>
        </p:grpSpPr>
        <p:sp>
          <p:nvSpPr>
            <p:cNvPr id="46" name="图文框 45">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0" name="等腰三角形 49">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1" name="文本框 50">
              <a:extLst>
                <a:ext uri="{FF2B5EF4-FFF2-40B4-BE49-F238E27FC236}">
                  <a16:creationId xmlns="" xmlns:a16="http://schemas.microsoft.com/office/drawing/2014/main" id="{89086729-7E21-4086-901A-9022E298F79D}"/>
                </a:ext>
              </a:extLst>
            </p:cNvPr>
            <p:cNvSpPr txBox="1"/>
            <p:nvPr/>
          </p:nvSpPr>
          <p:spPr>
            <a:xfrm>
              <a:off x="3375672" y="1560440"/>
              <a:ext cx="1072912"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smtClean="0">
                  <a:solidFill>
                    <a:schemeClr val="tx1">
                      <a:lumMod val="75000"/>
                      <a:lumOff val="25000"/>
                    </a:schemeClr>
                  </a:solidFill>
                  <a:cs typeface="+mn-ea"/>
                  <a:sym typeface="+mn-lt"/>
                </a:rPr>
                <a:t>02</a:t>
              </a:r>
              <a:endParaRPr lang="zh-CN" altLang="en-US" sz="3200" dirty="0">
                <a:solidFill>
                  <a:schemeClr val="tx1">
                    <a:lumMod val="75000"/>
                    <a:lumOff val="25000"/>
                  </a:schemeClr>
                </a:solidFill>
                <a:cs typeface="+mn-ea"/>
                <a:sym typeface="+mn-lt"/>
              </a:endParaRPr>
            </a:p>
          </p:txBody>
        </p:sp>
      </p:grpSp>
      <p:cxnSp>
        <p:nvCxnSpPr>
          <p:cNvPr id="53" name="直接连接符 52"/>
          <p:cNvCxnSpPr/>
          <p:nvPr/>
        </p:nvCxnSpPr>
        <p:spPr>
          <a:xfrm>
            <a:off x="3175001" y="2145610"/>
            <a:ext cx="6120000" cy="169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175001" y="3642991"/>
            <a:ext cx="6527350" cy="169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 xmlns:a16="http://schemas.microsoft.com/office/drawing/2014/main" id="{1B7A5F26-297C-45D4-ADAE-EA4832337D28}"/>
              </a:ext>
            </a:extLst>
          </p:cNvPr>
          <p:cNvGrpSpPr/>
          <p:nvPr/>
        </p:nvGrpSpPr>
        <p:grpSpPr>
          <a:xfrm>
            <a:off x="1947740" y="4457628"/>
            <a:ext cx="1107489" cy="620976"/>
            <a:chOff x="3375672" y="1524239"/>
            <a:chExt cx="1107489" cy="620976"/>
          </a:xfrm>
        </p:grpSpPr>
        <p:sp>
          <p:nvSpPr>
            <p:cNvPr id="58" name="图文框 57">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9" name="等腰三角形 58">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0" name="文本框 59">
              <a:extLst>
                <a:ext uri="{FF2B5EF4-FFF2-40B4-BE49-F238E27FC236}">
                  <a16:creationId xmlns="" xmlns:a16="http://schemas.microsoft.com/office/drawing/2014/main" id="{89086729-7E21-4086-901A-9022E298F79D}"/>
                </a:ext>
              </a:extLst>
            </p:cNvPr>
            <p:cNvSpPr txBox="1"/>
            <p:nvPr/>
          </p:nvSpPr>
          <p:spPr>
            <a:xfrm>
              <a:off x="3375672" y="1560440"/>
              <a:ext cx="1072912"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smtClean="0">
                  <a:solidFill>
                    <a:schemeClr val="tx1">
                      <a:lumMod val="75000"/>
                      <a:lumOff val="25000"/>
                    </a:schemeClr>
                  </a:solidFill>
                  <a:cs typeface="+mn-ea"/>
                  <a:sym typeface="+mn-lt"/>
                </a:rPr>
                <a:t>03</a:t>
              </a:r>
              <a:endParaRPr lang="zh-CN" altLang="en-US" sz="3200" dirty="0">
                <a:solidFill>
                  <a:schemeClr val="tx1">
                    <a:lumMod val="75000"/>
                    <a:lumOff val="25000"/>
                  </a:schemeClr>
                </a:solidFill>
                <a:cs typeface="+mn-ea"/>
                <a:sym typeface="+mn-lt"/>
              </a:endParaRPr>
            </a:p>
          </p:txBody>
        </p:sp>
      </p:grpSp>
      <p:cxnSp>
        <p:nvCxnSpPr>
          <p:cNvPr id="62" name="直接连接符 61"/>
          <p:cNvCxnSpPr/>
          <p:nvPr/>
        </p:nvCxnSpPr>
        <p:spPr>
          <a:xfrm>
            <a:off x="3162301" y="5116191"/>
            <a:ext cx="7340599" cy="2746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054572" y="4285194"/>
            <a:ext cx="7462489" cy="830997"/>
          </a:xfrm>
          <a:prstGeom prst="rect">
            <a:avLst/>
          </a:prstGeom>
        </p:spPr>
        <p:txBody>
          <a:bodyPr wrap="square">
            <a:spAutoFit/>
          </a:bodyPr>
          <a:lstStyle/>
          <a:p>
            <a:r>
              <a:rPr lang="en-US" altLang="zh-CN" sz="2400" dirty="0" smtClean="0">
                <a:latin typeface="Century Gothic" panose="020B0502020202020204" pitchFamily="34" charset="0"/>
              </a:rPr>
              <a:t>Treatment of RO concentrate can partially offset the cost and save space for FAT train</a:t>
            </a:r>
            <a:endParaRPr lang="zh-CN" altLang="en-US" sz="2400" baseline="30000" dirty="0">
              <a:latin typeface="Century Gothic" panose="020B0502020202020204" pitchFamily="34" charset="0"/>
            </a:endParaRPr>
          </a:p>
        </p:txBody>
      </p:sp>
      <p:sp>
        <p:nvSpPr>
          <p:cNvPr id="69" name="文本框 68"/>
          <p:cNvSpPr txBox="1"/>
          <p:nvPr/>
        </p:nvSpPr>
        <p:spPr>
          <a:xfrm>
            <a:off x="3131844" y="2820446"/>
            <a:ext cx="6570508" cy="830997"/>
          </a:xfrm>
          <a:prstGeom prst="rect">
            <a:avLst/>
          </a:prstGeom>
          <a:noFill/>
        </p:spPr>
        <p:txBody>
          <a:bodyPr wrap="square" rtlCol="0">
            <a:spAutoFit/>
          </a:bodyPr>
          <a:lstStyle/>
          <a:p>
            <a:r>
              <a:rPr lang="en-US" altLang="zh-CN" sz="2400" dirty="0" smtClean="0">
                <a:latin typeface="Century Gothic" panose="020B0502020202020204" pitchFamily="34" charset="0"/>
              </a:rPr>
              <a:t>Denitrification can be achieved within BAC despite high salinity  </a:t>
            </a:r>
            <a:endParaRPr lang="zh-CN" altLang="en-US" sz="2400" baseline="30000" dirty="0">
              <a:latin typeface="Century Gothic" panose="020B0502020202020204" pitchFamily="34" charset="0"/>
            </a:endParaRPr>
          </a:p>
        </p:txBody>
      </p:sp>
    </p:spTree>
    <p:extLst>
      <p:ext uri="{BB962C8B-B14F-4D97-AF65-F5344CB8AC3E}">
        <p14:creationId xmlns:p14="http://schemas.microsoft.com/office/powerpoint/2010/main" val="2416646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15</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Synergies Between Potable Reuse and Concurrent Challenges</a:t>
            </a:r>
            <a:endParaRPr lang="en-US" altLang="zh-CN" sz="2000" dirty="0">
              <a:latin typeface="Century Gothic" panose="020B0502020202020204" pitchFamily="34" charset="0"/>
            </a:endParaRPr>
          </a:p>
        </p:txBody>
      </p:sp>
      <p:sp>
        <p:nvSpPr>
          <p:cNvPr id="23" name="Rounded Rectangle 22"/>
          <p:cNvSpPr/>
          <p:nvPr/>
        </p:nvSpPr>
        <p:spPr>
          <a:xfrm>
            <a:off x="203200" y="3588339"/>
            <a:ext cx="12153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cxnSp>
        <p:nvCxnSpPr>
          <p:cNvPr id="24" name="Straight Arrow Connector 23"/>
          <p:cNvCxnSpPr/>
          <p:nvPr/>
        </p:nvCxnSpPr>
        <p:spPr>
          <a:xfrm flipV="1">
            <a:off x="1227318" y="4045538"/>
            <a:ext cx="672418"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899736" y="3542040"/>
            <a:ext cx="1446835" cy="114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Anaerobic</a:t>
            </a:r>
          </a:p>
          <a:p>
            <a:pPr algn="ctr"/>
            <a:r>
              <a:rPr lang="en-US" dirty="0" smtClean="0"/>
              <a:t>Secondary</a:t>
            </a:r>
            <a:endParaRPr lang="en-US" dirty="0"/>
          </a:p>
        </p:txBody>
      </p:sp>
      <p:cxnSp>
        <p:nvCxnSpPr>
          <p:cNvPr id="26" name="Straight Arrow Connector 25"/>
          <p:cNvCxnSpPr>
            <a:stCxn id="25" idx="3"/>
            <a:endCxn id="27" idx="1"/>
          </p:cNvCxnSpPr>
          <p:nvPr/>
        </p:nvCxnSpPr>
        <p:spPr>
          <a:xfrm flipV="1">
            <a:off x="3346571" y="4057114"/>
            <a:ext cx="1514959" cy="5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61530" y="3599914"/>
            <a:ext cx="144683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Aerobic MBR</a:t>
            </a:r>
          </a:p>
          <a:p>
            <a:pPr algn="ctr"/>
            <a:r>
              <a:rPr lang="en-US" dirty="0" err="1" smtClean="0"/>
              <a:t>Nitr</a:t>
            </a:r>
            <a:r>
              <a:rPr lang="en-US" dirty="0" smtClean="0"/>
              <a:t>/</a:t>
            </a:r>
            <a:r>
              <a:rPr lang="en-US" dirty="0" err="1" smtClean="0"/>
              <a:t>Denitr</a:t>
            </a:r>
            <a:endParaRPr lang="en-US" dirty="0"/>
          </a:p>
        </p:txBody>
      </p:sp>
      <p:cxnSp>
        <p:nvCxnSpPr>
          <p:cNvPr id="28" name="Straight Arrow Connector 27"/>
          <p:cNvCxnSpPr>
            <a:stCxn id="27" idx="3"/>
            <a:endCxn id="29" idx="1"/>
          </p:cNvCxnSpPr>
          <p:nvPr/>
        </p:nvCxnSpPr>
        <p:spPr>
          <a:xfrm>
            <a:off x="6308365" y="4057114"/>
            <a:ext cx="1787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8096171" y="3599914"/>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endParaRPr lang="en-US" dirty="0"/>
          </a:p>
        </p:txBody>
      </p:sp>
      <p:sp>
        <p:nvSpPr>
          <p:cNvPr id="30" name="Rounded Rectangle 29"/>
          <p:cNvSpPr/>
          <p:nvPr/>
        </p:nvSpPr>
        <p:spPr>
          <a:xfrm>
            <a:off x="9390607" y="3588339"/>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AOP</a:t>
            </a:r>
            <a:endParaRPr lang="en-US" dirty="0"/>
          </a:p>
        </p:txBody>
      </p:sp>
      <p:cxnSp>
        <p:nvCxnSpPr>
          <p:cNvPr id="31" name="Straight Arrow Connector 30"/>
          <p:cNvCxnSpPr/>
          <p:nvPr/>
        </p:nvCxnSpPr>
        <p:spPr>
          <a:xfrm flipV="1">
            <a:off x="8934372" y="4051327"/>
            <a:ext cx="456235"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7868053" y="4581405"/>
            <a:ext cx="2903896" cy="369332"/>
          </a:xfrm>
          <a:prstGeom prst="rect">
            <a:avLst/>
          </a:prstGeom>
          <a:noFill/>
        </p:spPr>
        <p:txBody>
          <a:bodyPr wrap="square" rtlCol="0">
            <a:spAutoFit/>
          </a:bodyPr>
          <a:lstStyle/>
          <a:p>
            <a:pPr algn="ctr"/>
            <a:r>
              <a:rPr lang="en-US" dirty="0" smtClean="0"/>
              <a:t>Potable Reuse Train</a:t>
            </a:r>
            <a:endParaRPr lang="en-US" dirty="0"/>
          </a:p>
        </p:txBody>
      </p:sp>
      <p:cxnSp>
        <p:nvCxnSpPr>
          <p:cNvPr id="33" name="Straight Arrow Connector 32"/>
          <p:cNvCxnSpPr>
            <a:stCxn id="30" idx="3"/>
          </p:cNvCxnSpPr>
          <p:nvPr/>
        </p:nvCxnSpPr>
        <p:spPr>
          <a:xfrm>
            <a:off x="10303077" y="4045539"/>
            <a:ext cx="357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flipH="1">
            <a:off x="10685043" y="3722373"/>
            <a:ext cx="1176088" cy="646331"/>
          </a:xfrm>
          <a:prstGeom prst="rect">
            <a:avLst/>
          </a:prstGeom>
          <a:noFill/>
        </p:spPr>
        <p:txBody>
          <a:bodyPr wrap="square" rtlCol="0">
            <a:spAutoFit/>
          </a:bodyPr>
          <a:lstStyle/>
          <a:p>
            <a:pPr algn="ctr"/>
            <a:r>
              <a:rPr lang="en-US" dirty="0" smtClean="0"/>
              <a:t>Potable</a:t>
            </a:r>
          </a:p>
          <a:p>
            <a:pPr algn="ctr"/>
            <a:r>
              <a:rPr lang="en-US" dirty="0" smtClean="0"/>
              <a:t>water</a:t>
            </a:r>
            <a:endParaRPr lang="en-US" dirty="0"/>
          </a:p>
        </p:txBody>
      </p:sp>
      <p:cxnSp>
        <p:nvCxnSpPr>
          <p:cNvPr id="35" name="Straight Arrow Connector 34"/>
          <p:cNvCxnSpPr/>
          <p:nvPr/>
        </p:nvCxnSpPr>
        <p:spPr>
          <a:xfrm>
            <a:off x="7868053" y="4114987"/>
            <a:ext cx="0" cy="974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flipH="1">
            <a:off x="6561414" y="4258239"/>
            <a:ext cx="1343774" cy="646331"/>
          </a:xfrm>
          <a:prstGeom prst="rect">
            <a:avLst/>
          </a:prstGeom>
          <a:noFill/>
        </p:spPr>
        <p:txBody>
          <a:bodyPr wrap="square" rtlCol="0">
            <a:spAutoFit/>
          </a:bodyPr>
          <a:lstStyle/>
          <a:p>
            <a:pPr algn="ctr"/>
            <a:r>
              <a:rPr lang="en-US" dirty="0" smtClean="0"/>
              <a:t>RO </a:t>
            </a:r>
          </a:p>
          <a:p>
            <a:pPr algn="ctr"/>
            <a:r>
              <a:rPr lang="en-US" dirty="0" smtClean="0"/>
              <a:t>Concentrate</a:t>
            </a:r>
          </a:p>
        </p:txBody>
      </p:sp>
      <p:sp>
        <p:nvSpPr>
          <p:cNvPr id="39" name="Rounded Rectangle 38"/>
          <p:cNvSpPr/>
          <p:nvPr/>
        </p:nvSpPr>
        <p:spPr>
          <a:xfrm>
            <a:off x="7366564" y="5089236"/>
            <a:ext cx="10029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r>
              <a:rPr lang="en-US" baseline="-25000" dirty="0" smtClean="0"/>
              <a:t>3</a:t>
            </a:r>
            <a:r>
              <a:rPr lang="en-US" dirty="0" smtClean="0"/>
              <a:t>/BAC</a:t>
            </a:r>
            <a:endParaRPr lang="en-US" dirty="0"/>
          </a:p>
        </p:txBody>
      </p:sp>
      <p:cxnSp>
        <p:nvCxnSpPr>
          <p:cNvPr id="41" name="Straight Arrow Connector 40"/>
          <p:cNvCxnSpPr/>
          <p:nvPr/>
        </p:nvCxnSpPr>
        <p:spPr>
          <a:xfrm>
            <a:off x="7867250" y="5546436"/>
            <a:ext cx="0" cy="974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flipH="1">
            <a:off x="7279206" y="6520685"/>
            <a:ext cx="1176088" cy="369332"/>
          </a:xfrm>
          <a:prstGeom prst="rect">
            <a:avLst/>
          </a:prstGeom>
          <a:noFill/>
        </p:spPr>
        <p:txBody>
          <a:bodyPr wrap="square" rtlCol="0">
            <a:spAutoFit/>
          </a:bodyPr>
          <a:lstStyle/>
          <a:p>
            <a:pPr algn="ctr"/>
            <a:r>
              <a:rPr lang="en-US" dirty="0" smtClean="0"/>
              <a:t>discharge</a:t>
            </a:r>
            <a:endParaRPr lang="en-US" dirty="0"/>
          </a:p>
        </p:txBody>
      </p:sp>
      <p:sp>
        <p:nvSpPr>
          <p:cNvPr id="48" name="文本框 16"/>
          <p:cNvSpPr txBox="1"/>
          <p:nvPr/>
        </p:nvSpPr>
        <p:spPr>
          <a:xfrm>
            <a:off x="517829" y="831810"/>
            <a:ext cx="11114728" cy="2800767"/>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Anaerobic secondary/aerobic MBR helps potable reuse</a:t>
            </a:r>
          </a:p>
          <a:p>
            <a:r>
              <a:rPr lang="en-US" altLang="zh-CN" sz="2000" dirty="0">
                <a:solidFill>
                  <a:schemeClr val="accent5"/>
                </a:solidFill>
                <a:latin typeface="Century Gothic" panose="020B0502020202020204" pitchFamily="34" charset="0"/>
              </a:rPr>
              <a:t>	</a:t>
            </a:r>
            <a:r>
              <a:rPr lang="en-US" altLang="zh-CN" sz="2000" dirty="0" smtClean="0">
                <a:latin typeface="Century Gothic" panose="020B0502020202020204" pitchFamily="34" charset="0"/>
              </a:rPr>
              <a:t>saves space, energy/GHG emissions and cost</a:t>
            </a:r>
          </a:p>
          <a:p>
            <a:r>
              <a:rPr lang="en-US" altLang="zh-CN" sz="2000" dirty="0">
                <a:latin typeface="Century Gothic" panose="020B0502020202020204" pitchFamily="34" charset="0"/>
              </a:rPr>
              <a:t>	</a:t>
            </a:r>
            <a:r>
              <a:rPr lang="en-US" altLang="zh-CN" sz="2000" dirty="0" smtClean="0">
                <a:latin typeface="Century Gothic" panose="020B0502020202020204" pitchFamily="34" charset="0"/>
              </a:rPr>
              <a:t>reduces CECs and nutrients</a:t>
            </a:r>
          </a:p>
          <a:p>
            <a:endParaRPr lang="en-US" altLang="zh-CN" sz="2000" dirty="0">
              <a:solidFill>
                <a:schemeClr val="accent5"/>
              </a:solidFill>
              <a:latin typeface="Century Gothic" panose="020B0502020202020204" pitchFamily="34" charset="0"/>
            </a:endParaRPr>
          </a:p>
          <a:p>
            <a:r>
              <a:rPr lang="en-US" altLang="zh-CN" sz="2000" dirty="0" smtClean="0">
                <a:solidFill>
                  <a:schemeClr val="accent5"/>
                </a:solidFill>
                <a:latin typeface="Century Gothic" panose="020B0502020202020204" pitchFamily="34" charset="0"/>
              </a:rPr>
              <a:t>Potable reuse helps other goals by </a:t>
            </a:r>
            <a:r>
              <a:rPr lang="en-US" altLang="zh-CN" sz="2000" dirty="0" smtClean="0">
                <a:solidFill>
                  <a:schemeClr val="accent5"/>
                </a:solidFill>
                <a:latin typeface="Century Gothic" panose="020B0502020202020204" pitchFamily="34" charset="0"/>
              </a:rPr>
              <a:t>concentrating contaminants</a:t>
            </a:r>
          </a:p>
          <a:p>
            <a:r>
              <a:rPr lang="en-US" altLang="zh-CN" sz="2000" dirty="0">
                <a:solidFill>
                  <a:schemeClr val="accent5"/>
                </a:solidFill>
                <a:latin typeface="Century Gothic" panose="020B0502020202020204" pitchFamily="34" charset="0"/>
              </a:rPr>
              <a:t>	</a:t>
            </a:r>
            <a:r>
              <a:rPr lang="en-US" altLang="zh-CN" sz="2000" dirty="0" smtClean="0">
                <a:latin typeface="Century Gothic" panose="020B0502020202020204" pitchFamily="34" charset="0"/>
              </a:rPr>
              <a:t>more efficient contaminant/nutrient removal</a:t>
            </a:r>
          </a:p>
          <a:p>
            <a:r>
              <a:rPr lang="en-US" altLang="zh-CN" sz="2000" dirty="0">
                <a:latin typeface="Century Gothic" panose="020B0502020202020204" pitchFamily="34" charset="0"/>
              </a:rPr>
              <a:t>	</a:t>
            </a:r>
            <a:r>
              <a:rPr lang="en-US" altLang="zh-CN" sz="2000" dirty="0" smtClean="0">
                <a:latin typeface="Century Gothic" panose="020B0502020202020204" pitchFamily="34" charset="0"/>
              </a:rPr>
              <a:t>lower space and capital costs</a:t>
            </a:r>
            <a:endParaRPr lang="en-US" altLang="zh-CN" sz="2000" dirty="0" smtClean="0">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Tree>
    <p:extLst>
      <p:ext uri="{BB962C8B-B14F-4D97-AF65-F5344CB8AC3E}">
        <p14:creationId xmlns:p14="http://schemas.microsoft.com/office/powerpoint/2010/main" val="406698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16</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 </a:t>
            </a:r>
            <a:r>
              <a:rPr lang="en-US" altLang="zh-CN" sz="2000" dirty="0" smtClean="0">
                <a:latin typeface="Century Gothic" panose="020B0502020202020204" pitchFamily="34" charset="0"/>
              </a:rPr>
              <a:t>Source apportionment for fecal indicator bacteria</a:t>
            </a:r>
            <a:endParaRPr lang="en-US" altLang="zh-CN" sz="2000" dirty="0">
              <a:latin typeface="Century Gothic" panose="020B0502020202020204" pitchFamily="34" charset="0"/>
            </a:endParaRPr>
          </a:p>
        </p:txBody>
      </p:sp>
      <p:sp>
        <p:nvSpPr>
          <p:cNvPr id="22" name="文本框 16"/>
          <p:cNvSpPr txBox="1"/>
          <p:nvPr/>
        </p:nvSpPr>
        <p:spPr>
          <a:xfrm>
            <a:off x="517829" y="831810"/>
            <a:ext cx="11114728" cy="2492990"/>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Local beaches fail to meet fecal indicator bacteria (FIB) limits</a:t>
            </a:r>
          </a:p>
          <a:p>
            <a:r>
              <a:rPr lang="en-US" altLang="zh-CN" sz="2000" dirty="0">
                <a:solidFill>
                  <a:schemeClr val="accent5"/>
                </a:solidFill>
                <a:latin typeface="Century Gothic" panose="020B0502020202020204" pitchFamily="34" charset="0"/>
              </a:rPr>
              <a:t>	</a:t>
            </a:r>
            <a:r>
              <a:rPr lang="en-US" altLang="zh-CN" sz="2000" dirty="0" smtClean="0">
                <a:latin typeface="Century Gothic" panose="020B0502020202020204" pitchFamily="34" charset="0"/>
              </a:rPr>
              <a:t>Is it the WWTP or the birds?</a:t>
            </a:r>
            <a:endParaRPr lang="en-US" altLang="zh-CN" sz="2000" dirty="0" smtClean="0">
              <a:latin typeface="Century Gothic" panose="020B0502020202020204" pitchFamily="34" charset="0"/>
            </a:endParaRPr>
          </a:p>
          <a:p>
            <a:endParaRPr lang="en-US" altLang="zh-CN" sz="2000" dirty="0">
              <a:solidFill>
                <a:schemeClr val="accent5"/>
              </a:solidFill>
              <a:latin typeface="Century Gothic" panose="020B0502020202020204" pitchFamily="34" charset="0"/>
            </a:endParaRPr>
          </a:p>
          <a:p>
            <a:r>
              <a:rPr lang="en-US" altLang="zh-CN" sz="2000" dirty="0" smtClean="0">
                <a:solidFill>
                  <a:schemeClr val="accent5"/>
                </a:solidFill>
                <a:latin typeface="Century Gothic" panose="020B0502020202020204" pitchFamily="34" charset="0"/>
              </a:rPr>
              <a:t>Use sucralose (artificial sweetener) as conservative tracer of WWTP</a:t>
            </a:r>
          </a:p>
          <a:p>
            <a:r>
              <a:rPr lang="en-US" altLang="zh-CN" sz="2000" dirty="0">
                <a:solidFill>
                  <a:schemeClr val="accent5"/>
                </a:solidFill>
                <a:latin typeface="Century Gothic" panose="020B0502020202020204" pitchFamily="34" charset="0"/>
              </a:rPr>
              <a:t>	</a:t>
            </a:r>
            <a:r>
              <a:rPr lang="en-US" altLang="zh-CN" sz="2000" dirty="0" smtClean="0">
                <a:latin typeface="Century Gothic" panose="020B0502020202020204" pitchFamily="34" charset="0"/>
              </a:rPr>
              <a:t>Do FIB correlate with WWTP?</a:t>
            </a:r>
          </a:p>
          <a:p>
            <a:endParaRPr lang="en-US" altLang="zh-CN" sz="2000" dirty="0" smtClean="0">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9165582" y="977064"/>
            <a:ext cx="2466975" cy="1847850"/>
          </a:xfrm>
          <a:prstGeom prst="rect">
            <a:avLst/>
          </a:prstGeom>
        </p:spPr>
      </p:pic>
    </p:spTree>
    <p:extLst>
      <p:ext uri="{BB962C8B-B14F-4D97-AF65-F5344CB8AC3E}">
        <p14:creationId xmlns:p14="http://schemas.microsoft.com/office/powerpoint/2010/main" val="196560849"/>
      </p:ext>
    </p:extLst>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spd="slow" advTm="65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23700" y="6425832"/>
            <a:ext cx="368300" cy="369332"/>
          </a:xfrm>
          <a:prstGeom prst="rect">
            <a:avLst/>
          </a:prstGeom>
          <a:noFill/>
        </p:spPr>
        <p:txBody>
          <a:bodyPr wrap="square" rtlCol="0">
            <a:spAutoFit/>
          </a:bodyPr>
          <a:lstStyle/>
          <a:p>
            <a:r>
              <a:rPr lang="en-US" altLang="zh-CN" dirty="0" smtClean="0">
                <a:latin typeface="Arial Rounded MT Bold" panose="020F0704030504030204" pitchFamily="34" charset="0"/>
              </a:rPr>
              <a:t>3</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1800" y="147132"/>
            <a:ext cx="116713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Competing Demands for Bay Area Utilities</a:t>
            </a:r>
            <a:endParaRPr lang="en-US" altLang="zh-CN" sz="2000" dirty="0">
              <a:latin typeface="Century Gothic" panose="020B0502020202020204" pitchFamily="34" charset="0"/>
            </a:endParaRPr>
          </a:p>
        </p:txBody>
      </p:sp>
      <p:sp>
        <p:nvSpPr>
          <p:cNvPr id="17" name="文本框 16"/>
          <p:cNvSpPr txBox="1"/>
          <p:nvPr/>
        </p:nvSpPr>
        <p:spPr>
          <a:xfrm>
            <a:off x="517829" y="831810"/>
            <a:ext cx="11114728" cy="5386090"/>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Generate a water supply with potable reuse</a:t>
            </a:r>
            <a:endParaRPr lang="en-US" altLang="zh-CN" sz="2000" dirty="0" smtClean="0">
              <a:solidFill>
                <a:schemeClr val="accent5"/>
              </a:solidFill>
              <a:latin typeface="Century Gothic" panose="020B0502020202020204" pitchFamily="34" charset="0"/>
            </a:endParaRPr>
          </a:p>
          <a:p>
            <a:r>
              <a:rPr lang="en-US" altLang="zh-CN" dirty="0" smtClean="0">
                <a:latin typeface="Century Gothic" panose="020B0502020202020204" pitchFamily="34" charset="0"/>
              </a:rPr>
              <a:t>…but also need to:</a:t>
            </a:r>
            <a:endParaRPr lang="en-US" altLang="zh-CN" dirty="0" smtClean="0">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r>
              <a:rPr lang="en-US" altLang="zh-CN" dirty="0" smtClean="0">
                <a:latin typeface="Century Gothic" panose="020B0502020202020204" pitchFamily="34" charset="0"/>
              </a:rPr>
              <a:t>Lower energy usage/greenhouse gas emissions</a:t>
            </a:r>
          </a:p>
          <a:p>
            <a:pPr marL="342900" indent="-342900">
              <a:buAutoNum type="arabicPeriod"/>
            </a:pPr>
            <a:r>
              <a:rPr lang="en-US" altLang="zh-CN" dirty="0" smtClean="0">
                <a:latin typeface="Century Gothic" panose="020B0502020202020204" pitchFamily="34" charset="0"/>
              </a:rPr>
              <a:t>Reduce nitrogen discharges to Bay</a:t>
            </a:r>
          </a:p>
          <a:p>
            <a:pPr marL="342900" indent="-342900">
              <a:buAutoNum type="arabicPeriod"/>
            </a:pPr>
            <a:r>
              <a:rPr lang="en-US" altLang="zh-CN" dirty="0" smtClean="0">
                <a:latin typeface="Century Gothic" panose="020B0502020202020204" pitchFamily="34" charset="0"/>
              </a:rPr>
              <a:t>Limit discharges of contaminants of emerging concern (CECs)</a:t>
            </a:r>
          </a:p>
          <a:p>
            <a:pPr marL="342900" indent="-342900">
              <a:buFontTx/>
              <a:buAutoNum type="arabicPeriod"/>
            </a:pPr>
            <a:r>
              <a:rPr lang="en-US" altLang="zh-CN" dirty="0">
                <a:latin typeface="Century Gothic" panose="020B0502020202020204" pitchFamily="34" charset="0"/>
              </a:rPr>
              <a:t>Reduce plant footprint to provide space for </a:t>
            </a:r>
            <a:r>
              <a:rPr lang="en-US" altLang="zh-CN" dirty="0" smtClean="0">
                <a:latin typeface="Century Gothic" panose="020B0502020202020204" pitchFamily="34" charset="0"/>
              </a:rPr>
              <a:t>these new </a:t>
            </a:r>
            <a:r>
              <a:rPr lang="en-US" altLang="zh-CN" dirty="0">
                <a:latin typeface="Century Gothic" panose="020B0502020202020204" pitchFamily="34" charset="0"/>
              </a:rPr>
              <a:t>treatment trains</a:t>
            </a:r>
          </a:p>
          <a:p>
            <a:pPr marL="342900" indent="-342900">
              <a:buAutoNum type="arabicPeriod"/>
            </a:pPr>
            <a:endParaRPr lang="en-US" altLang="zh-CN" dirty="0" smtClean="0">
              <a:latin typeface="Century Gothic" panose="020B0502020202020204" pitchFamily="34" charset="0"/>
            </a:endParaRPr>
          </a:p>
          <a:p>
            <a:pPr marL="342900" indent="-342900">
              <a:buAutoNum type="arabicPeriod"/>
            </a:pPr>
            <a:endParaRPr lang="en-US" altLang="zh-CN" dirty="0">
              <a:latin typeface="Century Gothic" panose="020B0502020202020204" pitchFamily="34" charset="0"/>
            </a:endParaRPr>
          </a:p>
          <a:p>
            <a:r>
              <a:rPr lang="en-US" altLang="zh-CN" dirty="0" smtClean="0">
                <a:latin typeface="Century Gothic" panose="020B0502020202020204" pitchFamily="34" charset="0"/>
              </a:rPr>
              <a:t>Limited budgets </a:t>
            </a:r>
            <a:r>
              <a:rPr lang="en-US" altLang="zh-CN" dirty="0" smtClean="0">
                <a:latin typeface="Century Gothic" panose="020B0502020202020204" pitchFamily="34" charset="0"/>
                <a:sym typeface="Wingdings" panose="05000000000000000000" pitchFamily="2" charset="2"/>
              </a:rPr>
              <a:t> Which to prioritize?</a:t>
            </a:r>
          </a:p>
          <a:p>
            <a:endParaRPr lang="en-US" altLang="zh-CN" dirty="0">
              <a:latin typeface="Century Gothic" panose="020B0502020202020204" pitchFamily="34" charset="0"/>
              <a:sym typeface="Wingdings" panose="05000000000000000000" pitchFamily="2" charset="2"/>
            </a:endParaRPr>
          </a:p>
          <a:p>
            <a:r>
              <a:rPr lang="en-US" altLang="zh-CN" dirty="0" smtClean="0">
                <a:latin typeface="Century Gothic" panose="020B0502020202020204" pitchFamily="34" charset="0"/>
                <a:sym typeface="Wingdings" panose="05000000000000000000" pitchFamily="2" charset="2"/>
              </a:rPr>
              <a:t>e.g., Nitrogen limits are a regulatory requirement. Potable reuse isn’t.</a:t>
            </a:r>
          </a:p>
          <a:p>
            <a:endParaRPr lang="en-US" altLang="zh-CN" dirty="0">
              <a:latin typeface="Century Gothic" panose="020B0502020202020204" pitchFamily="34" charset="0"/>
              <a:sym typeface="Wingdings" panose="05000000000000000000" pitchFamily="2" charset="2"/>
            </a:endParaRPr>
          </a:p>
          <a:p>
            <a:r>
              <a:rPr lang="en-US" altLang="zh-CN" dirty="0" smtClean="0">
                <a:latin typeface="Century Gothic" panose="020B0502020202020204" pitchFamily="34" charset="0"/>
                <a:sym typeface="Wingdings" panose="05000000000000000000" pitchFamily="2" charset="2"/>
              </a:rPr>
              <a:t>	Focus on nitrogen removal?</a:t>
            </a:r>
          </a:p>
          <a:p>
            <a:endParaRPr lang="en-US" altLang="zh-CN" dirty="0">
              <a:latin typeface="Century Gothic" panose="020B0502020202020204" pitchFamily="34" charset="0"/>
              <a:sym typeface="Wingdings" panose="05000000000000000000" pitchFamily="2" charset="2"/>
            </a:endParaRPr>
          </a:p>
          <a:p>
            <a:r>
              <a:rPr lang="en-US" altLang="zh-CN" dirty="0" smtClean="0">
                <a:latin typeface="Century Gothic" panose="020B0502020202020204" pitchFamily="34" charset="0"/>
                <a:sym typeface="Wingdings" panose="05000000000000000000" pitchFamily="2" charset="2"/>
              </a:rPr>
              <a:t>Does it have to be either/or?</a:t>
            </a:r>
          </a:p>
          <a:p>
            <a:endParaRPr lang="en-US" altLang="zh-CN" dirty="0">
              <a:latin typeface="Century Gothic" panose="020B0502020202020204" pitchFamily="34" charset="0"/>
              <a:sym typeface="Wingdings" panose="05000000000000000000" pitchFamily="2" charset="2"/>
            </a:endParaRPr>
          </a:p>
          <a:p>
            <a:r>
              <a:rPr lang="en-US" altLang="zh-CN" dirty="0" smtClean="0">
                <a:latin typeface="Century Gothic" panose="020B0502020202020204" pitchFamily="34" charset="0"/>
                <a:sym typeface="Wingdings" panose="05000000000000000000" pitchFamily="2" charset="2"/>
              </a:rPr>
              <a:t>Are there opportunities for win-win?</a:t>
            </a:r>
            <a:endParaRPr lang="en-US" altLang="zh-CN" dirty="0" smtClean="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Tree>
    <p:extLst>
      <p:ext uri="{BB962C8B-B14F-4D97-AF65-F5344CB8AC3E}">
        <p14:creationId xmlns:p14="http://schemas.microsoft.com/office/powerpoint/2010/main" val="1931001757"/>
      </p:ext>
    </p:extLst>
  </p:cSld>
  <p:clrMapOvr>
    <a:masterClrMapping/>
  </p:clrMapOvr>
  <mc:AlternateContent xmlns:mc="http://schemas.openxmlformats.org/markup-compatibility/2006" xmlns:p14="http://schemas.microsoft.com/office/powerpoint/2010/main">
    <mc:Choice Requires="p14">
      <p:transition spd="slow" p14:dur="2000" advTm="86653"/>
    </mc:Choice>
    <mc:Fallback xmlns="">
      <p:transition spd="slow" advTm="8665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23700" y="6425832"/>
            <a:ext cx="368300" cy="369332"/>
          </a:xfrm>
          <a:prstGeom prst="rect">
            <a:avLst/>
          </a:prstGeom>
          <a:noFill/>
        </p:spPr>
        <p:txBody>
          <a:bodyPr wrap="square" rtlCol="0">
            <a:spAutoFit/>
          </a:bodyPr>
          <a:lstStyle/>
          <a:p>
            <a:r>
              <a:rPr lang="en-US" altLang="zh-CN" dirty="0" smtClean="0">
                <a:latin typeface="Arial Rounded MT Bold" panose="020F0704030504030204" pitchFamily="34" charset="0"/>
              </a:rPr>
              <a:t>3</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1800" y="147132"/>
            <a:ext cx="116713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Current Treatment Trains</a:t>
            </a:r>
            <a:endParaRPr lang="en-US" altLang="zh-CN" sz="2000" dirty="0">
              <a:latin typeface="Century Gothic" panose="020B0502020202020204" pitchFamily="34" charset="0"/>
            </a:endParaRPr>
          </a:p>
        </p:txBody>
      </p:sp>
      <p:sp>
        <p:nvSpPr>
          <p:cNvPr id="17" name="文本框 16"/>
          <p:cNvSpPr txBox="1"/>
          <p:nvPr/>
        </p:nvSpPr>
        <p:spPr>
          <a:xfrm>
            <a:off x="517829" y="831810"/>
            <a:ext cx="11114728" cy="954107"/>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Challenges – energy and space intensive</a:t>
            </a:r>
            <a:endParaRPr lang="en-US" altLang="zh-CN" sz="2000" dirty="0" smtClean="0">
              <a:solidFill>
                <a:schemeClr val="accent5"/>
              </a:solidFill>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
        <p:nvSpPr>
          <p:cNvPr id="2" name="Rounded Rectangle 1"/>
          <p:cNvSpPr/>
          <p:nvPr/>
        </p:nvSpPr>
        <p:spPr>
          <a:xfrm>
            <a:off x="387751" y="3622876"/>
            <a:ext cx="12153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cxnSp>
        <p:nvCxnSpPr>
          <p:cNvPr id="8" name="Straight Arrow Connector 7"/>
          <p:cNvCxnSpPr/>
          <p:nvPr/>
        </p:nvCxnSpPr>
        <p:spPr>
          <a:xfrm flipV="1">
            <a:off x="1411869" y="4080075"/>
            <a:ext cx="672418"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84287" y="3576577"/>
            <a:ext cx="1446835" cy="114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Secondary</a:t>
            </a:r>
          </a:p>
          <a:p>
            <a:pPr algn="ctr"/>
            <a:r>
              <a:rPr lang="en-US" dirty="0" smtClean="0"/>
              <a:t>Activated Sludge/</a:t>
            </a:r>
          </a:p>
          <a:p>
            <a:pPr algn="ctr"/>
            <a:r>
              <a:rPr lang="en-US" dirty="0" smtClean="0"/>
              <a:t>nitrification</a:t>
            </a:r>
            <a:endParaRPr lang="en-US" dirty="0"/>
          </a:p>
        </p:txBody>
      </p:sp>
      <p:cxnSp>
        <p:nvCxnSpPr>
          <p:cNvPr id="12" name="Straight Arrow Connector 11"/>
          <p:cNvCxnSpPr>
            <a:stCxn id="11" idx="3"/>
          </p:cNvCxnSpPr>
          <p:nvPr/>
        </p:nvCxnSpPr>
        <p:spPr>
          <a:xfrm>
            <a:off x="3531122" y="4149524"/>
            <a:ext cx="381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46081" y="3634451"/>
            <a:ext cx="144683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Denitrifying</a:t>
            </a:r>
          </a:p>
          <a:p>
            <a:pPr algn="ctr"/>
            <a:r>
              <a:rPr lang="en-US" dirty="0" err="1" smtClean="0"/>
              <a:t>Biotowers</a:t>
            </a:r>
            <a:r>
              <a:rPr lang="en-US" dirty="0" smtClean="0"/>
              <a:t>?</a:t>
            </a:r>
            <a:endParaRPr lang="en-US" dirty="0"/>
          </a:p>
        </p:txBody>
      </p:sp>
      <p:sp>
        <p:nvSpPr>
          <p:cNvPr id="18" name="Rounded Rectangle 17"/>
          <p:cNvSpPr/>
          <p:nvPr/>
        </p:nvSpPr>
        <p:spPr>
          <a:xfrm>
            <a:off x="6912017" y="3640238"/>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MF</a:t>
            </a:r>
            <a:endParaRPr lang="en-US" dirty="0"/>
          </a:p>
        </p:txBody>
      </p:sp>
      <p:cxnSp>
        <p:nvCxnSpPr>
          <p:cNvPr id="20" name="Straight Arrow Connector 19"/>
          <p:cNvCxnSpPr>
            <a:stCxn id="18" idx="3"/>
            <a:endCxn id="24" idx="1"/>
          </p:cNvCxnSpPr>
          <p:nvPr/>
        </p:nvCxnSpPr>
        <p:spPr>
          <a:xfrm flipV="1">
            <a:off x="7824487" y="4091651"/>
            <a:ext cx="456235"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3"/>
            <a:endCxn id="18" idx="1"/>
          </p:cNvCxnSpPr>
          <p:nvPr/>
        </p:nvCxnSpPr>
        <p:spPr>
          <a:xfrm>
            <a:off x="6492916" y="4091651"/>
            <a:ext cx="419101"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280722" y="3634451"/>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endParaRPr lang="en-US" dirty="0"/>
          </a:p>
        </p:txBody>
      </p:sp>
      <p:sp>
        <p:nvSpPr>
          <p:cNvPr id="27" name="Rounded Rectangle 26"/>
          <p:cNvSpPr/>
          <p:nvPr/>
        </p:nvSpPr>
        <p:spPr>
          <a:xfrm>
            <a:off x="9575158" y="3622876"/>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AOP</a:t>
            </a:r>
            <a:endParaRPr lang="en-US" dirty="0"/>
          </a:p>
        </p:txBody>
      </p:sp>
      <p:cxnSp>
        <p:nvCxnSpPr>
          <p:cNvPr id="28" name="Straight Arrow Connector 27"/>
          <p:cNvCxnSpPr/>
          <p:nvPr/>
        </p:nvCxnSpPr>
        <p:spPr>
          <a:xfrm flipV="1">
            <a:off x="9118923" y="4085864"/>
            <a:ext cx="456235"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flipH="1">
            <a:off x="7371147" y="2848297"/>
            <a:ext cx="2903896" cy="646331"/>
          </a:xfrm>
          <a:prstGeom prst="rect">
            <a:avLst/>
          </a:prstGeom>
          <a:noFill/>
        </p:spPr>
        <p:txBody>
          <a:bodyPr wrap="square" rtlCol="0">
            <a:spAutoFit/>
          </a:bodyPr>
          <a:lstStyle/>
          <a:p>
            <a:pPr algn="ctr"/>
            <a:r>
              <a:rPr lang="en-US" dirty="0" smtClean="0"/>
              <a:t>Full Advanced Treatment</a:t>
            </a:r>
          </a:p>
          <a:p>
            <a:pPr algn="ctr"/>
            <a:r>
              <a:rPr lang="en-US" dirty="0" smtClean="0"/>
              <a:t>Potable Reuse Train</a:t>
            </a:r>
            <a:endParaRPr lang="en-US" dirty="0"/>
          </a:p>
        </p:txBody>
      </p:sp>
      <p:cxnSp>
        <p:nvCxnSpPr>
          <p:cNvPr id="31" name="Straight Arrow Connector 30"/>
          <p:cNvCxnSpPr>
            <a:stCxn id="27" idx="3"/>
          </p:cNvCxnSpPr>
          <p:nvPr/>
        </p:nvCxnSpPr>
        <p:spPr>
          <a:xfrm>
            <a:off x="10487628" y="4080076"/>
            <a:ext cx="357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10869594" y="3756910"/>
            <a:ext cx="1176088" cy="646331"/>
          </a:xfrm>
          <a:prstGeom prst="rect">
            <a:avLst/>
          </a:prstGeom>
          <a:noFill/>
        </p:spPr>
        <p:txBody>
          <a:bodyPr wrap="square" rtlCol="0">
            <a:spAutoFit/>
          </a:bodyPr>
          <a:lstStyle/>
          <a:p>
            <a:pPr algn="ctr"/>
            <a:r>
              <a:rPr lang="en-US" dirty="0" smtClean="0"/>
              <a:t>Potable</a:t>
            </a:r>
          </a:p>
          <a:p>
            <a:pPr algn="ctr"/>
            <a:r>
              <a:rPr lang="en-US" dirty="0" smtClean="0"/>
              <a:t>water</a:t>
            </a:r>
            <a:endParaRPr lang="en-US" dirty="0"/>
          </a:p>
        </p:txBody>
      </p:sp>
      <p:sp>
        <p:nvSpPr>
          <p:cNvPr id="40" name="Rounded Rectangle 39"/>
          <p:cNvSpPr/>
          <p:nvPr/>
        </p:nvSpPr>
        <p:spPr>
          <a:xfrm>
            <a:off x="3913088" y="3622875"/>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a:t>
            </a:r>
          </a:p>
          <a:p>
            <a:pPr algn="ctr"/>
            <a:r>
              <a:rPr lang="en-US" dirty="0" err="1" smtClean="0"/>
              <a:t>Clarif</a:t>
            </a:r>
            <a:r>
              <a:rPr lang="en-US" dirty="0" smtClean="0"/>
              <a:t>.</a:t>
            </a:r>
            <a:endParaRPr lang="en-US" dirty="0"/>
          </a:p>
        </p:txBody>
      </p:sp>
      <p:cxnSp>
        <p:nvCxnSpPr>
          <p:cNvPr id="43" name="Straight Arrow Connector 42"/>
          <p:cNvCxnSpPr/>
          <p:nvPr/>
        </p:nvCxnSpPr>
        <p:spPr>
          <a:xfrm>
            <a:off x="4664115" y="4093580"/>
            <a:ext cx="381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052604" y="4149524"/>
            <a:ext cx="0" cy="665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flipH="1">
            <a:off x="7368252" y="4867154"/>
            <a:ext cx="1343774" cy="923330"/>
          </a:xfrm>
          <a:prstGeom prst="rect">
            <a:avLst/>
          </a:prstGeom>
          <a:noFill/>
        </p:spPr>
        <p:txBody>
          <a:bodyPr wrap="square" rtlCol="0">
            <a:spAutoFit/>
          </a:bodyPr>
          <a:lstStyle/>
          <a:p>
            <a:pPr algn="ctr"/>
            <a:r>
              <a:rPr lang="en-US" dirty="0" smtClean="0"/>
              <a:t>RO </a:t>
            </a:r>
          </a:p>
          <a:p>
            <a:pPr algn="ctr"/>
            <a:r>
              <a:rPr lang="en-US" dirty="0" smtClean="0"/>
              <a:t>Concentrate</a:t>
            </a:r>
          </a:p>
          <a:p>
            <a:pPr algn="ctr"/>
            <a:r>
              <a:rPr lang="en-US" dirty="0"/>
              <a:t>D</a:t>
            </a:r>
            <a:r>
              <a:rPr lang="en-US" dirty="0" smtClean="0"/>
              <a:t>ischarge</a:t>
            </a:r>
            <a:endParaRPr lang="en-US" dirty="0"/>
          </a:p>
        </p:txBody>
      </p:sp>
    </p:spTree>
    <p:extLst>
      <p:ext uri="{BB962C8B-B14F-4D97-AF65-F5344CB8AC3E}">
        <p14:creationId xmlns:p14="http://schemas.microsoft.com/office/powerpoint/2010/main" val="1565738564"/>
      </p:ext>
    </p:extLst>
  </p:cSld>
  <p:clrMapOvr>
    <a:masterClrMapping/>
  </p:clrMapOvr>
  <mc:AlternateContent xmlns:mc="http://schemas.openxmlformats.org/markup-compatibility/2006" xmlns:p14="http://schemas.microsoft.com/office/powerpoint/2010/main">
    <mc:Choice Requires="p14">
      <p:transition spd="slow" p14:dur="2000" advTm="86653"/>
    </mc:Choice>
    <mc:Fallback xmlns="">
      <p:transition spd="slow" advTm="8665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75070" y="6692050"/>
            <a:ext cx="368300" cy="369332"/>
          </a:xfrm>
          <a:prstGeom prst="rect">
            <a:avLst/>
          </a:prstGeom>
          <a:noFill/>
        </p:spPr>
        <p:txBody>
          <a:bodyPr wrap="square" rtlCol="0">
            <a:spAutoFit/>
          </a:bodyPr>
          <a:lstStyle/>
          <a:p>
            <a:r>
              <a:rPr lang="en-US" altLang="zh-CN" dirty="0" smtClean="0">
                <a:latin typeface="Arial Rounded MT Bold" panose="020F0704030504030204" pitchFamily="34" charset="0"/>
              </a:rPr>
              <a:t>3</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1800" y="147132"/>
            <a:ext cx="116713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Efficient Treatment Trains – Pilot-test at SVCW via California Energy Commission</a:t>
            </a:r>
            <a:endParaRPr lang="en-US" altLang="zh-CN" sz="2000" dirty="0">
              <a:latin typeface="Century Gothic" panose="020B0502020202020204" pitchFamily="34" charset="0"/>
            </a:endParaRPr>
          </a:p>
        </p:txBody>
      </p:sp>
      <p:sp>
        <p:nvSpPr>
          <p:cNvPr id="17" name="文本框 16"/>
          <p:cNvSpPr txBox="1"/>
          <p:nvPr/>
        </p:nvSpPr>
        <p:spPr>
          <a:xfrm>
            <a:off x="292053" y="648986"/>
            <a:ext cx="11114728" cy="4647426"/>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Anaerobic secondary advantages</a:t>
            </a:r>
          </a:p>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energy savings</a:t>
            </a:r>
          </a:p>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	</a:t>
            </a:r>
            <a:r>
              <a:rPr lang="en-US" altLang="zh-CN" sz="2000" dirty="0" smtClean="0">
                <a:latin typeface="Century Gothic" panose="020B0502020202020204" pitchFamily="34" charset="0"/>
              </a:rPr>
              <a:t>- no aeration</a:t>
            </a:r>
          </a:p>
          <a:p>
            <a:r>
              <a:rPr lang="en-US" altLang="zh-CN" sz="2000" dirty="0">
                <a:latin typeface="Century Gothic" panose="020B0502020202020204" pitchFamily="34" charset="0"/>
              </a:rPr>
              <a:t>	</a:t>
            </a:r>
            <a:r>
              <a:rPr lang="en-US" altLang="zh-CN" sz="2000" dirty="0" smtClean="0">
                <a:latin typeface="Century Gothic" panose="020B0502020202020204" pitchFamily="34" charset="0"/>
              </a:rPr>
              <a:t>	- methane generation </a:t>
            </a:r>
            <a:r>
              <a:rPr lang="en-US" altLang="zh-CN" sz="2000" dirty="0" smtClean="0">
                <a:latin typeface="Century Gothic" panose="020B0502020202020204" pitchFamily="34" charset="0"/>
                <a:sym typeface="Wingdings" panose="05000000000000000000" pitchFamily="2" charset="2"/>
              </a:rPr>
              <a:t> harvest for energy</a:t>
            </a:r>
          </a:p>
          <a:p>
            <a:r>
              <a:rPr lang="en-US" altLang="zh-CN" sz="2000" dirty="0">
                <a:solidFill>
                  <a:schemeClr val="accent5"/>
                </a:solidFill>
                <a:latin typeface="Century Gothic" panose="020B0502020202020204" pitchFamily="34" charset="0"/>
                <a:sym typeface="Wingdings" panose="05000000000000000000" pitchFamily="2" charset="2"/>
              </a:rPr>
              <a:t>	</a:t>
            </a:r>
            <a:r>
              <a:rPr lang="en-US" altLang="zh-CN" sz="2000" dirty="0" smtClean="0">
                <a:solidFill>
                  <a:schemeClr val="accent5"/>
                </a:solidFill>
                <a:latin typeface="Century Gothic" panose="020B0502020202020204" pitchFamily="34" charset="0"/>
                <a:sym typeface="Wingdings" panose="05000000000000000000" pitchFamily="2" charset="2"/>
              </a:rPr>
              <a:t>space savings</a:t>
            </a:r>
          </a:p>
          <a:p>
            <a:r>
              <a:rPr lang="en-US" altLang="zh-CN" sz="2000" dirty="0">
                <a:solidFill>
                  <a:schemeClr val="accent5"/>
                </a:solidFill>
                <a:latin typeface="Century Gothic" panose="020B0502020202020204" pitchFamily="34" charset="0"/>
                <a:sym typeface="Wingdings" panose="05000000000000000000" pitchFamily="2" charset="2"/>
              </a:rPr>
              <a:t>	</a:t>
            </a:r>
            <a:r>
              <a:rPr lang="en-US" altLang="zh-CN" sz="2000" dirty="0" smtClean="0">
                <a:solidFill>
                  <a:schemeClr val="accent5"/>
                </a:solidFill>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no secondary clarifiers</a:t>
            </a:r>
          </a:p>
          <a:p>
            <a:r>
              <a:rPr lang="en-US" altLang="zh-CN" sz="2000" dirty="0">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 reduce secondary </a:t>
            </a:r>
            <a:r>
              <a:rPr lang="en-US" altLang="zh-CN" sz="2000" dirty="0" err="1" smtClean="0">
                <a:latin typeface="Century Gothic" panose="020B0502020202020204" pitchFamily="34" charset="0"/>
                <a:sym typeface="Wingdings" panose="05000000000000000000" pitchFamily="2" charset="2"/>
              </a:rPr>
              <a:t>biosolids</a:t>
            </a:r>
            <a:r>
              <a:rPr lang="en-US" altLang="zh-CN" sz="2000" dirty="0" smtClean="0">
                <a:latin typeface="Century Gothic" panose="020B0502020202020204" pitchFamily="34" charset="0"/>
                <a:sym typeface="Wingdings" panose="05000000000000000000" pitchFamily="2" charset="2"/>
              </a:rPr>
              <a:t> by 50%  smaller solids handling</a:t>
            </a:r>
          </a:p>
          <a:p>
            <a:endParaRPr lang="en-US" altLang="zh-CN" sz="2000" dirty="0" smtClean="0">
              <a:solidFill>
                <a:schemeClr val="accent5"/>
              </a:solidFill>
              <a:latin typeface="Century Gothic" panose="020B0502020202020204" pitchFamily="34" charset="0"/>
              <a:sym typeface="Wingdings" panose="05000000000000000000" pitchFamily="2" charset="2"/>
            </a:endParaRPr>
          </a:p>
          <a:p>
            <a:r>
              <a:rPr lang="en-US" altLang="zh-CN" sz="2000" dirty="0" smtClean="0">
                <a:solidFill>
                  <a:schemeClr val="accent5"/>
                </a:solidFill>
                <a:latin typeface="Century Gothic" panose="020B0502020202020204" pitchFamily="34" charset="0"/>
                <a:sym typeface="Wingdings" panose="05000000000000000000" pitchFamily="2" charset="2"/>
              </a:rPr>
              <a:t>Aerobic MBR – </a:t>
            </a:r>
            <a:r>
              <a:rPr lang="en-US" altLang="zh-CN" sz="2000" dirty="0" err="1" smtClean="0">
                <a:solidFill>
                  <a:schemeClr val="accent5"/>
                </a:solidFill>
                <a:latin typeface="Century Gothic" panose="020B0502020202020204" pitchFamily="34" charset="0"/>
                <a:sym typeface="Wingdings" panose="05000000000000000000" pitchFamily="2" charset="2"/>
              </a:rPr>
              <a:t>Nitr</a:t>
            </a:r>
            <a:r>
              <a:rPr lang="en-US" altLang="zh-CN" sz="2000" dirty="0" smtClean="0">
                <a:solidFill>
                  <a:schemeClr val="accent5"/>
                </a:solidFill>
                <a:latin typeface="Century Gothic" panose="020B0502020202020204" pitchFamily="34" charset="0"/>
                <a:sym typeface="Wingdings" panose="05000000000000000000" pitchFamily="2" charset="2"/>
              </a:rPr>
              <a:t>/</a:t>
            </a:r>
            <a:r>
              <a:rPr lang="en-US" altLang="zh-CN" sz="2000" dirty="0" err="1" smtClean="0">
                <a:solidFill>
                  <a:schemeClr val="accent5"/>
                </a:solidFill>
                <a:latin typeface="Century Gothic" panose="020B0502020202020204" pitchFamily="34" charset="0"/>
                <a:sym typeface="Wingdings" panose="05000000000000000000" pitchFamily="2" charset="2"/>
              </a:rPr>
              <a:t>Denitr</a:t>
            </a:r>
            <a:r>
              <a:rPr lang="en-US" altLang="zh-CN" sz="2000" dirty="0" smtClean="0">
                <a:solidFill>
                  <a:schemeClr val="accent5"/>
                </a:solidFill>
                <a:latin typeface="Century Gothic" panose="020B0502020202020204" pitchFamily="34" charset="0"/>
                <a:sym typeface="Wingdings" panose="05000000000000000000" pitchFamily="2" charset="2"/>
              </a:rPr>
              <a:t>: </a:t>
            </a:r>
          </a:p>
          <a:p>
            <a:r>
              <a:rPr lang="en-US" altLang="zh-CN" sz="2000" dirty="0">
                <a:solidFill>
                  <a:schemeClr val="accent5"/>
                </a:solidFill>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energy savings: only aeration for nitrogen removal, not DOC</a:t>
            </a:r>
          </a:p>
          <a:p>
            <a:r>
              <a:rPr lang="en-US" altLang="zh-CN" sz="2000" dirty="0">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space savings: MBR  no need for microfiltration in reuse train</a:t>
            </a:r>
            <a:endParaRPr lang="en-US" altLang="zh-CN" sz="2000" dirty="0" smtClean="0">
              <a:latin typeface="Century Gothic" panose="020B0502020202020204" pitchFamily="34" charset="0"/>
            </a:endParaRPr>
          </a:p>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r>
              <a:rPr lang="en-US" altLang="zh-CN" sz="2000" dirty="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
        <p:nvSpPr>
          <p:cNvPr id="25" name="Rounded Rectangle 24"/>
          <p:cNvSpPr/>
          <p:nvPr/>
        </p:nvSpPr>
        <p:spPr>
          <a:xfrm>
            <a:off x="268639" y="4734233"/>
            <a:ext cx="12153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cxnSp>
        <p:nvCxnSpPr>
          <p:cNvPr id="26" name="Straight Arrow Connector 25"/>
          <p:cNvCxnSpPr/>
          <p:nvPr/>
        </p:nvCxnSpPr>
        <p:spPr>
          <a:xfrm flipV="1">
            <a:off x="1292757" y="5191432"/>
            <a:ext cx="672418"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965175" y="4687934"/>
            <a:ext cx="1446835" cy="114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Anaerobic</a:t>
            </a:r>
          </a:p>
          <a:p>
            <a:pPr algn="ctr"/>
            <a:r>
              <a:rPr lang="en-US" dirty="0" smtClean="0"/>
              <a:t>Secondary</a:t>
            </a:r>
            <a:endParaRPr lang="en-US" dirty="0"/>
          </a:p>
        </p:txBody>
      </p:sp>
      <p:cxnSp>
        <p:nvCxnSpPr>
          <p:cNvPr id="33" name="Straight Arrow Connector 32"/>
          <p:cNvCxnSpPr>
            <a:stCxn id="30" idx="3"/>
            <a:endCxn id="34" idx="1"/>
          </p:cNvCxnSpPr>
          <p:nvPr/>
        </p:nvCxnSpPr>
        <p:spPr>
          <a:xfrm flipV="1">
            <a:off x="3412010" y="5203008"/>
            <a:ext cx="1514959" cy="5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926969" y="4745808"/>
            <a:ext cx="144683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Aerobic MBR</a:t>
            </a:r>
          </a:p>
          <a:p>
            <a:pPr algn="ctr"/>
            <a:r>
              <a:rPr lang="en-US" dirty="0" err="1" smtClean="0"/>
              <a:t>Nitr</a:t>
            </a:r>
            <a:r>
              <a:rPr lang="en-US" dirty="0" smtClean="0"/>
              <a:t>/</a:t>
            </a:r>
            <a:r>
              <a:rPr lang="en-US" dirty="0" err="1" smtClean="0"/>
              <a:t>Denitr</a:t>
            </a:r>
            <a:endParaRPr lang="en-US" dirty="0"/>
          </a:p>
        </p:txBody>
      </p:sp>
      <p:cxnSp>
        <p:nvCxnSpPr>
          <p:cNvPr id="37" name="Straight Arrow Connector 36"/>
          <p:cNvCxnSpPr>
            <a:stCxn id="34" idx="3"/>
            <a:endCxn id="38" idx="1"/>
          </p:cNvCxnSpPr>
          <p:nvPr/>
        </p:nvCxnSpPr>
        <p:spPr>
          <a:xfrm>
            <a:off x="6373804" y="5203008"/>
            <a:ext cx="1787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8161610" y="4745808"/>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endParaRPr lang="en-US" dirty="0"/>
          </a:p>
        </p:txBody>
      </p:sp>
      <p:sp>
        <p:nvSpPr>
          <p:cNvPr id="39" name="Rounded Rectangle 38"/>
          <p:cNvSpPr/>
          <p:nvPr/>
        </p:nvSpPr>
        <p:spPr>
          <a:xfrm>
            <a:off x="9456046" y="4734233"/>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AOP</a:t>
            </a:r>
            <a:endParaRPr lang="en-US" dirty="0"/>
          </a:p>
        </p:txBody>
      </p:sp>
      <p:cxnSp>
        <p:nvCxnSpPr>
          <p:cNvPr id="41" name="Straight Arrow Connector 40"/>
          <p:cNvCxnSpPr/>
          <p:nvPr/>
        </p:nvCxnSpPr>
        <p:spPr>
          <a:xfrm flipV="1">
            <a:off x="8999811" y="5197221"/>
            <a:ext cx="456235"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flipH="1">
            <a:off x="7933492" y="5727299"/>
            <a:ext cx="2903896" cy="369332"/>
          </a:xfrm>
          <a:prstGeom prst="rect">
            <a:avLst/>
          </a:prstGeom>
          <a:noFill/>
        </p:spPr>
        <p:txBody>
          <a:bodyPr wrap="square" rtlCol="0">
            <a:spAutoFit/>
          </a:bodyPr>
          <a:lstStyle/>
          <a:p>
            <a:pPr algn="ctr"/>
            <a:r>
              <a:rPr lang="en-US" dirty="0" smtClean="0"/>
              <a:t>Potable Reuse Train</a:t>
            </a:r>
            <a:endParaRPr lang="en-US" dirty="0"/>
          </a:p>
        </p:txBody>
      </p:sp>
      <p:cxnSp>
        <p:nvCxnSpPr>
          <p:cNvPr id="44" name="Straight Arrow Connector 43"/>
          <p:cNvCxnSpPr>
            <a:stCxn id="39" idx="3"/>
          </p:cNvCxnSpPr>
          <p:nvPr/>
        </p:nvCxnSpPr>
        <p:spPr>
          <a:xfrm>
            <a:off x="10368516" y="5191433"/>
            <a:ext cx="357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10750482" y="4868267"/>
            <a:ext cx="1176088" cy="646331"/>
          </a:xfrm>
          <a:prstGeom prst="rect">
            <a:avLst/>
          </a:prstGeom>
          <a:noFill/>
        </p:spPr>
        <p:txBody>
          <a:bodyPr wrap="square" rtlCol="0">
            <a:spAutoFit/>
          </a:bodyPr>
          <a:lstStyle/>
          <a:p>
            <a:pPr algn="ctr"/>
            <a:r>
              <a:rPr lang="en-US" dirty="0" smtClean="0"/>
              <a:t>Potable</a:t>
            </a:r>
          </a:p>
          <a:p>
            <a:pPr algn="ctr"/>
            <a:r>
              <a:rPr lang="en-US" dirty="0" smtClean="0"/>
              <a:t>water</a:t>
            </a:r>
            <a:endParaRPr lang="en-US" dirty="0"/>
          </a:p>
        </p:txBody>
      </p:sp>
      <p:cxnSp>
        <p:nvCxnSpPr>
          <p:cNvPr id="50" name="Straight Arrow Connector 49"/>
          <p:cNvCxnSpPr/>
          <p:nvPr/>
        </p:nvCxnSpPr>
        <p:spPr>
          <a:xfrm>
            <a:off x="7933492" y="5260881"/>
            <a:ext cx="0" cy="665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flipH="1">
            <a:off x="7249140" y="5978511"/>
            <a:ext cx="1343774" cy="923330"/>
          </a:xfrm>
          <a:prstGeom prst="rect">
            <a:avLst/>
          </a:prstGeom>
          <a:noFill/>
        </p:spPr>
        <p:txBody>
          <a:bodyPr wrap="square" rtlCol="0">
            <a:spAutoFit/>
          </a:bodyPr>
          <a:lstStyle/>
          <a:p>
            <a:pPr algn="ctr"/>
            <a:r>
              <a:rPr lang="en-US" dirty="0" smtClean="0"/>
              <a:t>RO </a:t>
            </a:r>
          </a:p>
          <a:p>
            <a:pPr algn="ctr"/>
            <a:r>
              <a:rPr lang="en-US" dirty="0" smtClean="0"/>
              <a:t>Concentrate</a:t>
            </a:r>
          </a:p>
          <a:p>
            <a:pPr algn="ctr"/>
            <a:r>
              <a:rPr lang="en-US" dirty="0"/>
              <a:t>D</a:t>
            </a:r>
            <a:r>
              <a:rPr lang="en-US" dirty="0" smtClean="0"/>
              <a:t>ischarge</a:t>
            </a:r>
            <a:endParaRPr lang="en-US" dirty="0"/>
          </a:p>
        </p:txBody>
      </p:sp>
    </p:spTree>
    <p:extLst>
      <p:ext uri="{BB962C8B-B14F-4D97-AF65-F5344CB8AC3E}">
        <p14:creationId xmlns:p14="http://schemas.microsoft.com/office/powerpoint/2010/main" val="3155779073"/>
      </p:ext>
    </p:extLst>
  </p:cSld>
  <p:clrMapOvr>
    <a:masterClrMapping/>
  </p:clrMapOvr>
  <mc:AlternateContent xmlns:mc="http://schemas.openxmlformats.org/markup-compatibility/2006" xmlns:p14="http://schemas.microsoft.com/office/powerpoint/2010/main">
    <mc:Choice Requires="p14">
      <p:transition spd="slow" p14:dur="2000" advTm="86653"/>
    </mc:Choice>
    <mc:Fallback xmlns="">
      <p:transition spd="slow" advTm="8665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1800" y="147132"/>
            <a:ext cx="116713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Efficient Treatment Trains – Pilot-test at SVCW via California Energy Commission</a:t>
            </a:r>
            <a:endParaRPr lang="en-US" altLang="zh-CN" sz="2000" dirty="0">
              <a:latin typeface="Century Gothic" panose="020B0502020202020204" pitchFamily="34" charset="0"/>
            </a:endParaRPr>
          </a:p>
        </p:txBody>
      </p:sp>
      <p:sp>
        <p:nvSpPr>
          <p:cNvPr id="17" name="文本框 16"/>
          <p:cNvSpPr txBox="1"/>
          <p:nvPr/>
        </p:nvSpPr>
        <p:spPr>
          <a:xfrm>
            <a:off x="292053" y="648986"/>
            <a:ext cx="11114728" cy="3108543"/>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Anaerobic secondary advantages</a:t>
            </a:r>
          </a:p>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sym typeface="Wingdings" panose="05000000000000000000" pitchFamily="2" charset="2"/>
              </a:rPr>
              <a:t>effluent quality</a:t>
            </a:r>
          </a:p>
          <a:p>
            <a:r>
              <a:rPr lang="en-US" altLang="zh-CN" sz="2000" dirty="0">
                <a:solidFill>
                  <a:schemeClr val="accent5"/>
                </a:solidFill>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lower CECs</a:t>
            </a:r>
          </a:p>
          <a:p>
            <a:r>
              <a:rPr lang="en-US" altLang="zh-CN" sz="2000" dirty="0">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lower DOC  less membrane fouling (reuse energy demand)</a:t>
            </a:r>
          </a:p>
          <a:p>
            <a:r>
              <a:rPr lang="en-US" altLang="zh-CN" sz="2000" dirty="0">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3.5 mg/L vs. ~7 mg/L for activated sludge</a:t>
            </a:r>
          </a:p>
          <a:p>
            <a:r>
              <a:rPr lang="en-US" altLang="zh-CN" sz="2000" dirty="0">
                <a:latin typeface="Century Gothic" panose="020B0502020202020204" pitchFamily="34" charset="0"/>
                <a:sym typeface="Wingdings" panose="05000000000000000000" pitchFamily="2" charset="2"/>
              </a:rPr>
              <a:t>	</a:t>
            </a:r>
            <a:r>
              <a:rPr lang="en-US" altLang="zh-CN" sz="2000" dirty="0" smtClean="0">
                <a:latin typeface="Century Gothic" panose="020B0502020202020204" pitchFamily="34" charset="0"/>
                <a:sym typeface="Wingdings" panose="05000000000000000000" pitchFamily="2" charset="2"/>
              </a:rPr>
              <a:t>	30% lower RO water flux decline than activated sludge</a:t>
            </a:r>
          </a:p>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r>
              <a:rPr lang="en-US" altLang="zh-CN" sz="2000" dirty="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b="45031"/>
          <a:stretch/>
        </p:blipFill>
        <p:spPr bwMode="auto">
          <a:xfrm>
            <a:off x="1250066" y="2834779"/>
            <a:ext cx="8861199" cy="3681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0423"/>
      </p:ext>
    </p:extLst>
  </p:cSld>
  <p:clrMapOvr>
    <a:masterClrMapping/>
  </p:clrMapOvr>
  <mc:AlternateContent xmlns:mc="http://schemas.openxmlformats.org/markup-compatibility/2006" xmlns:p14="http://schemas.microsoft.com/office/powerpoint/2010/main">
    <mc:Choice Requires="p14">
      <p:transition spd="slow" p14:dur="2000" advTm="86653"/>
    </mc:Choice>
    <mc:Fallback xmlns="">
      <p:transition spd="slow" advTm="8665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1"/>
          <p:cNvGrpSpPr/>
          <p:nvPr/>
        </p:nvGrpSpPr>
        <p:grpSpPr>
          <a:xfrm>
            <a:off x="7567475" y="636075"/>
            <a:ext cx="4535625" cy="1478631"/>
            <a:chOff x="7962900" y="617379"/>
            <a:chExt cx="4535625" cy="1478631"/>
          </a:xfrm>
        </p:grpSpPr>
        <p:grpSp>
          <p:nvGrpSpPr>
            <p:cNvPr id="27" name="组合 20"/>
            <p:cNvGrpSpPr/>
            <p:nvPr/>
          </p:nvGrpSpPr>
          <p:grpSpPr>
            <a:xfrm>
              <a:off x="7962900" y="637124"/>
              <a:ext cx="3078147" cy="1458886"/>
              <a:chOff x="7990292" y="959848"/>
              <a:chExt cx="3078147" cy="1458886"/>
            </a:xfrm>
          </p:grpSpPr>
          <p:pic>
            <p:nvPicPr>
              <p:cNvPr id="35" name="图片 21"/>
              <p:cNvPicPr>
                <a:picLocks noChangeAspect="1"/>
              </p:cNvPicPr>
              <p:nvPr/>
            </p:nvPicPr>
            <p:blipFill>
              <a:blip r:embed="rId3"/>
              <a:stretch>
                <a:fillRect/>
              </a:stretch>
            </p:blipFill>
            <p:spPr>
              <a:xfrm rot="20559489">
                <a:off x="7990292" y="1185286"/>
                <a:ext cx="1673132" cy="1052455"/>
              </a:xfrm>
              <a:prstGeom prst="rect">
                <a:avLst/>
              </a:prstGeom>
            </p:spPr>
          </p:pic>
          <p:sp>
            <p:nvSpPr>
              <p:cNvPr id="36" name="虚尾箭头 22"/>
              <p:cNvSpPr/>
              <p:nvPr/>
            </p:nvSpPr>
            <p:spPr>
              <a:xfrm>
                <a:off x="9532855" y="1625011"/>
                <a:ext cx="1157427" cy="437737"/>
              </a:xfrm>
              <a:prstGeom prst="stripedRightArrow">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右箭头 23"/>
              <p:cNvSpPr/>
              <p:nvPr/>
            </p:nvSpPr>
            <p:spPr>
              <a:xfrm>
                <a:off x="9532855" y="1224582"/>
                <a:ext cx="1064834" cy="380265"/>
              </a:xfrm>
              <a:prstGeom prst="bentArrow">
                <a:avLst>
                  <a:gd name="adj1" fmla="val 25000"/>
                  <a:gd name="adj2" fmla="val 30725"/>
                  <a:gd name="adj3" fmla="val 34638"/>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文本框 24"/>
              <p:cNvSpPr txBox="1"/>
              <p:nvPr/>
            </p:nvSpPr>
            <p:spPr>
              <a:xfrm>
                <a:off x="9602493" y="2049402"/>
                <a:ext cx="1418200" cy="369332"/>
              </a:xfrm>
              <a:prstGeom prst="rect">
                <a:avLst/>
              </a:prstGeom>
              <a:noFill/>
            </p:spPr>
            <p:txBody>
              <a:bodyPr wrap="square" rtlCol="0">
                <a:spAutoFit/>
              </a:bodyPr>
              <a:lstStyle/>
              <a:p>
                <a:r>
                  <a:rPr lang="en-US" altLang="zh-CN" dirty="0" smtClean="0">
                    <a:solidFill>
                      <a:schemeClr val="accent5"/>
                    </a:solidFill>
                    <a:latin typeface="Comic Sans MS" panose="030F0702030302020204" pitchFamily="66" charset="0"/>
                  </a:rPr>
                  <a:t>~85%</a:t>
                </a:r>
                <a:endParaRPr lang="zh-CN" altLang="en-US" dirty="0">
                  <a:solidFill>
                    <a:schemeClr val="accent5"/>
                  </a:solidFill>
                  <a:latin typeface="Comic Sans MS" panose="030F0702030302020204" pitchFamily="66" charset="0"/>
                </a:endParaRPr>
              </a:p>
            </p:txBody>
          </p:sp>
          <p:sp>
            <p:nvSpPr>
              <p:cNvPr id="45" name="文本框 25"/>
              <p:cNvSpPr txBox="1"/>
              <p:nvPr/>
            </p:nvSpPr>
            <p:spPr>
              <a:xfrm>
                <a:off x="9650239" y="959848"/>
                <a:ext cx="1418200" cy="307777"/>
              </a:xfrm>
              <a:prstGeom prst="rect">
                <a:avLst/>
              </a:prstGeom>
              <a:noFill/>
            </p:spPr>
            <p:txBody>
              <a:bodyPr wrap="square" rtlCol="0">
                <a:spAutoFit/>
              </a:bodyPr>
              <a:lstStyle/>
              <a:p>
                <a:r>
                  <a:rPr lang="en-US" altLang="zh-CN" sz="1400" dirty="0" smtClean="0">
                    <a:latin typeface="Comic Sans MS" panose="030F0702030302020204" pitchFamily="66" charset="0"/>
                  </a:rPr>
                  <a:t>~15%</a:t>
                </a:r>
                <a:endParaRPr lang="zh-CN" altLang="en-US" sz="1400" dirty="0">
                  <a:latin typeface="Comic Sans MS" panose="030F0702030302020204" pitchFamily="66" charset="0"/>
                </a:endParaRPr>
              </a:p>
            </p:txBody>
          </p:sp>
        </p:grpSp>
        <p:pic>
          <p:nvPicPr>
            <p:cNvPr id="28" name="图片 28"/>
            <p:cNvPicPr>
              <a:picLocks noChangeAspect="1"/>
            </p:cNvPicPr>
            <p:nvPr/>
          </p:nvPicPr>
          <p:blipFill>
            <a:blip r:embed="rId4"/>
            <a:stretch>
              <a:fillRect/>
            </a:stretch>
          </p:blipFill>
          <p:spPr>
            <a:xfrm>
              <a:off x="10737863" y="1166312"/>
              <a:ext cx="763094" cy="600557"/>
            </a:xfrm>
            <a:prstGeom prst="rect">
              <a:avLst/>
            </a:prstGeom>
          </p:spPr>
        </p:pic>
        <p:sp>
          <p:nvSpPr>
            <p:cNvPr id="29" name="文本框 27"/>
            <p:cNvSpPr txBox="1"/>
            <p:nvPr/>
          </p:nvSpPr>
          <p:spPr>
            <a:xfrm>
              <a:off x="10570297" y="815712"/>
              <a:ext cx="1578958" cy="369332"/>
            </a:xfrm>
            <a:prstGeom prst="rect">
              <a:avLst/>
            </a:prstGeom>
            <a:noFill/>
          </p:spPr>
          <p:txBody>
            <a:bodyPr wrap="none" rtlCol="0">
              <a:spAutoFit/>
            </a:bodyPr>
            <a:lstStyle/>
            <a:p>
              <a:r>
                <a:rPr lang="en-US" altLang="zh-CN" dirty="0" smtClean="0">
                  <a:latin typeface="Arial Rounded MT Bold" panose="020F0704030504030204" pitchFamily="34" charset="0"/>
                </a:rPr>
                <a:t>Concentrate</a:t>
              </a:r>
              <a:endParaRPr lang="zh-CN" altLang="en-US" dirty="0">
                <a:latin typeface="Arial Rounded MT Bold" panose="020F0704030504030204" pitchFamily="34" charset="0"/>
              </a:endParaRPr>
            </a:p>
          </p:txBody>
        </p:sp>
        <p:sp>
          <p:nvSpPr>
            <p:cNvPr id="31" name="文本框 30"/>
            <p:cNvSpPr txBox="1"/>
            <p:nvPr/>
          </p:nvSpPr>
          <p:spPr>
            <a:xfrm>
              <a:off x="10221026" y="617379"/>
              <a:ext cx="2277499" cy="307777"/>
            </a:xfrm>
            <a:prstGeom prst="rect">
              <a:avLst/>
            </a:prstGeom>
            <a:noFill/>
          </p:spPr>
          <p:txBody>
            <a:bodyPr wrap="square" rtlCol="0">
              <a:spAutoFit/>
            </a:bodyPr>
            <a:lstStyle/>
            <a:p>
              <a:r>
                <a:rPr lang="en-US" altLang="zh-CN" sz="1400" dirty="0" smtClean="0">
                  <a:solidFill>
                    <a:srgbClr val="FF0000"/>
                  </a:solidFill>
                  <a:latin typeface="Comic Sans MS" panose="030F0702030302020204" pitchFamily="66" charset="0"/>
                </a:rPr>
                <a:t>6.7-fold concentrated </a:t>
              </a:r>
              <a:endParaRPr lang="zh-CN" altLang="en-US" sz="1400" dirty="0">
                <a:solidFill>
                  <a:srgbClr val="FF0000"/>
                </a:solidFill>
                <a:latin typeface="Comic Sans MS" panose="030F0702030302020204" pitchFamily="66" charset="0"/>
              </a:endParaRPr>
            </a:p>
          </p:txBody>
        </p:sp>
        <p:sp>
          <p:nvSpPr>
            <p:cNvPr id="32" name="文本框 34"/>
            <p:cNvSpPr txBox="1"/>
            <p:nvPr/>
          </p:nvSpPr>
          <p:spPr>
            <a:xfrm>
              <a:off x="10646511" y="1630210"/>
              <a:ext cx="1261756" cy="369332"/>
            </a:xfrm>
            <a:prstGeom prst="rect">
              <a:avLst/>
            </a:prstGeom>
            <a:noFill/>
          </p:spPr>
          <p:txBody>
            <a:bodyPr wrap="none" rtlCol="0">
              <a:spAutoFit/>
            </a:bodyPr>
            <a:lstStyle/>
            <a:p>
              <a:r>
                <a:rPr lang="en-US" altLang="zh-CN" dirty="0">
                  <a:solidFill>
                    <a:schemeClr val="accent1"/>
                  </a:solidFill>
                  <a:latin typeface="Arial Rounded MT Bold" panose="020F0704030504030204" pitchFamily="34" charset="0"/>
                </a:rPr>
                <a:t>P</a:t>
              </a:r>
              <a:r>
                <a:rPr lang="en-US" altLang="zh-CN" dirty="0" smtClean="0">
                  <a:solidFill>
                    <a:schemeClr val="accent1"/>
                  </a:solidFill>
                  <a:latin typeface="Arial Rounded MT Bold" panose="020F0704030504030204" pitchFamily="34" charset="0"/>
                </a:rPr>
                <a:t>ermeate</a:t>
              </a:r>
              <a:endParaRPr lang="zh-CN" altLang="en-US" dirty="0">
                <a:solidFill>
                  <a:schemeClr val="accent1"/>
                </a:solidFill>
                <a:latin typeface="Arial Rounded MT Bold" panose="020F0704030504030204" pitchFamily="34" charset="0"/>
              </a:endParaRPr>
            </a:p>
          </p:txBody>
        </p:sp>
      </p:grpSp>
      <p:sp>
        <p:nvSpPr>
          <p:cNvPr id="5" name="文本框 4"/>
          <p:cNvSpPr txBox="1"/>
          <p:nvPr/>
        </p:nvSpPr>
        <p:spPr>
          <a:xfrm>
            <a:off x="11775070" y="6692050"/>
            <a:ext cx="368300" cy="369332"/>
          </a:xfrm>
          <a:prstGeom prst="rect">
            <a:avLst/>
          </a:prstGeom>
          <a:noFill/>
        </p:spPr>
        <p:txBody>
          <a:bodyPr wrap="square" rtlCol="0">
            <a:spAutoFit/>
          </a:bodyPr>
          <a:lstStyle/>
          <a:p>
            <a:r>
              <a:rPr lang="en-US" altLang="zh-CN" dirty="0" smtClean="0">
                <a:latin typeface="Arial Rounded MT Bold" panose="020F0704030504030204" pitchFamily="34" charset="0"/>
              </a:rPr>
              <a:t>3</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1800" y="147132"/>
            <a:ext cx="11671300" cy="400110"/>
          </a:xfrm>
          <a:prstGeom prst="rect">
            <a:avLst/>
          </a:prstGeom>
          <a:noFill/>
        </p:spPr>
        <p:txBody>
          <a:bodyPr wrap="square" rtlCol="0">
            <a:spAutoFit/>
          </a:bodyPr>
          <a:lstStyle/>
          <a:p>
            <a:r>
              <a:rPr lang="en-US" altLang="zh-CN" sz="2000" b="1" dirty="0" smtClean="0">
                <a:solidFill>
                  <a:srgbClr val="C00000"/>
                </a:solidFill>
                <a:latin typeface="Century Gothic" panose="020B0502020202020204" pitchFamily="34" charset="0"/>
              </a:rPr>
              <a:t>Efficient Treatment Trains – Pilot-test at Valley Water</a:t>
            </a:r>
            <a:endParaRPr lang="en-US" altLang="zh-CN" sz="2000" dirty="0">
              <a:latin typeface="Century Gothic" panose="020B0502020202020204" pitchFamily="34" charset="0"/>
            </a:endParaRPr>
          </a:p>
        </p:txBody>
      </p:sp>
      <p:sp>
        <p:nvSpPr>
          <p:cNvPr id="17" name="文本框 16"/>
          <p:cNvSpPr txBox="1"/>
          <p:nvPr/>
        </p:nvSpPr>
        <p:spPr>
          <a:xfrm>
            <a:off x="292053" y="648986"/>
            <a:ext cx="11114728" cy="1261884"/>
          </a:xfrm>
          <a:prstGeom prst="rect">
            <a:avLst/>
          </a:prstGeom>
          <a:noFill/>
        </p:spPr>
        <p:txBody>
          <a:bodyPr wrap="square" rtlCol="0">
            <a:spAutoFit/>
          </a:bodyPr>
          <a:lstStyle/>
          <a:p>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r>
              <a:rPr lang="en-US" altLang="zh-CN" sz="2000" dirty="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
        <p:nvSpPr>
          <p:cNvPr id="25" name="Rounded Rectangle 24"/>
          <p:cNvSpPr/>
          <p:nvPr/>
        </p:nvSpPr>
        <p:spPr>
          <a:xfrm>
            <a:off x="268639" y="4734233"/>
            <a:ext cx="12153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cxnSp>
        <p:nvCxnSpPr>
          <p:cNvPr id="26" name="Straight Arrow Connector 25"/>
          <p:cNvCxnSpPr/>
          <p:nvPr/>
        </p:nvCxnSpPr>
        <p:spPr>
          <a:xfrm flipV="1">
            <a:off x="1292757" y="5191432"/>
            <a:ext cx="672418"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965175" y="4687934"/>
            <a:ext cx="1446835" cy="114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Anaerobic</a:t>
            </a:r>
          </a:p>
          <a:p>
            <a:pPr algn="ctr"/>
            <a:r>
              <a:rPr lang="en-US" dirty="0" smtClean="0"/>
              <a:t>Secondary</a:t>
            </a:r>
            <a:endParaRPr lang="en-US" dirty="0"/>
          </a:p>
        </p:txBody>
      </p:sp>
      <p:cxnSp>
        <p:nvCxnSpPr>
          <p:cNvPr id="33" name="Straight Arrow Connector 32"/>
          <p:cNvCxnSpPr>
            <a:stCxn id="30" idx="3"/>
            <a:endCxn id="34" idx="1"/>
          </p:cNvCxnSpPr>
          <p:nvPr/>
        </p:nvCxnSpPr>
        <p:spPr>
          <a:xfrm flipV="1">
            <a:off x="3412010" y="5203008"/>
            <a:ext cx="1514959" cy="5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926969" y="4745808"/>
            <a:ext cx="144683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Aerobic MBR</a:t>
            </a:r>
          </a:p>
          <a:p>
            <a:pPr algn="ctr"/>
            <a:r>
              <a:rPr lang="en-US" dirty="0" err="1" smtClean="0"/>
              <a:t>Nitr</a:t>
            </a:r>
            <a:r>
              <a:rPr lang="en-US" dirty="0" smtClean="0"/>
              <a:t>/</a:t>
            </a:r>
            <a:r>
              <a:rPr lang="en-US" dirty="0" err="1" smtClean="0"/>
              <a:t>Denitr</a:t>
            </a:r>
            <a:endParaRPr lang="en-US" dirty="0"/>
          </a:p>
        </p:txBody>
      </p:sp>
      <p:cxnSp>
        <p:nvCxnSpPr>
          <p:cNvPr id="37" name="Straight Arrow Connector 36"/>
          <p:cNvCxnSpPr>
            <a:stCxn id="34" idx="3"/>
            <a:endCxn id="38" idx="1"/>
          </p:cNvCxnSpPr>
          <p:nvPr/>
        </p:nvCxnSpPr>
        <p:spPr>
          <a:xfrm>
            <a:off x="6373804" y="5203008"/>
            <a:ext cx="1787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8161610" y="4745808"/>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endParaRPr lang="en-US" dirty="0"/>
          </a:p>
        </p:txBody>
      </p:sp>
      <p:sp>
        <p:nvSpPr>
          <p:cNvPr id="39" name="Rounded Rectangle 38"/>
          <p:cNvSpPr/>
          <p:nvPr/>
        </p:nvSpPr>
        <p:spPr>
          <a:xfrm>
            <a:off x="9456046" y="4734233"/>
            <a:ext cx="9124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AOP</a:t>
            </a:r>
            <a:endParaRPr lang="en-US" dirty="0"/>
          </a:p>
        </p:txBody>
      </p:sp>
      <p:cxnSp>
        <p:nvCxnSpPr>
          <p:cNvPr id="41" name="Straight Arrow Connector 40"/>
          <p:cNvCxnSpPr/>
          <p:nvPr/>
        </p:nvCxnSpPr>
        <p:spPr>
          <a:xfrm flipV="1">
            <a:off x="8999811" y="5197221"/>
            <a:ext cx="456235" cy="5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flipH="1">
            <a:off x="7933492" y="5727299"/>
            <a:ext cx="2903896" cy="369332"/>
          </a:xfrm>
          <a:prstGeom prst="rect">
            <a:avLst/>
          </a:prstGeom>
          <a:noFill/>
        </p:spPr>
        <p:txBody>
          <a:bodyPr wrap="square" rtlCol="0">
            <a:spAutoFit/>
          </a:bodyPr>
          <a:lstStyle/>
          <a:p>
            <a:pPr algn="ctr"/>
            <a:r>
              <a:rPr lang="en-US" dirty="0" smtClean="0"/>
              <a:t>Potable Reuse Train</a:t>
            </a:r>
            <a:endParaRPr lang="en-US" dirty="0"/>
          </a:p>
        </p:txBody>
      </p:sp>
      <p:cxnSp>
        <p:nvCxnSpPr>
          <p:cNvPr id="44" name="Straight Arrow Connector 43"/>
          <p:cNvCxnSpPr>
            <a:stCxn id="39" idx="3"/>
          </p:cNvCxnSpPr>
          <p:nvPr/>
        </p:nvCxnSpPr>
        <p:spPr>
          <a:xfrm>
            <a:off x="10368516" y="5191433"/>
            <a:ext cx="357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10750482" y="4868267"/>
            <a:ext cx="1176088" cy="646331"/>
          </a:xfrm>
          <a:prstGeom prst="rect">
            <a:avLst/>
          </a:prstGeom>
          <a:noFill/>
        </p:spPr>
        <p:txBody>
          <a:bodyPr wrap="square" rtlCol="0">
            <a:spAutoFit/>
          </a:bodyPr>
          <a:lstStyle/>
          <a:p>
            <a:pPr algn="ctr"/>
            <a:r>
              <a:rPr lang="en-US" dirty="0" smtClean="0"/>
              <a:t>Potable</a:t>
            </a:r>
          </a:p>
          <a:p>
            <a:pPr algn="ctr"/>
            <a:r>
              <a:rPr lang="en-US" dirty="0" smtClean="0"/>
              <a:t>water</a:t>
            </a:r>
            <a:endParaRPr lang="en-US" dirty="0"/>
          </a:p>
        </p:txBody>
      </p:sp>
      <p:cxnSp>
        <p:nvCxnSpPr>
          <p:cNvPr id="50" name="Straight Arrow Connector 49"/>
          <p:cNvCxnSpPr/>
          <p:nvPr/>
        </p:nvCxnSpPr>
        <p:spPr>
          <a:xfrm>
            <a:off x="7933492" y="5260881"/>
            <a:ext cx="0" cy="665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flipH="1">
            <a:off x="7249140" y="5978511"/>
            <a:ext cx="1343774" cy="923330"/>
          </a:xfrm>
          <a:prstGeom prst="rect">
            <a:avLst/>
          </a:prstGeom>
          <a:noFill/>
        </p:spPr>
        <p:txBody>
          <a:bodyPr wrap="square" rtlCol="0">
            <a:spAutoFit/>
          </a:bodyPr>
          <a:lstStyle/>
          <a:p>
            <a:pPr algn="ctr"/>
            <a:r>
              <a:rPr lang="en-US" dirty="0" smtClean="0"/>
              <a:t>RO </a:t>
            </a:r>
          </a:p>
          <a:p>
            <a:pPr algn="ctr"/>
            <a:r>
              <a:rPr lang="en-US" dirty="0" smtClean="0"/>
              <a:t>Concentrate</a:t>
            </a:r>
          </a:p>
          <a:p>
            <a:pPr algn="ctr"/>
            <a:r>
              <a:rPr lang="en-US" dirty="0"/>
              <a:t>D</a:t>
            </a:r>
            <a:r>
              <a:rPr lang="en-US" dirty="0" smtClean="0"/>
              <a:t>ischarge</a:t>
            </a:r>
            <a:endParaRPr lang="en-US" dirty="0"/>
          </a:p>
        </p:txBody>
      </p:sp>
      <p:sp>
        <p:nvSpPr>
          <p:cNvPr id="2" name="Rectangle 1"/>
          <p:cNvSpPr/>
          <p:nvPr/>
        </p:nvSpPr>
        <p:spPr>
          <a:xfrm>
            <a:off x="7639291" y="5926425"/>
            <a:ext cx="45719" cy="6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245752" y="5926425"/>
            <a:ext cx="1319514" cy="931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16"/>
          <p:cNvSpPr txBox="1"/>
          <p:nvPr/>
        </p:nvSpPr>
        <p:spPr>
          <a:xfrm>
            <a:off x="292053" y="648986"/>
            <a:ext cx="11114728" cy="1877437"/>
          </a:xfrm>
          <a:prstGeom prst="rect">
            <a:avLst/>
          </a:prstGeom>
          <a:noFill/>
        </p:spPr>
        <p:txBody>
          <a:bodyPr wrap="square" rtlCol="0">
            <a:spAutoFit/>
          </a:bodyPr>
          <a:lstStyle/>
          <a:p>
            <a:r>
              <a:rPr lang="en-US" altLang="zh-CN" sz="2000" dirty="0" smtClean="0">
                <a:solidFill>
                  <a:schemeClr val="accent5"/>
                </a:solidFill>
                <a:latin typeface="Century Gothic" panose="020B0502020202020204" pitchFamily="34" charset="0"/>
              </a:rPr>
              <a:t>Is RO concentrate treatment a burden or a benefit?</a:t>
            </a:r>
            <a:endParaRPr lang="en-US" altLang="zh-CN" sz="2000" dirty="0" smtClean="0">
              <a:solidFill>
                <a:schemeClr val="accent5"/>
              </a:solidFill>
              <a:latin typeface="Century Gothic" panose="020B0502020202020204" pitchFamily="34" charset="0"/>
            </a:endParaRPr>
          </a:p>
          <a:p>
            <a:endParaRPr lang="en-US" altLang="zh-CN" sz="2000" dirty="0" smtClean="0">
              <a:solidFill>
                <a:schemeClr val="accent5"/>
              </a:solidFill>
              <a:latin typeface="Century Gothic" panose="020B0502020202020204" pitchFamily="34" charset="0"/>
            </a:endParaRPr>
          </a:p>
          <a:p>
            <a:r>
              <a:rPr lang="en-US" altLang="zh-CN" sz="2000" dirty="0">
                <a:solidFill>
                  <a:schemeClr val="accent5"/>
                </a:solidFill>
                <a:latin typeface="Century Gothic" panose="020B0502020202020204" pitchFamily="34" charset="0"/>
                <a:sym typeface="Wingdings" panose="05000000000000000000" pitchFamily="2" charset="2"/>
              </a:rPr>
              <a:t>	</a:t>
            </a:r>
            <a:r>
              <a:rPr lang="en-US" altLang="zh-CN" sz="2000" dirty="0">
                <a:solidFill>
                  <a:schemeClr val="accent5"/>
                </a:solidFill>
                <a:latin typeface="Century Gothic" panose="020B0502020202020204" pitchFamily="34" charset="0"/>
              </a:rPr>
              <a:t>	</a:t>
            </a:r>
            <a:r>
              <a:rPr lang="en-US" altLang="zh-CN" sz="2000" dirty="0" smtClean="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r>
              <a:rPr lang="en-US" altLang="zh-CN" sz="2000" dirty="0">
                <a:solidFill>
                  <a:schemeClr val="accent5"/>
                </a:solidFill>
                <a:latin typeface="Century Gothic" panose="020B0502020202020204" pitchFamily="34" charset="0"/>
              </a:rPr>
              <a:t>	</a:t>
            </a:r>
            <a:endParaRPr lang="en-US" altLang="zh-CN" sz="2000" dirty="0" smtClean="0">
              <a:solidFill>
                <a:schemeClr val="accent5"/>
              </a:solidFill>
              <a:latin typeface="Century Gothic" panose="020B0502020202020204" pitchFamily="34" charset="0"/>
            </a:endParaRPr>
          </a:p>
          <a:p>
            <a:endParaRPr lang="en-US" altLang="zh-CN" dirty="0">
              <a:latin typeface="Century Gothic" panose="020B0502020202020204" pitchFamily="34" charset="0"/>
            </a:endParaRPr>
          </a:p>
          <a:p>
            <a:pPr marL="342900" indent="-342900">
              <a:buAutoNum type="arabicPeriod"/>
            </a:pPr>
            <a:endParaRPr lang="zh-CN" altLang="en-US" dirty="0">
              <a:latin typeface="Century Gothic" panose="020B0502020202020204" pitchFamily="34" charset="0"/>
            </a:endParaRPr>
          </a:p>
        </p:txBody>
      </p:sp>
      <p:sp>
        <p:nvSpPr>
          <p:cNvPr id="23" name="文本框 5"/>
          <p:cNvSpPr txBox="1"/>
          <p:nvPr/>
        </p:nvSpPr>
        <p:spPr>
          <a:xfrm>
            <a:off x="366093" y="1212122"/>
            <a:ext cx="11040687" cy="2585323"/>
          </a:xfrm>
          <a:prstGeom prst="rect">
            <a:avLst/>
          </a:prstGeom>
          <a:noFill/>
        </p:spPr>
        <p:txBody>
          <a:bodyPr wrap="square" rtlCol="0">
            <a:spAutoFit/>
          </a:bodyPr>
          <a:lstStyle/>
          <a:p>
            <a:pPr marL="342900" indent="-342900">
              <a:buAutoNum type="arabicPeriod"/>
            </a:pPr>
            <a:r>
              <a:rPr lang="en-US" altLang="zh-CN" dirty="0" smtClean="0">
                <a:latin typeface="Century Gothic" panose="020B0502020202020204" pitchFamily="34" charset="0"/>
              </a:rPr>
              <a:t>High salinity (~4000 mg/L TDS, 35000 mg/L in sea water);</a:t>
            </a:r>
          </a:p>
          <a:p>
            <a:endParaRPr lang="en-US" altLang="zh-CN" dirty="0" smtClean="0">
              <a:latin typeface="Century Gothic" panose="020B0502020202020204" pitchFamily="34" charset="0"/>
            </a:endParaRPr>
          </a:p>
          <a:p>
            <a:pPr marL="342900" indent="-342900">
              <a:buAutoNum type="arabicPeriod" startAt="2"/>
            </a:pPr>
            <a:r>
              <a:rPr lang="en-US" altLang="zh-CN" dirty="0" smtClean="0">
                <a:latin typeface="Century Gothic" panose="020B0502020202020204" pitchFamily="34" charset="0"/>
              </a:rPr>
              <a:t>Elevated organics (~40 mg/L DOC) and inorganics (~70 mg/L nitrate);</a:t>
            </a:r>
          </a:p>
          <a:p>
            <a:pPr marL="342900" indent="-342900">
              <a:buAutoNum type="arabicPeriod" startAt="2"/>
            </a:pPr>
            <a:endParaRPr lang="en-US" altLang="zh-CN" dirty="0" smtClean="0">
              <a:latin typeface="Century Gothic" panose="020B0502020202020204" pitchFamily="34" charset="0"/>
            </a:endParaRPr>
          </a:p>
          <a:p>
            <a:pPr marL="342900" indent="-342900">
              <a:buAutoNum type="arabicPeriod" startAt="2"/>
            </a:pPr>
            <a:r>
              <a:rPr lang="en-US" altLang="zh-CN" dirty="0" smtClean="0">
                <a:latin typeface="Century Gothic" panose="020B0502020202020204" pitchFamily="34" charset="0"/>
              </a:rPr>
              <a:t>Inland: high salinity is main challenge for disposal</a:t>
            </a:r>
          </a:p>
          <a:p>
            <a:r>
              <a:rPr lang="en-US" altLang="zh-CN" dirty="0">
                <a:latin typeface="Century Gothic" panose="020B0502020202020204" pitchFamily="34" charset="0"/>
              </a:rPr>
              <a:t> </a:t>
            </a:r>
            <a:r>
              <a:rPr lang="en-US" altLang="zh-CN" dirty="0" smtClean="0">
                <a:latin typeface="Century Gothic" panose="020B0502020202020204" pitchFamily="34" charset="0"/>
              </a:rPr>
              <a:t>    Coastal: high concentration of pollutants hinders disposal to </a:t>
            </a:r>
            <a:r>
              <a:rPr lang="en-US" altLang="zh-CN" dirty="0" smtClean="0">
                <a:latin typeface="Century Gothic" panose="020B0502020202020204" pitchFamily="34" charset="0"/>
              </a:rPr>
              <a:t>ocean </a:t>
            </a:r>
            <a:r>
              <a:rPr lang="en-US" altLang="zh-CN" dirty="0" smtClean="0">
                <a:latin typeface="Century Gothic" panose="020B0502020202020204" pitchFamily="34" charset="0"/>
                <a:sym typeface="Wingdings" panose="05000000000000000000" pitchFamily="2" charset="2"/>
              </a:rPr>
              <a:t> concerns over toxicity</a:t>
            </a:r>
            <a:endParaRPr lang="en-US" altLang="zh-CN" dirty="0" smtClean="0">
              <a:latin typeface="Century Gothic" panose="020B0502020202020204" pitchFamily="34" charset="0"/>
            </a:endParaRPr>
          </a:p>
          <a:p>
            <a:endParaRPr lang="en-US" altLang="zh-CN" dirty="0">
              <a:latin typeface="Century Gothic" panose="020B0502020202020204" pitchFamily="34" charset="0"/>
            </a:endParaRPr>
          </a:p>
          <a:p>
            <a:r>
              <a:rPr lang="en-US" altLang="zh-CN" dirty="0" smtClean="0">
                <a:latin typeface="Century Gothic" panose="020B0502020202020204" pitchFamily="34" charset="0"/>
              </a:rPr>
              <a:t>BUT… contaminants and nutrients concentrated 6.7-fold </a:t>
            </a:r>
            <a:r>
              <a:rPr lang="en-US" altLang="zh-CN" dirty="0" smtClean="0">
                <a:latin typeface="Century Gothic" panose="020B0502020202020204" pitchFamily="34" charset="0"/>
                <a:sym typeface="Wingdings" panose="05000000000000000000" pitchFamily="2" charset="2"/>
              </a:rPr>
              <a:t> treat ~1/7 the flow!</a:t>
            </a:r>
          </a:p>
          <a:p>
            <a:r>
              <a:rPr lang="en-US" altLang="zh-CN" dirty="0">
                <a:latin typeface="Century Gothic" panose="020B0502020202020204" pitchFamily="34" charset="0"/>
                <a:sym typeface="Wingdings" panose="05000000000000000000" pitchFamily="2" charset="2"/>
              </a:rPr>
              <a:t>	</a:t>
            </a:r>
            <a:r>
              <a:rPr lang="en-US" altLang="zh-CN" dirty="0" smtClean="0">
                <a:latin typeface="Century Gothic" panose="020B0502020202020204" pitchFamily="34" charset="0"/>
                <a:sym typeface="Wingdings" panose="05000000000000000000" pitchFamily="2" charset="2"/>
              </a:rPr>
              <a:t>shrink the capital cost and footprint to eliminate nutrients/contaminants?</a:t>
            </a:r>
            <a:endParaRPr lang="en-US" altLang="zh-CN" dirty="0" smtClean="0">
              <a:latin typeface="Century Gothic" panose="020B0502020202020204" pitchFamily="34" charset="0"/>
            </a:endParaRPr>
          </a:p>
        </p:txBody>
      </p:sp>
    </p:spTree>
    <p:extLst>
      <p:ext uri="{BB962C8B-B14F-4D97-AF65-F5344CB8AC3E}">
        <p14:creationId xmlns:p14="http://schemas.microsoft.com/office/powerpoint/2010/main" val="1668991133"/>
      </p:ext>
    </p:extLst>
  </p:cSld>
  <p:clrMapOvr>
    <a:masterClrMapping/>
  </p:clrMapOvr>
  <mc:AlternateContent xmlns:mc="http://schemas.openxmlformats.org/markup-compatibility/2006" xmlns:p14="http://schemas.microsoft.com/office/powerpoint/2010/main">
    <mc:Choice Requires="p14">
      <p:transition spd="slow" p14:dur="2000" advTm="86653"/>
    </mc:Choice>
    <mc:Fallback xmlns="">
      <p:transition spd="slow" advTm="8665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2763" y="1865161"/>
            <a:ext cx="6822015" cy="4499238"/>
          </a:xfrm>
          <a:prstGeom prst="rect">
            <a:avLst/>
          </a:prstGeom>
        </p:spPr>
      </p:pic>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11</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Pilot-scale </a:t>
            </a:r>
            <a:r>
              <a:rPr lang="en-US" altLang="zh-CN" sz="2000" dirty="0" smtClean="0">
                <a:latin typeface="Century Gothic" panose="020B0502020202020204" pitchFamily="34" charset="0"/>
              </a:rPr>
              <a:t>O</a:t>
            </a:r>
            <a:r>
              <a:rPr lang="en-US" altLang="zh-CN" sz="2000" baseline="-25000" dirty="0" smtClean="0">
                <a:latin typeface="Century Gothic" panose="020B0502020202020204" pitchFamily="34" charset="0"/>
              </a:rPr>
              <a:t>3</a:t>
            </a:r>
            <a:r>
              <a:rPr lang="en-US" altLang="zh-CN" sz="2000" dirty="0" smtClean="0">
                <a:latin typeface="Century Gothic" panose="020B0502020202020204" pitchFamily="34" charset="0"/>
              </a:rPr>
              <a:t>/BAC unit </a:t>
            </a:r>
            <a:endParaRPr lang="en-US" altLang="zh-CN" sz="2000" dirty="0">
              <a:latin typeface="Century Gothic" panose="020B0502020202020204" pitchFamily="34" charset="0"/>
            </a:endParaRPr>
          </a:p>
        </p:txBody>
      </p:sp>
      <p:grpSp>
        <p:nvGrpSpPr>
          <p:cNvPr id="43" name="组合 42">
            <a:extLst>
              <a:ext uri="{FF2B5EF4-FFF2-40B4-BE49-F238E27FC236}">
                <a16:creationId xmlns="" xmlns:a16="http://schemas.microsoft.com/office/drawing/2014/main" id="{1B7A5F26-297C-45D4-ADAE-EA4832337D28}"/>
              </a:ext>
            </a:extLst>
          </p:cNvPr>
          <p:cNvGrpSpPr/>
          <p:nvPr/>
        </p:nvGrpSpPr>
        <p:grpSpPr>
          <a:xfrm>
            <a:off x="6685834" y="1435953"/>
            <a:ext cx="949802" cy="526630"/>
            <a:chOff x="3375672" y="1524239"/>
            <a:chExt cx="1107489" cy="606520"/>
          </a:xfrm>
        </p:grpSpPr>
        <p:sp>
          <p:nvSpPr>
            <p:cNvPr id="47" name="图文框 46">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cs typeface="+mn-ea"/>
                <a:sym typeface="+mn-lt"/>
              </a:endParaRPr>
            </a:p>
          </p:txBody>
        </p:sp>
        <p:sp>
          <p:nvSpPr>
            <p:cNvPr id="48" name="等腰三角形 47">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cs typeface="+mn-ea"/>
                <a:sym typeface="+mn-lt"/>
              </a:endParaRPr>
            </a:p>
          </p:txBody>
        </p:sp>
        <p:sp>
          <p:nvSpPr>
            <p:cNvPr id="50" name="文本框 49">
              <a:extLst>
                <a:ext uri="{FF2B5EF4-FFF2-40B4-BE49-F238E27FC236}">
                  <a16:creationId xmlns="" xmlns:a16="http://schemas.microsoft.com/office/drawing/2014/main" id="{89086729-7E21-4086-901A-9022E298F79D}"/>
                </a:ext>
              </a:extLst>
            </p:cNvPr>
            <p:cNvSpPr txBox="1"/>
            <p:nvPr/>
          </p:nvSpPr>
          <p:spPr>
            <a:xfrm>
              <a:off x="3375672" y="1560440"/>
              <a:ext cx="1072912" cy="531700"/>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tx1">
                      <a:lumMod val="75000"/>
                      <a:lumOff val="25000"/>
                    </a:schemeClr>
                  </a:solidFill>
                  <a:cs typeface="+mn-ea"/>
                  <a:sym typeface="+mn-lt"/>
                </a:rPr>
                <a:t>01</a:t>
              </a:r>
              <a:endParaRPr lang="zh-CN" altLang="en-US" sz="2400" dirty="0">
                <a:solidFill>
                  <a:schemeClr val="tx1">
                    <a:lumMod val="75000"/>
                    <a:lumOff val="25000"/>
                  </a:schemeClr>
                </a:solidFill>
                <a:cs typeface="+mn-ea"/>
                <a:sym typeface="+mn-lt"/>
              </a:endParaRPr>
            </a:p>
          </p:txBody>
        </p:sp>
      </p:grpSp>
      <p:sp>
        <p:nvSpPr>
          <p:cNvPr id="6" name="文本框 5"/>
          <p:cNvSpPr txBox="1"/>
          <p:nvPr/>
        </p:nvSpPr>
        <p:spPr>
          <a:xfrm>
            <a:off x="7668861" y="1345102"/>
            <a:ext cx="4662475" cy="707886"/>
          </a:xfrm>
          <a:prstGeom prst="rect">
            <a:avLst/>
          </a:prstGeom>
          <a:noFill/>
        </p:spPr>
        <p:txBody>
          <a:bodyPr wrap="square" rtlCol="0">
            <a:spAutoFit/>
          </a:bodyPr>
          <a:lstStyle/>
          <a:p>
            <a:r>
              <a:rPr lang="en-US" altLang="zh-CN" sz="2000" dirty="0" smtClean="0">
                <a:latin typeface="Century Gothic" panose="020B0502020202020204" pitchFamily="34" charset="0"/>
              </a:rPr>
              <a:t>Fed with </a:t>
            </a:r>
            <a:r>
              <a:rPr lang="en-US" altLang="zh-CN" sz="2000" dirty="0" err="1" smtClean="0">
                <a:latin typeface="Century Gothic" panose="020B0502020202020204" pitchFamily="34" charset="0"/>
              </a:rPr>
              <a:t>ozonated</a:t>
            </a:r>
            <a:r>
              <a:rPr lang="en-US" altLang="zh-CN" sz="2000" dirty="0" smtClean="0">
                <a:latin typeface="Century Gothic" panose="020B0502020202020204" pitchFamily="34" charset="0"/>
              </a:rPr>
              <a:t> RO concentrate (20 mg/L O</a:t>
            </a:r>
            <a:r>
              <a:rPr lang="en-US" altLang="zh-CN" sz="2000" baseline="-25000" dirty="0" smtClean="0">
                <a:latin typeface="Century Gothic" panose="020B0502020202020204" pitchFamily="34" charset="0"/>
              </a:rPr>
              <a:t>3</a:t>
            </a:r>
            <a:r>
              <a:rPr lang="en-US" altLang="zh-CN" sz="2000" dirty="0" smtClean="0">
                <a:latin typeface="Century Gothic" panose="020B0502020202020204" pitchFamily="34" charset="0"/>
              </a:rPr>
              <a:t>)</a:t>
            </a:r>
            <a:r>
              <a:rPr lang="en-US" altLang="zh-CN" sz="2000" baseline="-25000" dirty="0" smtClean="0">
                <a:latin typeface="Century Gothic" panose="020B0502020202020204" pitchFamily="34" charset="0"/>
              </a:rPr>
              <a:t> </a:t>
            </a:r>
            <a:r>
              <a:rPr lang="en-US" altLang="zh-CN" sz="2000" dirty="0" smtClean="0">
                <a:latin typeface="Century Gothic" panose="020B0502020202020204" pitchFamily="34" charset="0"/>
              </a:rPr>
              <a:t>for 7 months</a:t>
            </a:r>
            <a:endParaRPr lang="zh-CN" altLang="en-US" sz="2000" dirty="0">
              <a:latin typeface="Century Gothic" panose="020B0502020202020204" pitchFamily="34" charset="0"/>
            </a:endParaRPr>
          </a:p>
        </p:txBody>
      </p:sp>
      <p:pic>
        <p:nvPicPr>
          <p:cNvPr id="8" name="图片 7"/>
          <p:cNvPicPr>
            <a:picLocks noChangeAspect="1"/>
          </p:cNvPicPr>
          <p:nvPr/>
        </p:nvPicPr>
        <p:blipFill>
          <a:blip r:embed="rId4"/>
          <a:stretch>
            <a:fillRect/>
          </a:stretch>
        </p:blipFill>
        <p:spPr>
          <a:xfrm>
            <a:off x="7399142" y="2084421"/>
            <a:ext cx="4489921" cy="2509555"/>
          </a:xfrm>
          <a:prstGeom prst="rect">
            <a:avLst/>
          </a:prstGeom>
        </p:spPr>
      </p:pic>
      <p:cxnSp>
        <p:nvCxnSpPr>
          <p:cNvPr id="53" name="直接连接符 52"/>
          <p:cNvCxnSpPr/>
          <p:nvPr/>
        </p:nvCxnSpPr>
        <p:spPr>
          <a:xfrm>
            <a:off x="7734176" y="2029582"/>
            <a:ext cx="4320000" cy="169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4" name="组合 53">
            <a:extLst>
              <a:ext uri="{FF2B5EF4-FFF2-40B4-BE49-F238E27FC236}">
                <a16:creationId xmlns="" xmlns:a16="http://schemas.microsoft.com/office/drawing/2014/main" id="{1B7A5F26-297C-45D4-ADAE-EA4832337D28}"/>
              </a:ext>
            </a:extLst>
          </p:cNvPr>
          <p:cNvGrpSpPr/>
          <p:nvPr/>
        </p:nvGrpSpPr>
        <p:grpSpPr>
          <a:xfrm>
            <a:off x="6624874" y="4915515"/>
            <a:ext cx="949802" cy="526630"/>
            <a:chOff x="3375672" y="1524239"/>
            <a:chExt cx="1107489" cy="606520"/>
          </a:xfrm>
        </p:grpSpPr>
        <p:sp>
          <p:nvSpPr>
            <p:cNvPr id="57" name="图文框 56">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cs typeface="+mn-ea"/>
                <a:sym typeface="+mn-lt"/>
              </a:endParaRPr>
            </a:p>
          </p:txBody>
        </p:sp>
        <p:sp>
          <p:nvSpPr>
            <p:cNvPr id="58" name="等腰三角形 57">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cs typeface="+mn-ea"/>
                <a:sym typeface="+mn-lt"/>
              </a:endParaRPr>
            </a:p>
          </p:txBody>
        </p:sp>
        <p:sp>
          <p:nvSpPr>
            <p:cNvPr id="59" name="文本框 58">
              <a:extLst>
                <a:ext uri="{FF2B5EF4-FFF2-40B4-BE49-F238E27FC236}">
                  <a16:creationId xmlns="" xmlns:a16="http://schemas.microsoft.com/office/drawing/2014/main" id="{89086729-7E21-4086-901A-9022E298F79D}"/>
                </a:ext>
              </a:extLst>
            </p:cNvPr>
            <p:cNvSpPr txBox="1"/>
            <p:nvPr/>
          </p:nvSpPr>
          <p:spPr>
            <a:xfrm>
              <a:off x="3375672" y="1560440"/>
              <a:ext cx="1072912" cy="531700"/>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tx1">
                      <a:lumMod val="75000"/>
                      <a:lumOff val="25000"/>
                    </a:schemeClr>
                  </a:solidFill>
                  <a:cs typeface="+mn-ea"/>
                  <a:sym typeface="+mn-lt"/>
                </a:rPr>
                <a:t>02</a:t>
              </a:r>
              <a:endParaRPr lang="zh-CN" altLang="en-US" sz="2400" dirty="0">
                <a:solidFill>
                  <a:schemeClr val="tx1">
                    <a:lumMod val="75000"/>
                    <a:lumOff val="25000"/>
                  </a:schemeClr>
                </a:solidFill>
                <a:cs typeface="+mn-ea"/>
                <a:sym typeface="+mn-lt"/>
              </a:endParaRPr>
            </a:p>
          </p:txBody>
        </p:sp>
      </p:grpSp>
      <p:sp>
        <p:nvSpPr>
          <p:cNvPr id="60" name="文本框 59"/>
          <p:cNvSpPr txBox="1"/>
          <p:nvPr/>
        </p:nvSpPr>
        <p:spPr>
          <a:xfrm>
            <a:off x="7607901" y="4680971"/>
            <a:ext cx="4446275" cy="1323439"/>
          </a:xfrm>
          <a:prstGeom prst="rect">
            <a:avLst/>
          </a:prstGeom>
          <a:noFill/>
        </p:spPr>
        <p:txBody>
          <a:bodyPr wrap="square" rtlCol="0">
            <a:spAutoFit/>
          </a:bodyPr>
          <a:lstStyle/>
          <a:p>
            <a:pPr algn="just"/>
            <a:r>
              <a:rPr lang="en-US" altLang="zh-CN" sz="2000" dirty="0" smtClean="0">
                <a:latin typeface="Century Gothic" panose="020B0502020202020204" pitchFamily="34" charset="0"/>
              </a:rPr>
              <a:t>Analyzed organic pollutants and inorganics removal at different EBCTs and ozone dose (0, 20 and 40 mg/L)</a:t>
            </a:r>
            <a:endParaRPr lang="zh-CN" altLang="en-US" sz="2000" dirty="0">
              <a:latin typeface="Century Gothic" panose="020B0502020202020204" pitchFamily="34" charset="0"/>
            </a:endParaRPr>
          </a:p>
        </p:txBody>
      </p:sp>
      <p:cxnSp>
        <p:nvCxnSpPr>
          <p:cNvPr id="61" name="直接连接符 60"/>
          <p:cNvCxnSpPr/>
          <p:nvPr/>
        </p:nvCxnSpPr>
        <p:spPr>
          <a:xfrm>
            <a:off x="7686279" y="5979404"/>
            <a:ext cx="4320000" cy="169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8887872" y="1598439"/>
            <a:ext cx="3126516" cy="584775"/>
          </a:xfrm>
          <a:prstGeom prst="rect">
            <a:avLst/>
          </a:prstGeom>
          <a:noFill/>
        </p:spPr>
        <p:txBody>
          <a:bodyPr wrap="square" rtlCol="0">
            <a:spAutoFit/>
          </a:bodyPr>
          <a:lstStyle/>
          <a:p>
            <a:pPr algn="just"/>
            <a:r>
              <a:rPr lang="en-US" altLang="zh-CN" sz="1600" dirty="0" smtClean="0">
                <a:latin typeface="Century Gothic" panose="020B0502020202020204" pitchFamily="34" charset="0"/>
              </a:rPr>
              <a:t>&lt; 20% DOC removal  by O</a:t>
            </a:r>
            <a:r>
              <a:rPr lang="en-US" altLang="zh-CN" sz="1600" baseline="-25000" dirty="0" smtClean="0">
                <a:latin typeface="Century Gothic" panose="020B0502020202020204" pitchFamily="34" charset="0"/>
              </a:rPr>
              <a:t>3</a:t>
            </a:r>
            <a:r>
              <a:rPr lang="en-US" altLang="zh-CN" sz="1600" dirty="0" smtClean="0">
                <a:latin typeface="Century Gothic" panose="020B0502020202020204" pitchFamily="34" charset="0"/>
              </a:rPr>
              <a:t> and 40% by BAC</a:t>
            </a:r>
            <a:endParaRPr lang="zh-CN" altLang="en-US" sz="1600" dirty="0">
              <a:latin typeface="Century Gothic" panose="020B0502020202020204" pitchFamily="34" charset="0"/>
            </a:endParaRPr>
          </a:p>
        </p:txBody>
      </p:sp>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12</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O</a:t>
            </a:r>
            <a:r>
              <a:rPr lang="en-US" altLang="zh-CN" sz="2000" baseline="-25000" dirty="0" smtClean="0">
                <a:latin typeface="Century Gothic" panose="020B0502020202020204" pitchFamily="34" charset="0"/>
              </a:rPr>
              <a:t>3</a:t>
            </a:r>
            <a:r>
              <a:rPr lang="en-US" altLang="zh-CN" sz="2000" dirty="0" smtClean="0">
                <a:latin typeface="Century Gothic" panose="020B0502020202020204" pitchFamily="34" charset="0"/>
              </a:rPr>
              <a:t>/BAC </a:t>
            </a:r>
            <a:r>
              <a:rPr lang="en-US" altLang="zh-CN" sz="2000" dirty="0" smtClean="0">
                <a:latin typeface="Century Gothic" panose="020B0502020202020204" pitchFamily="34" charset="0"/>
              </a:rPr>
              <a:t>removal of DOC and organic pollutants </a:t>
            </a:r>
            <a:endParaRPr lang="en-US" altLang="zh-CN" sz="2000" dirty="0">
              <a:latin typeface="Century Gothic" panose="020B0502020202020204" pitchFamily="34" charset="0"/>
            </a:endParaRPr>
          </a:p>
        </p:txBody>
      </p:sp>
      <p:pic>
        <p:nvPicPr>
          <p:cNvPr id="3" name="图片 2"/>
          <p:cNvPicPr>
            <a:picLocks noChangeAspect="1"/>
          </p:cNvPicPr>
          <p:nvPr/>
        </p:nvPicPr>
        <p:blipFill>
          <a:blip r:embed="rId3"/>
          <a:stretch>
            <a:fillRect/>
          </a:stretch>
        </p:blipFill>
        <p:spPr>
          <a:xfrm>
            <a:off x="2825750" y="914400"/>
            <a:ext cx="5630567" cy="2678176"/>
          </a:xfrm>
          <a:prstGeom prst="rect">
            <a:avLst/>
          </a:prstGeom>
        </p:spPr>
      </p:pic>
      <p:pic>
        <p:nvPicPr>
          <p:cNvPr id="4" name="图片 3"/>
          <p:cNvPicPr>
            <a:picLocks noChangeAspect="1"/>
          </p:cNvPicPr>
          <p:nvPr/>
        </p:nvPicPr>
        <p:blipFill>
          <a:blip r:embed="rId4"/>
          <a:stretch>
            <a:fillRect/>
          </a:stretch>
        </p:blipFill>
        <p:spPr>
          <a:xfrm>
            <a:off x="2661313" y="3910076"/>
            <a:ext cx="5688402" cy="2788137"/>
          </a:xfrm>
          <a:prstGeom prst="rect">
            <a:avLst/>
          </a:prstGeom>
        </p:spPr>
      </p:pic>
      <p:grpSp>
        <p:nvGrpSpPr>
          <p:cNvPr id="22" name="组合 21">
            <a:extLst>
              <a:ext uri="{FF2B5EF4-FFF2-40B4-BE49-F238E27FC236}">
                <a16:creationId xmlns="" xmlns:a16="http://schemas.microsoft.com/office/drawing/2014/main" id="{1B7A5F26-297C-45D4-ADAE-EA4832337D28}"/>
              </a:ext>
            </a:extLst>
          </p:cNvPr>
          <p:cNvGrpSpPr/>
          <p:nvPr/>
        </p:nvGrpSpPr>
        <p:grpSpPr>
          <a:xfrm>
            <a:off x="8190410" y="1167286"/>
            <a:ext cx="731520" cy="388132"/>
            <a:chOff x="3375672" y="1519281"/>
            <a:chExt cx="1107489" cy="611478"/>
          </a:xfrm>
        </p:grpSpPr>
        <p:sp>
          <p:nvSpPr>
            <p:cNvPr id="24" name="图文框 23">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25" name="等腰三角形 24">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26" name="文本框 25">
              <a:extLst>
                <a:ext uri="{FF2B5EF4-FFF2-40B4-BE49-F238E27FC236}">
                  <a16:creationId xmlns="" xmlns:a16="http://schemas.microsoft.com/office/drawing/2014/main" id="{89086729-7E21-4086-901A-9022E298F79D}"/>
                </a:ext>
              </a:extLst>
            </p:cNvPr>
            <p:cNvSpPr txBox="1"/>
            <p:nvPr/>
          </p:nvSpPr>
          <p:spPr>
            <a:xfrm>
              <a:off x="3375672" y="1519281"/>
              <a:ext cx="1072912" cy="491319"/>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tx1">
                      <a:lumMod val="75000"/>
                      <a:lumOff val="25000"/>
                    </a:schemeClr>
                  </a:solidFill>
                  <a:cs typeface="+mn-ea"/>
                  <a:sym typeface="+mn-lt"/>
                </a:rPr>
                <a:t>01</a:t>
              </a:r>
              <a:endParaRPr lang="zh-CN" altLang="en-US" sz="2000" dirty="0">
                <a:solidFill>
                  <a:schemeClr val="tx1">
                    <a:lumMod val="75000"/>
                    <a:lumOff val="25000"/>
                  </a:schemeClr>
                </a:solidFill>
                <a:cs typeface="+mn-ea"/>
                <a:sym typeface="+mn-lt"/>
              </a:endParaRPr>
            </a:p>
          </p:txBody>
        </p:sp>
      </p:grpSp>
      <p:sp>
        <p:nvSpPr>
          <p:cNvPr id="27" name="文本框 26"/>
          <p:cNvSpPr txBox="1"/>
          <p:nvPr/>
        </p:nvSpPr>
        <p:spPr>
          <a:xfrm>
            <a:off x="8934743" y="1186806"/>
            <a:ext cx="3152435" cy="338554"/>
          </a:xfrm>
          <a:prstGeom prst="rect">
            <a:avLst/>
          </a:prstGeom>
          <a:noFill/>
        </p:spPr>
        <p:txBody>
          <a:bodyPr wrap="square" rtlCol="0">
            <a:spAutoFit/>
          </a:bodyPr>
          <a:lstStyle/>
          <a:p>
            <a:r>
              <a:rPr lang="en-US" altLang="zh-CN" sz="1600" dirty="0" smtClean="0">
                <a:latin typeface="Century Gothic" panose="020B0502020202020204" pitchFamily="34" charset="0"/>
              </a:rPr>
              <a:t>22% DOC removal without </a:t>
            </a:r>
            <a:r>
              <a:rPr lang="en-US" altLang="zh-CN" sz="1600" dirty="0">
                <a:latin typeface="Century Gothic" panose="020B0502020202020204" pitchFamily="34" charset="0"/>
              </a:rPr>
              <a:t>O</a:t>
            </a:r>
            <a:r>
              <a:rPr lang="en-US" altLang="zh-CN" sz="1600" baseline="-25000" dirty="0">
                <a:latin typeface="Century Gothic" panose="020B0502020202020204" pitchFamily="34" charset="0"/>
              </a:rPr>
              <a:t>3</a:t>
            </a:r>
            <a:endParaRPr lang="zh-CN" altLang="en-US" sz="1600" dirty="0">
              <a:latin typeface="Century Gothic" panose="020B0502020202020204" pitchFamily="34" charset="0"/>
            </a:endParaRPr>
          </a:p>
        </p:txBody>
      </p:sp>
      <p:cxnSp>
        <p:nvCxnSpPr>
          <p:cNvPr id="28" name="直接连接符 27"/>
          <p:cNvCxnSpPr/>
          <p:nvPr/>
        </p:nvCxnSpPr>
        <p:spPr>
          <a:xfrm>
            <a:off x="8848683" y="1545446"/>
            <a:ext cx="3204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 xmlns:a16="http://schemas.microsoft.com/office/drawing/2014/main" id="{1B7A5F26-297C-45D4-ADAE-EA4832337D28}"/>
              </a:ext>
            </a:extLst>
          </p:cNvPr>
          <p:cNvGrpSpPr/>
          <p:nvPr/>
        </p:nvGrpSpPr>
        <p:grpSpPr>
          <a:xfrm>
            <a:off x="8172992" y="1789949"/>
            <a:ext cx="731520" cy="400110"/>
            <a:chOff x="3375672" y="1519281"/>
            <a:chExt cx="1107489" cy="630349"/>
          </a:xfrm>
        </p:grpSpPr>
        <p:sp>
          <p:nvSpPr>
            <p:cNvPr id="30" name="图文框 29">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1" name="等腰三角形 30">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2" name="文本框 31">
              <a:extLst>
                <a:ext uri="{FF2B5EF4-FFF2-40B4-BE49-F238E27FC236}">
                  <a16:creationId xmlns="" xmlns:a16="http://schemas.microsoft.com/office/drawing/2014/main" id="{89086729-7E21-4086-901A-9022E298F79D}"/>
                </a:ext>
              </a:extLst>
            </p:cNvPr>
            <p:cNvSpPr txBox="1"/>
            <p:nvPr/>
          </p:nvSpPr>
          <p:spPr>
            <a:xfrm>
              <a:off x="3375672" y="1519281"/>
              <a:ext cx="1072912" cy="630349"/>
            </a:xfrm>
            <a:prstGeom prst="rect">
              <a:avLst/>
            </a:prstGeom>
            <a:noFill/>
          </p:spPr>
          <p:txBody>
            <a:bodyPr wrap="square" rtlCol="0">
              <a:spAutoFit/>
              <a:scene3d>
                <a:camera prst="orthographicFront"/>
                <a:lightRig rig="threePt" dir="t"/>
              </a:scene3d>
              <a:sp3d contourW="12700"/>
            </a:bodyPr>
            <a:lstStyle/>
            <a:p>
              <a:pPr algn="ctr"/>
              <a:r>
                <a:rPr lang="en-US" altLang="zh-CN" sz="2000" dirty="0" smtClean="0">
                  <a:solidFill>
                    <a:schemeClr val="tx1">
                      <a:lumMod val="75000"/>
                      <a:lumOff val="25000"/>
                    </a:schemeClr>
                  </a:solidFill>
                  <a:cs typeface="+mn-ea"/>
                  <a:sym typeface="+mn-lt"/>
                </a:rPr>
                <a:t>02</a:t>
              </a:r>
              <a:endParaRPr lang="zh-CN" altLang="en-US" sz="2000" dirty="0">
                <a:solidFill>
                  <a:schemeClr val="tx1">
                    <a:lumMod val="75000"/>
                    <a:lumOff val="25000"/>
                  </a:schemeClr>
                </a:solidFill>
                <a:cs typeface="+mn-ea"/>
                <a:sym typeface="+mn-lt"/>
              </a:endParaRPr>
            </a:p>
          </p:txBody>
        </p:sp>
      </p:grpSp>
      <p:cxnSp>
        <p:nvCxnSpPr>
          <p:cNvPr id="33" name="直接连接符 32"/>
          <p:cNvCxnSpPr/>
          <p:nvPr/>
        </p:nvCxnSpPr>
        <p:spPr>
          <a:xfrm>
            <a:off x="8818202" y="2168110"/>
            <a:ext cx="3240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 xmlns:a16="http://schemas.microsoft.com/office/drawing/2014/main" id="{1B7A5F26-297C-45D4-ADAE-EA4832337D28}"/>
              </a:ext>
            </a:extLst>
          </p:cNvPr>
          <p:cNvGrpSpPr/>
          <p:nvPr/>
        </p:nvGrpSpPr>
        <p:grpSpPr>
          <a:xfrm>
            <a:off x="8172992" y="2567459"/>
            <a:ext cx="731520" cy="400110"/>
            <a:chOff x="3375672" y="1519281"/>
            <a:chExt cx="1107489" cy="630349"/>
          </a:xfrm>
        </p:grpSpPr>
        <p:sp>
          <p:nvSpPr>
            <p:cNvPr id="36" name="图文框 35">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7" name="等腰三角形 36">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8" name="文本框 37">
              <a:extLst>
                <a:ext uri="{FF2B5EF4-FFF2-40B4-BE49-F238E27FC236}">
                  <a16:creationId xmlns="" xmlns:a16="http://schemas.microsoft.com/office/drawing/2014/main" id="{89086729-7E21-4086-901A-9022E298F79D}"/>
                </a:ext>
              </a:extLst>
            </p:cNvPr>
            <p:cNvSpPr txBox="1"/>
            <p:nvPr/>
          </p:nvSpPr>
          <p:spPr>
            <a:xfrm>
              <a:off x="3375672" y="1519281"/>
              <a:ext cx="1072912" cy="630349"/>
            </a:xfrm>
            <a:prstGeom prst="rect">
              <a:avLst/>
            </a:prstGeom>
            <a:noFill/>
          </p:spPr>
          <p:txBody>
            <a:bodyPr wrap="square" rtlCol="0">
              <a:spAutoFit/>
              <a:scene3d>
                <a:camera prst="orthographicFront"/>
                <a:lightRig rig="threePt" dir="t"/>
              </a:scene3d>
              <a:sp3d contourW="12700"/>
            </a:bodyPr>
            <a:lstStyle/>
            <a:p>
              <a:pPr algn="ctr"/>
              <a:r>
                <a:rPr lang="en-US" altLang="zh-CN" sz="2000" dirty="0" smtClean="0">
                  <a:solidFill>
                    <a:schemeClr val="tx1">
                      <a:lumMod val="75000"/>
                      <a:lumOff val="25000"/>
                    </a:schemeClr>
                  </a:solidFill>
                  <a:cs typeface="+mn-ea"/>
                  <a:sym typeface="+mn-lt"/>
                </a:rPr>
                <a:t>03</a:t>
              </a:r>
              <a:endParaRPr lang="zh-CN" altLang="en-US" sz="2000" dirty="0">
                <a:solidFill>
                  <a:schemeClr val="tx1">
                    <a:lumMod val="75000"/>
                    <a:lumOff val="25000"/>
                  </a:schemeClr>
                </a:solidFill>
                <a:cs typeface="+mn-ea"/>
                <a:sym typeface="+mn-lt"/>
              </a:endParaRPr>
            </a:p>
          </p:txBody>
        </p:sp>
      </p:grpSp>
      <p:sp>
        <p:nvSpPr>
          <p:cNvPr id="39" name="文本框 38"/>
          <p:cNvSpPr txBox="1"/>
          <p:nvPr/>
        </p:nvSpPr>
        <p:spPr>
          <a:xfrm>
            <a:off x="8904513" y="2580045"/>
            <a:ext cx="3204000" cy="338554"/>
          </a:xfrm>
          <a:prstGeom prst="rect">
            <a:avLst/>
          </a:prstGeom>
          <a:noFill/>
        </p:spPr>
        <p:txBody>
          <a:bodyPr wrap="square" rtlCol="0">
            <a:spAutoFit/>
          </a:bodyPr>
          <a:lstStyle/>
          <a:p>
            <a:r>
              <a:rPr lang="en-US" altLang="zh-CN" sz="1600" dirty="0" smtClean="0">
                <a:latin typeface="Century Gothic" panose="020B0502020202020204" pitchFamily="34" charset="0"/>
              </a:rPr>
              <a:t>No DO after 30 min</a:t>
            </a:r>
            <a:endParaRPr lang="zh-CN" altLang="en-US" sz="1600" dirty="0">
              <a:latin typeface="Century Gothic" panose="020B0502020202020204" pitchFamily="34" charset="0"/>
            </a:endParaRPr>
          </a:p>
        </p:txBody>
      </p:sp>
      <p:cxnSp>
        <p:nvCxnSpPr>
          <p:cNvPr id="41" name="直接连接符 40"/>
          <p:cNvCxnSpPr/>
          <p:nvPr/>
        </p:nvCxnSpPr>
        <p:spPr>
          <a:xfrm>
            <a:off x="8847178" y="2947138"/>
            <a:ext cx="3240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 xmlns:a16="http://schemas.microsoft.com/office/drawing/2014/main" id="{1B7A5F26-297C-45D4-ADAE-EA4832337D28}"/>
              </a:ext>
            </a:extLst>
          </p:cNvPr>
          <p:cNvGrpSpPr/>
          <p:nvPr/>
        </p:nvGrpSpPr>
        <p:grpSpPr>
          <a:xfrm>
            <a:off x="8178990" y="4904034"/>
            <a:ext cx="731520" cy="400110"/>
            <a:chOff x="3375672" y="1519281"/>
            <a:chExt cx="1107489" cy="630349"/>
          </a:xfrm>
        </p:grpSpPr>
        <p:sp>
          <p:nvSpPr>
            <p:cNvPr id="42" name="图文框 41">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43" name="等腰三角形 42">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44" name="文本框 43">
              <a:extLst>
                <a:ext uri="{FF2B5EF4-FFF2-40B4-BE49-F238E27FC236}">
                  <a16:creationId xmlns="" xmlns:a16="http://schemas.microsoft.com/office/drawing/2014/main" id="{89086729-7E21-4086-901A-9022E298F79D}"/>
                </a:ext>
              </a:extLst>
            </p:cNvPr>
            <p:cNvSpPr txBox="1"/>
            <p:nvPr/>
          </p:nvSpPr>
          <p:spPr>
            <a:xfrm>
              <a:off x="3375672" y="1519281"/>
              <a:ext cx="1072912" cy="630349"/>
            </a:xfrm>
            <a:prstGeom prst="rect">
              <a:avLst/>
            </a:prstGeom>
            <a:noFill/>
          </p:spPr>
          <p:txBody>
            <a:bodyPr wrap="square" rtlCol="0">
              <a:spAutoFit/>
              <a:scene3d>
                <a:camera prst="orthographicFront"/>
                <a:lightRig rig="threePt" dir="t"/>
              </a:scene3d>
              <a:sp3d contourW="12700"/>
            </a:bodyPr>
            <a:lstStyle/>
            <a:p>
              <a:pPr algn="ctr"/>
              <a:r>
                <a:rPr lang="en-US" altLang="zh-CN" sz="2000" dirty="0" smtClean="0">
                  <a:solidFill>
                    <a:schemeClr val="tx1">
                      <a:lumMod val="75000"/>
                      <a:lumOff val="25000"/>
                    </a:schemeClr>
                  </a:solidFill>
                  <a:cs typeface="+mn-ea"/>
                  <a:sym typeface="+mn-lt"/>
                </a:rPr>
                <a:t>04</a:t>
              </a:r>
              <a:endParaRPr lang="zh-CN" altLang="en-US" sz="2000" dirty="0">
                <a:solidFill>
                  <a:schemeClr val="tx1">
                    <a:lumMod val="75000"/>
                    <a:lumOff val="25000"/>
                  </a:schemeClr>
                </a:solidFill>
                <a:cs typeface="+mn-ea"/>
                <a:sym typeface="+mn-lt"/>
              </a:endParaRPr>
            </a:p>
          </p:txBody>
        </p:sp>
      </p:grpSp>
      <p:sp>
        <p:nvSpPr>
          <p:cNvPr id="45" name="文本框 44"/>
          <p:cNvSpPr txBox="1"/>
          <p:nvPr/>
        </p:nvSpPr>
        <p:spPr>
          <a:xfrm>
            <a:off x="8910511" y="4671062"/>
            <a:ext cx="3152435" cy="830997"/>
          </a:xfrm>
          <a:prstGeom prst="rect">
            <a:avLst/>
          </a:prstGeom>
          <a:noFill/>
        </p:spPr>
        <p:txBody>
          <a:bodyPr wrap="square" rtlCol="0">
            <a:spAutoFit/>
          </a:bodyPr>
          <a:lstStyle/>
          <a:p>
            <a:pPr algn="just"/>
            <a:r>
              <a:rPr lang="en-US" altLang="zh-CN" sz="1600" dirty="0" smtClean="0">
                <a:latin typeface="Century Gothic" panose="020B0502020202020204" pitchFamily="34" charset="0"/>
              </a:rPr>
              <a:t>&gt; 74% removal of these pollutants at 20 mg/L O</a:t>
            </a:r>
            <a:r>
              <a:rPr lang="en-US" altLang="zh-CN" sz="1600" baseline="-25000" dirty="0" smtClean="0">
                <a:latin typeface="Century Gothic" panose="020B0502020202020204" pitchFamily="34" charset="0"/>
              </a:rPr>
              <a:t>3 </a:t>
            </a:r>
            <a:r>
              <a:rPr lang="en-US" altLang="zh-CN" sz="1600" dirty="0" smtClean="0">
                <a:latin typeface="Century Gothic" panose="020B0502020202020204" pitchFamily="34" charset="0"/>
              </a:rPr>
              <a:t> after 45 min </a:t>
            </a:r>
            <a:endParaRPr lang="zh-CN" altLang="en-US" sz="1600" dirty="0">
              <a:latin typeface="Century Gothic" panose="020B0502020202020204" pitchFamily="34" charset="0"/>
            </a:endParaRPr>
          </a:p>
        </p:txBody>
      </p:sp>
      <p:cxnSp>
        <p:nvCxnSpPr>
          <p:cNvPr id="46" name="直接连接符 45"/>
          <p:cNvCxnSpPr/>
          <p:nvPr/>
        </p:nvCxnSpPr>
        <p:spPr>
          <a:xfrm>
            <a:off x="8910511" y="5509604"/>
            <a:ext cx="3204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472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8546386" y="1920640"/>
            <a:ext cx="3126516" cy="830997"/>
          </a:xfrm>
          <a:prstGeom prst="rect">
            <a:avLst/>
          </a:prstGeom>
          <a:noFill/>
        </p:spPr>
        <p:txBody>
          <a:bodyPr wrap="square" rtlCol="0">
            <a:spAutoFit/>
          </a:bodyPr>
          <a:lstStyle/>
          <a:p>
            <a:pPr algn="just"/>
            <a:r>
              <a:rPr lang="en-US" altLang="zh-CN" sz="1600" dirty="0" smtClean="0">
                <a:latin typeface="Century Gothic" panose="020B0502020202020204" pitchFamily="34" charset="0"/>
              </a:rPr>
              <a:t>Complete nitrate removal with 60 mg-C/L methanol  after 30 min </a:t>
            </a:r>
            <a:endParaRPr lang="zh-CN" altLang="en-US" sz="1600" dirty="0">
              <a:latin typeface="Century Gothic" panose="020B0502020202020204" pitchFamily="34" charset="0"/>
            </a:endParaRPr>
          </a:p>
        </p:txBody>
      </p:sp>
      <p:sp>
        <p:nvSpPr>
          <p:cNvPr id="5" name="文本框 4"/>
          <p:cNvSpPr txBox="1"/>
          <p:nvPr/>
        </p:nvSpPr>
        <p:spPr>
          <a:xfrm>
            <a:off x="11722085" y="6425832"/>
            <a:ext cx="469916" cy="369332"/>
          </a:xfrm>
          <a:prstGeom prst="rect">
            <a:avLst/>
          </a:prstGeom>
          <a:noFill/>
        </p:spPr>
        <p:txBody>
          <a:bodyPr wrap="square" rtlCol="0">
            <a:spAutoFit/>
          </a:bodyPr>
          <a:lstStyle/>
          <a:p>
            <a:r>
              <a:rPr lang="en-US" altLang="zh-CN" dirty="0" smtClean="0">
                <a:latin typeface="Arial Rounded MT Bold" panose="020F0704030504030204" pitchFamily="34" charset="0"/>
              </a:rPr>
              <a:t>13</a:t>
            </a:r>
            <a:endParaRPr lang="zh-CN" altLang="en-US" dirty="0">
              <a:latin typeface="Arial Rounded MT Bold" panose="020F0704030504030204" pitchFamily="34" charset="0"/>
            </a:endParaRPr>
          </a:p>
        </p:txBody>
      </p:sp>
      <p:cxnSp>
        <p:nvCxnSpPr>
          <p:cNvPr id="7" name="直接连接符 6"/>
          <p:cNvCxnSpPr/>
          <p:nvPr/>
        </p:nvCxnSpPr>
        <p:spPr>
          <a:xfrm flipV="1">
            <a:off x="203200" y="584200"/>
            <a:ext cx="11772000" cy="127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04800" y="134432"/>
            <a:ext cx="11887200" cy="400110"/>
          </a:xfrm>
          <a:prstGeom prst="rect">
            <a:avLst/>
          </a:prstGeom>
          <a:noFill/>
        </p:spPr>
        <p:txBody>
          <a:bodyPr wrap="square" rtlCol="0">
            <a:spAutoFit/>
          </a:bodyPr>
          <a:lstStyle/>
          <a:p>
            <a:r>
              <a:rPr lang="en-US" altLang="zh-CN" sz="2000" dirty="0" smtClean="0">
                <a:latin typeface="Century Gothic" panose="020B0502020202020204" pitchFamily="34" charset="0"/>
              </a:rPr>
              <a:t>O</a:t>
            </a:r>
            <a:r>
              <a:rPr lang="en-US" altLang="zh-CN" sz="2000" baseline="-25000" dirty="0" smtClean="0">
                <a:latin typeface="Century Gothic" panose="020B0502020202020204" pitchFamily="34" charset="0"/>
              </a:rPr>
              <a:t>3</a:t>
            </a:r>
            <a:r>
              <a:rPr lang="en-US" altLang="zh-CN" sz="2000" dirty="0" smtClean="0">
                <a:latin typeface="Century Gothic" panose="020B0502020202020204" pitchFamily="34" charset="0"/>
              </a:rPr>
              <a:t>/BAC </a:t>
            </a:r>
            <a:r>
              <a:rPr lang="en-US" altLang="zh-CN" sz="2000" dirty="0" smtClean="0">
                <a:latin typeface="Century Gothic" panose="020B0502020202020204" pitchFamily="34" charset="0"/>
              </a:rPr>
              <a:t>removal of nitrate </a:t>
            </a:r>
            <a:endParaRPr lang="en-US" altLang="zh-CN" sz="2000" dirty="0">
              <a:latin typeface="Century Gothic" panose="020B0502020202020204" pitchFamily="34" charset="0"/>
            </a:endParaRPr>
          </a:p>
        </p:txBody>
      </p:sp>
      <p:grpSp>
        <p:nvGrpSpPr>
          <p:cNvPr id="22" name="组合 21">
            <a:extLst>
              <a:ext uri="{FF2B5EF4-FFF2-40B4-BE49-F238E27FC236}">
                <a16:creationId xmlns="" xmlns:a16="http://schemas.microsoft.com/office/drawing/2014/main" id="{1B7A5F26-297C-45D4-ADAE-EA4832337D28}"/>
              </a:ext>
            </a:extLst>
          </p:cNvPr>
          <p:cNvGrpSpPr/>
          <p:nvPr/>
        </p:nvGrpSpPr>
        <p:grpSpPr>
          <a:xfrm>
            <a:off x="7794141" y="1424469"/>
            <a:ext cx="731520" cy="388132"/>
            <a:chOff x="3375672" y="1519281"/>
            <a:chExt cx="1107489" cy="611478"/>
          </a:xfrm>
        </p:grpSpPr>
        <p:sp>
          <p:nvSpPr>
            <p:cNvPr id="24" name="图文框 23">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25" name="等腰三角形 24">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26" name="文本框 25">
              <a:extLst>
                <a:ext uri="{FF2B5EF4-FFF2-40B4-BE49-F238E27FC236}">
                  <a16:creationId xmlns="" xmlns:a16="http://schemas.microsoft.com/office/drawing/2014/main" id="{89086729-7E21-4086-901A-9022E298F79D}"/>
                </a:ext>
              </a:extLst>
            </p:cNvPr>
            <p:cNvSpPr txBox="1"/>
            <p:nvPr/>
          </p:nvSpPr>
          <p:spPr>
            <a:xfrm>
              <a:off x="3375672" y="1519281"/>
              <a:ext cx="1072912" cy="491319"/>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tx1">
                      <a:lumMod val="75000"/>
                      <a:lumOff val="25000"/>
                    </a:schemeClr>
                  </a:solidFill>
                  <a:cs typeface="+mn-ea"/>
                  <a:sym typeface="+mn-lt"/>
                </a:rPr>
                <a:t>01</a:t>
              </a:r>
              <a:endParaRPr lang="zh-CN" altLang="en-US" sz="2000" dirty="0">
                <a:solidFill>
                  <a:schemeClr val="tx1">
                    <a:lumMod val="75000"/>
                    <a:lumOff val="25000"/>
                  </a:schemeClr>
                </a:solidFill>
                <a:cs typeface="+mn-ea"/>
                <a:sym typeface="+mn-lt"/>
              </a:endParaRPr>
            </a:p>
          </p:txBody>
        </p:sp>
      </p:grpSp>
      <p:sp>
        <p:nvSpPr>
          <p:cNvPr id="27" name="文本框 26"/>
          <p:cNvSpPr txBox="1"/>
          <p:nvPr/>
        </p:nvSpPr>
        <p:spPr>
          <a:xfrm>
            <a:off x="8525051" y="1442317"/>
            <a:ext cx="3283444" cy="338554"/>
          </a:xfrm>
          <a:prstGeom prst="rect">
            <a:avLst/>
          </a:prstGeom>
          <a:noFill/>
        </p:spPr>
        <p:txBody>
          <a:bodyPr wrap="square" rtlCol="0">
            <a:spAutoFit/>
          </a:bodyPr>
          <a:lstStyle/>
          <a:p>
            <a:r>
              <a:rPr lang="en-US" altLang="zh-CN" sz="1600" dirty="0">
                <a:latin typeface="Century Gothic" panose="020B0502020202020204" pitchFamily="34" charset="0"/>
              </a:rPr>
              <a:t>7</a:t>
            </a:r>
            <a:r>
              <a:rPr lang="en-US" altLang="zh-CN" sz="1600" dirty="0" smtClean="0">
                <a:latin typeface="Century Gothic" panose="020B0502020202020204" pitchFamily="34" charset="0"/>
              </a:rPr>
              <a:t>% nitrate removal after 45 min</a:t>
            </a:r>
            <a:endParaRPr lang="zh-CN" altLang="en-US" sz="1600" dirty="0">
              <a:latin typeface="Century Gothic" panose="020B0502020202020204" pitchFamily="34" charset="0"/>
            </a:endParaRPr>
          </a:p>
        </p:txBody>
      </p:sp>
      <p:cxnSp>
        <p:nvCxnSpPr>
          <p:cNvPr id="28" name="直接连接符 27"/>
          <p:cNvCxnSpPr/>
          <p:nvPr/>
        </p:nvCxnSpPr>
        <p:spPr>
          <a:xfrm>
            <a:off x="8452414" y="1802629"/>
            <a:ext cx="3204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 xmlns:a16="http://schemas.microsoft.com/office/drawing/2014/main" id="{1B7A5F26-297C-45D4-ADAE-EA4832337D28}"/>
              </a:ext>
            </a:extLst>
          </p:cNvPr>
          <p:cNvGrpSpPr/>
          <p:nvPr/>
        </p:nvGrpSpPr>
        <p:grpSpPr>
          <a:xfrm>
            <a:off x="7776723" y="2133631"/>
            <a:ext cx="731520" cy="400110"/>
            <a:chOff x="3375672" y="1519281"/>
            <a:chExt cx="1107489" cy="630349"/>
          </a:xfrm>
        </p:grpSpPr>
        <p:sp>
          <p:nvSpPr>
            <p:cNvPr id="30" name="图文框 29">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1" name="等腰三角形 30">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32" name="文本框 31">
              <a:extLst>
                <a:ext uri="{FF2B5EF4-FFF2-40B4-BE49-F238E27FC236}">
                  <a16:creationId xmlns="" xmlns:a16="http://schemas.microsoft.com/office/drawing/2014/main" id="{89086729-7E21-4086-901A-9022E298F79D}"/>
                </a:ext>
              </a:extLst>
            </p:cNvPr>
            <p:cNvSpPr txBox="1"/>
            <p:nvPr/>
          </p:nvSpPr>
          <p:spPr>
            <a:xfrm>
              <a:off x="3375672" y="1519281"/>
              <a:ext cx="1072912" cy="630349"/>
            </a:xfrm>
            <a:prstGeom prst="rect">
              <a:avLst/>
            </a:prstGeom>
            <a:noFill/>
          </p:spPr>
          <p:txBody>
            <a:bodyPr wrap="square" rtlCol="0">
              <a:spAutoFit/>
              <a:scene3d>
                <a:camera prst="orthographicFront"/>
                <a:lightRig rig="threePt" dir="t"/>
              </a:scene3d>
              <a:sp3d contourW="12700"/>
            </a:bodyPr>
            <a:lstStyle/>
            <a:p>
              <a:pPr algn="ctr"/>
              <a:r>
                <a:rPr lang="en-US" altLang="zh-CN" sz="2000" dirty="0" smtClean="0">
                  <a:solidFill>
                    <a:schemeClr val="tx1">
                      <a:lumMod val="75000"/>
                      <a:lumOff val="25000"/>
                    </a:schemeClr>
                  </a:solidFill>
                  <a:cs typeface="+mn-ea"/>
                  <a:sym typeface="+mn-lt"/>
                </a:rPr>
                <a:t>02</a:t>
              </a:r>
              <a:endParaRPr lang="zh-CN" altLang="en-US" sz="2000" dirty="0">
                <a:solidFill>
                  <a:schemeClr val="tx1">
                    <a:lumMod val="75000"/>
                    <a:lumOff val="25000"/>
                  </a:schemeClr>
                </a:solidFill>
                <a:cs typeface="+mn-ea"/>
                <a:sym typeface="+mn-lt"/>
              </a:endParaRPr>
            </a:p>
          </p:txBody>
        </p:sp>
      </p:grpSp>
      <p:cxnSp>
        <p:nvCxnSpPr>
          <p:cNvPr id="33" name="直接连接符 32"/>
          <p:cNvCxnSpPr/>
          <p:nvPr/>
        </p:nvCxnSpPr>
        <p:spPr>
          <a:xfrm>
            <a:off x="8472244" y="2685373"/>
            <a:ext cx="3240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 xmlns:a16="http://schemas.microsoft.com/office/drawing/2014/main" id="{1B7A5F26-297C-45D4-ADAE-EA4832337D28}"/>
              </a:ext>
            </a:extLst>
          </p:cNvPr>
          <p:cNvGrpSpPr/>
          <p:nvPr/>
        </p:nvGrpSpPr>
        <p:grpSpPr>
          <a:xfrm>
            <a:off x="7720894" y="4939833"/>
            <a:ext cx="731520" cy="400110"/>
            <a:chOff x="3375672" y="1519281"/>
            <a:chExt cx="1107489" cy="630349"/>
          </a:xfrm>
        </p:grpSpPr>
        <p:sp>
          <p:nvSpPr>
            <p:cNvPr id="42" name="图文框 41">
              <a:extLst>
                <a:ext uri="{FF2B5EF4-FFF2-40B4-BE49-F238E27FC236}">
                  <a16:creationId xmlns="" xmlns:a16="http://schemas.microsoft.com/office/drawing/2014/main" id="{5F7B0FC2-9453-460B-8B66-03BDCEA67575}"/>
                </a:ext>
              </a:extLst>
            </p:cNvPr>
            <p:cNvSpPr/>
            <p:nvPr/>
          </p:nvSpPr>
          <p:spPr>
            <a:xfrm>
              <a:off x="3616853" y="1524239"/>
              <a:ext cx="590551" cy="606520"/>
            </a:xfrm>
            <a:prstGeom prst="frame">
              <a:avLst>
                <a:gd name="adj1" fmla="val 3597"/>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43" name="等腰三角形 42">
              <a:extLst>
                <a:ext uri="{FF2B5EF4-FFF2-40B4-BE49-F238E27FC236}">
                  <a16:creationId xmlns="" xmlns:a16="http://schemas.microsoft.com/office/drawing/2014/main" id="{69359F5C-4D54-4C58-BDE7-9A3EA83E5558}"/>
                </a:ext>
              </a:extLst>
            </p:cNvPr>
            <p:cNvSpPr/>
            <p:nvPr/>
          </p:nvSpPr>
          <p:spPr>
            <a:xfrm rot="16200000" flipV="1">
              <a:off x="4243636" y="1695950"/>
              <a:ext cx="257268" cy="221782"/>
            </a:xfrm>
            <a:prstGeom prst="triangle">
              <a:avLst/>
            </a:prstGeom>
            <a:solidFill>
              <a:srgbClr val="2D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75000"/>
                    <a:lumOff val="25000"/>
                  </a:schemeClr>
                </a:solidFill>
                <a:cs typeface="+mn-ea"/>
                <a:sym typeface="+mn-lt"/>
              </a:endParaRPr>
            </a:p>
          </p:txBody>
        </p:sp>
        <p:sp>
          <p:nvSpPr>
            <p:cNvPr id="44" name="文本框 43">
              <a:extLst>
                <a:ext uri="{FF2B5EF4-FFF2-40B4-BE49-F238E27FC236}">
                  <a16:creationId xmlns="" xmlns:a16="http://schemas.microsoft.com/office/drawing/2014/main" id="{89086729-7E21-4086-901A-9022E298F79D}"/>
                </a:ext>
              </a:extLst>
            </p:cNvPr>
            <p:cNvSpPr txBox="1"/>
            <p:nvPr/>
          </p:nvSpPr>
          <p:spPr>
            <a:xfrm>
              <a:off x="3375672" y="1519281"/>
              <a:ext cx="1072912" cy="630349"/>
            </a:xfrm>
            <a:prstGeom prst="rect">
              <a:avLst/>
            </a:prstGeom>
            <a:noFill/>
          </p:spPr>
          <p:txBody>
            <a:bodyPr wrap="square" rtlCol="0">
              <a:spAutoFit/>
              <a:scene3d>
                <a:camera prst="orthographicFront"/>
                <a:lightRig rig="threePt" dir="t"/>
              </a:scene3d>
              <a:sp3d contourW="12700"/>
            </a:bodyPr>
            <a:lstStyle/>
            <a:p>
              <a:pPr algn="ctr"/>
              <a:r>
                <a:rPr lang="en-US" altLang="zh-CN" sz="2000" dirty="0" smtClean="0">
                  <a:solidFill>
                    <a:schemeClr val="tx1">
                      <a:lumMod val="75000"/>
                      <a:lumOff val="25000"/>
                    </a:schemeClr>
                  </a:solidFill>
                  <a:cs typeface="+mn-ea"/>
                  <a:sym typeface="+mn-lt"/>
                </a:rPr>
                <a:t>03</a:t>
              </a:r>
              <a:endParaRPr lang="zh-CN" altLang="en-US" sz="2000" dirty="0">
                <a:solidFill>
                  <a:schemeClr val="tx1">
                    <a:lumMod val="75000"/>
                    <a:lumOff val="25000"/>
                  </a:schemeClr>
                </a:solidFill>
                <a:cs typeface="+mn-ea"/>
                <a:sym typeface="+mn-lt"/>
              </a:endParaRPr>
            </a:p>
          </p:txBody>
        </p:sp>
      </p:grpSp>
      <p:sp>
        <p:nvSpPr>
          <p:cNvPr id="45" name="文本框 44"/>
          <p:cNvSpPr txBox="1"/>
          <p:nvPr/>
        </p:nvSpPr>
        <p:spPr>
          <a:xfrm>
            <a:off x="8454289" y="4722859"/>
            <a:ext cx="3152435" cy="830997"/>
          </a:xfrm>
          <a:prstGeom prst="rect">
            <a:avLst/>
          </a:prstGeom>
          <a:noFill/>
        </p:spPr>
        <p:txBody>
          <a:bodyPr wrap="square" rtlCol="0">
            <a:spAutoFit/>
          </a:bodyPr>
          <a:lstStyle/>
          <a:p>
            <a:pPr algn="just"/>
            <a:r>
              <a:rPr lang="en-US" altLang="zh-CN" sz="1600" dirty="0" smtClean="0">
                <a:latin typeface="Century Gothic" panose="020B0502020202020204" pitchFamily="34" charset="0"/>
              </a:rPr>
              <a:t>Complete nitrate removal with 60 mg-C/L methanol after 30 min without </a:t>
            </a:r>
            <a:r>
              <a:rPr lang="en-US" altLang="zh-CN" sz="1600" dirty="0" smtClean="0">
                <a:latin typeface="Century Gothic" panose="020B0502020202020204" pitchFamily="34" charset="0"/>
                <a:cs typeface="Arial" panose="020B0604020202020204" pitchFamily="34" charset="0"/>
              </a:rPr>
              <a:t>O</a:t>
            </a:r>
            <a:r>
              <a:rPr lang="en-US" altLang="zh-CN" sz="1600" baseline="-25000" dirty="0" smtClean="0">
                <a:latin typeface="Century Gothic" panose="020B0502020202020204" pitchFamily="34" charset="0"/>
                <a:cs typeface="Arial" panose="020B0604020202020204" pitchFamily="34" charset="0"/>
              </a:rPr>
              <a:t>3</a:t>
            </a:r>
            <a:endParaRPr lang="zh-CN" altLang="en-US" sz="1600" dirty="0">
              <a:latin typeface="Century Gothic" panose="020B0502020202020204" pitchFamily="34" charset="0"/>
              <a:cs typeface="Arial" panose="020B0604020202020204" pitchFamily="34" charset="0"/>
            </a:endParaRPr>
          </a:p>
        </p:txBody>
      </p:sp>
      <p:cxnSp>
        <p:nvCxnSpPr>
          <p:cNvPr id="46" name="直接连接符 45"/>
          <p:cNvCxnSpPr/>
          <p:nvPr/>
        </p:nvCxnSpPr>
        <p:spPr>
          <a:xfrm>
            <a:off x="8501843" y="5545403"/>
            <a:ext cx="3204000" cy="84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a:off x="2941655" y="3983631"/>
            <a:ext cx="4608323" cy="2730662"/>
          </a:xfrm>
          <a:prstGeom prst="rect">
            <a:avLst/>
          </a:prstGeom>
        </p:spPr>
      </p:pic>
      <p:pic>
        <p:nvPicPr>
          <p:cNvPr id="8" name="图片 7"/>
          <p:cNvPicPr>
            <a:picLocks noChangeAspect="1"/>
          </p:cNvPicPr>
          <p:nvPr/>
        </p:nvPicPr>
        <p:blipFill>
          <a:blip r:embed="rId4"/>
          <a:stretch>
            <a:fillRect/>
          </a:stretch>
        </p:blipFill>
        <p:spPr>
          <a:xfrm>
            <a:off x="2883517" y="933656"/>
            <a:ext cx="4835439" cy="2713218"/>
          </a:xfrm>
          <a:prstGeom prst="rect">
            <a:avLst/>
          </a:prstGeom>
        </p:spPr>
      </p:pic>
      <p:sp>
        <p:nvSpPr>
          <p:cNvPr id="10" name="文本框 9"/>
          <p:cNvSpPr txBox="1"/>
          <p:nvPr/>
        </p:nvSpPr>
        <p:spPr>
          <a:xfrm>
            <a:off x="4729187" y="671819"/>
            <a:ext cx="1412122" cy="369332"/>
          </a:xfrm>
          <a:prstGeom prst="rect">
            <a:avLst/>
          </a:prstGeom>
          <a:noFill/>
        </p:spPr>
        <p:txBody>
          <a:bodyPr wrap="square" rtlCol="0">
            <a:spAutoFit/>
          </a:bodyPr>
          <a:lstStyle/>
          <a:p>
            <a:r>
              <a:rPr lang="en-US" altLang="zh-CN" dirty="0" smtClean="0">
                <a:solidFill>
                  <a:srgbClr val="C00000"/>
                </a:solidFill>
                <a:latin typeface="Arial" panose="020B0604020202020204" pitchFamily="34" charset="0"/>
                <a:cs typeface="Arial" panose="020B0604020202020204" pitchFamily="34" charset="0"/>
              </a:rPr>
              <a:t>20 mg/L O</a:t>
            </a:r>
            <a:r>
              <a:rPr lang="en-US" altLang="zh-CN" baseline="-25000" dirty="0" smtClean="0">
                <a:solidFill>
                  <a:srgbClr val="C00000"/>
                </a:solidFill>
                <a:latin typeface="Arial" panose="020B0604020202020204" pitchFamily="34" charset="0"/>
                <a:cs typeface="Arial" panose="020B0604020202020204" pitchFamily="34" charset="0"/>
              </a:rPr>
              <a:t>3</a:t>
            </a:r>
            <a:endParaRPr lang="zh-CN" altLang="en-US" dirty="0">
              <a:solidFill>
                <a:srgbClr val="C00000"/>
              </a:solidFill>
              <a:latin typeface="Arial" panose="020B0604020202020204" pitchFamily="34" charset="0"/>
              <a:cs typeface="Arial" panose="020B0604020202020204" pitchFamily="34" charset="0"/>
            </a:endParaRPr>
          </a:p>
        </p:txBody>
      </p:sp>
      <p:sp>
        <p:nvSpPr>
          <p:cNvPr id="47" name="文本框 46"/>
          <p:cNvSpPr txBox="1"/>
          <p:nvPr/>
        </p:nvSpPr>
        <p:spPr>
          <a:xfrm>
            <a:off x="5035424" y="3724045"/>
            <a:ext cx="1412122" cy="369332"/>
          </a:xfrm>
          <a:prstGeom prst="rect">
            <a:avLst/>
          </a:prstGeom>
          <a:noFill/>
        </p:spPr>
        <p:txBody>
          <a:bodyPr wrap="square" rtlCol="0">
            <a:spAutoFit/>
          </a:bodyPr>
          <a:lstStyle/>
          <a:p>
            <a:r>
              <a:rPr lang="en-US" altLang="zh-CN" dirty="0" smtClean="0">
                <a:solidFill>
                  <a:srgbClr val="C00000"/>
                </a:solidFill>
                <a:latin typeface="Arial" panose="020B0604020202020204" pitchFamily="34" charset="0"/>
                <a:cs typeface="Arial" panose="020B0604020202020204" pitchFamily="34" charset="0"/>
              </a:rPr>
              <a:t>No O</a:t>
            </a:r>
            <a:r>
              <a:rPr lang="en-US" altLang="zh-CN" baseline="-25000" dirty="0" smtClean="0">
                <a:solidFill>
                  <a:srgbClr val="C00000"/>
                </a:solidFill>
                <a:latin typeface="Arial" panose="020B0604020202020204" pitchFamily="34" charset="0"/>
                <a:cs typeface="Arial" panose="020B0604020202020204" pitchFamily="34" charset="0"/>
              </a:rPr>
              <a:t>3</a:t>
            </a:r>
            <a:endParaRPr lang="zh-CN" alt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463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5685</TotalTime>
  <Words>1859</Words>
  <Application>Microsoft Office PowerPoint</Application>
  <PresentationFormat>Widescreen</PresentationFormat>
  <Paragraphs>249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Century Gothic</vt:lpstr>
      <vt:lpstr>Comic Sans MS</vt:lpstr>
      <vt:lpstr>等线</vt:lpstr>
      <vt:lpstr>等线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zhong</dc:creator>
  <cp:lastModifiedBy>Mitch, William</cp:lastModifiedBy>
  <cp:revision>289</cp:revision>
  <dcterms:created xsi:type="dcterms:W3CDTF">2019-08-01T17:48:45Z</dcterms:created>
  <dcterms:modified xsi:type="dcterms:W3CDTF">2019-08-16T05:21:03Z</dcterms:modified>
</cp:coreProperties>
</file>