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handoutMasterIdLst>
    <p:handoutMasterId r:id="rId13"/>
  </p:handoutMasterIdLst>
  <p:sldIdLst>
    <p:sldId id="416" r:id="rId3"/>
    <p:sldId id="417" r:id="rId4"/>
    <p:sldId id="478" r:id="rId5"/>
    <p:sldId id="421" r:id="rId6"/>
    <p:sldId id="480" r:id="rId7"/>
    <p:sldId id="484" r:id="rId8"/>
    <p:sldId id="487" r:id="rId9"/>
    <p:sldId id="462" r:id="rId10"/>
    <p:sldId id="49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eoMyoung Cho" initials="Y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1F539F"/>
    <a:srgbClr val="0066CC"/>
    <a:srgbClr val="0000FF"/>
    <a:srgbClr val="3366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4" autoAdjust="0"/>
    <p:restoredTop sz="67500" autoAdjust="0"/>
  </p:normalViewPr>
  <p:slideViewPr>
    <p:cSldViewPr snapToGrid="0" snapToObjects="1">
      <p:cViewPr varScale="1">
        <p:scale>
          <a:sx n="72" d="100"/>
          <a:sy n="72" d="100"/>
        </p:scale>
        <p:origin x="2848" y="200"/>
      </p:cViewPr>
      <p:guideLst>
        <p:guide orient="horz" pos="2160"/>
        <p:guide pos="2880"/>
      </p:guideLst>
    </p:cSldViewPr>
  </p:slideViewPr>
  <p:outlineViewPr>
    <p:cViewPr>
      <p:scale>
        <a:sx n="33" d="100"/>
        <a:sy n="33" d="100"/>
      </p:scale>
      <p:origin x="0" y="15840"/>
    </p:cViewPr>
  </p:outlineViewPr>
  <p:notesTextViewPr>
    <p:cViewPr>
      <p:scale>
        <a:sx n="200" d="100"/>
        <a:sy n="200" d="100"/>
      </p:scale>
      <p:origin x="0" y="-264"/>
    </p:cViewPr>
  </p:notesTextViewPr>
  <p:sorterViewPr>
    <p:cViewPr>
      <p:scale>
        <a:sx n="120" d="100"/>
        <a:sy n="120" d="100"/>
      </p:scale>
      <p:origin x="0" y="0"/>
    </p:cViewPr>
  </p:sorterViewPr>
  <p:notesViewPr>
    <p:cSldViewPr snapToGrid="0" snapToObjects="1">
      <p:cViewPr varScale="1">
        <p:scale>
          <a:sx n="112" d="100"/>
          <a:sy n="112" d="100"/>
        </p:scale>
        <p:origin x="-413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49E2EB-0783-824F-86B1-B8A52971E767}" type="slidenum">
              <a:rPr lang="en-US" smtClean="0"/>
              <a:pPr/>
              <a:t>‹#›</a:t>
            </a:fld>
            <a:endParaRPr lang="en-US" dirty="0"/>
          </a:p>
        </p:txBody>
      </p:sp>
    </p:spTree>
    <p:extLst>
      <p:ext uri="{BB962C8B-B14F-4D97-AF65-F5344CB8AC3E}">
        <p14:creationId xmlns:p14="http://schemas.microsoft.com/office/powerpoint/2010/main" val="2078448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7D593-80EF-E541-A94B-C545D14ED770}" type="datetime1">
              <a:rPr lang="en-US" smtClean="0"/>
              <a:t>10/18/19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D5D67-27F2-6049-8F55-BED24486003F}" type="slidenum">
              <a:rPr lang="en-US" smtClean="0"/>
              <a:pPr/>
              <a:t>‹#›</a:t>
            </a:fld>
            <a:endParaRPr lang="en-US" dirty="0"/>
          </a:p>
        </p:txBody>
      </p:sp>
    </p:spTree>
    <p:extLst>
      <p:ext uri="{BB962C8B-B14F-4D97-AF65-F5344CB8AC3E}">
        <p14:creationId xmlns:p14="http://schemas.microsoft.com/office/powerpoint/2010/main" val="40628604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a:t>Welcome</a:t>
            </a:r>
            <a:r>
              <a:rPr lang="en-US" b="1" baseline="0" dirty="0"/>
              <a:t> all,   </a:t>
            </a:r>
          </a:p>
          <a:p>
            <a:r>
              <a:rPr lang="en-US" b="1" baseline="0" dirty="0"/>
              <a:t>Skip to highlights, they will have seen the agenda</a:t>
            </a:r>
            <a:endParaRPr lang="en-US" b="0" baseline="0" dirty="0"/>
          </a:p>
        </p:txBody>
      </p:sp>
      <p:sp>
        <p:nvSpPr>
          <p:cNvPr id="4" name="Slide Number Placeholder 3"/>
          <p:cNvSpPr>
            <a:spLocks noGrp="1"/>
          </p:cNvSpPr>
          <p:nvPr>
            <p:ph type="sldNum" sz="quarter" idx="10"/>
          </p:nvPr>
        </p:nvSpPr>
        <p:spPr/>
        <p:txBody>
          <a:bodyPr/>
          <a:lstStyle/>
          <a:p>
            <a:fld id="{515D5D67-27F2-6049-8F55-BED24486003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outerShdw blurRad="38100" dist="38100" dir="2700000" algn="tl">
                    <a:srgbClr val="000000">
                      <a:alpha val="43137"/>
                    </a:srgbClr>
                  </a:outerShdw>
                </a:effectLst>
              </a:rPr>
              <a:t>We</a:t>
            </a:r>
          </a:p>
        </p:txBody>
      </p:sp>
      <p:sp>
        <p:nvSpPr>
          <p:cNvPr id="4" name="Slide Number Placeholder 3"/>
          <p:cNvSpPr>
            <a:spLocks noGrp="1"/>
          </p:cNvSpPr>
          <p:nvPr>
            <p:ph type="sldNum" sz="quarter" idx="10"/>
          </p:nvPr>
        </p:nvSpPr>
        <p:spPr/>
        <p:txBody>
          <a:bodyPr/>
          <a:lstStyle/>
          <a:p>
            <a:fld id="{515D5D67-27F2-6049-8F55-BED24486003F}" type="slidenum">
              <a:rPr lang="en-US" smtClean="0"/>
              <a:pPr/>
              <a:t>2</a:t>
            </a:fld>
            <a:endParaRPr lang="en-US" dirty="0"/>
          </a:p>
        </p:txBody>
      </p:sp>
    </p:spTree>
    <p:extLst>
      <p:ext uri="{BB962C8B-B14F-4D97-AF65-F5344CB8AC3E}">
        <p14:creationId xmlns:p14="http://schemas.microsoft.com/office/powerpoint/2010/main" val="69030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515D5D67-27F2-6049-8F55-BED24486003F}" type="slidenum">
              <a:rPr lang="en-US" smtClean="0"/>
              <a:pPr/>
              <a:t>3</a:t>
            </a:fld>
            <a:endParaRPr lang="en-US" dirty="0"/>
          </a:p>
        </p:txBody>
      </p:sp>
    </p:spTree>
    <p:extLst>
      <p:ext uri="{BB962C8B-B14F-4D97-AF65-F5344CB8AC3E}">
        <p14:creationId xmlns:p14="http://schemas.microsoft.com/office/powerpoint/2010/main" val="342431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indent="0">
              <a:buNone/>
            </a:pPr>
            <a:r>
              <a:rPr lang="en-US" sz="1200" b="0" kern="1200" baseline="0" dirty="0">
                <a:solidFill>
                  <a:schemeClr val="tx1"/>
                </a:solidFill>
                <a:latin typeface="+mn-lt"/>
                <a:ea typeface="+mn-ea"/>
                <a:cs typeface="+mn-cs"/>
              </a:rPr>
              <a:t>Our work </a:t>
            </a:r>
            <a:r>
              <a:rPr lang="en-US" sz="1200" b="0" kern="1200" baseline="0" dirty="0" err="1">
                <a:solidFill>
                  <a:schemeClr val="tx1"/>
                </a:solidFill>
                <a:latin typeface="+mn-lt"/>
                <a:ea typeface="+mn-ea"/>
                <a:cs typeface="+mn-cs"/>
              </a:rPr>
              <a:t>isn</a:t>
            </a:r>
            <a:r>
              <a:rPr lang="mr-IN" sz="1200" b="0" kern="1200" baseline="0" dirty="0">
                <a:solidFill>
                  <a:schemeClr val="tx1"/>
                </a:solidFill>
                <a:latin typeface="+mn-lt"/>
                <a:ea typeface="+mn-ea"/>
                <a:cs typeface="+mn-cs"/>
              </a:rPr>
              <a:t>’</a:t>
            </a:r>
            <a:r>
              <a:rPr lang="en-US" sz="1200" b="0" kern="1200" baseline="0" dirty="0">
                <a:solidFill>
                  <a:schemeClr val="tx1"/>
                </a:solidFill>
                <a:latin typeface="+mn-lt"/>
                <a:ea typeface="+mn-ea"/>
                <a:cs typeface="+mn-cs"/>
              </a:rPr>
              <a:t>t siloed in these thrusts—rather we look to integrate and transcend these categories.  Here are examples </a:t>
            </a:r>
            <a:r>
              <a:rPr lang="mr-IN" sz="1200" b="0" kern="1200" baseline="0" dirty="0">
                <a:solidFill>
                  <a:schemeClr val="tx1"/>
                </a:solidFill>
                <a:latin typeface="+mn-lt"/>
                <a:ea typeface="+mn-ea"/>
                <a:cs typeface="+mn-cs"/>
              </a:rPr>
              <a:t>…</a:t>
            </a:r>
            <a:r>
              <a:rPr lang="en-US" sz="1200" b="0" kern="1200" baseline="0" dirty="0">
                <a:solidFill>
                  <a:schemeClr val="tx1"/>
                </a:solidFill>
                <a:latin typeface="+mn-lt"/>
                <a:ea typeface="+mn-ea"/>
                <a:cs typeface="+mn-cs"/>
              </a:rPr>
              <a:t>.</a:t>
            </a:r>
          </a:p>
          <a:p>
            <a:pPr marL="0" indent="0">
              <a:buNone/>
            </a:pPr>
            <a:endParaRPr lang="en-US" sz="1200" b="0" kern="1200" baseline="0" dirty="0">
              <a:solidFill>
                <a:schemeClr val="tx1"/>
              </a:solidFill>
              <a:latin typeface="+mn-lt"/>
              <a:ea typeface="+mn-ea"/>
              <a:cs typeface="+mn-cs"/>
            </a:endParaRPr>
          </a:p>
          <a:p>
            <a:pPr marL="0" indent="0">
              <a:buNone/>
            </a:pPr>
            <a:r>
              <a:rPr lang="en-US" sz="1200" b="0" kern="1200" baseline="0" dirty="0">
                <a:solidFill>
                  <a:schemeClr val="tx1"/>
                </a:solidFill>
                <a:latin typeface="+mn-lt"/>
                <a:ea typeface="+mn-ea"/>
                <a:cs typeface="+mn-cs"/>
              </a:rPr>
              <a:t>I’d like to highlight a few projects and starting with those that relate to decision making.</a:t>
            </a:r>
          </a:p>
        </p:txBody>
      </p:sp>
      <p:sp>
        <p:nvSpPr>
          <p:cNvPr id="4" name="Slide Number Placeholder 3"/>
          <p:cNvSpPr>
            <a:spLocks noGrp="1"/>
          </p:cNvSpPr>
          <p:nvPr>
            <p:ph type="sldNum" sz="quarter" idx="10"/>
          </p:nvPr>
        </p:nvSpPr>
        <p:spPr/>
        <p:txBody>
          <a:bodyPr/>
          <a:lstStyle/>
          <a:p>
            <a:fld id="{515D5D67-27F2-6049-8F55-BED24486003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U1.7 Mapping connected impervious surface for distributed stormwater technology optimization</a:t>
            </a:r>
          </a:p>
          <a:p>
            <a:pPr lvl="1"/>
            <a:r>
              <a:rPr lang="en-US" dirty="0"/>
              <a:t>Simulate infiltration and runoff in </a:t>
            </a:r>
            <a:r>
              <a:rPr lang="en-US" dirty="0" err="1"/>
              <a:t>PySWMM</a:t>
            </a:r>
            <a:r>
              <a:rPr lang="en-US" dirty="0"/>
              <a:t> using different scenarios of impervious routes to pervious</a:t>
            </a:r>
          </a:p>
          <a:p>
            <a:pPr lvl="1"/>
            <a:r>
              <a:rPr lang="en-US" dirty="0"/>
              <a:t>Develop classification regression tree based on </a:t>
            </a:r>
            <a:r>
              <a:rPr lang="en-US" dirty="0" err="1"/>
              <a:t>PySWMM</a:t>
            </a:r>
            <a:r>
              <a:rPr lang="en-US" dirty="0"/>
              <a:t> outcomes to predict infiltration based on measurable characteristics of landscape and impervious/pervious areas.</a:t>
            </a:r>
          </a:p>
          <a:p>
            <a:pPr lvl="1"/>
            <a:r>
              <a:rPr lang="en-US" dirty="0"/>
              <a:t>Incorporate classification regression tree into GIS tool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15D5D67-27F2-6049-8F55-BED24486003F}" type="slidenum">
              <a:rPr lang="en-US" smtClean="0"/>
              <a:pPr/>
              <a:t>5</a:t>
            </a:fld>
            <a:endParaRPr lang="en-US" dirty="0"/>
          </a:p>
        </p:txBody>
      </p:sp>
    </p:spTree>
    <p:extLst>
      <p:ext uri="{BB962C8B-B14F-4D97-AF65-F5344CB8AC3E}">
        <p14:creationId xmlns:p14="http://schemas.microsoft.com/office/powerpoint/2010/main" val="281311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nSpc>
                <a:spcPct val="100000"/>
              </a:lnSpc>
            </a:pPr>
            <a:r>
              <a:rPr lang="en-US" sz="1200" dirty="0"/>
              <a:t>For the available records (2013-2017), August, 2017, was the month of highest water demand.</a:t>
            </a:r>
          </a:p>
          <a:p>
            <a:pPr>
              <a:lnSpc>
                <a:spcPct val="100000"/>
              </a:lnSpc>
            </a:pPr>
            <a:r>
              <a:rPr lang="en-US" sz="1200" dirty="0"/>
              <a:t>Peak day demand = average daily demand for August, 2017 = 0.48 MGD</a:t>
            </a:r>
          </a:p>
          <a:p>
            <a:pPr marL="228600" indent="-228600">
              <a:lnSpc>
                <a:spcPct val="150000"/>
              </a:lnSpc>
              <a:buFont typeface="Arial" panose="020B0604020202020204" pitchFamily="34" charset="0"/>
              <a:buChar char="•"/>
            </a:pPr>
            <a:r>
              <a:rPr lang="en-US" sz="1200" dirty="0"/>
              <a:t>Available sewer flow to produce recycled water for irrigation use = 0.48 MGD</a:t>
            </a:r>
          </a:p>
          <a:p>
            <a:pPr marL="228600" indent="-228600">
              <a:lnSpc>
                <a:spcPct val="150000"/>
              </a:lnSpc>
              <a:buFont typeface="Arial" panose="020B0604020202020204" pitchFamily="34" charset="0"/>
              <a:buChar char="•"/>
            </a:pPr>
            <a:r>
              <a:rPr lang="en-US" sz="1200" b="1" dirty="0"/>
              <a:t>Average daily demand during month of peak demand for irrigation: 0.48 MGD</a:t>
            </a:r>
          </a:p>
          <a:p>
            <a:pPr marL="228600" indent="-228600">
              <a:lnSpc>
                <a:spcPct val="150000"/>
              </a:lnSpc>
              <a:buFont typeface="Arial" panose="020B0604020202020204" pitchFamily="34" charset="0"/>
              <a:buChar char="•"/>
            </a:pPr>
            <a:r>
              <a:rPr lang="en-US" sz="1200" dirty="0"/>
              <a:t>Peak day demand for irrigation: 0.48 MGD</a:t>
            </a:r>
          </a:p>
          <a:p>
            <a:pPr marL="228600" lvl="0" indent="-228600">
              <a:lnSpc>
                <a:spcPct val="150000"/>
              </a:lnSpc>
              <a:buFont typeface="Arial" panose="020B0604020202020204" pitchFamily="34" charset="0"/>
              <a:buChar char="•"/>
              <a:defRPr/>
            </a:pPr>
            <a:r>
              <a:rPr lang="en-US" sz="1200" dirty="0"/>
              <a:t>Peak hour demand for irrigation: 1000 </a:t>
            </a:r>
            <a:r>
              <a:rPr lang="en-US" sz="1200" dirty="0" err="1"/>
              <a:t>gpm</a:t>
            </a:r>
            <a:endParaRPr lang="en-US" sz="1200" dirty="0"/>
          </a:p>
          <a:p>
            <a:pPr marL="228600" lvl="0" indent="-228600">
              <a:lnSpc>
                <a:spcPct val="150000"/>
              </a:lnSpc>
              <a:buFont typeface="Arial" panose="020B0604020202020204" pitchFamily="34" charset="0"/>
              <a:buChar char="•"/>
              <a:defRPr/>
            </a:pPr>
            <a:r>
              <a:rPr lang="en-US" sz="1200" b="1" dirty="0"/>
              <a:t>Annual recycled water demand  (irrigation and toilet flushing): 0.25 MGD</a:t>
            </a:r>
          </a:p>
          <a:p>
            <a:pPr>
              <a:lnSpc>
                <a:spcPct val="100000"/>
              </a:lnSpc>
            </a:pPr>
            <a:endParaRPr lang="en-US" sz="1200" b="1" u="sng" dirty="0">
              <a:solidFill>
                <a:srgbClr val="1F497D"/>
              </a:solidFill>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15D5D67-27F2-6049-8F55-BED24486003F}" type="slidenum">
              <a:rPr lang="en-US" smtClean="0"/>
              <a:pPr/>
              <a:t>6</a:t>
            </a:fld>
            <a:endParaRPr lang="en-US" dirty="0"/>
          </a:p>
        </p:txBody>
      </p:sp>
    </p:spTree>
    <p:extLst>
      <p:ext uri="{BB962C8B-B14F-4D97-AF65-F5344CB8AC3E}">
        <p14:creationId xmlns:p14="http://schemas.microsoft.com/office/powerpoint/2010/main" val="193176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err="1"/>
              <a:t>Szczuka</a:t>
            </a:r>
            <a:r>
              <a:rPr lang="en-US" dirty="0"/>
              <a:t> et. al. 2019 (10.1021/acs.est.8b05473)</a:t>
            </a:r>
          </a:p>
          <a:p>
            <a:endParaRPr lang="en-US" sz="1200" b="0"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SAF-MBR, a treatment process at CR2C that could transform treatment</a:t>
            </a:r>
          </a:p>
          <a:p>
            <a:r>
              <a:rPr lang="en-US" sz="1200" b="0" i="0" u="none" strike="noStrike" kern="1200" baseline="0" dirty="0">
                <a:solidFill>
                  <a:schemeClr val="tx1"/>
                </a:solidFill>
                <a:latin typeface="+mn-lt"/>
                <a:ea typeface="+mn-ea"/>
                <a:cs typeface="+mn-cs"/>
              </a:rPr>
              <a:t>plants from energy hogs into green power plants</a:t>
            </a:r>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15D5D67-27F2-6049-8F55-BED24486003F}" type="slidenum">
              <a:rPr lang="en-US" smtClean="0"/>
              <a:pPr/>
              <a:t>7</a:t>
            </a:fld>
            <a:endParaRPr lang="en-US" dirty="0"/>
          </a:p>
        </p:txBody>
      </p:sp>
    </p:spTree>
    <p:extLst>
      <p:ext uri="{BB962C8B-B14F-4D97-AF65-F5344CB8AC3E}">
        <p14:creationId xmlns:p14="http://schemas.microsoft.com/office/powerpoint/2010/main" val="208300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600" b="1" baseline="0" dirty="0"/>
              <a:t>In the report we discuss the three paths for </a:t>
            </a:r>
            <a:r>
              <a:rPr lang="en-US" sz="1600" b="1" baseline="0" dirty="0" err="1"/>
              <a:t>ReNUWIt</a:t>
            </a:r>
            <a:r>
              <a:rPr lang="en-US" sz="1600" b="1" baseline="0" dirty="0"/>
              <a:t> in the post NSF ERC era.  As you will see in the presentations of the thrust leaders we have made great progress with projects that support 1-4 students or postdocs; the big opportunity on the large center front is the DOE effort.  We are also dipping our toes into the water for the non-profit/annual conference mechanism and have had some good discussions with NWRI.  May link it to the Bay Area Partnerships effort. </a:t>
            </a:r>
          </a:p>
        </p:txBody>
      </p:sp>
      <p:sp>
        <p:nvSpPr>
          <p:cNvPr id="4" name="Slide Number Placeholder 3"/>
          <p:cNvSpPr>
            <a:spLocks noGrp="1"/>
          </p:cNvSpPr>
          <p:nvPr>
            <p:ph type="sldNum" sz="quarter" idx="10"/>
          </p:nvPr>
        </p:nvSpPr>
        <p:spPr/>
        <p:txBody>
          <a:bodyPr/>
          <a:lstStyle/>
          <a:p>
            <a:fld id="{515D5D67-27F2-6049-8F55-BED24486003F}" type="slidenum">
              <a:rPr lang="en-US" smtClean="0"/>
              <a:pPr/>
              <a:t>8</a:t>
            </a:fld>
            <a:endParaRPr lang="en-US" dirty="0"/>
          </a:p>
        </p:txBody>
      </p:sp>
    </p:spTree>
    <p:extLst>
      <p:ext uri="{BB962C8B-B14F-4D97-AF65-F5344CB8AC3E}">
        <p14:creationId xmlns:p14="http://schemas.microsoft.com/office/powerpoint/2010/main" val="225827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600" b="1" u="none" baseline="0" dirty="0">
              <a:solidFill>
                <a:srgbClr val="262626"/>
              </a:solidFill>
              <a:latin typeface="OpenSans-Regular"/>
            </a:endParaRPr>
          </a:p>
          <a:p>
            <a:r>
              <a:rPr lang="en-US" sz="1600" b="1" u="none" baseline="0" dirty="0"/>
              <a:t>NAWI is a research alliance headquartered at Berkeley Lab and includes Oak Ridge National Laboratory, the National Renewable Energy Laboratory, the National Energy Technology Laboratory, and 19 founding university partners, and 10 founding industry partners. NAWI’s goal is to advance a portfolio of novel technologies that will secure a circular water economy in which 90% of nontraditional water sources – such as seawater, brackish water, and produced waters – can be cost-competitive with existing water sources within 10 years.</a:t>
            </a:r>
          </a:p>
        </p:txBody>
      </p:sp>
      <p:sp>
        <p:nvSpPr>
          <p:cNvPr id="4" name="Slide Number Placeholder 3"/>
          <p:cNvSpPr>
            <a:spLocks noGrp="1"/>
          </p:cNvSpPr>
          <p:nvPr>
            <p:ph type="sldNum" sz="quarter" idx="10"/>
          </p:nvPr>
        </p:nvSpPr>
        <p:spPr/>
        <p:txBody>
          <a:bodyPr/>
          <a:lstStyle/>
          <a:p>
            <a:fld id="{515D5D67-27F2-6049-8F55-BED24486003F}" type="slidenum">
              <a:rPr lang="en-US" smtClean="0"/>
              <a:pPr/>
              <a:t>9</a:t>
            </a:fld>
            <a:endParaRPr lang="en-US" dirty="0"/>
          </a:p>
        </p:txBody>
      </p:sp>
    </p:spTree>
    <p:extLst>
      <p:ext uri="{BB962C8B-B14F-4D97-AF65-F5344CB8AC3E}">
        <p14:creationId xmlns:p14="http://schemas.microsoft.com/office/powerpoint/2010/main" val="225827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ED0CF3F-D9C6-5E4F-BF2F-2D9D238FA1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ED0CF3F-D9C6-5E4F-BF2F-2D9D238FA1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ED0CF3F-D9C6-5E4F-BF2F-2D9D238FA1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6EC07-2CC5-374C-A722-1348FB4A6F5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6EC07-2CC5-374C-A722-1348FB4A6F5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6EC07-2CC5-374C-A722-1348FB4A6F5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6EC07-2CC5-374C-A722-1348FB4A6F5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46EC07-2CC5-374C-A722-1348FB4A6F5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46EC07-2CC5-374C-A722-1348FB4A6F5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46EC07-2CC5-374C-A722-1348FB4A6F5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6EC07-2CC5-374C-A722-1348FB4A6F5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ED0CF3F-D9C6-5E4F-BF2F-2D9D238FA16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6EC07-2CC5-374C-A722-1348FB4A6F5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6EC07-2CC5-374C-A722-1348FB4A6F5D}"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6EC07-2CC5-374C-A722-1348FB4A6F5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ED0CF3F-D9C6-5E4F-BF2F-2D9D238FA1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ED0CF3F-D9C6-5E4F-BF2F-2D9D238FA1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ED0CF3F-D9C6-5E4F-BF2F-2D9D238FA1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ED0CF3F-D9C6-5E4F-BF2F-2D9D238FA1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D0CF3F-D9C6-5E4F-BF2F-2D9D238FA1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ED0CF3F-D9C6-5E4F-BF2F-2D9D238FA1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ED0CF3F-D9C6-5E4F-BF2F-2D9D238FA1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8094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68301" y="6356353"/>
            <a:ext cx="518499" cy="365125"/>
          </a:xfrm>
          <a:prstGeom prst="rect">
            <a:avLst/>
          </a:prstGeom>
        </p:spPr>
        <p:txBody>
          <a:bodyPr vert="horz" lIns="91440" tIns="45720" rIns="91440" bIns="45720" rtlCol="0" anchor="ctr"/>
          <a:lstStyle>
            <a:lvl1pPr algn="r">
              <a:defRPr sz="1400" b="1">
                <a:solidFill>
                  <a:schemeClr val="tx1"/>
                </a:solidFill>
              </a:defRPr>
            </a:lvl1pPr>
          </a:lstStyle>
          <a:p>
            <a:fld id="{891DAF6C-6B56-4D4C-A59E-4840023B47A0}" type="slidenum">
              <a:rPr lang="en-US" smtClean="0"/>
              <a:pPr/>
              <a:t>‹#›</a:t>
            </a:fld>
            <a:endParaRPr lang="en-US" dirty="0"/>
          </a:p>
        </p:txBody>
      </p:sp>
      <p:pic>
        <p:nvPicPr>
          <p:cNvPr id="7" name="Picture 6" descr="logo5_300dpi.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168304" y="126020"/>
            <a:ext cx="829805" cy="1147083"/>
          </a:xfrm>
          <a:prstGeom prst="rect">
            <a:avLst/>
          </a:prstGeom>
        </p:spPr>
      </p:pic>
      <p:sp>
        <p:nvSpPr>
          <p:cNvPr id="4" name="Rectangle 3"/>
          <p:cNvSpPr/>
          <p:nvPr userDrawn="1"/>
        </p:nvSpPr>
        <p:spPr>
          <a:xfrm>
            <a:off x="119531" y="6372054"/>
            <a:ext cx="5819588" cy="369332"/>
          </a:xfrm>
          <a:prstGeom prst="rect">
            <a:avLst/>
          </a:prstGeom>
        </p:spPr>
        <p:txBody>
          <a:bodyPr wrap="square">
            <a:spAutoFit/>
          </a:bodyPr>
          <a:lstStyle/>
          <a:p>
            <a:r>
              <a:rPr lang="en-US" dirty="0"/>
              <a:t>BACWA Board Meeting, Oct. 18,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000" kern="1200">
          <a:ln>
            <a:solidFill>
              <a:srgbClr val="1F539F"/>
            </a:solidFill>
          </a:ln>
          <a:solidFill>
            <a:srgbClr val="1F539F"/>
          </a:solidFill>
          <a:effectLst/>
          <a:latin typeface="+mn-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6EC07-2CC5-374C-A722-1348FB4A6F5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applewebdata://5763B60A-CA1E-4765-AC2F-D17B0193FF40/%23Strength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applewebdata://148D58CB-1529-4DA0-90CD-C3D82BBA1992/%23Strength4"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iercggraphic.jpg"/>
          <p:cNvPicPr/>
          <p:nvPr/>
        </p:nvPicPr>
        <p:blipFill>
          <a:blip r:embed="rId3">
            <a:alphaModFix amt="50000"/>
          </a:blip>
          <a:stretch>
            <a:fillRect/>
          </a:stretch>
        </p:blipFill>
        <p:spPr>
          <a:xfrm>
            <a:off x="0" y="1310762"/>
            <a:ext cx="9144000" cy="5580258"/>
          </a:xfrm>
          <a:prstGeom prst="rect">
            <a:avLst/>
          </a:prstGeom>
        </p:spPr>
      </p:pic>
      <p:sp>
        <p:nvSpPr>
          <p:cNvPr id="2" name="Title 1"/>
          <p:cNvSpPr>
            <a:spLocks noGrp="1"/>
          </p:cNvSpPr>
          <p:nvPr>
            <p:ph type="ctrTitle"/>
          </p:nvPr>
        </p:nvSpPr>
        <p:spPr>
          <a:xfrm>
            <a:off x="381003" y="102402"/>
            <a:ext cx="7219460" cy="1073740"/>
          </a:xfrm>
        </p:spPr>
        <p:txBody>
          <a:bodyPr>
            <a:noAutofit/>
          </a:bodyPr>
          <a:lstStyle/>
          <a:p>
            <a:pPr algn="l"/>
            <a:r>
              <a:rPr lang="en-US" sz="4200" dirty="0">
                <a:cs typeface="Arial"/>
              </a:rPr>
              <a:t>Re-inventing the Nation’s Urban Water Infrastructure (</a:t>
            </a:r>
            <a:r>
              <a:rPr lang="en-US" sz="4200" dirty="0" err="1">
                <a:cs typeface="Arial"/>
              </a:rPr>
              <a:t>ReNUWIt</a:t>
            </a:r>
            <a:r>
              <a:rPr lang="en-US" sz="4200" dirty="0">
                <a:cs typeface="Arial"/>
              </a:rPr>
              <a:t>) </a:t>
            </a:r>
            <a:endParaRPr lang="en-US" sz="4200" dirty="0">
              <a:solidFill>
                <a:srgbClr val="0000FF"/>
              </a:solidFill>
              <a:latin typeface="+mn-lt"/>
              <a:cs typeface="Arial"/>
            </a:endParaRPr>
          </a:p>
        </p:txBody>
      </p:sp>
      <p:sp>
        <p:nvSpPr>
          <p:cNvPr id="8" name="TextBox 7"/>
          <p:cNvSpPr txBox="1"/>
          <p:nvPr/>
        </p:nvSpPr>
        <p:spPr>
          <a:xfrm>
            <a:off x="503016" y="1657845"/>
            <a:ext cx="7901573" cy="584776"/>
          </a:xfrm>
          <a:prstGeom prst="rect">
            <a:avLst/>
          </a:prstGeom>
          <a:noFill/>
        </p:spPr>
        <p:txBody>
          <a:bodyPr wrap="square" rtlCol="0">
            <a:spAutoFit/>
          </a:bodyPr>
          <a:lstStyle/>
          <a:p>
            <a:pPr algn="ctr"/>
            <a:r>
              <a:rPr lang="en-US" sz="3200">
                <a:solidFill>
                  <a:srgbClr val="000000"/>
                </a:solidFill>
              </a:rPr>
              <a:t>	</a:t>
            </a:r>
            <a:endParaRPr lang="en-US" sz="3200" dirty="0">
              <a:solidFill>
                <a:srgbClr val="000000"/>
              </a:solidFill>
            </a:endParaRPr>
          </a:p>
        </p:txBody>
      </p:sp>
      <p:cxnSp>
        <p:nvCxnSpPr>
          <p:cNvPr id="7" name="Straight Connector 6"/>
          <p:cNvCxnSpPr/>
          <p:nvPr/>
        </p:nvCxnSpPr>
        <p:spPr>
          <a:xfrm>
            <a:off x="381002" y="1310763"/>
            <a:ext cx="7121287"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9509" y="5167818"/>
            <a:ext cx="1085222" cy="1085222"/>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7067" y="5215669"/>
            <a:ext cx="1085222" cy="1085222"/>
          </a:xfrm>
          <a:prstGeom prst="rect">
            <a:avLst/>
          </a:prstGeom>
        </p:spPr>
      </p:pic>
      <p:pic>
        <p:nvPicPr>
          <p:cNvPr id="24" name="Picture 23"/>
          <p:cNvPicPr>
            <a:picLocks noChangeAspect="1"/>
          </p:cNvPicPr>
          <p:nvPr/>
        </p:nvPicPr>
        <p:blipFill>
          <a:blip r:embed="rId6" cstate="screen">
            <a:extLst>
              <a:ext uri="{BEBA8EAE-BF5A-486C-A8C5-ECC9F3942E4B}">
                <a14:imgProps xmlns:a14="http://schemas.microsoft.com/office/drawing/2010/main">
                  <a14:imgLayer r:embed="rId7">
                    <a14:imgEffect>
                      <a14:backgroundRemoval t="0" b="100000" l="0" r="100000">
                        <a14:foregroundMark x1="29268" y1="87535" x2="29268" y2="87535"/>
                        <a14:foregroundMark x1="61280" y1="90028" x2="61280" y2="90028"/>
                        <a14:foregroundMark x1="82012" y1="86427" x2="82012" y2="86427"/>
                        <a14:foregroundMark x1="2744" y1="83657" x2="2744" y2="83657"/>
                        <a14:foregroundMark x1="18293" y1="83380" x2="18293" y2="83380"/>
                        <a14:foregroundMark x1="38415" y1="83102" x2="38415" y2="83102"/>
                        <a14:foregroundMark x1="51524" y1="94737" x2="51524" y2="94737"/>
                      </a14:backgroundRemoval>
                    </a14:imgEffect>
                  </a14:imgLayer>
                </a14:imgProps>
              </a:ext>
              <a:ext uri="{28A0092B-C50C-407E-A947-70E740481C1C}">
                <a14:useLocalDpi xmlns:a14="http://schemas.microsoft.com/office/drawing/2010/main"/>
              </a:ext>
            </a:extLst>
          </a:blip>
          <a:stretch>
            <a:fillRect/>
          </a:stretch>
        </p:blipFill>
        <p:spPr>
          <a:xfrm>
            <a:off x="3258178" y="5215669"/>
            <a:ext cx="984251" cy="1085222"/>
          </a:xfrm>
          <a:prstGeom prst="rect">
            <a:avLst/>
          </a:prstGeom>
        </p:spPr>
      </p:pic>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24312" y="5201684"/>
            <a:ext cx="964642" cy="1085222"/>
          </a:xfrm>
          <a:prstGeom prst="rect">
            <a:avLst/>
          </a:prstGeom>
        </p:spPr>
      </p:pic>
      <p:sp>
        <p:nvSpPr>
          <p:cNvPr id="3" name="Rectangle 2"/>
          <p:cNvSpPr/>
          <p:nvPr/>
        </p:nvSpPr>
        <p:spPr>
          <a:xfrm>
            <a:off x="1922498" y="1701820"/>
            <a:ext cx="5293052" cy="907941"/>
          </a:xfrm>
          <a:prstGeom prst="rect">
            <a:avLst/>
          </a:prstGeom>
        </p:spPr>
        <p:txBody>
          <a:bodyPr wrap="none">
            <a:spAutoFit/>
          </a:bodyPr>
          <a:lstStyle/>
          <a:p>
            <a:pPr algn="ctr"/>
            <a:r>
              <a:rPr lang="en-US" sz="5300" b="1" dirty="0">
                <a:effectLst>
                  <a:outerShdw blurRad="38100" dist="38100" dir="2700000" algn="tl">
                    <a:srgbClr val="000000">
                      <a:alpha val="43137"/>
                    </a:srgbClr>
                  </a:outerShdw>
                </a:effectLst>
              </a:rPr>
              <a:t>Update to BACWA</a:t>
            </a:r>
          </a:p>
        </p:txBody>
      </p:sp>
      <p:sp>
        <p:nvSpPr>
          <p:cNvPr id="13" name="TextBox 12"/>
          <p:cNvSpPr txBox="1"/>
          <p:nvPr/>
        </p:nvSpPr>
        <p:spPr>
          <a:xfrm>
            <a:off x="1290274" y="3012783"/>
            <a:ext cx="6557501" cy="2123658"/>
          </a:xfrm>
          <a:prstGeom prst="rect">
            <a:avLst/>
          </a:prstGeom>
          <a:noFill/>
        </p:spPr>
        <p:txBody>
          <a:bodyPr wrap="none" rtlCol="0">
            <a:spAutoFit/>
          </a:bodyPr>
          <a:lstStyle/>
          <a:p>
            <a:pPr algn="ctr"/>
            <a:r>
              <a:rPr lang="en-US" sz="3600" b="1" dirty="0"/>
              <a:t>Sebastien Tilmans, CR2C Exec Dir.</a:t>
            </a:r>
          </a:p>
          <a:p>
            <a:pPr algn="ctr"/>
            <a:r>
              <a:rPr lang="en-US" sz="3600" b="1" dirty="0"/>
              <a:t>Richard G. Luthy, Stanford Univ.</a:t>
            </a:r>
          </a:p>
          <a:p>
            <a:pPr algn="ctr"/>
            <a:r>
              <a:rPr lang="en-US" sz="3600" b="1" dirty="0" err="1"/>
              <a:t>ReNUWIt</a:t>
            </a:r>
            <a:r>
              <a:rPr lang="en-US" sz="3600" b="1" dirty="0"/>
              <a:t> Director</a:t>
            </a:r>
          </a:p>
          <a:p>
            <a:pPr algn="ctr"/>
            <a:endParaRPr lang="en-US" sz="2400" dirty="0"/>
          </a:p>
        </p:txBody>
      </p:sp>
      <p:sp>
        <p:nvSpPr>
          <p:cNvPr id="4" name="Slide Number Placeholder 3"/>
          <p:cNvSpPr>
            <a:spLocks noGrp="1"/>
          </p:cNvSpPr>
          <p:nvPr>
            <p:ph type="sldNum" sz="quarter" idx="12"/>
          </p:nvPr>
        </p:nvSpPr>
        <p:spPr/>
        <p:txBody>
          <a:bodyPr/>
          <a:lstStyle/>
          <a:p>
            <a:fld id="{DED0CF3F-D9C6-5E4F-BF2F-2D9D238FA165}" type="slidenum">
              <a:rPr lang="en-US" smtClean="0"/>
              <a:pPr/>
              <a:t>1</a:t>
            </a:fld>
            <a:endParaRPr lang="en-US" dirty="0"/>
          </a:p>
        </p:txBody>
      </p:sp>
    </p:spTree>
    <p:extLst>
      <p:ext uri="{BB962C8B-B14F-4D97-AF65-F5344CB8AC3E}">
        <p14:creationId xmlns:p14="http://schemas.microsoft.com/office/powerpoint/2010/main" val="241026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01FAC6-C065-9F40-B2C5-967A6AE360A2}"/>
              </a:ext>
            </a:extLst>
          </p:cNvPr>
          <p:cNvPicPr>
            <a:picLocks noChangeAspect="1"/>
          </p:cNvPicPr>
          <p:nvPr/>
        </p:nvPicPr>
        <p:blipFill>
          <a:blip r:embed="rId3"/>
          <a:stretch>
            <a:fillRect/>
          </a:stretch>
        </p:blipFill>
        <p:spPr>
          <a:xfrm>
            <a:off x="9754" y="3112953"/>
            <a:ext cx="9118600" cy="3238500"/>
          </a:xfrm>
          <a:prstGeom prst="rect">
            <a:avLst/>
          </a:prstGeom>
        </p:spPr>
      </p:pic>
      <p:sp>
        <p:nvSpPr>
          <p:cNvPr id="2" name="Title 1"/>
          <p:cNvSpPr>
            <a:spLocks noGrp="1"/>
          </p:cNvSpPr>
          <p:nvPr>
            <p:ph type="title"/>
          </p:nvPr>
        </p:nvSpPr>
        <p:spPr>
          <a:xfrm>
            <a:off x="329142" y="252415"/>
            <a:ext cx="8229600" cy="809427"/>
          </a:xfrm>
        </p:spPr>
        <p:txBody>
          <a:bodyPr>
            <a:normAutofit/>
          </a:bodyPr>
          <a:lstStyle/>
          <a:p>
            <a:r>
              <a:rPr lang="en-US" sz="4400" dirty="0"/>
              <a:t>NSF Site Visit May 22-23, 2019 </a:t>
            </a:r>
          </a:p>
        </p:txBody>
      </p:sp>
      <p:cxnSp>
        <p:nvCxnSpPr>
          <p:cNvPr id="21" name="Straight Connector 20"/>
          <p:cNvCxnSpPr/>
          <p:nvPr/>
        </p:nvCxnSpPr>
        <p:spPr>
          <a:xfrm>
            <a:off x="398811" y="1225705"/>
            <a:ext cx="7121286"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DED0CF3F-D9C6-5E4F-BF2F-2D9D238FA165}" type="slidenum">
              <a:rPr lang="en-US" smtClean="0"/>
              <a:pPr/>
              <a:t>2</a:t>
            </a:fld>
            <a:endParaRPr lang="en-US" dirty="0"/>
          </a:p>
        </p:txBody>
      </p:sp>
      <p:sp>
        <p:nvSpPr>
          <p:cNvPr id="3" name="Rectangle 2">
            <a:extLst>
              <a:ext uri="{FF2B5EF4-FFF2-40B4-BE49-F238E27FC236}">
                <a16:creationId xmlns:a16="http://schemas.microsoft.com/office/drawing/2014/main" id="{2572B1BC-76E5-6A45-A700-AF4E4C54D0F2}"/>
              </a:ext>
            </a:extLst>
          </p:cNvPr>
          <p:cNvSpPr/>
          <p:nvPr/>
        </p:nvSpPr>
        <p:spPr>
          <a:xfrm>
            <a:off x="4279370" y="6259813"/>
            <a:ext cx="8814859" cy="461665"/>
          </a:xfrm>
          <a:prstGeom prst="rect">
            <a:avLst/>
          </a:prstGeom>
        </p:spPr>
        <p:txBody>
          <a:bodyPr wrap="square">
            <a:spAutoFit/>
          </a:bodyPr>
          <a:lstStyle/>
          <a:p>
            <a:r>
              <a:rPr lang="en-US" sz="2400" b="1" dirty="0"/>
              <a:t>IAB support is invaluable!</a:t>
            </a:r>
          </a:p>
        </p:txBody>
      </p:sp>
      <p:pic>
        <p:nvPicPr>
          <p:cNvPr id="6" name="Picture 5">
            <a:extLst>
              <a:ext uri="{FF2B5EF4-FFF2-40B4-BE49-F238E27FC236}">
                <a16:creationId xmlns:a16="http://schemas.microsoft.com/office/drawing/2014/main" id="{E5D24E29-9E2B-2345-999A-F3B9E140A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806" y="1658124"/>
            <a:ext cx="2544847" cy="1908636"/>
          </a:xfrm>
          <a:prstGeom prst="rect">
            <a:avLst/>
          </a:prstGeom>
          <a:ln w="28575">
            <a:solidFill>
              <a:schemeClr val="tx1"/>
            </a:solidFill>
          </a:ln>
        </p:spPr>
      </p:pic>
      <p:pic>
        <p:nvPicPr>
          <p:cNvPr id="8" name="Picture 7">
            <a:extLst>
              <a:ext uri="{FF2B5EF4-FFF2-40B4-BE49-F238E27FC236}">
                <a16:creationId xmlns:a16="http://schemas.microsoft.com/office/drawing/2014/main" id="{0BABC217-CBF0-974A-BB0A-8ED9B7BE7B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25681" y="1756529"/>
            <a:ext cx="2630396" cy="1972798"/>
          </a:xfrm>
          <a:prstGeom prst="rect">
            <a:avLst/>
          </a:prstGeom>
          <a:ln w="28575">
            <a:solidFill>
              <a:schemeClr val="tx1"/>
            </a:solidFill>
          </a:ln>
        </p:spPr>
      </p:pic>
      <p:pic>
        <p:nvPicPr>
          <p:cNvPr id="14" name="Picture 13">
            <a:extLst>
              <a:ext uri="{FF2B5EF4-FFF2-40B4-BE49-F238E27FC236}">
                <a16:creationId xmlns:a16="http://schemas.microsoft.com/office/drawing/2014/main" id="{BF074675-D418-544A-9849-4DD7348FF5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84704" y="1369949"/>
            <a:ext cx="3568700" cy="1975296"/>
          </a:xfrm>
          <a:prstGeom prst="rect">
            <a:avLst/>
          </a:prstGeom>
          <a:ln w="28575">
            <a:solidFill>
              <a:schemeClr val="tx1"/>
            </a:solidFill>
          </a:ln>
        </p:spPr>
      </p:pic>
    </p:spTree>
    <p:extLst>
      <p:ext uri="{BB962C8B-B14F-4D97-AF65-F5344CB8AC3E}">
        <p14:creationId xmlns:p14="http://schemas.microsoft.com/office/powerpoint/2010/main" val="276943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42" y="252415"/>
            <a:ext cx="8229600" cy="809427"/>
          </a:xfrm>
        </p:spPr>
        <p:txBody>
          <a:bodyPr>
            <a:normAutofit/>
          </a:bodyPr>
          <a:lstStyle/>
          <a:p>
            <a:r>
              <a:rPr lang="en-US" sz="4400" dirty="0"/>
              <a:t>NSF Site Visit May 22-23, 2019 </a:t>
            </a:r>
          </a:p>
        </p:txBody>
      </p:sp>
      <p:cxnSp>
        <p:nvCxnSpPr>
          <p:cNvPr id="21" name="Straight Connector 20"/>
          <p:cNvCxnSpPr/>
          <p:nvPr/>
        </p:nvCxnSpPr>
        <p:spPr>
          <a:xfrm>
            <a:off x="398811" y="1225705"/>
            <a:ext cx="7121286"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DED0CF3F-D9C6-5E4F-BF2F-2D9D238FA165}" type="slidenum">
              <a:rPr lang="en-US" smtClean="0"/>
              <a:pPr/>
              <a:t>3</a:t>
            </a:fld>
            <a:endParaRPr lang="en-US" dirty="0"/>
          </a:p>
        </p:txBody>
      </p:sp>
      <p:sp>
        <p:nvSpPr>
          <p:cNvPr id="3" name="Rectangle 2">
            <a:extLst>
              <a:ext uri="{FF2B5EF4-FFF2-40B4-BE49-F238E27FC236}">
                <a16:creationId xmlns:a16="http://schemas.microsoft.com/office/drawing/2014/main" id="{2572B1BC-76E5-6A45-A700-AF4E4C54D0F2}"/>
              </a:ext>
            </a:extLst>
          </p:cNvPr>
          <p:cNvSpPr/>
          <p:nvPr/>
        </p:nvSpPr>
        <p:spPr>
          <a:xfrm>
            <a:off x="965199" y="5600952"/>
            <a:ext cx="4318001" cy="461665"/>
          </a:xfrm>
          <a:prstGeom prst="rect">
            <a:avLst/>
          </a:prstGeom>
        </p:spPr>
        <p:txBody>
          <a:bodyPr wrap="square">
            <a:spAutoFit/>
          </a:bodyPr>
          <a:lstStyle/>
          <a:p>
            <a:r>
              <a:rPr lang="en-US" sz="2400" b="1" dirty="0"/>
              <a:t>IAB support is invaluable!</a:t>
            </a:r>
          </a:p>
        </p:txBody>
      </p:sp>
      <p:sp>
        <p:nvSpPr>
          <p:cNvPr id="4" name="TextBox 3">
            <a:extLst>
              <a:ext uri="{FF2B5EF4-FFF2-40B4-BE49-F238E27FC236}">
                <a16:creationId xmlns:a16="http://schemas.microsoft.com/office/drawing/2014/main" id="{36C8E725-8D48-8643-B6EA-3CE7E9227734}"/>
              </a:ext>
            </a:extLst>
          </p:cNvPr>
          <p:cNvSpPr txBox="1"/>
          <p:nvPr/>
        </p:nvSpPr>
        <p:spPr>
          <a:xfrm>
            <a:off x="876299" y="1508873"/>
            <a:ext cx="6807201" cy="1938992"/>
          </a:xfrm>
          <a:prstGeom prst="rect">
            <a:avLst/>
          </a:prstGeom>
          <a:noFill/>
        </p:spPr>
        <p:txBody>
          <a:bodyPr wrap="square" rtlCol="0">
            <a:spAutoFit/>
          </a:bodyPr>
          <a:lstStyle/>
          <a:p>
            <a:pPr lvl="0"/>
            <a:r>
              <a:rPr lang="en-US" sz="2400" u="sng" dirty="0">
                <a:hlinkClick r:id="rId3"/>
              </a:rPr>
              <a:t>“At the end of Year 8 of this ERC, the testbeds contain a good mixture of developing</a:t>
            </a:r>
            <a:r>
              <a:rPr lang="en-US" sz="2400" dirty="0"/>
              <a:t> and mature testbeds and there is significant potential for a number of these technologies to continue to move towards implementation by different stakeholders.”</a:t>
            </a:r>
          </a:p>
        </p:txBody>
      </p:sp>
      <p:sp>
        <p:nvSpPr>
          <p:cNvPr id="7" name="TextBox 6">
            <a:extLst>
              <a:ext uri="{FF2B5EF4-FFF2-40B4-BE49-F238E27FC236}">
                <a16:creationId xmlns:a16="http://schemas.microsoft.com/office/drawing/2014/main" id="{44F2C585-1270-1F49-A061-68DFD8F44E04}"/>
              </a:ext>
            </a:extLst>
          </p:cNvPr>
          <p:cNvSpPr txBox="1"/>
          <p:nvPr/>
        </p:nvSpPr>
        <p:spPr>
          <a:xfrm>
            <a:off x="965199" y="3676594"/>
            <a:ext cx="6985001" cy="1569660"/>
          </a:xfrm>
          <a:prstGeom prst="rect">
            <a:avLst/>
          </a:prstGeom>
          <a:noFill/>
        </p:spPr>
        <p:txBody>
          <a:bodyPr wrap="square" rtlCol="0">
            <a:spAutoFit/>
          </a:bodyPr>
          <a:lstStyle/>
          <a:p>
            <a:r>
              <a:rPr lang="en-US" sz="2400" u="sng" dirty="0">
                <a:hlinkClick r:id="rId4"/>
              </a:rPr>
              <a:t>“The majority of the testbeds are on public utility sites, which makes the testbeds more</a:t>
            </a:r>
            <a:r>
              <a:rPr lang="en-US" sz="2400" dirty="0"/>
              <a:t> relevant to stakeholders. A related strength is how engaged the IAB members are in the testbed partnerships</a:t>
            </a:r>
            <a:r>
              <a:rPr lang="en-US" dirty="0"/>
              <a:t>.” </a:t>
            </a:r>
          </a:p>
        </p:txBody>
      </p:sp>
    </p:spTree>
    <p:extLst>
      <p:ext uri="{BB962C8B-B14F-4D97-AF65-F5344CB8AC3E}">
        <p14:creationId xmlns:p14="http://schemas.microsoft.com/office/powerpoint/2010/main" val="237039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7" y="130182"/>
            <a:ext cx="8293100" cy="809427"/>
          </a:xfrm>
        </p:spPr>
        <p:txBody>
          <a:bodyPr>
            <a:noAutofit/>
          </a:bodyPr>
          <a:lstStyle/>
          <a:p>
            <a:r>
              <a:rPr lang="en-US" sz="4800" dirty="0"/>
              <a:t>Systems-level Vision</a:t>
            </a:r>
          </a:p>
        </p:txBody>
      </p:sp>
      <p:sp>
        <p:nvSpPr>
          <p:cNvPr id="8" name="Rectangle 7"/>
          <p:cNvSpPr/>
          <p:nvPr/>
        </p:nvSpPr>
        <p:spPr>
          <a:xfrm>
            <a:off x="917034" y="3251200"/>
            <a:ext cx="1317801" cy="382521"/>
          </a:xfrm>
          <a:prstGeom prst="rect">
            <a:avLst/>
          </a:prstGeom>
        </p:spPr>
        <p:txBody>
          <a:bodyPr wrap="none" lIns="91420" tIns="45711" rIns="91420" bIns="45711">
            <a:spAutoFit/>
          </a:bodyPr>
          <a:lstStyle/>
          <a:p>
            <a:r>
              <a:rPr lang="en-US" b="1" dirty="0">
                <a:solidFill>
                  <a:schemeClr val="bg1"/>
                </a:solidFill>
              </a:rPr>
              <a:t>SF Bay Area</a:t>
            </a:r>
          </a:p>
        </p:txBody>
      </p:sp>
      <p:sp>
        <p:nvSpPr>
          <p:cNvPr id="10" name="Rectangle 9"/>
          <p:cNvSpPr/>
          <p:nvPr/>
        </p:nvSpPr>
        <p:spPr>
          <a:xfrm>
            <a:off x="114302" y="5472668"/>
            <a:ext cx="1689406" cy="382521"/>
          </a:xfrm>
          <a:prstGeom prst="rect">
            <a:avLst/>
          </a:prstGeom>
        </p:spPr>
        <p:txBody>
          <a:bodyPr wrap="none" lIns="91420" tIns="45711" rIns="91420" bIns="45711">
            <a:spAutoFit/>
          </a:bodyPr>
          <a:lstStyle/>
          <a:p>
            <a:r>
              <a:rPr lang="en-US" b="1" dirty="0">
                <a:solidFill>
                  <a:schemeClr val="bg1"/>
                </a:solidFill>
              </a:rPr>
              <a:t>CO Front Range</a:t>
            </a:r>
          </a:p>
        </p:txBody>
      </p:sp>
      <p:sp>
        <p:nvSpPr>
          <p:cNvPr id="12" name="Rectangle 11"/>
          <p:cNvSpPr/>
          <p:nvPr/>
        </p:nvSpPr>
        <p:spPr>
          <a:xfrm>
            <a:off x="218402" y="2460983"/>
            <a:ext cx="1689406" cy="382521"/>
          </a:xfrm>
          <a:prstGeom prst="rect">
            <a:avLst/>
          </a:prstGeom>
        </p:spPr>
        <p:txBody>
          <a:bodyPr wrap="none" lIns="91420" tIns="45711" rIns="91420" bIns="45711">
            <a:spAutoFit/>
          </a:bodyPr>
          <a:lstStyle/>
          <a:p>
            <a:r>
              <a:rPr lang="en-US" b="1" dirty="0">
                <a:solidFill>
                  <a:schemeClr val="bg1"/>
                </a:solidFill>
              </a:rPr>
              <a:t>CO Front Range</a:t>
            </a:r>
          </a:p>
        </p:txBody>
      </p:sp>
      <p:sp>
        <p:nvSpPr>
          <p:cNvPr id="18" name="Rectangle 17"/>
          <p:cNvSpPr/>
          <p:nvPr/>
        </p:nvSpPr>
        <p:spPr>
          <a:xfrm>
            <a:off x="1018634" y="4088370"/>
            <a:ext cx="2523583" cy="382521"/>
          </a:xfrm>
          <a:prstGeom prst="rect">
            <a:avLst/>
          </a:prstGeom>
        </p:spPr>
        <p:txBody>
          <a:bodyPr wrap="none" lIns="91420" tIns="45711" rIns="91420" bIns="45711">
            <a:spAutoFit/>
          </a:bodyPr>
          <a:lstStyle/>
          <a:p>
            <a:r>
              <a:rPr lang="en-US" b="1" dirty="0">
                <a:solidFill>
                  <a:schemeClr val="bg1"/>
                </a:solidFill>
              </a:rPr>
              <a:t>Tailored Water Test Bed</a:t>
            </a:r>
          </a:p>
        </p:txBody>
      </p:sp>
      <p:sp>
        <p:nvSpPr>
          <p:cNvPr id="19" name="Rectangle 18"/>
          <p:cNvSpPr/>
          <p:nvPr/>
        </p:nvSpPr>
        <p:spPr>
          <a:xfrm>
            <a:off x="457202" y="5816253"/>
            <a:ext cx="2049626" cy="671062"/>
          </a:xfrm>
          <a:prstGeom prst="rect">
            <a:avLst/>
          </a:prstGeom>
        </p:spPr>
        <p:txBody>
          <a:bodyPr wrap="none" lIns="91420" tIns="45711" rIns="91420" bIns="45711">
            <a:spAutoFit/>
          </a:bodyPr>
          <a:lstStyle/>
          <a:p>
            <a:r>
              <a:rPr lang="en-US" b="1" dirty="0">
                <a:solidFill>
                  <a:schemeClr val="bg1"/>
                </a:solidFill>
              </a:rPr>
              <a:t>Water Reuse &amp;</a:t>
            </a:r>
          </a:p>
          <a:p>
            <a:r>
              <a:rPr lang="en-US" b="1" dirty="0">
                <a:solidFill>
                  <a:schemeClr val="bg1"/>
                </a:solidFill>
              </a:rPr>
              <a:t>Ecosystem Benefits</a:t>
            </a:r>
          </a:p>
        </p:txBody>
      </p:sp>
      <p:sp>
        <p:nvSpPr>
          <p:cNvPr id="15" name="Rectangle 14"/>
          <p:cNvSpPr/>
          <p:nvPr/>
        </p:nvSpPr>
        <p:spPr>
          <a:xfrm>
            <a:off x="266699" y="1277325"/>
            <a:ext cx="8268696" cy="2062778"/>
          </a:xfrm>
          <a:prstGeom prst="rect">
            <a:avLst/>
          </a:prstGeom>
          <a:solidFill>
            <a:srgbClr val="CC99FF"/>
          </a:solidFill>
          <a:ln>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algn="ctr"/>
            <a:endParaRPr lang="en-US" dirty="0"/>
          </a:p>
        </p:txBody>
      </p:sp>
      <p:sp>
        <p:nvSpPr>
          <p:cNvPr id="21" name="Rectangle 20"/>
          <p:cNvSpPr/>
          <p:nvPr/>
        </p:nvSpPr>
        <p:spPr>
          <a:xfrm>
            <a:off x="266702" y="3340103"/>
            <a:ext cx="4152901" cy="3016250"/>
          </a:xfrm>
          <a:prstGeom prst="rect">
            <a:avLst/>
          </a:prstGeom>
          <a:solidFill>
            <a:srgbClr val="99CCFF"/>
          </a:solidFill>
          <a:ln>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algn="ctr"/>
            <a:endParaRPr lang="en-US" dirty="0"/>
          </a:p>
        </p:txBody>
      </p:sp>
      <p:sp>
        <p:nvSpPr>
          <p:cNvPr id="22" name="Rectangle 21"/>
          <p:cNvSpPr/>
          <p:nvPr/>
        </p:nvSpPr>
        <p:spPr>
          <a:xfrm>
            <a:off x="4428736" y="3352546"/>
            <a:ext cx="4115795" cy="3003804"/>
          </a:xfrm>
          <a:prstGeom prst="rect">
            <a:avLst/>
          </a:prstGeom>
          <a:solidFill>
            <a:srgbClr val="99CC00"/>
          </a:solidFill>
          <a:ln>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algn="ctr"/>
            <a:endParaRPr lang="en-US" dirty="0"/>
          </a:p>
        </p:txBody>
      </p:sp>
      <p:sp>
        <p:nvSpPr>
          <p:cNvPr id="23" name="Rectangle 22"/>
          <p:cNvSpPr/>
          <p:nvPr/>
        </p:nvSpPr>
        <p:spPr>
          <a:xfrm>
            <a:off x="688258" y="1201123"/>
            <a:ext cx="7691284" cy="523220"/>
          </a:xfrm>
          <a:prstGeom prst="rect">
            <a:avLst/>
          </a:prstGeom>
        </p:spPr>
        <p:txBody>
          <a:bodyPr wrap="square" lIns="91420" tIns="45711" rIns="91420" bIns="45711">
            <a:spAutoFit/>
          </a:bodyPr>
          <a:lstStyle/>
          <a:p>
            <a:r>
              <a:rPr lang="en-US" sz="2800" b="1" i="1" dirty="0"/>
              <a:t>Urban Systems Integration and Institutions </a:t>
            </a:r>
          </a:p>
        </p:txBody>
      </p:sp>
      <p:sp>
        <p:nvSpPr>
          <p:cNvPr id="24" name="Rectangle 23"/>
          <p:cNvSpPr/>
          <p:nvPr/>
        </p:nvSpPr>
        <p:spPr>
          <a:xfrm>
            <a:off x="266699" y="1277322"/>
            <a:ext cx="8268696" cy="507902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algn="ctr"/>
            <a:endParaRPr lang="en-US" dirty="0"/>
          </a:p>
        </p:txBody>
      </p:sp>
      <p:sp>
        <p:nvSpPr>
          <p:cNvPr id="25" name="Rectangle 24"/>
          <p:cNvSpPr/>
          <p:nvPr/>
        </p:nvSpPr>
        <p:spPr>
          <a:xfrm>
            <a:off x="731782" y="3340102"/>
            <a:ext cx="3234943" cy="954107"/>
          </a:xfrm>
          <a:prstGeom prst="rect">
            <a:avLst/>
          </a:prstGeom>
        </p:spPr>
        <p:txBody>
          <a:bodyPr wrap="none" lIns="91420" tIns="45711" rIns="91420" bIns="45711">
            <a:spAutoFit/>
          </a:bodyPr>
          <a:lstStyle/>
          <a:p>
            <a:pPr algn="ctr"/>
            <a:r>
              <a:rPr lang="en-US" sz="2800" b="1" i="1" dirty="0"/>
              <a:t>Efficient Engineered </a:t>
            </a:r>
          </a:p>
          <a:p>
            <a:pPr algn="ctr"/>
            <a:r>
              <a:rPr lang="en-US" sz="2800" b="1" i="1" dirty="0"/>
              <a:t>Systems</a:t>
            </a:r>
            <a:endParaRPr lang="en-US" sz="2800" i="1" dirty="0"/>
          </a:p>
        </p:txBody>
      </p:sp>
      <p:sp>
        <p:nvSpPr>
          <p:cNvPr id="26" name="Rectangle 25"/>
          <p:cNvSpPr/>
          <p:nvPr/>
        </p:nvSpPr>
        <p:spPr>
          <a:xfrm>
            <a:off x="5266022" y="3248743"/>
            <a:ext cx="2441231" cy="523220"/>
          </a:xfrm>
          <a:prstGeom prst="rect">
            <a:avLst/>
          </a:prstGeom>
        </p:spPr>
        <p:txBody>
          <a:bodyPr wrap="none" lIns="91420" tIns="45711" rIns="91420" bIns="45711">
            <a:spAutoFit/>
          </a:bodyPr>
          <a:lstStyle/>
          <a:p>
            <a:pPr algn="ctr"/>
            <a:r>
              <a:rPr lang="en-US" sz="2800" b="1" i="1" dirty="0"/>
              <a:t>Natural Water</a:t>
            </a:r>
          </a:p>
        </p:txBody>
      </p:sp>
      <p:pic>
        <p:nvPicPr>
          <p:cNvPr id="32" name="Picture 31"/>
          <p:cNvPicPr>
            <a:picLocks noChangeAspect="1"/>
          </p:cNvPicPr>
          <p:nvPr/>
        </p:nvPicPr>
        <p:blipFill>
          <a:blip r:embed="rId3"/>
          <a:srcRect/>
          <a:stretch>
            <a:fillRect/>
          </a:stretch>
        </p:blipFill>
        <p:spPr bwMode="auto">
          <a:xfrm>
            <a:off x="932231" y="1691204"/>
            <a:ext cx="1554648" cy="1615758"/>
          </a:xfrm>
          <a:prstGeom prst="rect">
            <a:avLst/>
          </a:prstGeom>
          <a:ln>
            <a:noFill/>
          </a:ln>
          <a:effectLst/>
        </p:spPr>
      </p:pic>
      <p:sp>
        <p:nvSpPr>
          <p:cNvPr id="28" name="Rectangle 27"/>
          <p:cNvSpPr/>
          <p:nvPr/>
        </p:nvSpPr>
        <p:spPr>
          <a:xfrm>
            <a:off x="317632" y="3868350"/>
            <a:ext cx="184666" cy="523220"/>
          </a:xfrm>
          <a:prstGeom prst="rect">
            <a:avLst/>
          </a:prstGeom>
        </p:spPr>
        <p:txBody>
          <a:bodyPr wrap="none" lIns="91420" tIns="45711" rIns="91420" bIns="45711">
            <a:spAutoFit/>
          </a:bodyPr>
          <a:lstStyle/>
          <a:p>
            <a:endParaRPr lang="en-US" sz="2800" i="1" dirty="0"/>
          </a:p>
        </p:txBody>
      </p:sp>
      <p:sp>
        <p:nvSpPr>
          <p:cNvPr id="29" name="Rectangle 28"/>
          <p:cNvSpPr/>
          <p:nvPr/>
        </p:nvSpPr>
        <p:spPr>
          <a:xfrm>
            <a:off x="4708392" y="3581613"/>
            <a:ext cx="3624873" cy="523220"/>
          </a:xfrm>
          <a:prstGeom prst="rect">
            <a:avLst/>
          </a:prstGeom>
        </p:spPr>
        <p:txBody>
          <a:bodyPr wrap="none" lIns="91420" tIns="45711" rIns="91420" bIns="45711">
            <a:spAutoFit/>
          </a:bodyPr>
          <a:lstStyle/>
          <a:p>
            <a:pPr algn="ctr"/>
            <a:r>
              <a:rPr lang="en-US" sz="2800" b="1" i="1" dirty="0"/>
              <a:t>Infrastructure Systems</a:t>
            </a:r>
          </a:p>
        </p:txBody>
      </p:sp>
      <p:pic>
        <p:nvPicPr>
          <p:cNvPr id="35" name="Picture 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247" y="4314758"/>
            <a:ext cx="2158614" cy="1435249"/>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2861" y="1676338"/>
            <a:ext cx="1505548" cy="1630624"/>
          </a:xfrm>
          <a:prstGeom prst="rect">
            <a:avLst/>
          </a:prstGeom>
        </p:spPr>
      </p:pic>
      <p:sp>
        <p:nvSpPr>
          <p:cNvPr id="41" name="Rectangle 40"/>
          <p:cNvSpPr/>
          <p:nvPr/>
        </p:nvSpPr>
        <p:spPr>
          <a:xfrm>
            <a:off x="895003" y="2664368"/>
            <a:ext cx="1600046" cy="677090"/>
          </a:xfrm>
          <a:prstGeom prst="rect">
            <a:avLst/>
          </a:prstGeom>
        </p:spPr>
        <p:txBody>
          <a:bodyPr wrap="none" lIns="91420" tIns="45711" rIns="91420" bIns="45711">
            <a:spAutoFit/>
          </a:bodyPr>
          <a:lstStyle/>
          <a:p>
            <a:pPr algn="ctr"/>
            <a:r>
              <a:rPr lang="en-US" sz="1900" b="1" dirty="0">
                <a:solidFill>
                  <a:schemeClr val="bg1"/>
                </a:solidFill>
              </a:rPr>
              <a:t>Decision tools</a:t>
            </a:r>
          </a:p>
          <a:p>
            <a:pPr algn="ctr"/>
            <a:r>
              <a:rPr lang="en-US" sz="1900" b="1" dirty="0">
                <a:solidFill>
                  <a:schemeClr val="bg1"/>
                </a:solidFill>
              </a:rPr>
              <a:t>for utilities</a:t>
            </a:r>
          </a:p>
        </p:txBody>
      </p:sp>
      <p:sp>
        <p:nvSpPr>
          <p:cNvPr id="42" name="Rectangle 41"/>
          <p:cNvSpPr/>
          <p:nvPr/>
        </p:nvSpPr>
        <p:spPr>
          <a:xfrm>
            <a:off x="2977705" y="2650333"/>
            <a:ext cx="1063121" cy="677090"/>
          </a:xfrm>
          <a:prstGeom prst="rect">
            <a:avLst/>
          </a:prstGeom>
        </p:spPr>
        <p:txBody>
          <a:bodyPr wrap="none" lIns="91420" tIns="45711" rIns="91420" bIns="45711">
            <a:spAutoFit/>
          </a:bodyPr>
          <a:lstStyle/>
          <a:p>
            <a:pPr algn="ctr"/>
            <a:r>
              <a:rPr lang="en-US" sz="1900" b="1" dirty="0">
                <a:solidFill>
                  <a:schemeClr val="bg1"/>
                </a:solidFill>
              </a:rPr>
              <a:t>Regional </a:t>
            </a:r>
          </a:p>
          <a:p>
            <a:pPr algn="ctr"/>
            <a:r>
              <a:rPr lang="en-US" sz="1900" b="1" dirty="0">
                <a:solidFill>
                  <a:schemeClr val="bg1"/>
                </a:solidFill>
              </a:rPr>
              <a:t>planning</a:t>
            </a:r>
          </a:p>
        </p:txBody>
      </p:sp>
      <p:pic>
        <p:nvPicPr>
          <p:cNvPr id="13" name="Picture 12" descr="3252403778_345d308928_b.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09752" y="4040572"/>
            <a:ext cx="979145" cy="1663713"/>
          </a:xfrm>
          <a:prstGeom prst="rect">
            <a:avLst/>
          </a:prstGeom>
        </p:spPr>
      </p:pic>
      <p:pic>
        <p:nvPicPr>
          <p:cNvPr id="27" name="Picture 27" descr="oroloma.tif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75694" y="4620528"/>
            <a:ext cx="2570150" cy="1196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Content Placeholder 3" descr="2014-05-19 21.47.55.jpg"/>
          <p:cNvPicPr>
            <a:picLocks noGrp="1" noChangeAspect="1"/>
          </p:cNvPicPr>
          <p:nvPr>
            <p:ph idx="1"/>
          </p:nvPr>
        </p:nvPicPr>
        <p:blipFill rotWithShape="1">
          <a:blip r:embed="rId8" cstate="screen">
            <a:extLst>
              <a:ext uri="{28A0092B-C50C-407E-A947-70E740481C1C}">
                <a14:useLocalDpi xmlns:a14="http://schemas.microsoft.com/office/drawing/2010/main"/>
              </a:ext>
            </a:extLst>
          </a:blip>
          <a:srcRect/>
          <a:stretch/>
        </p:blipFill>
        <p:spPr>
          <a:xfrm>
            <a:off x="4540391" y="1676341"/>
            <a:ext cx="2963498" cy="1623987"/>
          </a:xfrm>
        </p:spPr>
      </p:pic>
      <p:sp>
        <p:nvSpPr>
          <p:cNvPr id="31" name="Rectangle 30"/>
          <p:cNvSpPr/>
          <p:nvPr/>
        </p:nvSpPr>
        <p:spPr>
          <a:xfrm>
            <a:off x="5016812" y="2864111"/>
            <a:ext cx="2285687" cy="384703"/>
          </a:xfrm>
          <a:prstGeom prst="rect">
            <a:avLst/>
          </a:prstGeom>
        </p:spPr>
        <p:txBody>
          <a:bodyPr wrap="none" lIns="91420" tIns="45711" rIns="91420" bIns="45711">
            <a:spAutoFit/>
          </a:bodyPr>
          <a:lstStyle/>
          <a:p>
            <a:r>
              <a:rPr lang="en-US" sz="1900" b="1" dirty="0">
                <a:solidFill>
                  <a:schemeClr val="bg1"/>
                </a:solidFill>
              </a:rPr>
              <a:t>Technology diffusion</a:t>
            </a:r>
          </a:p>
        </p:txBody>
      </p:sp>
      <p:sp>
        <p:nvSpPr>
          <p:cNvPr id="33" name="Rectangle 32"/>
          <p:cNvSpPr/>
          <p:nvPr/>
        </p:nvSpPr>
        <p:spPr>
          <a:xfrm>
            <a:off x="368994" y="5657094"/>
            <a:ext cx="3933060" cy="677090"/>
          </a:xfrm>
          <a:prstGeom prst="rect">
            <a:avLst/>
          </a:prstGeom>
        </p:spPr>
        <p:txBody>
          <a:bodyPr wrap="square" lIns="91420" tIns="45711" rIns="91420" bIns="45711">
            <a:spAutoFit/>
          </a:bodyPr>
          <a:lstStyle/>
          <a:p>
            <a:pPr algn="ctr"/>
            <a:r>
              <a:rPr lang="en-US" sz="1900" b="1" dirty="0">
                <a:solidFill>
                  <a:schemeClr val="bg1"/>
                </a:solidFill>
              </a:rPr>
              <a:t>Energy and resource recovery, potable reuse</a:t>
            </a:r>
          </a:p>
        </p:txBody>
      </p:sp>
      <p:sp>
        <p:nvSpPr>
          <p:cNvPr id="34" name="Rectangle 33"/>
          <p:cNvSpPr/>
          <p:nvPr/>
        </p:nvSpPr>
        <p:spPr>
          <a:xfrm>
            <a:off x="4368196" y="5707456"/>
            <a:ext cx="4234869" cy="671062"/>
          </a:xfrm>
          <a:prstGeom prst="rect">
            <a:avLst/>
          </a:prstGeom>
        </p:spPr>
        <p:txBody>
          <a:bodyPr wrap="square" lIns="91420" tIns="45711" rIns="91420" bIns="45711">
            <a:spAutoFit/>
          </a:bodyPr>
          <a:lstStyle/>
          <a:p>
            <a:pPr algn="ctr"/>
            <a:r>
              <a:rPr lang="en-US" sz="1900" b="1" dirty="0">
                <a:solidFill>
                  <a:schemeClr val="bg1"/>
                </a:solidFill>
              </a:rPr>
              <a:t>Wetlands &amp; riparian zones, </a:t>
            </a:r>
          </a:p>
          <a:p>
            <a:pPr algn="ctr"/>
            <a:r>
              <a:rPr lang="en-US" sz="1900" b="1" dirty="0">
                <a:solidFill>
                  <a:schemeClr val="bg1"/>
                </a:solidFill>
              </a:rPr>
              <a:t>managed recharge, stormwater use</a:t>
            </a:r>
          </a:p>
        </p:txBody>
      </p:sp>
      <p:cxnSp>
        <p:nvCxnSpPr>
          <p:cNvPr id="36" name="Straight Connector 35"/>
          <p:cNvCxnSpPr/>
          <p:nvPr/>
        </p:nvCxnSpPr>
        <p:spPr>
          <a:xfrm>
            <a:off x="457199" y="995165"/>
            <a:ext cx="7121286"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ED0CF3F-D9C6-5E4F-BF2F-2D9D238FA165}" type="slidenum">
              <a:rPr lang="en-US" smtClean="0"/>
              <a:pPr/>
              <a:t>4</a:t>
            </a:fld>
            <a:endParaRPr lang="en-US" dirty="0"/>
          </a:p>
        </p:txBody>
      </p:sp>
      <p:pic>
        <p:nvPicPr>
          <p:cNvPr id="5" name="Picture 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66112" y="4061348"/>
            <a:ext cx="2222280" cy="1164663"/>
          </a:xfrm>
          <a:prstGeom prst="rect">
            <a:avLst/>
          </a:prstGeom>
        </p:spPr>
      </p:pic>
    </p:spTree>
    <p:extLst>
      <p:ext uri="{BB962C8B-B14F-4D97-AF65-F5344CB8AC3E}">
        <p14:creationId xmlns:p14="http://schemas.microsoft.com/office/powerpoint/2010/main" val="405850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09" y="53222"/>
            <a:ext cx="8293100" cy="809427"/>
          </a:xfrm>
        </p:spPr>
        <p:txBody>
          <a:bodyPr>
            <a:noAutofit/>
          </a:bodyPr>
          <a:lstStyle/>
          <a:p>
            <a:r>
              <a:rPr lang="en-US" dirty="0"/>
              <a:t>U1.7 Mapping impervious connectivity</a:t>
            </a:r>
          </a:p>
        </p:txBody>
      </p:sp>
      <p:sp>
        <p:nvSpPr>
          <p:cNvPr id="10" name="Rectangle 9"/>
          <p:cNvSpPr/>
          <p:nvPr/>
        </p:nvSpPr>
        <p:spPr>
          <a:xfrm>
            <a:off x="114302" y="5472668"/>
            <a:ext cx="1689406" cy="382521"/>
          </a:xfrm>
          <a:prstGeom prst="rect">
            <a:avLst/>
          </a:prstGeom>
        </p:spPr>
        <p:txBody>
          <a:bodyPr wrap="none" lIns="91420" tIns="45711" rIns="91420" bIns="45711">
            <a:spAutoFit/>
          </a:bodyPr>
          <a:lstStyle/>
          <a:p>
            <a:r>
              <a:rPr lang="en-US" b="1" dirty="0">
                <a:solidFill>
                  <a:schemeClr val="bg1"/>
                </a:solidFill>
              </a:rPr>
              <a:t>CO Front Range</a:t>
            </a:r>
          </a:p>
        </p:txBody>
      </p:sp>
      <p:sp>
        <p:nvSpPr>
          <p:cNvPr id="12" name="Rectangle 11"/>
          <p:cNvSpPr/>
          <p:nvPr/>
        </p:nvSpPr>
        <p:spPr>
          <a:xfrm>
            <a:off x="218402" y="2460983"/>
            <a:ext cx="1689406" cy="382521"/>
          </a:xfrm>
          <a:prstGeom prst="rect">
            <a:avLst/>
          </a:prstGeom>
        </p:spPr>
        <p:txBody>
          <a:bodyPr wrap="none" lIns="91420" tIns="45711" rIns="91420" bIns="45711">
            <a:spAutoFit/>
          </a:bodyPr>
          <a:lstStyle/>
          <a:p>
            <a:r>
              <a:rPr lang="en-US" b="1" dirty="0">
                <a:solidFill>
                  <a:schemeClr val="bg1"/>
                </a:solidFill>
              </a:rPr>
              <a:t>CO Front Range</a:t>
            </a:r>
          </a:p>
        </p:txBody>
      </p:sp>
      <p:sp>
        <p:nvSpPr>
          <p:cNvPr id="19" name="Rectangle 18"/>
          <p:cNvSpPr/>
          <p:nvPr/>
        </p:nvSpPr>
        <p:spPr>
          <a:xfrm>
            <a:off x="457202" y="5816253"/>
            <a:ext cx="2049626" cy="671062"/>
          </a:xfrm>
          <a:prstGeom prst="rect">
            <a:avLst/>
          </a:prstGeom>
        </p:spPr>
        <p:txBody>
          <a:bodyPr wrap="none" lIns="91420" tIns="45711" rIns="91420" bIns="45711">
            <a:spAutoFit/>
          </a:bodyPr>
          <a:lstStyle/>
          <a:p>
            <a:r>
              <a:rPr lang="en-US" b="1" dirty="0">
                <a:solidFill>
                  <a:schemeClr val="bg1"/>
                </a:solidFill>
              </a:rPr>
              <a:t>Water Reuse &amp;</a:t>
            </a:r>
          </a:p>
          <a:p>
            <a:r>
              <a:rPr lang="en-US" b="1" dirty="0">
                <a:solidFill>
                  <a:schemeClr val="bg1"/>
                </a:solidFill>
              </a:rPr>
              <a:t>Ecosystem Benefits</a:t>
            </a:r>
          </a:p>
        </p:txBody>
      </p:sp>
      <p:sp>
        <p:nvSpPr>
          <p:cNvPr id="28" name="Rectangle 27"/>
          <p:cNvSpPr/>
          <p:nvPr/>
        </p:nvSpPr>
        <p:spPr>
          <a:xfrm>
            <a:off x="317632" y="3868350"/>
            <a:ext cx="184666" cy="523220"/>
          </a:xfrm>
          <a:prstGeom prst="rect">
            <a:avLst/>
          </a:prstGeom>
        </p:spPr>
        <p:txBody>
          <a:bodyPr wrap="none" lIns="91420" tIns="45711" rIns="91420" bIns="45711">
            <a:spAutoFit/>
          </a:bodyPr>
          <a:lstStyle/>
          <a:p>
            <a:endParaRPr lang="en-US" sz="2800" i="1" dirty="0"/>
          </a:p>
        </p:txBody>
      </p:sp>
      <p:cxnSp>
        <p:nvCxnSpPr>
          <p:cNvPr id="36" name="Straight Connector 35"/>
          <p:cNvCxnSpPr/>
          <p:nvPr/>
        </p:nvCxnSpPr>
        <p:spPr>
          <a:xfrm>
            <a:off x="114302" y="807059"/>
            <a:ext cx="7121286"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ED0CF3F-D9C6-5E4F-BF2F-2D9D238FA165}" type="slidenum">
              <a:rPr lang="en-US" smtClean="0"/>
              <a:pPr/>
              <a:t>5</a:t>
            </a:fld>
            <a:endParaRPr lang="en-US" dirty="0"/>
          </a:p>
        </p:txBody>
      </p:sp>
      <p:sp>
        <p:nvSpPr>
          <p:cNvPr id="4" name="TextBox 3">
            <a:extLst>
              <a:ext uri="{FF2B5EF4-FFF2-40B4-BE49-F238E27FC236}">
                <a16:creationId xmlns:a16="http://schemas.microsoft.com/office/drawing/2014/main" id="{D9AF2A1E-1654-CC44-92FB-3C133D8861D9}"/>
              </a:ext>
            </a:extLst>
          </p:cNvPr>
          <p:cNvSpPr txBox="1"/>
          <p:nvPr/>
        </p:nvSpPr>
        <p:spPr>
          <a:xfrm>
            <a:off x="288826" y="939609"/>
            <a:ext cx="6945704" cy="1754327"/>
          </a:xfrm>
          <a:prstGeom prst="rect">
            <a:avLst/>
          </a:prstGeom>
          <a:noFill/>
        </p:spPr>
        <p:txBody>
          <a:bodyPr wrap="square" rtlCol="0">
            <a:spAutoFit/>
          </a:bodyPr>
          <a:lstStyle/>
          <a:p>
            <a:r>
              <a:rPr lang="en-US" dirty="0"/>
              <a:t>Case studies from Petaluma, CA, and Denver, CO</a:t>
            </a:r>
          </a:p>
          <a:p>
            <a:endParaRPr lang="en-US" dirty="0"/>
          </a:p>
          <a:p>
            <a:r>
              <a:rPr lang="en-US" sz="2400" dirty="0"/>
              <a:t>Key feature is mapping connected impervious area for siting distributed infrastructure; improved SWMM model and incorporation into GIS tool </a:t>
            </a:r>
          </a:p>
        </p:txBody>
      </p:sp>
      <p:grpSp>
        <p:nvGrpSpPr>
          <p:cNvPr id="14" name="Group 13">
            <a:extLst>
              <a:ext uri="{FF2B5EF4-FFF2-40B4-BE49-F238E27FC236}">
                <a16:creationId xmlns:a16="http://schemas.microsoft.com/office/drawing/2014/main" id="{15F9B32C-F776-B249-A3EA-DF0159D155AF}"/>
              </a:ext>
            </a:extLst>
          </p:cNvPr>
          <p:cNvGrpSpPr/>
          <p:nvPr/>
        </p:nvGrpSpPr>
        <p:grpSpPr>
          <a:xfrm>
            <a:off x="0" y="2801532"/>
            <a:ext cx="4631309" cy="1795867"/>
            <a:chOff x="2320365" y="3746549"/>
            <a:chExt cx="7551270" cy="2746326"/>
          </a:xfrm>
        </p:grpSpPr>
        <p:grpSp>
          <p:nvGrpSpPr>
            <p:cNvPr id="15" name="Group 14">
              <a:extLst>
                <a:ext uri="{FF2B5EF4-FFF2-40B4-BE49-F238E27FC236}">
                  <a16:creationId xmlns:a16="http://schemas.microsoft.com/office/drawing/2014/main" id="{BF4203ED-7CC0-9543-B56A-93A1EB625569}"/>
                </a:ext>
              </a:extLst>
            </p:cNvPr>
            <p:cNvGrpSpPr/>
            <p:nvPr/>
          </p:nvGrpSpPr>
          <p:grpSpPr>
            <a:xfrm>
              <a:off x="2320365" y="3746549"/>
              <a:ext cx="7551270" cy="2746326"/>
              <a:chOff x="2320365" y="3746549"/>
              <a:chExt cx="7551270" cy="2746326"/>
            </a:xfrm>
          </p:grpSpPr>
          <p:pic>
            <p:nvPicPr>
              <p:cNvPr id="21" name="Picture 20">
                <a:extLst>
                  <a:ext uri="{FF2B5EF4-FFF2-40B4-BE49-F238E27FC236}">
                    <a16:creationId xmlns:a16="http://schemas.microsoft.com/office/drawing/2014/main" id="{DB1B99AA-092F-0647-B670-0F96FE527819}"/>
                  </a:ext>
                </a:extLst>
              </p:cNvPr>
              <p:cNvPicPr>
                <a:picLocks noChangeAspect="1"/>
              </p:cNvPicPr>
              <p:nvPr/>
            </p:nvPicPr>
            <p:blipFill>
              <a:blip r:embed="rId3"/>
              <a:stretch>
                <a:fillRect/>
              </a:stretch>
            </p:blipFill>
            <p:spPr>
              <a:xfrm>
                <a:off x="2320365" y="4221270"/>
                <a:ext cx="7551270" cy="2271605"/>
              </a:xfrm>
              <a:prstGeom prst="rect">
                <a:avLst/>
              </a:prstGeom>
            </p:spPr>
          </p:pic>
          <p:sp>
            <p:nvSpPr>
              <p:cNvPr id="22" name="Rectangle 21">
                <a:extLst>
                  <a:ext uri="{FF2B5EF4-FFF2-40B4-BE49-F238E27FC236}">
                    <a16:creationId xmlns:a16="http://schemas.microsoft.com/office/drawing/2014/main" id="{BA46A359-FDCC-2847-AC77-0E360EDA0A8A}"/>
                  </a:ext>
                </a:extLst>
              </p:cNvPr>
              <p:cNvSpPr/>
              <p:nvPr/>
            </p:nvSpPr>
            <p:spPr>
              <a:xfrm>
                <a:off x="2542615" y="4062461"/>
                <a:ext cx="723900" cy="596900"/>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Isosceles Triangle 16">
                <a:extLst>
                  <a:ext uri="{FF2B5EF4-FFF2-40B4-BE49-F238E27FC236}">
                    <a16:creationId xmlns:a16="http://schemas.microsoft.com/office/drawing/2014/main" id="{4323370D-54BF-8F4F-A422-F67FFE3752E0}"/>
                  </a:ext>
                </a:extLst>
              </p:cNvPr>
              <p:cNvSpPr/>
              <p:nvPr/>
            </p:nvSpPr>
            <p:spPr>
              <a:xfrm>
                <a:off x="2413000" y="3746549"/>
                <a:ext cx="965200" cy="306687"/>
              </a:xfrm>
              <a:prstGeom prst="triangl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sp>
          <p:nvSpPr>
            <p:cNvPr id="17" name="TextBox 16">
              <a:extLst>
                <a:ext uri="{FF2B5EF4-FFF2-40B4-BE49-F238E27FC236}">
                  <a16:creationId xmlns:a16="http://schemas.microsoft.com/office/drawing/2014/main" id="{A4CD9581-2D16-BE45-8AA1-7CEC439E172A}"/>
                </a:ext>
              </a:extLst>
            </p:cNvPr>
            <p:cNvSpPr txBox="1"/>
            <p:nvPr/>
          </p:nvSpPr>
          <p:spPr>
            <a:xfrm>
              <a:off x="2396006" y="4669238"/>
              <a:ext cx="1051484" cy="1039265"/>
            </a:xfrm>
            <a:prstGeom prst="rect">
              <a:avLst/>
            </a:prstGeom>
            <a:solidFill>
              <a:schemeClr val="bg1"/>
            </a:solidFill>
          </p:spPr>
          <p:txBody>
            <a:bodyPr wrap="square" rtlCol="0">
              <a:spAutoFit/>
            </a:bodyPr>
            <a:lstStyle/>
            <a:p>
              <a:pPr algn="ctr"/>
              <a:r>
                <a:rPr lang="en-US" sz="1200" b="1" i="1" dirty="0">
                  <a:solidFill>
                    <a:prstClr val="black"/>
                  </a:solidFill>
                  <a:ea typeface="Cambria" panose="02040503050406030204" pitchFamily="18" charset="0"/>
                  <a:cs typeface="Times New Roman" panose="02020603050405020304" pitchFamily="18" charset="0"/>
                </a:rPr>
                <a:t>f</a:t>
              </a:r>
              <a:r>
                <a:rPr lang="en-US" sz="1200" b="1" i="1" baseline="-25000" dirty="0">
                  <a:solidFill>
                    <a:prstClr val="black"/>
                  </a:solidFill>
                  <a:ea typeface="Cambria" panose="02040503050406030204" pitchFamily="18" charset="0"/>
                  <a:cs typeface="Times New Roman" panose="02020603050405020304" pitchFamily="18" charset="0"/>
                </a:rPr>
                <a:t>r</a:t>
              </a:r>
            </a:p>
            <a:p>
              <a:pPr algn="ctr"/>
              <a:r>
                <a:rPr lang="en-US" sz="1200" b="1" i="1" dirty="0"/>
                <a:t>A</a:t>
              </a:r>
              <a:r>
                <a:rPr lang="en-US" sz="1200" b="1" i="1" baseline="-25000" dirty="0"/>
                <a:t>r</a:t>
              </a:r>
            </a:p>
            <a:p>
              <a:pPr algn="ctr"/>
              <a:endParaRPr lang="en-US" sz="1200" b="1" i="1" baseline="-25000" dirty="0"/>
            </a:p>
          </p:txBody>
        </p:sp>
        <p:sp>
          <p:nvSpPr>
            <p:cNvPr id="18" name="TextBox 17">
              <a:extLst>
                <a:ext uri="{FF2B5EF4-FFF2-40B4-BE49-F238E27FC236}">
                  <a16:creationId xmlns:a16="http://schemas.microsoft.com/office/drawing/2014/main" id="{766E0134-A5EF-B04B-B3A1-CB92E1EE061D}"/>
                </a:ext>
              </a:extLst>
            </p:cNvPr>
            <p:cNvSpPr txBox="1"/>
            <p:nvPr/>
          </p:nvSpPr>
          <p:spPr>
            <a:xfrm>
              <a:off x="4590492" y="4900538"/>
              <a:ext cx="1278964" cy="1258059"/>
            </a:xfrm>
            <a:prstGeom prst="rect">
              <a:avLst/>
            </a:prstGeom>
            <a:solidFill>
              <a:schemeClr val="bg1"/>
            </a:solidFill>
          </p:spPr>
          <p:txBody>
            <a:bodyPr wrap="square" rtlCol="0">
              <a:spAutoFit/>
            </a:bodyPr>
            <a:lstStyle/>
            <a:p>
              <a:pPr algn="ctr"/>
              <a:r>
                <a:rPr lang="en-US" sz="1200" b="1" i="1" dirty="0">
                  <a:solidFill>
                    <a:prstClr val="black"/>
                  </a:solidFill>
                  <a:ea typeface="Cambria" panose="02040503050406030204" pitchFamily="18" charset="0"/>
                  <a:cs typeface="Times New Roman" panose="02020603050405020304" pitchFamily="18" charset="0"/>
                </a:rPr>
                <a:t>f</a:t>
              </a:r>
              <a:r>
                <a:rPr lang="en-US" sz="1200" b="1" i="1" baseline="-25000" dirty="0">
                  <a:solidFill>
                    <a:prstClr val="black"/>
                  </a:solidFill>
                  <a:ea typeface="Cambria" panose="02040503050406030204" pitchFamily="18" charset="0"/>
                  <a:cs typeface="Times New Roman" panose="02020603050405020304" pitchFamily="18" charset="0"/>
                </a:rPr>
                <a:t>var</a:t>
              </a:r>
              <a:endParaRPr lang="en-US" sz="1200" b="1" i="1" dirty="0"/>
            </a:p>
            <a:p>
              <a:pPr algn="ctr"/>
              <a:r>
                <a:rPr lang="en-US" sz="1200" b="1" i="1" dirty="0"/>
                <a:t>A</a:t>
              </a:r>
              <a:r>
                <a:rPr lang="en-US" sz="1200" b="1" i="1" baseline="-25000" dirty="0"/>
                <a:t>var </a:t>
              </a:r>
            </a:p>
            <a:p>
              <a:pPr algn="ctr"/>
              <a:endParaRPr lang="en-US" sz="1200" b="1" i="1" baseline="-25000" dirty="0"/>
            </a:p>
            <a:p>
              <a:pPr algn="ctr"/>
              <a:endParaRPr lang="en-US" sz="1200" b="1" i="1" baseline="-25000" dirty="0"/>
            </a:p>
          </p:txBody>
        </p:sp>
        <p:sp>
          <p:nvSpPr>
            <p:cNvPr id="20" name="TextBox 19">
              <a:extLst>
                <a:ext uri="{FF2B5EF4-FFF2-40B4-BE49-F238E27FC236}">
                  <a16:creationId xmlns:a16="http://schemas.microsoft.com/office/drawing/2014/main" id="{8267C57B-A45C-CB44-BE52-6FFBB12DD6E4}"/>
                </a:ext>
              </a:extLst>
            </p:cNvPr>
            <p:cNvSpPr txBox="1"/>
            <p:nvPr/>
          </p:nvSpPr>
          <p:spPr>
            <a:xfrm>
              <a:off x="7814234" y="5290445"/>
              <a:ext cx="1278964" cy="1148662"/>
            </a:xfrm>
            <a:prstGeom prst="rect">
              <a:avLst/>
            </a:prstGeom>
            <a:solidFill>
              <a:schemeClr val="bg1"/>
            </a:solidFill>
          </p:spPr>
          <p:txBody>
            <a:bodyPr wrap="square" rtlCol="0">
              <a:spAutoFit/>
            </a:bodyPr>
            <a:lstStyle/>
            <a:p>
              <a:pPr algn="ctr"/>
              <a:r>
                <a:rPr lang="en-US" sz="1200" b="1" i="1" dirty="0">
                  <a:solidFill>
                    <a:prstClr val="black"/>
                  </a:solidFill>
                  <a:latin typeface="+mj-lt"/>
                  <a:ea typeface="Cambria" panose="02040503050406030204" pitchFamily="18" charset="0"/>
                  <a:cs typeface="Times New Roman" panose="02020603050405020304" pitchFamily="18" charset="0"/>
                </a:rPr>
                <a:t>f</a:t>
              </a:r>
              <a:r>
                <a:rPr lang="en-US" sz="1200" b="1" i="1" baseline="-25000" dirty="0">
                  <a:solidFill>
                    <a:prstClr val="black"/>
                  </a:solidFill>
                  <a:latin typeface="+mj-lt"/>
                  <a:ea typeface="Cambria" panose="02040503050406030204" pitchFamily="18" charset="0"/>
                  <a:cs typeface="Times New Roman" panose="02020603050405020304" pitchFamily="18" charset="0"/>
                </a:rPr>
                <a:t>phys</a:t>
              </a:r>
            </a:p>
            <a:p>
              <a:pPr algn="ctr"/>
              <a:r>
                <a:rPr lang="en-US" sz="1200" b="1" i="1" dirty="0">
                  <a:latin typeface="+mj-lt"/>
                </a:rPr>
                <a:t>A</a:t>
              </a:r>
              <a:r>
                <a:rPr lang="en-US" sz="1200" b="1" i="1" baseline="-25000" dirty="0">
                  <a:latin typeface="+mj-lt"/>
                </a:rPr>
                <a:t>phys</a:t>
              </a:r>
            </a:p>
            <a:p>
              <a:pPr algn="ctr"/>
              <a:endParaRPr lang="en-US" b="1" baseline="-25000" dirty="0"/>
            </a:p>
          </p:txBody>
        </p:sp>
      </p:grpSp>
      <p:pic>
        <p:nvPicPr>
          <p:cNvPr id="24" name="Picture 23">
            <a:extLst>
              <a:ext uri="{FF2B5EF4-FFF2-40B4-BE49-F238E27FC236}">
                <a16:creationId xmlns:a16="http://schemas.microsoft.com/office/drawing/2014/main" id="{04AA71FA-4131-5846-AC4F-F6EA8BACAE50}"/>
              </a:ext>
            </a:extLst>
          </p:cNvPr>
          <p:cNvPicPr>
            <a:picLocks noChangeAspect="1"/>
          </p:cNvPicPr>
          <p:nvPr/>
        </p:nvPicPr>
        <p:blipFill>
          <a:blip r:embed="rId4"/>
          <a:stretch>
            <a:fillRect/>
          </a:stretch>
        </p:blipFill>
        <p:spPr>
          <a:xfrm>
            <a:off x="4627918" y="2673542"/>
            <a:ext cx="4570836" cy="3806066"/>
          </a:xfrm>
          <a:prstGeom prst="rect">
            <a:avLst/>
          </a:prstGeom>
        </p:spPr>
      </p:pic>
    </p:spTree>
    <p:extLst>
      <p:ext uri="{BB962C8B-B14F-4D97-AF65-F5344CB8AC3E}">
        <p14:creationId xmlns:p14="http://schemas.microsoft.com/office/powerpoint/2010/main" val="72799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7" y="130182"/>
            <a:ext cx="8293100" cy="809427"/>
          </a:xfrm>
        </p:spPr>
        <p:txBody>
          <a:bodyPr>
            <a:noAutofit/>
          </a:bodyPr>
          <a:lstStyle/>
          <a:p>
            <a:r>
              <a:rPr lang="en-US" sz="3900" dirty="0"/>
              <a:t>U1.2 Centralized vs. on-site water reuse</a:t>
            </a:r>
          </a:p>
        </p:txBody>
      </p:sp>
      <p:sp>
        <p:nvSpPr>
          <p:cNvPr id="10" name="Rectangle 9"/>
          <p:cNvSpPr/>
          <p:nvPr/>
        </p:nvSpPr>
        <p:spPr>
          <a:xfrm>
            <a:off x="114302" y="5472668"/>
            <a:ext cx="1689406" cy="382521"/>
          </a:xfrm>
          <a:prstGeom prst="rect">
            <a:avLst/>
          </a:prstGeom>
        </p:spPr>
        <p:txBody>
          <a:bodyPr wrap="none" lIns="91420" tIns="45711" rIns="91420" bIns="45711">
            <a:spAutoFit/>
          </a:bodyPr>
          <a:lstStyle/>
          <a:p>
            <a:r>
              <a:rPr lang="en-US" b="1" dirty="0">
                <a:solidFill>
                  <a:schemeClr val="bg1"/>
                </a:solidFill>
              </a:rPr>
              <a:t>CO Front Range</a:t>
            </a:r>
          </a:p>
        </p:txBody>
      </p:sp>
      <p:sp>
        <p:nvSpPr>
          <p:cNvPr id="12" name="Rectangle 11"/>
          <p:cNvSpPr/>
          <p:nvPr/>
        </p:nvSpPr>
        <p:spPr>
          <a:xfrm>
            <a:off x="218402" y="2460983"/>
            <a:ext cx="1689406" cy="382521"/>
          </a:xfrm>
          <a:prstGeom prst="rect">
            <a:avLst/>
          </a:prstGeom>
        </p:spPr>
        <p:txBody>
          <a:bodyPr wrap="none" lIns="91420" tIns="45711" rIns="91420" bIns="45711">
            <a:spAutoFit/>
          </a:bodyPr>
          <a:lstStyle/>
          <a:p>
            <a:r>
              <a:rPr lang="en-US" b="1" dirty="0">
                <a:solidFill>
                  <a:schemeClr val="bg1"/>
                </a:solidFill>
              </a:rPr>
              <a:t>CO Front Range</a:t>
            </a:r>
          </a:p>
        </p:txBody>
      </p:sp>
      <p:sp>
        <p:nvSpPr>
          <p:cNvPr id="19" name="Rectangle 18"/>
          <p:cNvSpPr/>
          <p:nvPr/>
        </p:nvSpPr>
        <p:spPr>
          <a:xfrm>
            <a:off x="547396" y="5790044"/>
            <a:ext cx="3058746" cy="461647"/>
          </a:xfrm>
          <a:prstGeom prst="rect">
            <a:avLst/>
          </a:prstGeom>
        </p:spPr>
        <p:txBody>
          <a:bodyPr wrap="none" lIns="91420" tIns="45711" rIns="91420" bIns="45711">
            <a:spAutoFit/>
          </a:bodyPr>
          <a:lstStyle/>
          <a:p>
            <a:r>
              <a:rPr lang="en-US" sz="2400" b="1" dirty="0"/>
              <a:t>Treatment at Palo Alto</a:t>
            </a:r>
          </a:p>
        </p:txBody>
      </p:sp>
      <p:sp>
        <p:nvSpPr>
          <p:cNvPr id="28" name="Rectangle 27"/>
          <p:cNvSpPr/>
          <p:nvPr/>
        </p:nvSpPr>
        <p:spPr>
          <a:xfrm>
            <a:off x="317632" y="3868350"/>
            <a:ext cx="184666" cy="523220"/>
          </a:xfrm>
          <a:prstGeom prst="rect">
            <a:avLst/>
          </a:prstGeom>
        </p:spPr>
        <p:txBody>
          <a:bodyPr wrap="none" lIns="91420" tIns="45711" rIns="91420" bIns="45711">
            <a:spAutoFit/>
          </a:bodyPr>
          <a:lstStyle/>
          <a:p>
            <a:endParaRPr lang="en-US" sz="2800" i="1" dirty="0"/>
          </a:p>
        </p:txBody>
      </p:sp>
      <p:cxnSp>
        <p:nvCxnSpPr>
          <p:cNvPr id="36" name="Straight Connector 35"/>
          <p:cNvCxnSpPr/>
          <p:nvPr/>
        </p:nvCxnSpPr>
        <p:spPr>
          <a:xfrm>
            <a:off x="114302" y="807059"/>
            <a:ext cx="7121286"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ED0CF3F-D9C6-5E4F-BF2F-2D9D238FA165}" type="slidenum">
              <a:rPr lang="en-US" smtClean="0"/>
              <a:pPr/>
              <a:t>6</a:t>
            </a:fld>
            <a:endParaRPr lang="en-US" dirty="0"/>
          </a:p>
        </p:txBody>
      </p:sp>
      <p:sp>
        <p:nvSpPr>
          <p:cNvPr id="4" name="TextBox 3">
            <a:extLst>
              <a:ext uri="{FF2B5EF4-FFF2-40B4-BE49-F238E27FC236}">
                <a16:creationId xmlns:a16="http://schemas.microsoft.com/office/drawing/2014/main" id="{D9AF2A1E-1654-CC44-92FB-3C133D8861D9}"/>
              </a:ext>
            </a:extLst>
          </p:cNvPr>
          <p:cNvSpPr txBox="1"/>
          <p:nvPr/>
        </p:nvSpPr>
        <p:spPr>
          <a:xfrm>
            <a:off x="288825" y="939609"/>
            <a:ext cx="8309075" cy="738664"/>
          </a:xfrm>
          <a:prstGeom prst="rect">
            <a:avLst/>
          </a:prstGeom>
          <a:noFill/>
        </p:spPr>
        <p:txBody>
          <a:bodyPr wrap="square" rtlCol="0">
            <a:spAutoFit/>
          </a:bodyPr>
          <a:lstStyle/>
          <a:p>
            <a:r>
              <a:rPr lang="en-US" dirty="0"/>
              <a:t>Case study of Palo Alto and Stanford University</a:t>
            </a:r>
          </a:p>
          <a:p>
            <a:r>
              <a:rPr lang="en-US" sz="2400" dirty="0"/>
              <a:t>Develop decision tool for non-potable reuse</a:t>
            </a:r>
          </a:p>
        </p:txBody>
      </p:sp>
      <p:grpSp>
        <p:nvGrpSpPr>
          <p:cNvPr id="15" name="Group 14">
            <a:extLst>
              <a:ext uri="{FF2B5EF4-FFF2-40B4-BE49-F238E27FC236}">
                <a16:creationId xmlns:a16="http://schemas.microsoft.com/office/drawing/2014/main" id="{8604F074-C452-7C4B-B4D7-76CF06FDB6FE}"/>
              </a:ext>
            </a:extLst>
          </p:cNvPr>
          <p:cNvGrpSpPr/>
          <p:nvPr/>
        </p:nvGrpSpPr>
        <p:grpSpPr>
          <a:xfrm>
            <a:off x="175509" y="1855699"/>
            <a:ext cx="3464597" cy="3851394"/>
            <a:chOff x="415859" y="1188720"/>
            <a:chExt cx="4502527" cy="5428076"/>
          </a:xfrm>
        </p:grpSpPr>
        <p:pic>
          <p:nvPicPr>
            <p:cNvPr id="16" name="Content Placeholder 3">
              <a:extLst>
                <a:ext uri="{FF2B5EF4-FFF2-40B4-BE49-F238E27FC236}">
                  <a16:creationId xmlns:a16="http://schemas.microsoft.com/office/drawing/2014/main" id="{F2B95FD4-9F57-AB44-B13C-913E9EEE8D7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5859" y="1188720"/>
              <a:ext cx="4502527" cy="5428076"/>
            </a:xfrm>
            <a:prstGeom prst="rect">
              <a:avLst/>
            </a:prstGeom>
            <a:ln w="12700">
              <a:solidFill>
                <a:schemeClr val="bg1">
                  <a:lumMod val="65000"/>
                </a:schemeClr>
              </a:solidFill>
            </a:ln>
          </p:spPr>
        </p:pic>
        <p:sp>
          <p:nvSpPr>
            <p:cNvPr id="17" name="Rectangle 16">
              <a:extLst>
                <a:ext uri="{FF2B5EF4-FFF2-40B4-BE49-F238E27FC236}">
                  <a16:creationId xmlns:a16="http://schemas.microsoft.com/office/drawing/2014/main" id="{5EAC689F-BDCA-0547-95E3-B3FDCDAF42CC}"/>
                </a:ext>
              </a:extLst>
            </p:cNvPr>
            <p:cNvSpPr/>
            <p:nvPr/>
          </p:nvSpPr>
          <p:spPr>
            <a:xfrm>
              <a:off x="3230287" y="3800704"/>
              <a:ext cx="1165447" cy="461665"/>
            </a:xfrm>
            <a:prstGeom prst="rect">
              <a:avLst/>
            </a:prstGeom>
          </p:spPr>
          <p:txBody>
            <a:bodyPr wrap="none">
              <a:spAutoFit/>
            </a:bodyPr>
            <a:lstStyle/>
            <a:p>
              <a:r>
                <a:rPr lang="en-US" sz="2400" b="1" dirty="0"/>
                <a:t>Existing</a:t>
              </a:r>
              <a:endParaRPr lang="en-US" sz="2400" dirty="0"/>
            </a:p>
          </p:txBody>
        </p:sp>
        <p:sp>
          <p:nvSpPr>
            <p:cNvPr id="18" name="Rectangle 17">
              <a:extLst>
                <a:ext uri="{FF2B5EF4-FFF2-40B4-BE49-F238E27FC236}">
                  <a16:creationId xmlns:a16="http://schemas.microsoft.com/office/drawing/2014/main" id="{7895A917-C7DC-0246-84AB-919F10E8C94A}"/>
                </a:ext>
              </a:extLst>
            </p:cNvPr>
            <p:cNvSpPr/>
            <p:nvPr/>
          </p:nvSpPr>
          <p:spPr>
            <a:xfrm>
              <a:off x="483309" y="3569872"/>
              <a:ext cx="1165447" cy="461665"/>
            </a:xfrm>
            <a:prstGeom prst="rect">
              <a:avLst/>
            </a:prstGeom>
          </p:spPr>
          <p:txBody>
            <a:bodyPr wrap="none">
              <a:spAutoFit/>
            </a:bodyPr>
            <a:lstStyle/>
            <a:p>
              <a:r>
                <a:rPr lang="en-US" sz="2400" b="1" dirty="0"/>
                <a:t>Existing</a:t>
              </a:r>
              <a:endParaRPr lang="en-US" sz="2400" dirty="0"/>
            </a:p>
          </p:txBody>
        </p:sp>
        <p:sp>
          <p:nvSpPr>
            <p:cNvPr id="20" name="Rectangle 19">
              <a:extLst>
                <a:ext uri="{FF2B5EF4-FFF2-40B4-BE49-F238E27FC236}">
                  <a16:creationId xmlns:a16="http://schemas.microsoft.com/office/drawing/2014/main" id="{4FC8CB27-8C57-6641-B9D4-1F9FAC338452}"/>
                </a:ext>
              </a:extLst>
            </p:cNvPr>
            <p:cNvSpPr/>
            <p:nvPr/>
          </p:nvSpPr>
          <p:spPr>
            <a:xfrm>
              <a:off x="2282121" y="4995284"/>
              <a:ext cx="2592126" cy="650661"/>
            </a:xfrm>
            <a:prstGeom prst="rect">
              <a:avLst/>
            </a:prstGeom>
          </p:spPr>
          <p:txBody>
            <a:bodyPr wrap="none">
              <a:spAutoFit/>
            </a:bodyPr>
            <a:lstStyle/>
            <a:p>
              <a:r>
                <a:rPr lang="en-US" sz="2400" b="1" dirty="0"/>
                <a:t>New pipelines</a:t>
              </a:r>
              <a:endParaRPr lang="en-US" sz="2400" dirty="0"/>
            </a:p>
          </p:txBody>
        </p:sp>
      </p:grpSp>
      <p:pic>
        <p:nvPicPr>
          <p:cNvPr id="21" name="Content Placeholder 3">
            <a:extLst>
              <a:ext uri="{FF2B5EF4-FFF2-40B4-BE49-F238E27FC236}">
                <a16:creationId xmlns:a16="http://schemas.microsoft.com/office/drawing/2014/main" id="{558900C1-AF5F-1743-B76D-29D8E5FF5F7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53292" y="1882690"/>
            <a:ext cx="4563898" cy="3824403"/>
          </a:xfrm>
          <a:prstGeom prst="rect">
            <a:avLst/>
          </a:prstGeom>
          <a:ln w="12700">
            <a:solidFill>
              <a:schemeClr val="bg1">
                <a:lumMod val="65000"/>
              </a:schemeClr>
            </a:solidFill>
          </a:ln>
        </p:spPr>
      </p:pic>
      <p:sp>
        <p:nvSpPr>
          <p:cNvPr id="22" name="Rectangle 21">
            <a:extLst>
              <a:ext uri="{FF2B5EF4-FFF2-40B4-BE49-F238E27FC236}">
                <a16:creationId xmlns:a16="http://schemas.microsoft.com/office/drawing/2014/main" id="{E98A67DA-F412-5249-A73C-9C01661F0592}"/>
              </a:ext>
            </a:extLst>
          </p:cNvPr>
          <p:cNvSpPr/>
          <p:nvPr/>
        </p:nvSpPr>
        <p:spPr>
          <a:xfrm>
            <a:off x="4662196" y="5709617"/>
            <a:ext cx="3003346" cy="461647"/>
          </a:xfrm>
          <a:prstGeom prst="rect">
            <a:avLst/>
          </a:prstGeom>
        </p:spPr>
        <p:txBody>
          <a:bodyPr wrap="none" lIns="91420" tIns="45711" rIns="91420" bIns="45711">
            <a:spAutoFit/>
          </a:bodyPr>
          <a:lstStyle/>
          <a:p>
            <a:r>
              <a:rPr lang="en-US" sz="2400" b="1" dirty="0"/>
              <a:t>Treatment at Stanford</a:t>
            </a:r>
          </a:p>
        </p:txBody>
      </p:sp>
      <p:sp>
        <p:nvSpPr>
          <p:cNvPr id="9" name="Donut 8">
            <a:extLst>
              <a:ext uri="{FF2B5EF4-FFF2-40B4-BE49-F238E27FC236}">
                <a16:creationId xmlns:a16="http://schemas.microsoft.com/office/drawing/2014/main" id="{0B377C9E-958F-7140-A207-9976835502E5}"/>
              </a:ext>
            </a:extLst>
          </p:cNvPr>
          <p:cNvSpPr/>
          <p:nvPr/>
        </p:nvSpPr>
        <p:spPr>
          <a:xfrm>
            <a:off x="7772400" y="4705695"/>
            <a:ext cx="914400" cy="523044"/>
          </a:xfrm>
          <a:prstGeom prst="donut">
            <a:avLst>
              <a:gd name="adj" fmla="val 0"/>
            </a:avLst>
          </a:prstGeom>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16B8BF9D-3794-784E-895B-35FC88F48B86}"/>
              </a:ext>
            </a:extLst>
          </p:cNvPr>
          <p:cNvSpPr/>
          <p:nvPr/>
        </p:nvSpPr>
        <p:spPr>
          <a:xfrm>
            <a:off x="6474610" y="4967217"/>
            <a:ext cx="1521956" cy="707886"/>
          </a:xfrm>
          <a:prstGeom prst="rect">
            <a:avLst/>
          </a:prstGeom>
        </p:spPr>
        <p:txBody>
          <a:bodyPr wrap="none">
            <a:spAutoFit/>
          </a:bodyPr>
          <a:lstStyle/>
          <a:p>
            <a:pPr algn="ctr"/>
            <a:r>
              <a:rPr lang="en-US" sz="2000" b="1" dirty="0"/>
              <a:t>New on-site </a:t>
            </a:r>
          </a:p>
          <a:p>
            <a:pPr algn="ctr"/>
            <a:r>
              <a:rPr lang="en-US" sz="2000" b="1" dirty="0"/>
              <a:t>facility</a:t>
            </a:r>
          </a:p>
        </p:txBody>
      </p:sp>
      <p:sp>
        <p:nvSpPr>
          <p:cNvPr id="3" name="Donut 2">
            <a:extLst>
              <a:ext uri="{FF2B5EF4-FFF2-40B4-BE49-F238E27FC236}">
                <a16:creationId xmlns:a16="http://schemas.microsoft.com/office/drawing/2014/main" id="{736C77B5-A3F0-E249-9C85-9AFD239AE90F}"/>
              </a:ext>
            </a:extLst>
          </p:cNvPr>
          <p:cNvSpPr/>
          <p:nvPr/>
        </p:nvSpPr>
        <p:spPr>
          <a:xfrm>
            <a:off x="825500" y="3708985"/>
            <a:ext cx="2946400" cy="2146204"/>
          </a:xfrm>
          <a:prstGeom prst="donut">
            <a:avLst>
              <a:gd name="adj" fmla="val 69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Donut 23">
            <a:extLst>
              <a:ext uri="{FF2B5EF4-FFF2-40B4-BE49-F238E27FC236}">
                <a16:creationId xmlns:a16="http://schemas.microsoft.com/office/drawing/2014/main" id="{DB722948-4782-4B4D-B1CC-A37AAC53CDD3}"/>
              </a:ext>
            </a:extLst>
          </p:cNvPr>
          <p:cNvSpPr/>
          <p:nvPr/>
        </p:nvSpPr>
        <p:spPr>
          <a:xfrm>
            <a:off x="2802243" y="3153921"/>
            <a:ext cx="1092200" cy="352592"/>
          </a:xfrm>
          <a:prstGeom prst="donut">
            <a:avLst>
              <a:gd name="adj" fmla="val 697"/>
            </a:avLst>
          </a:prstGeom>
          <a:solidFill>
            <a:srgbClr val="FF000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AE379DA8-0B42-1D4B-9CF9-518EFF46402E}"/>
              </a:ext>
            </a:extLst>
          </p:cNvPr>
          <p:cNvSpPr/>
          <p:nvPr/>
        </p:nvSpPr>
        <p:spPr>
          <a:xfrm>
            <a:off x="2951971" y="2539830"/>
            <a:ext cx="917559" cy="707886"/>
          </a:xfrm>
          <a:prstGeom prst="rect">
            <a:avLst/>
          </a:prstGeom>
        </p:spPr>
        <p:txBody>
          <a:bodyPr wrap="none">
            <a:spAutoFit/>
          </a:bodyPr>
          <a:lstStyle/>
          <a:p>
            <a:pPr algn="ctr"/>
            <a:r>
              <a:rPr lang="en-US" sz="2000" b="1" dirty="0"/>
              <a:t>New  </a:t>
            </a:r>
          </a:p>
          <a:p>
            <a:pPr algn="ctr"/>
            <a:r>
              <a:rPr lang="en-US" sz="2000" b="1" dirty="0"/>
              <a:t>facility</a:t>
            </a:r>
          </a:p>
        </p:txBody>
      </p:sp>
    </p:spTree>
    <p:extLst>
      <p:ext uri="{BB962C8B-B14F-4D97-AF65-F5344CB8AC3E}">
        <p14:creationId xmlns:p14="http://schemas.microsoft.com/office/powerpoint/2010/main" val="122395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7" y="130182"/>
            <a:ext cx="8293100" cy="809427"/>
          </a:xfrm>
        </p:spPr>
        <p:txBody>
          <a:bodyPr>
            <a:normAutofit/>
          </a:bodyPr>
          <a:lstStyle/>
          <a:p>
            <a:r>
              <a:rPr lang="en-US" sz="3800" dirty="0"/>
              <a:t>E2.11 S</a:t>
            </a:r>
            <a:r>
              <a:rPr lang="en-US" sz="3600" dirty="0"/>
              <a:t>taged anaerobic fluidized bed MBR </a:t>
            </a:r>
            <a:endParaRPr lang="en-US" sz="3800" dirty="0"/>
          </a:p>
        </p:txBody>
      </p:sp>
      <p:sp>
        <p:nvSpPr>
          <p:cNvPr id="12" name="Rectangle 11"/>
          <p:cNvSpPr/>
          <p:nvPr/>
        </p:nvSpPr>
        <p:spPr>
          <a:xfrm>
            <a:off x="218402" y="2460983"/>
            <a:ext cx="1689406" cy="382521"/>
          </a:xfrm>
          <a:prstGeom prst="rect">
            <a:avLst/>
          </a:prstGeom>
        </p:spPr>
        <p:txBody>
          <a:bodyPr wrap="none" lIns="91420" tIns="45711" rIns="91420" bIns="45711">
            <a:spAutoFit/>
          </a:bodyPr>
          <a:lstStyle/>
          <a:p>
            <a:r>
              <a:rPr lang="en-US" b="1" dirty="0">
                <a:solidFill>
                  <a:schemeClr val="bg1"/>
                </a:solidFill>
              </a:rPr>
              <a:t>CO Front Range</a:t>
            </a:r>
          </a:p>
        </p:txBody>
      </p:sp>
      <p:sp>
        <p:nvSpPr>
          <p:cNvPr id="19" name="Rectangle 18"/>
          <p:cNvSpPr/>
          <p:nvPr/>
        </p:nvSpPr>
        <p:spPr>
          <a:xfrm>
            <a:off x="457202" y="5816253"/>
            <a:ext cx="2049626" cy="671062"/>
          </a:xfrm>
          <a:prstGeom prst="rect">
            <a:avLst/>
          </a:prstGeom>
        </p:spPr>
        <p:txBody>
          <a:bodyPr wrap="none" lIns="91420" tIns="45711" rIns="91420" bIns="45711">
            <a:spAutoFit/>
          </a:bodyPr>
          <a:lstStyle/>
          <a:p>
            <a:r>
              <a:rPr lang="en-US" b="1" dirty="0">
                <a:solidFill>
                  <a:schemeClr val="bg1"/>
                </a:solidFill>
              </a:rPr>
              <a:t>Water Reuse &amp;</a:t>
            </a:r>
          </a:p>
          <a:p>
            <a:r>
              <a:rPr lang="en-US" b="1" dirty="0">
                <a:solidFill>
                  <a:schemeClr val="bg1"/>
                </a:solidFill>
              </a:rPr>
              <a:t>Ecosystem Benefits</a:t>
            </a:r>
          </a:p>
        </p:txBody>
      </p:sp>
      <p:sp>
        <p:nvSpPr>
          <p:cNvPr id="28" name="Rectangle 27"/>
          <p:cNvSpPr/>
          <p:nvPr/>
        </p:nvSpPr>
        <p:spPr>
          <a:xfrm>
            <a:off x="317632" y="3868350"/>
            <a:ext cx="184666" cy="523220"/>
          </a:xfrm>
          <a:prstGeom prst="rect">
            <a:avLst/>
          </a:prstGeom>
        </p:spPr>
        <p:txBody>
          <a:bodyPr wrap="none" lIns="91420" tIns="45711" rIns="91420" bIns="45711">
            <a:spAutoFit/>
          </a:bodyPr>
          <a:lstStyle/>
          <a:p>
            <a:endParaRPr lang="en-US" sz="2800" i="1" dirty="0"/>
          </a:p>
        </p:txBody>
      </p:sp>
      <p:cxnSp>
        <p:nvCxnSpPr>
          <p:cNvPr id="36" name="Straight Connector 35"/>
          <p:cNvCxnSpPr/>
          <p:nvPr/>
        </p:nvCxnSpPr>
        <p:spPr>
          <a:xfrm>
            <a:off x="114302" y="807059"/>
            <a:ext cx="7121286"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ED0CF3F-D9C6-5E4F-BF2F-2D9D238FA165}" type="slidenum">
              <a:rPr lang="en-US" smtClean="0"/>
              <a:pPr/>
              <a:t>7</a:t>
            </a:fld>
            <a:endParaRPr lang="en-US" dirty="0"/>
          </a:p>
        </p:txBody>
      </p:sp>
      <p:sp>
        <p:nvSpPr>
          <p:cNvPr id="4" name="TextBox 3">
            <a:extLst>
              <a:ext uri="{FF2B5EF4-FFF2-40B4-BE49-F238E27FC236}">
                <a16:creationId xmlns:a16="http://schemas.microsoft.com/office/drawing/2014/main" id="{D9AF2A1E-1654-CC44-92FB-3C133D8861D9}"/>
              </a:ext>
            </a:extLst>
          </p:cNvPr>
          <p:cNvSpPr txBox="1"/>
          <p:nvPr/>
        </p:nvSpPr>
        <p:spPr>
          <a:xfrm>
            <a:off x="114302" y="850489"/>
            <a:ext cx="8309075" cy="461665"/>
          </a:xfrm>
          <a:prstGeom prst="rect">
            <a:avLst/>
          </a:prstGeom>
          <a:noFill/>
        </p:spPr>
        <p:txBody>
          <a:bodyPr wrap="square" rtlCol="0">
            <a:spAutoFit/>
          </a:bodyPr>
          <a:lstStyle/>
          <a:p>
            <a:r>
              <a:rPr lang="en-US" dirty="0"/>
              <a:t>Silicon Valley Clean Water, Suez, Singapore PUB  (further scale-up in construction)</a:t>
            </a:r>
            <a:r>
              <a:rPr lang="en-US" sz="2400" dirty="0"/>
              <a:t> </a:t>
            </a:r>
          </a:p>
        </p:txBody>
      </p:sp>
      <p:sp>
        <p:nvSpPr>
          <p:cNvPr id="3" name="TextBox 2">
            <a:extLst>
              <a:ext uri="{FF2B5EF4-FFF2-40B4-BE49-F238E27FC236}">
                <a16:creationId xmlns:a16="http://schemas.microsoft.com/office/drawing/2014/main" id="{36090D33-3E31-734D-A52F-2175CA8290BB}"/>
              </a:ext>
            </a:extLst>
          </p:cNvPr>
          <p:cNvSpPr txBox="1"/>
          <p:nvPr/>
        </p:nvSpPr>
        <p:spPr>
          <a:xfrm>
            <a:off x="0" y="1256454"/>
            <a:ext cx="8925598" cy="3598036"/>
          </a:xfrm>
          <a:prstGeom prst="rect">
            <a:avLst/>
          </a:prstGeom>
          <a:noFill/>
        </p:spPr>
        <p:txBody>
          <a:bodyPr wrap="square" rtlCol="0">
            <a:spAutoFit/>
          </a:bodyPr>
          <a:lstStyle/>
          <a:p>
            <a:pPr marL="233363" lvl="2" indent="-233363">
              <a:lnSpc>
                <a:spcPct val="110000"/>
              </a:lnSpc>
            </a:pPr>
            <a:r>
              <a:rPr lang="en-US" sz="2400" dirty="0"/>
              <a:t>86% COD removal at energy consumption of 0.27 kWh/m</a:t>
            </a:r>
            <a:r>
              <a:rPr lang="en-US" sz="2400" baseline="30000" dirty="0"/>
              <a:t>3</a:t>
            </a:r>
            <a:r>
              <a:rPr lang="en-US" sz="2400" dirty="0"/>
              <a:t> and produced biogas with an electrical energy value of 0.27 kWh/m</a:t>
            </a:r>
            <a:r>
              <a:rPr lang="en-US" sz="2400" baseline="30000" dirty="0"/>
              <a:t>3 </a:t>
            </a:r>
            <a:r>
              <a:rPr lang="en-US" sz="2400" dirty="0"/>
              <a:t>(~Energy Neutral)</a:t>
            </a:r>
          </a:p>
          <a:p>
            <a:pPr marL="233363" lvl="2" indent="-233363">
              <a:lnSpc>
                <a:spcPct val="110000"/>
              </a:lnSpc>
            </a:pPr>
            <a:endParaRPr lang="en-US" sz="2400" dirty="0"/>
          </a:p>
          <a:p>
            <a:pPr marL="233363" lvl="2" indent="-233363">
              <a:lnSpc>
                <a:spcPct val="110000"/>
              </a:lnSpc>
            </a:pPr>
            <a:r>
              <a:rPr lang="en-US" sz="2400" dirty="0"/>
              <a:t>When coupled with disinfection, RO, and UV/AOP, SAF-MBR effluent exhibits lower flux decline than aerobic effluents &amp; 3-6 fold lower concentrations of disinfection byproducts  </a:t>
            </a:r>
            <a:endParaRPr lang="en-US" sz="2200" b="1" dirty="0"/>
          </a:p>
          <a:p>
            <a:pPr marL="0" lvl="2">
              <a:lnSpc>
                <a:spcPct val="110000"/>
              </a:lnSpc>
            </a:pPr>
            <a:endParaRPr lang="en-US" sz="2200" b="1" dirty="0"/>
          </a:p>
          <a:p>
            <a:pPr marL="0" lvl="2">
              <a:lnSpc>
                <a:spcPct val="110000"/>
              </a:lnSpc>
            </a:pPr>
            <a:endParaRPr lang="en-US" dirty="0"/>
          </a:p>
        </p:txBody>
      </p:sp>
      <p:sp>
        <p:nvSpPr>
          <p:cNvPr id="5" name="TextBox 4">
            <a:extLst>
              <a:ext uri="{FF2B5EF4-FFF2-40B4-BE49-F238E27FC236}">
                <a16:creationId xmlns:a16="http://schemas.microsoft.com/office/drawing/2014/main" id="{BFC8ACDE-A68D-8844-939A-745ABCDD97DB}"/>
              </a:ext>
            </a:extLst>
          </p:cNvPr>
          <p:cNvSpPr txBox="1"/>
          <p:nvPr/>
        </p:nvSpPr>
        <p:spPr>
          <a:xfrm>
            <a:off x="218402" y="5435600"/>
            <a:ext cx="4375717" cy="646331"/>
          </a:xfrm>
          <a:prstGeom prst="rect">
            <a:avLst/>
          </a:prstGeom>
          <a:noFill/>
        </p:spPr>
        <p:txBody>
          <a:bodyPr wrap="none" rtlCol="0">
            <a:spAutoFit/>
          </a:bodyPr>
          <a:lstStyle/>
          <a:p>
            <a:r>
              <a:rPr lang="en-US" dirty="0"/>
              <a:t>Green refers to method that have been used</a:t>
            </a:r>
          </a:p>
          <a:p>
            <a:r>
              <a:rPr lang="en-US" dirty="0"/>
              <a:t>at </a:t>
            </a:r>
            <a:r>
              <a:rPr lang="en-US"/>
              <a:t>WWTPs  </a:t>
            </a:r>
            <a:endParaRPr lang="en-US" dirty="0"/>
          </a:p>
        </p:txBody>
      </p:sp>
      <p:pic>
        <p:nvPicPr>
          <p:cNvPr id="7" name="Picture 6" descr="Screen Shot 2019-09-29 at 7.36.5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876" y="4199847"/>
            <a:ext cx="8712066" cy="2658153"/>
          </a:xfrm>
          <a:prstGeom prst="rect">
            <a:avLst/>
          </a:prstGeom>
        </p:spPr>
      </p:pic>
    </p:spTree>
    <p:extLst>
      <p:ext uri="{BB962C8B-B14F-4D97-AF65-F5344CB8AC3E}">
        <p14:creationId xmlns:p14="http://schemas.microsoft.com/office/powerpoint/2010/main" val="320733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tional+Water+Research+Institu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4757" y="3946402"/>
            <a:ext cx="1480666" cy="801481"/>
          </a:xfrm>
          <a:prstGeom prst="rect">
            <a:avLst/>
          </a:prstGeom>
        </p:spPr>
      </p:pic>
      <p:pic>
        <p:nvPicPr>
          <p:cNvPr id="6" name="Picture 5" descr="WRFnew.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7994" y="5242865"/>
            <a:ext cx="1185931" cy="1185931"/>
          </a:xfrm>
          <a:prstGeom prst="rect">
            <a:avLst/>
          </a:prstGeom>
        </p:spPr>
      </p:pic>
      <p:sp>
        <p:nvSpPr>
          <p:cNvPr id="8" name="Slide Number Placeholder 7"/>
          <p:cNvSpPr>
            <a:spLocks noGrp="1"/>
          </p:cNvSpPr>
          <p:nvPr>
            <p:ph type="sldNum" sz="quarter" idx="12"/>
          </p:nvPr>
        </p:nvSpPr>
        <p:spPr/>
        <p:txBody>
          <a:bodyPr/>
          <a:lstStyle/>
          <a:p>
            <a:fld id="{DED0CF3F-D9C6-5E4F-BF2F-2D9D238FA165}" type="slidenum">
              <a:rPr lang="en-US" smtClean="0"/>
              <a:pPr/>
              <a:t>8</a:t>
            </a:fld>
            <a:endParaRPr lang="en-US" dirty="0"/>
          </a:p>
        </p:txBody>
      </p:sp>
      <p:cxnSp>
        <p:nvCxnSpPr>
          <p:cNvPr id="16" name="Straight Connector 15"/>
          <p:cNvCxnSpPr/>
          <p:nvPr/>
        </p:nvCxnSpPr>
        <p:spPr>
          <a:xfrm>
            <a:off x="292730" y="1082477"/>
            <a:ext cx="7121287"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itle 5"/>
          <p:cNvSpPr>
            <a:spLocks noGrp="1"/>
          </p:cNvSpPr>
          <p:nvPr>
            <p:ph type="title"/>
          </p:nvPr>
        </p:nvSpPr>
        <p:spPr>
          <a:xfrm>
            <a:off x="-120078" y="274638"/>
            <a:ext cx="8229600" cy="809427"/>
          </a:xfrm>
        </p:spPr>
        <p:txBody>
          <a:bodyPr>
            <a:normAutofit/>
          </a:bodyPr>
          <a:lstStyle/>
          <a:p>
            <a:r>
              <a:rPr lang="en-US" dirty="0"/>
              <a:t>  Planning for the Post-ERC Funding Era</a:t>
            </a:r>
          </a:p>
        </p:txBody>
      </p:sp>
      <p:pic>
        <p:nvPicPr>
          <p:cNvPr id="11" name="Picture 10"/>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53098" y="1212280"/>
            <a:ext cx="5659919" cy="2751149"/>
          </a:xfrm>
          <a:prstGeom prst="rect">
            <a:avLst/>
          </a:prstGeom>
          <a:noFill/>
        </p:spPr>
      </p:pic>
      <p:sp>
        <p:nvSpPr>
          <p:cNvPr id="2" name="TextBox 1"/>
          <p:cNvSpPr txBox="1"/>
          <p:nvPr/>
        </p:nvSpPr>
        <p:spPr>
          <a:xfrm>
            <a:off x="941487" y="4415257"/>
            <a:ext cx="1967205" cy="1477328"/>
          </a:xfrm>
          <a:prstGeom prst="rect">
            <a:avLst/>
          </a:prstGeom>
          <a:noFill/>
        </p:spPr>
        <p:txBody>
          <a:bodyPr wrap="none" rtlCol="0">
            <a:spAutoFit/>
          </a:bodyPr>
          <a:lstStyle/>
          <a:p>
            <a:pPr algn="ctr"/>
            <a:r>
              <a:rPr lang="en-US" u="sng" dirty="0"/>
              <a:t>Sources of Support</a:t>
            </a:r>
          </a:p>
          <a:p>
            <a:pPr algn="ctr"/>
            <a:r>
              <a:rPr lang="en-US" dirty="0"/>
              <a:t>IAB Members</a:t>
            </a:r>
          </a:p>
          <a:p>
            <a:pPr algn="ctr"/>
            <a:r>
              <a:rPr lang="en-US" dirty="0"/>
              <a:t>NSF Programs</a:t>
            </a:r>
          </a:p>
          <a:p>
            <a:pPr algn="ctr"/>
            <a:r>
              <a:rPr lang="en-US" dirty="0"/>
              <a:t>SERDP (</a:t>
            </a:r>
            <a:r>
              <a:rPr lang="en-US" dirty="0" err="1"/>
              <a:t>DoD</a:t>
            </a:r>
            <a:r>
              <a:rPr lang="en-US" dirty="0"/>
              <a:t>)</a:t>
            </a:r>
          </a:p>
          <a:p>
            <a:pPr algn="ctr"/>
            <a:r>
              <a:rPr lang="en-US" dirty="0"/>
              <a:t>USGS</a:t>
            </a:r>
          </a:p>
        </p:txBody>
      </p:sp>
      <p:pic>
        <p:nvPicPr>
          <p:cNvPr id="3" name="Picture 2" descr="Cleanwaterworkshop.jpe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4716" y="6008757"/>
            <a:ext cx="2554798" cy="304476"/>
          </a:xfrm>
          <a:prstGeom prst="rect">
            <a:avLst/>
          </a:prstGeom>
        </p:spPr>
      </p:pic>
      <p:pic>
        <p:nvPicPr>
          <p:cNvPr id="4" name="Picture 3" descr="DOEamodocs.jpe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24511" y="4180145"/>
            <a:ext cx="2389315" cy="1806714"/>
          </a:xfrm>
          <a:prstGeom prst="rect">
            <a:avLst/>
          </a:prstGeom>
        </p:spPr>
      </p:pic>
      <p:sp>
        <p:nvSpPr>
          <p:cNvPr id="19" name="Rectangle 18"/>
          <p:cNvSpPr/>
          <p:nvPr/>
        </p:nvSpPr>
        <p:spPr>
          <a:xfrm>
            <a:off x="3335664" y="4061971"/>
            <a:ext cx="2543849" cy="231628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toe-in-water.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18889" y="4576560"/>
            <a:ext cx="1366962" cy="1029180"/>
          </a:xfrm>
          <a:prstGeom prst="rect">
            <a:avLst/>
          </a:prstGeom>
          <a:effectLst>
            <a:outerShdw blurRad="50800" dist="38100" dir="2700000" algn="tl" rotWithShape="0">
              <a:prstClr val="black">
                <a:alpha val="40000"/>
              </a:prstClr>
            </a:outerShdw>
          </a:effectLst>
        </p:spPr>
      </p:pic>
      <p:pic>
        <p:nvPicPr>
          <p:cNvPr id="21" name="Picture 20" descr="NAWI.jpe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33823" y="4098137"/>
            <a:ext cx="1166058" cy="686980"/>
          </a:xfrm>
          <a:prstGeom prst="rect">
            <a:avLst/>
          </a:prstGeom>
        </p:spPr>
      </p:pic>
    </p:spTree>
    <p:extLst>
      <p:ext uri="{BB962C8B-B14F-4D97-AF65-F5344CB8AC3E}">
        <p14:creationId xmlns:p14="http://schemas.microsoft.com/office/powerpoint/2010/main" val="389234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DED0CF3F-D9C6-5E4F-BF2F-2D9D238FA165}" type="slidenum">
              <a:rPr lang="en-US" smtClean="0"/>
              <a:pPr/>
              <a:t>9</a:t>
            </a:fld>
            <a:endParaRPr lang="en-US" dirty="0"/>
          </a:p>
        </p:txBody>
      </p:sp>
      <p:cxnSp>
        <p:nvCxnSpPr>
          <p:cNvPr id="16" name="Straight Connector 15"/>
          <p:cNvCxnSpPr/>
          <p:nvPr/>
        </p:nvCxnSpPr>
        <p:spPr>
          <a:xfrm>
            <a:off x="292730" y="1082477"/>
            <a:ext cx="7121287"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itle 5"/>
          <p:cNvSpPr>
            <a:spLocks noGrp="1"/>
          </p:cNvSpPr>
          <p:nvPr>
            <p:ph type="title"/>
          </p:nvPr>
        </p:nvSpPr>
        <p:spPr>
          <a:xfrm>
            <a:off x="-120078" y="274638"/>
            <a:ext cx="8229600" cy="809427"/>
          </a:xfrm>
        </p:spPr>
        <p:txBody>
          <a:bodyPr>
            <a:normAutofit fontScale="90000"/>
          </a:bodyPr>
          <a:lstStyle/>
          <a:p>
            <a:r>
              <a:rPr lang="en-US" dirty="0"/>
              <a:t>  National Alliance for Water Innovation</a:t>
            </a:r>
          </a:p>
        </p:txBody>
      </p:sp>
      <p:pic>
        <p:nvPicPr>
          <p:cNvPr id="21" name="Picture 20" descr="NAWI.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2730" y="1382043"/>
            <a:ext cx="2475420" cy="1458387"/>
          </a:xfrm>
          <a:prstGeom prst="rect">
            <a:avLst/>
          </a:prstGeom>
        </p:spPr>
      </p:pic>
      <p:pic>
        <p:nvPicPr>
          <p:cNvPr id="10" name="Picture 9" descr="Screen Shot 2019-09-29 at 8.33.17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1230" y="1333136"/>
            <a:ext cx="6094145" cy="1507294"/>
          </a:xfrm>
          <a:prstGeom prst="rect">
            <a:avLst/>
          </a:prstGeom>
        </p:spPr>
      </p:pic>
      <p:sp>
        <p:nvSpPr>
          <p:cNvPr id="15" name="TextBox 14"/>
          <p:cNvSpPr txBox="1"/>
          <p:nvPr/>
        </p:nvSpPr>
        <p:spPr>
          <a:xfrm>
            <a:off x="292730" y="3331364"/>
            <a:ext cx="8044222" cy="2246769"/>
          </a:xfrm>
          <a:prstGeom prst="rect">
            <a:avLst/>
          </a:prstGeom>
          <a:noFill/>
        </p:spPr>
        <p:txBody>
          <a:bodyPr wrap="square" rtlCol="0">
            <a:spAutoFit/>
          </a:bodyPr>
          <a:lstStyle/>
          <a:p>
            <a:r>
              <a:rPr lang="en-US" sz="2400" dirty="0"/>
              <a:t>NAWI is a research alliance headquartered at Lawrence Berkeley Lab to advance technologies in which 90% of nontraditional water sources – such as </a:t>
            </a:r>
            <a:r>
              <a:rPr lang="en-US" sz="2400" b="1" dirty="0"/>
              <a:t>seawater, brackish water, and produced waters</a:t>
            </a:r>
            <a:r>
              <a:rPr lang="en-US" sz="2400" dirty="0"/>
              <a:t> – can be cost-competitive with existing water sources within 10 years.</a:t>
            </a:r>
          </a:p>
          <a:p>
            <a:endParaRPr lang="en-US" sz="2000" dirty="0"/>
          </a:p>
        </p:txBody>
      </p:sp>
      <p:sp>
        <p:nvSpPr>
          <p:cNvPr id="17" name="TextBox 16"/>
          <p:cNvSpPr txBox="1"/>
          <p:nvPr/>
        </p:nvSpPr>
        <p:spPr>
          <a:xfrm>
            <a:off x="2680450" y="5735189"/>
            <a:ext cx="6354925" cy="461665"/>
          </a:xfrm>
          <a:prstGeom prst="rect">
            <a:avLst/>
          </a:prstGeom>
          <a:noFill/>
          <a:ln w="38100" cmpd="sng">
            <a:solidFill>
              <a:schemeClr val="tx1"/>
            </a:solidFill>
          </a:ln>
        </p:spPr>
        <p:txBody>
          <a:bodyPr wrap="none" rtlCol="0">
            <a:spAutoFit/>
          </a:bodyPr>
          <a:lstStyle/>
          <a:p>
            <a:r>
              <a:rPr lang="en-US" sz="2400" dirty="0"/>
              <a:t>LBL-ReNUWIt team driving force for this initiative</a:t>
            </a:r>
          </a:p>
        </p:txBody>
      </p:sp>
    </p:spTree>
    <p:extLst>
      <p:ext uri="{BB962C8B-B14F-4D97-AF65-F5344CB8AC3E}">
        <p14:creationId xmlns:p14="http://schemas.microsoft.com/office/powerpoint/2010/main" val="42048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30633</TotalTime>
  <Words>886</Words>
  <Application>Microsoft Macintosh PowerPoint</Application>
  <PresentationFormat>On-screen Show (4:3)</PresentationFormat>
  <Paragraphs>122</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OpenSans-Regular</vt:lpstr>
      <vt:lpstr>Office Theme</vt:lpstr>
      <vt:lpstr>Office Theme</vt:lpstr>
      <vt:lpstr>Re-inventing the Nation’s Urban Water Infrastructure (ReNUWIt) </vt:lpstr>
      <vt:lpstr>NSF Site Visit May 22-23, 2019 </vt:lpstr>
      <vt:lpstr>NSF Site Visit May 22-23, 2019 </vt:lpstr>
      <vt:lpstr>Systems-level Vision</vt:lpstr>
      <vt:lpstr>U1.7 Mapping impervious connectivity</vt:lpstr>
      <vt:lpstr>U1.2 Centralized vs. on-site water reuse</vt:lpstr>
      <vt:lpstr>E2.11 Staged anaerobic fluidized bed MBR </vt:lpstr>
      <vt:lpstr>  Planning for the Post-ERC Funding Era</vt:lpstr>
      <vt:lpstr>  National Alliance for Water Innovation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Luthy</dc:creator>
  <cp:lastModifiedBy>Sebastien Tilmans</cp:lastModifiedBy>
  <cp:revision>1821</cp:revision>
  <cp:lastPrinted>2018-05-17T18:20:57Z</cp:lastPrinted>
  <dcterms:created xsi:type="dcterms:W3CDTF">2012-05-21T12:26:37Z</dcterms:created>
  <dcterms:modified xsi:type="dcterms:W3CDTF">2019-10-18T17:46:27Z</dcterms:modified>
</cp:coreProperties>
</file>