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1"/>
  </p:notesMasterIdLst>
  <p:sldIdLst>
    <p:sldId id="256" r:id="rId2"/>
    <p:sldId id="259" r:id="rId3"/>
    <p:sldId id="257" r:id="rId4"/>
    <p:sldId id="258" r:id="rId5"/>
    <p:sldId id="261" r:id="rId6"/>
    <p:sldId id="262" r:id="rId7"/>
    <p:sldId id="263" r:id="rId8"/>
    <p:sldId id="264" r:id="rId9"/>
    <p:sldId id="265" r:id="rId1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02" autoAdjust="0"/>
  </p:normalViewPr>
  <p:slideViewPr>
    <p:cSldViewPr snapToGrid="0">
      <p:cViewPr varScale="1">
        <p:scale>
          <a:sx n="65" d="100"/>
          <a:sy n="65" d="100"/>
        </p:scale>
        <p:origin x="58"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CB605F3-6DB1-4FB5-9DAD-39EB82B42C00}" type="datetimeFigureOut">
              <a:rPr lang="en-US" smtClean="0"/>
              <a:t>11/15/2019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F42A8D2-86B1-41D0-BC42-6C5629E34EEE}" type="slidenum">
              <a:rPr lang="en-US" smtClean="0"/>
              <a:t>‹#›</a:t>
            </a:fld>
            <a:endParaRPr lang="en-US"/>
          </a:p>
        </p:txBody>
      </p:sp>
    </p:spTree>
    <p:extLst>
      <p:ext uri="{BB962C8B-B14F-4D97-AF65-F5344CB8AC3E}">
        <p14:creationId xmlns:p14="http://schemas.microsoft.com/office/powerpoint/2010/main" val="81111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2A8D2-86B1-41D0-BC42-6C5629E34EEE}" type="slidenum">
              <a:rPr lang="en-US" smtClean="0"/>
              <a:t>6</a:t>
            </a:fld>
            <a:endParaRPr lang="en-US"/>
          </a:p>
        </p:txBody>
      </p:sp>
    </p:spTree>
    <p:extLst>
      <p:ext uri="{BB962C8B-B14F-4D97-AF65-F5344CB8AC3E}">
        <p14:creationId xmlns:p14="http://schemas.microsoft.com/office/powerpoint/2010/main" val="144784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98444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406346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51C0B6-E6E9-480C-9623-93B48AF69C9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094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274636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51C0B6-E6E9-480C-9623-93B48AF69C9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255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248914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960828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148012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222723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A3596-B59C-4DF3-9256-6DE34F6E9707}"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217603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25035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A3596-B59C-4DF3-9256-6DE34F6E9707}"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197910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A3596-B59C-4DF3-9256-6DE34F6E9707}"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2789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A3596-B59C-4DF3-9256-6DE34F6E9707}"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266211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353491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3A3596-B59C-4DF3-9256-6DE34F6E9707}"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51C0B6-E6E9-480C-9623-93B48AF69C9A}" type="slidenum">
              <a:rPr lang="en-US" smtClean="0"/>
              <a:t>‹#›</a:t>
            </a:fld>
            <a:endParaRPr lang="en-US"/>
          </a:p>
        </p:txBody>
      </p:sp>
    </p:spTree>
    <p:extLst>
      <p:ext uri="{BB962C8B-B14F-4D97-AF65-F5344CB8AC3E}">
        <p14:creationId xmlns:p14="http://schemas.microsoft.com/office/powerpoint/2010/main" val="140291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73A3596-B59C-4DF3-9256-6DE34F6E9707}" type="datetimeFigureOut">
              <a:rPr lang="en-US" smtClean="0"/>
              <a:t>11/15/2019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51C0B6-E6E9-480C-9623-93B48AF69C9A}" type="slidenum">
              <a:rPr lang="en-US" smtClean="0"/>
              <a:t>‹#›</a:t>
            </a:fld>
            <a:endParaRPr lang="en-US"/>
          </a:p>
        </p:txBody>
      </p:sp>
    </p:spTree>
    <p:extLst>
      <p:ext uri="{BB962C8B-B14F-4D97-AF65-F5344CB8AC3E}">
        <p14:creationId xmlns:p14="http://schemas.microsoft.com/office/powerpoint/2010/main" val="30013037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6A557-0958-4493-863B-8F764E7F7430}"/>
              </a:ext>
            </a:extLst>
          </p:cNvPr>
          <p:cNvSpPr>
            <a:spLocks noGrp="1"/>
          </p:cNvSpPr>
          <p:nvPr>
            <p:ph type="ctrTitle"/>
          </p:nvPr>
        </p:nvSpPr>
        <p:spPr>
          <a:xfrm>
            <a:off x="2589213" y="2514600"/>
            <a:ext cx="8915399" cy="2262781"/>
          </a:xfrm>
        </p:spPr>
        <p:txBody>
          <a:bodyPr/>
          <a:lstStyle/>
          <a:p>
            <a:r>
              <a:rPr lang="en-US"/>
              <a:t>API SF Bay Fish Education &amp; Engagement Project</a:t>
            </a:r>
            <a:endParaRPr lang="en-US" dirty="0"/>
          </a:p>
        </p:txBody>
      </p:sp>
      <p:sp>
        <p:nvSpPr>
          <p:cNvPr id="3" name="Subtitle 2">
            <a:extLst>
              <a:ext uri="{FF2B5EF4-FFF2-40B4-BE49-F238E27FC236}">
                <a16:creationId xmlns:a16="http://schemas.microsoft.com/office/drawing/2014/main" xmlns="" id="{88C50404-6CAF-409E-8FB7-43289C922BFA}"/>
              </a:ext>
            </a:extLst>
          </p:cNvPr>
          <p:cNvSpPr>
            <a:spLocks noGrp="1"/>
          </p:cNvSpPr>
          <p:nvPr>
            <p:ph type="subTitle" idx="1"/>
          </p:nvPr>
        </p:nvSpPr>
        <p:spPr>
          <a:xfrm>
            <a:off x="2589213" y="4777379"/>
            <a:ext cx="8915399" cy="1126283"/>
          </a:xfrm>
        </p:spPr>
        <p:txBody>
          <a:bodyPr>
            <a:normAutofit lnSpcReduction="10000"/>
          </a:bodyPr>
          <a:lstStyle/>
          <a:p>
            <a:r>
              <a:rPr lang="en-US"/>
              <a:t>APA Family Support Services, San Francisco, CA.</a:t>
            </a:r>
          </a:p>
          <a:p>
            <a:r>
              <a:rPr lang="en-US"/>
              <a:t>Funded by Bay Area Clean Water Agencies (BACWA) </a:t>
            </a:r>
          </a:p>
          <a:p>
            <a:r>
              <a:rPr lang="en-US"/>
              <a:t>Mercury/PCB Watershed Permit Risk Reduction Compliance</a:t>
            </a:r>
            <a:endParaRPr lang="en-US" dirty="0"/>
          </a:p>
        </p:txBody>
      </p:sp>
      <p:pic>
        <p:nvPicPr>
          <p:cNvPr id="4" name="Picture 3">
            <a:extLst>
              <a:ext uri="{FF2B5EF4-FFF2-40B4-BE49-F238E27FC236}">
                <a16:creationId xmlns:a16="http://schemas.microsoft.com/office/drawing/2014/main" xmlns="" id="{FAE3FDE8-E237-4027-9C2B-9FD6AFCA2108}"/>
              </a:ext>
            </a:extLst>
          </p:cNvPr>
          <p:cNvPicPr>
            <a:picLocks noChangeAspect="1"/>
          </p:cNvPicPr>
          <p:nvPr/>
        </p:nvPicPr>
        <p:blipFill>
          <a:blip r:embed="rId2"/>
          <a:stretch>
            <a:fillRect/>
          </a:stretch>
        </p:blipFill>
        <p:spPr>
          <a:xfrm>
            <a:off x="9602787" y="4678260"/>
            <a:ext cx="1186140" cy="1324523"/>
          </a:xfrm>
          <a:prstGeom prst="rect">
            <a:avLst/>
          </a:prstGeom>
        </p:spPr>
      </p:pic>
      <p:pic>
        <p:nvPicPr>
          <p:cNvPr id="5" name="Picture 4">
            <a:extLst>
              <a:ext uri="{FF2B5EF4-FFF2-40B4-BE49-F238E27FC236}">
                <a16:creationId xmlns:a16="http://schemas.microsoft.com/office/drawing/2014/main" xmlns="" id="{EB819FC9-B11E-4E23-A7DE-1138895EBC77}"/>
              </a:ext>
            </a:extLst>
          </p:cNvPr>
          <p:cNvPicPr>
            <a:picLocks noChangeAspect="1"/>
          </p:cNvPicPr>
          <p:nvPr/>
        </p:nvPicPr>
        <p:blipFill>
          <a:blip r:embed="rId3"/>
          <a:stretch>
            <a:fillRect/>
          </a:stretch>
        </p:blipFill>
        <p:spPr>
          <a:xfrm>
            <a:off x="3878664" y="338260"/>
            <a:ext cx="4983982" cy="2664110"/>
          </a:xfrm>
          <a:prstGeom prst="rect">
            <a:avLst/>
          </a:prstGeom>
        </p:spPr>
      </p:pic>
    </p:spTree>
    <p:extLst>
      <p:ext uri="{BB962C8B-B14F-4D97-AF65-F5344CB8AC3E}">
        <p14:creationId xmlns:p14="http://schemas.microsoft.com/office/powerpoint/2010/main" val="178409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E491B121-12B5-4977-A064-636AB0B9B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CDB5641-ED7D-4374-87BF-BC89626EA423}"/>
              </a:ext>
            </a:extLst>
          </p:cNvPr>
          <p:cNvSpPr>
            <a:spLocks noGrp="1"/>
          </p:cNvSpPr>
          <p:nvPr>
            <p:ph type="title"/>
          </p:nvPr>
        </p:nvSpPr>
        <p:spPr>
          <a:xfrm>
            <a:off x="649224" y="645106"/>
            <a:ext cx="6574536" cy="1259894"/>
          </a:xfrm>
        </p:spPr>
        <p:txBody>
          <a:bodyPr>
            <a:normAutofit/>
          </a:bodyPr>
          <a:lstStyle/>
          <a:p>
            <a:pPr>
              <a:lnSpc>
                <a:spcPct val="90000"/>
              </a:lnSpc>
            </a:pPr>
            <a:r>
              <a:rPr lang="en-US" sz="2800"/>
              <a:t>About APA Family Support Services</a:t>
            </a:r>
            <a:br>
              <a:rPr lang="en-US" sz="2800"/>
            </a:br>
            <a:r>
              <a:rPr lang="en-US" sz="2800"/>
              <a:t>www.apafss.org</a:t>
            </a:r>
          </a:p>
        </p:txBody>
      </p:sp>
      <p:sp>
        <p:nvSpPr>
          <p:cNvPr id="49" name="Rectangle 48">
            <a:extLst>
              <a:ext uri="{FF2B5EF4-FFF2-40B4-BE49-F238E27FC236}">
                <a16:creationId xmlns:a16="http://schemas.microsoft.com/office/drawing/2014/main" xmlns="" id="{2ED05F70-AB3E-4472-B26B-EFE6A5A59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88B6C7E0-0BE5-4D52-8A7D-61143CC7FF70}"/>
              </a:ext>
            </a:extLst>
          </p:cNvPr>
          <p:cNvSpPr>
            <a:spLocks noGrp="1"/>
          </p:cNvSpPr>
          <p:nvPr>
            <p:ph idx="1"/>
          </p:nvPr>
        </p:nvSpPr>
        <p:spPr>
          <a:xfrm>
            <a:off x="649224" y="2133600"/>
            <a:ext cx="6574535" cy="3759253"/>
          </a:xfrm>
        </p:spPr>
        <p:txBody>
          <a:bodyPr>
            <a:normAutofit/>
          </a:bodyPr>
          <a:lstStyle/>
          <a:p>
            <a:r>
              <a:rPr lang="en-US" dirty="0"/>
              <a:t>APA’s mission is to promote healthy children and families….</a:t>
            </a:r>
          </a:p>
          <a:p>
            <a:pPr marL="0" indent="0">
              <a:buNone/>
            </a:pPr>
            <a:endParaRPr lang="en-US" dirty="0"/>
          </a:p>
          <a:p>
            <a:pPr marL="0" indent="0">
              <a:buNone/>
            </a:pPr>
            <a:endParaRPr lang="en-US" dirty="0"/>
          </a:p>
        </p:txBody>
      </p:sp>
      <p:sp>
        <p:nvSpPr>
          <p:cNvPr id="51" name="Freeform 11">
            <a:extLst>
              <a:ext uri="{FF2B5EF4-FFF2-40B4-BE49-F238E27FC236}">
                <a16:creationId xmlns:a16="http://schemas.microsoft.com/office/drawing/2014/main" xmlns="" id="{21F6BE39-9E37-45F0-B10C-92305CFB7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C0B3749-2A79-4736-AF5F-03EDF1E86E63}"/>
              </a:ext>
            </a:extLst>
          </p:cNvPr>
          <p:cNvPicPr>
            <a:picLocks noChangeAspect="1"/>
          </p:cNvPicPr>
          <p:nvPr/>
        </p:nvPicPr>
        <p:blipFill>
          <a:blip r:embed="rId2"/>
          <a:stretch>
            <a:fillRect/>
          </a:stretch>
        </p:blipFill>
        <p:spPr>
          <a:xfrm>
            <a:off x="6917054" y="1681822"/>
            <a:ext cx="2790825" cy="4379401"/>
          </a:xfrm>
          <a:prstGeom prst="rect">
            <a:avLst/>
          </a:prstGeom>
        </p:spPr>
      </p:pic>
      <p:pic>
        <p:nvPicPr>
          <p:cNvPr id="16" name="Picture 15">
            <a:extLst>
              <a:ext uri="{FF2B5EF4-FFF2-40B4-BE49-F238E27FC236}">
                <a16:creationId xmlns:a16="http://schemas.microsoft.com/office/drawing/2014/main" xmlns="" id="{D567654B-0AFB-4679-83BC-AD22C71AE285}"/>
              </a:ext>
            </a:extLst>
          </p:cNvPr>
          <p:cNvPicPr>
            <a:picLocks noChangeAspect="1"/>
          </p:cNvPicPr>
          <p:nvPr/>
        </p:nvPicPr>
        <p:blipFill>
          <a:blip r:embed="rId3"/>
          <a:stretch>
            <a:fillRect/>
          </a:stretch>
        </p:blipFill>
        <p:spPr>
          <a:xfrm>
            <a:off x="1260599" y="2929137"/>
            <a:ext cx="4730626" cy="3024251"/>
          </a:xfrm>
          <a:prstGeom prst="rect">
            <a:avLst/>
          </a:prstGeom>
        </p:spPr>
      </p:pic>
    </p:spTree>
    <p:extLst>
      <p:ext uri="{BB962C8B-B14F-4D97-AF65-F5344CB8AC3E}">
        <p14:creationId xmlns:p14="http://schemas.microsoft.com/office/powerpoint/2010/main" val="331219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4D00A-63AD-4DE0-95E4-86DF1EC1F467}"/>
              </a:ext>
            </a:extLst>
          </p:cNvPr>
          <p:cNvSpPr>
            <a:spLocks noGrp="1"/>
          </p:cNvSpPr>
          <p:nvPr>
            <p:ph type="title"/>
          </p:nvPr>
        </p:nvSpPr>
        <p:spPr>
          <a:xfrm>
            <a:off x="2592926" y="624110"/>
            <a:ext cx="4633466" cy="1280890"/>
          </a:xfrm>
        </p:spPr>
        <p:txBody>
          <a:bodyPr>
            <a:normAutofit/>
          </a:bodyPr>
          <a:lstStyle/>
          <a:p>
            <a:r>
              <a:rPr lang="en-US"/>
              <a:t>Project Goals and Activities</a:t>
            </a:r>
          </a:p>
        </p:txBody>
      </p:sp>
      <p:sp>
        <p:nvSpPr>
          <p:cNvPr id="3" name="Content Placeholder 2">
            <a:extLst>
              <a:ext uri="{FF2B5EF4-FFF2-40B4-BE49-F238E27FC236}">
                <a16:creationId xmlns:a16="http://schemas.microsoft.com/office/drawing/2014/main" xmlns="" id="{B98ED59F-43DA-49E8-B86F-2C6996469C9E}"/>
              </a:ext>
            </a:extLst>
          </p:cNvPr>
          <p:cNvSpPr>
            <a:spLocks noGrp="1"/>
          </p:cNvSpPr>
          <p:nvPr>
            <p:ph idx="1"/>
          </p:nvPr>
        </p:nvSpPr>
        <p:spPr>
          <a:xfrm>
            <a:off x="2589213" y="2040467"/>
            <a:ext cx="4637179" cy="3870755"/>
          </a:xfrm>
        </p:spPr>
        <p:txBody>
          <a:bodyPr>
            <a:normAutofit/>
          </a:bodyPr>
          <a:lstStyle/>
          <a:p>
            <a:pPr marL="0" indent="0">
              <a:buNone/>
            </a:pPr>
            <a:r>
              <a:rPr lang="en-US" dirty="0"/>
              <a:t>Goals:</a:t>
            </a:r>
          </a:p>
          <a:p>
            <a:r>
              <a:rPr lang="en-US" dirty="0"/>
              <a:t>Promote awareness and understanding of the SF Bay Fish consumption advisories (developed by OEHHA/ Office of Environmental Health Hazard Assessment); contamination issues, and health risks and benefits associated with eating SF Bay fish</a:t>
            </a:r>
          </a:p>
          <a:p>
            <a:r>
              <a:rPr lang="en-US" dirty="0"/>
              <a:t>Engage the community to reduce human exposure to mercury and PCBs from eating SF Bay fish</a:t>
            </a:r>
          </a:p>
          <a:p>
            <a:endParaRPr lang="en-US" dirty="0"/>
          </a:p>
        </p:txBody>
      </p:sp>
      <p:sp>
        <p:nvSpPr>
          <p:cNvPr id="10" name="Rectangle 9">
            <a:extLst>
              <a:ext uri="{FF2B5EF4-FFF2-40B4-BE49-F238E27FC236}">
                <a16:creationId xmlns:a16="http://schemas.microsoft.com/office/drawing/2014/main" xmlns="" id="{72B31438-1EB2-467C-B799-B7C7129E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2086" y="645106"/>
            <a:ext cx="3981455"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CEA305C-082A-4066-AF3D-11022A68BFD2}"/>
              </a:ext>
            </a:extLst>
          </p:cNvPr>
          <p:cNvPicPr>
            <a:picLocks noChangeAspect="1"/>
          </p:cNvPicPr>
          <p:nvPr/>
        </p:nvPicPr>
        <p:blipFill>
          <a:blip r:embed="rId2"/>
          <a:stretch>
            <a:fillRect/>
          </a:stretch>
        </p:blipFill>
        <p:spPr>
          <a:xfrm>
            <a:off x="8040187" y="809698"/>
            <a:ext cx="3025253" cy="2376985"/>
          </a:xfrm>
          <a:prstGeom prst="rect">
            <a:avLst/>
          </a:prstGeom>
        </p:spPr>
      </p:pic>
      <p:pic>
        <p:nvPicPr>
          <p:cNvPr id="5" name="Picture 4">
            <a:extLst>
              <a:ext uri="{FF2B5EF4-FFF2-40B4-BE49-F238E27FC236}">
                <a16:creationId xmlns:a16="http://schemas.microsoft.com/office/drawing/2014/main" xmlns="" id="{77A341B3-8FE4-41AC-8E1D-937DF22C34FC}"/>
              </a:ext>
            </a:extLst>
          </p:cNvPr>
          <p:cNvPicPr>
            <a:picLocks noChangeAspect="1"/>
          </p:cNvPicPr>
          <p:nvPr/>
        </p:nvPicPr>
        <p:blipFill>
          <a:blip r:embed="rId3"/>
          <a:stretch>
            <a:fillRect/>
          </a:stretch>
        </p:blipFill>
        <p:spPr>
          <a:xfrm>
            <a:off x="8027204" y="3351275"/>
            <a:ext cx="3051217" cy="2372238"/>
          </a:xfrm>
          <a:prstGeom prst="rect">
            <a:avLst/>
          </a:prstGeom>
        </p:spPr>
      </p:pic>
    </p:spTree>
    <p:extLst>
      <p:ext uri="{BB962C8B-B14F-4D97-AF65-F5344CB8AC3E}">
        <p14:creationId xmlns:p14="http://schemas.microsoft.com/office/powerpoint/2010/main" val="291265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6C1EA34-79B8-42AE-8190-5F3FC596CCB9}"/>
              </a:ext>
            </a:extLst>
          </p:cNvPr>
          <p:cNvSpPr>
            <a:spLocks noGrp="1"/>
          </p:cNvSpPr>
          <p:nvPr>
            <p:ph type="title"/>
          </p:nvPr>
        </p:nvSpPr>
        <p:spPr>
          <a:xfrm>
            <a:off x="649224" y="645106"/>
            <a:ext cx="5122652" cy="1259894"/>
          </a:xfrm>
        </p:spPr>
        <p:txBody>
          <a:bodyPr>
            <a:normAutofit/>
          </a:bodyPr>
          <a:lstStyle/>
          <a:p>
            <a:r>
              <a:rPr lang="en-US" dirty="0"/>
              <a:t>Project Goals and Activities (cont.)</a:t>
            </a:r>
          </a:p>
        </p:txBody>
      </p:sp>
      <p:sp>
        <p:nvSpPr>
          <p:cNvPr id="12" name="Rectangle 11">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42EA676D-C045-4F76-872D-8CC9FF3C2718}"/>
              </a:ext>
            </a:extLst>
          </p:cNvPr>
          <p:cNvSpPr>
            <a:spLocks noGrp="1"/>
          </p:cNvSpPr>
          <p:nvPr>
            <p:ph idx="1"/>
          </p:nvPr>
        </p:nvSpPr>
        <p:spPr>
          <a:xfrm>
            <a:off x="649225" y="2133600"/>
            <a:ext cx="5122652" cy="3759253"/>
          </a:xfrm>
        </p:spPr>
        <p:txBody>
          <a:bodyPr>
            <a:normAutofit/>
          </a:bodyPr>
          <a:lstStyle/>
          <a:p>
            <a:pPr marL="0" indent="0">
              <a:buNone/>
            </a:pPr>
            <a:r>
              <a:rPr lang="en-US" dirty="0"/>
              <a:t>Targeting at-risk moderate to high SF consumers, children, childbearing age women and pregnant women.</a:t>
            </a:r>
          </a:p>
          <a:p>
            <a:r>
              <a:rPr lang="en-US" dirty="0"/>
              <a:t>Bilingual Educational Workshops (Chinese, Vietnamese, Filipino, Lao, Cambodian, Samoan, Japanese, Korean, Thai and Mongolian community)</a:t>
            </a:r>
          </a:p>
          <a:p>
            <a:r>
              <a:rPr lang="en-US" dirty="0"/>
              <a:t>Case Management</a:t>
            </a:r>
          </a:p>
          <a:p>
            <a:r>
              <a:rPr lang="en-US" dirty="0"/>
              <a:t>Community Forum</a:t>
            </a:r>
          </a:p>
        </p:txBody>
      </p:sp>
      <p:pic>
        <p:nvPicPr>
          <p:cNvPr id="5" name="Picture 4" descr="A group of people sitting at a table&#10;&#10;Description automatically generated">
            <a:extLst>
              <a:ext uri="{FF2B5EF4-FFF2-40B4-BE49-F238E27FC236}">
                <a16:creationId xmlns:a16="http://schemas.microsoft.com/office/drawing/2014/main" xmlns="" id="{A7B8F62C-D43A-449D-AE68-9F19B1995BC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91916" y="1224619"/>
            <a:ext cx="5451627" cy="4088720"/>
          </a:xfrm>
          <a:prstGeom prst="rect">
            <a:avLst/>
          </a:prstGeom>
        </p:spPr>
      </p:pic>
      <p:sp>
        <p:nvSpPr>
          <p:cNvPr id="14"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54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ABCBC0B5-9E57-4D7F-BCA9-3AB73BF6C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CE60EE7F-2246-4D2B-B4B0-22B958F45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7"/>
            <a:ext cx="6406481"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BFDE538-9EF3-47C1-97E7-B16664E5DFCF}"/>
              </a:ext>
            </a:extLst>
          </p:cNvPr>
          <p:cNvPicPr>
            <a:picLocks noChangeAspect="1"/>
          </p:cNvPicPr>
          <p:nvPr/>
        </p:nvPicPr>
        <p:blipFill>
          <a:blip r:embed="rId2"/>
          <a:stretch>
            <a:fillRect/>
          </a:stretch>
        </p:blipFill>
        <p:spPr>
          <a:xfrm>
            <a:off x="965200" y="1733699"/>
            <a:ext cx="5762486" cy="3114214"/>
          </a:xfrm>
          <a:prstGeom prst="rect">
            <a:avLst/>
          </a:prstGeom>
        </p:spPr>
      </p:pic>
      <p:sp>
        <p:nvSpPr>
          <p:cNvPr id="24" name="Rectangle 23">
            <a:extLst>
              <a:ext uri="{FF2B5EF4-FFF2-40B4-BE49-F238E27FC236}">
                <a16:creationId xmlns:a16="http://schemas.microsoft.com/office/drawing/2014/main" xmlns="" id="{81268047-54AF-4152-9AD2-157673E964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2923" y="643467"/>
            <a:ext cx="4335610"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xmlns="" id="{1A93E7A2-FF04-4310-9020-D6BCA53CA0E0}"/>
              </a:ext>
            </a:extLst>
          </p:cNvPr>
          <p:cNvPicPr>
            <a:picLocks noChangeAspect="1"/>
          </p:cNvPicPr>
          <p:nvPr/>
        </p:nvPicPr>
        <p:blipFill>
          <a:blip r:embed="rId3"/>
          <a:stretch>
            <a:fillRect/>
          </a:stretch>
        </p:blipFill>
        <p:spPr>
          <a:xfrm>
            <a:off x="7603268" y="997309"/>
            <a:ext cx="3554919" cy="4586994"/>
          </a:xfrm>
          <a:prstGeom prst="rect">
            <a:avLst/>
          </a:prstGeom>
        </p:spPr>
      </p:pic>
      <p:sp>
        <p:nvSpPr>
          <p:cNvPr id="26" name="Freeform 11">
            <a:extLst>
              <a:ext uri="{FF2B5EF4-FFF2-40B4-BE49-F238E27FC236}">
                <a16:creationId xmlns:a16="http://schemas.microsoft.com/office/drawing/2014/main" xmlns="" id="{36D73EF9-F875-4009-AE45-240606B75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38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oup of people sitting at a table&#10;&#10;Description automatically generated">
            <a:extLst>
              <a:ext uri="{FF2B5EF4-FFF2-40B4-BE49-F238E27FC236}">
                <a16:creationId xmlns:a16="http://schemas.microsoft.com/office/drawing/2014/main" xmlns="" id="{F1A51213-C4A4-4C4E-99FC-98EA309946EF}"/>
              </a:ext>
            </a:extLst>
          </p:cNvPr>
          <p:cNvPicPr>
            <a:picLocks noChangeAspect="1"/>
          </p:cNvPicPr>
          <p:nvPr/>
        </p:nvPicPr>
        <p:blipFill rotWithShape="1">
          <a:blip r:embed="rId3">
            <a:extLst>
              <a:ext uri="{28A0092B-C50C-407E-A947-70E740481C1C}">
                <a14:useLocalDpi xmlns:a14="http://schemas.microsoft.com/office/drawing/2010/main" val="0"/>
              </a:ext>
            </a:extLst>
          </a:blip>
          <a:srcRect l="6948" r="10015" b="-1"/>
          <a:stretch/>
        </p:blipFill>
        <p:spPr>
          <a:xfrm>
            <a:off x="320044" y="320038"/>
            <a:ext cx="4570678" cy="4128360"/>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xmlns="" id="{5E77FE11-B182-4FB1-A77D-64DE35AFD13F}"/>
              </a:ext>
            </a:extLst>
          </p:cNvPr>
          <p:cNvPicPr>
            <a:picLocks noChangeAspect="1"/>
          </p:cNvPicPr>
          <p:nvPr/>
        </p:nvPicPr>
        <p:blipFill rotWithShape="1">
          <a:blip r:embed="rId4">
            <a:extLst>
              <a:ext uri="{28A0092B-C50C-407E-A947-70E740481C1C}">
                <a14:useLocalDpi xmlns:a14="http://schemas.microsoft.com/office/drawing/2010/main" val="0"/>
              </a:ext>
            </a:extLst>
          </a:blip>
          <a:srcRect l="16905" r="10671" b="-1"/>
          <a:stretch/>
        </p:blipFill>
        <p:spPr>
          <a:xfrm>
            <a:off x="4968251" y="307164"/>
            <a:ext cx="2249424" cy="4141235"/>
          </a:xfrm>
          <a:prstGeom prst="rect">
            <a:avLst/>
          </a:prstGeom>
        </p:spPr>
      </p:pic>
      <p:pic>
        <p:nvPicPr>
          <p:cNvPr id="11" name="Picture 10" descr="A group of people sitting posing for the camera&#10;&#10;Description automatically generated">
            <a:extLst>
              <a:ext uri="{FF2B5EF4-FFF2-40B4-BE49-F238E27FC236}">
                <a16:creationId xmlns:a16="http://schemas.microsoft.com/office/drawing/2014/main" xmlns="" id="{2C871CBE-2F7A-4FA4-A53F-9B2960ABB796}"/>
              </a:ext>
            </a:extLst>
          </p:cNvPr>
          <p:cNvPicPr>
            <a:picLocks noChangeAspect="1"/>
          </p:cNvPicPr>
          <p:nvPr/>
        </p:nvPicPr>
        <p:blipFill rotWithShape="1">
          <a:blip r:embed="rId5">
            <a:extLst>
              <a:ext uri="{28A0092B-C50C-407E-A947-70E740481C1C}">
                <a14:useLocalDpi xmlns:a14="http://schemas.microsoft.com/office/drawing/2010/main" val="0"/>
              </a:ext>
            </a:extLst>
          </a:blip>
          <a:srcRect t="36624" r="-3" b="4288"/>
          <a:stretch/>
        </p:blipFill>
        <p:spPr>
          <a:xfrm>
            <a:off x="7295204" y="320040"/>
            <a:ext cx="4565343" cy="2023111"/>
          </a:xfrm>
          <a:prstGeom prst="rect">
            <a:avLst/>
          </a:prstGeom>
        </p:spPr>
      </p:pic>
      <p:pic>
        <p:nvPicPr>
          <p:cNvPr id="3" name="Picture 2" descr="A group of people sitting in a room&#10;&#10;Description automatically generated">
            <a:extLst>
              <a:ext uri="{FF2B5EF4-FFF2-40B4-BE49-F238E27FC236}">
                <a16:creationId xmlns:a16="http://schemas.microsoft.com/office/drawing/2014/main" xmlns="" id="{1A6A0B30-E577-4F3A-B84F-1D7B0F9F86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55" r="-5" b="-5"/>
          <a:stretch/>
        </p:blipFill>
        <p:spPr>
          <a:xfrm>
            <a:off x="320044" y="4540158"/>
            <a:ext cx="2249424" cy="1997803"/>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xmlns="" id="{7E66FAB9-D709-47E0-A3DF-CE86E6CFC0A6}"/>
              </a:ext>
            </a:extLst>
          </p:cNvPr>
          <p:cNvPicPr>
            <a:picLocks noChangeAspect="1"/>
          </p:cNvPicPr>
          <p:nvPr/>
        </p:nvPicPr>
        <p:blipFill rotWithShape="1">
          <a:blip r:embed="rId7">
            <a:extLst>
              <a:ext uri="{28A0092B-C50C-407E-A947-70E740481C1C}">
                <a14:useLocalDpi xmlns:a14="http://schemas.microsoft.com/office/drawing/2010/main" val="0"/>
              </a:ext>
            </a:extLst>
          </a:blip>
          <a:srcRect t="29565" r="4" b="12183"/>
          <a:stretch/>
        </p:blipFill>
        <p:spPr>
          <a:xfrm>
            <a:off x="2645048" y="4540158"/>
            <a:ext cx="4572626" cy="1997803"/>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xmlns="" id="{72D62DA1-66F4-428A-99A5-C151E05A0FE5}"/>
              </a:ext>
            </a:extLst>
          </p:cNvPr>
          <p:cNvPicPr>
            <a:picLocks noChangeAspect="1"/>
          </p:cNvPicPr>
          <p:nvPr/>
        </p:nvPicPr>
        <p:blipFill rotWithShape="1">
          <a:blip r:embed="rId8">
            <a:extLst>
              <a:ext uri="{28A0092B-C50C-407E-A947-70E740481C1C}">
                <a14:useLocalDpi xmlns:a14="http://schemas.microsoft.com/office/drawing/2010/main" val="0"/>
              </a:ext>
            </a:extLst>
          </a:blip>
          <a:srcRect t="9434" r="4" b="4"/>
          <a:stretch/>
        </p:blipFill>
        <p:spPr>
          <a:xfrm>
            <a:off x="7287920" y="2417446"/>
            <a:ext cx="4572626" cy="4141235"/>
          </a:xfrm>
          <a:prstGeom prst="rect">
            <a:avLst/>
          </a:prstGeom>
        </p:spPr>
      </p:pic>
    </p:spTree>
    <p:extLst>
      <p:ext uri="{BB962C8B-B14F-4D97-AF65-F5344CB8AC3E}">
        <p14:creationId xmlns:p14="http://schemas.microsoft.com/office/powerpoint/2010/main" val="6877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BB0A32C-B604-43B2-87C7-BCA4125025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xmlns="" id="{81A7FA8F-EEF0-42A3-87E4-37C1E0098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59BEC7AF-C11E-49FE-A4ED-ADD0885F80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9212" y="313809"/>
            <a:ext cx="9281055" cy="6222458"/>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9B0196DB-78F8-4A14-99DC-2020E19E67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group of people posing for the camera&#10;&#10;Description automatically generated">
            <a:extLst>
              <a:ext uri="{FF2B5EF4-FFF2-40B4-BE49-F238E27FC236}">
                <a16:creationId xmlns:a16="http://schemas.microsoft.com/office/drawing/2014/main" xmlns="" id="{F2BFD06B-7989-48E5-BC2D-5EF00030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05" y="1178907"/>
            <a:ext cx="3636534" cy="3572894"/>
          </a:xfrm>
          <a:prstGeom prst="rect">
            <a:avLst/>
          </a:prstGeom>
        </p:spPr>
      </p:pic>
      <p:pic>
        <p:nvPicPr>
          <p:cNvPr id="4" name="Picture 3">
            <a:extLst>
              <a:ext uri="{FF2B5EF4-FFF2-40B4-BE49-F238E27FC236}">
                <a16:creationId xmlns:a16="http://schemas.microsoft.com/office/drawing/2014/main" xmlns="" id="{1EB6746F-3FB2-4583-A073-7570C8E5EA7B}"/>
              </a:ext>
            </a:extLst>
          </p:cNvPr>
          <p:cNvPicPr>
            <a:picLocks noChangeAspect="1"/>
          </p:cNvPicPr>
          <p:nvPr/>
        </p:nvPicPr>
        <p:blipFill>
          <a:blip r:embed="rId3"/>
          <a:stretch>
            <a:fillRect/>
          </a:stretch>
        </p:blipFill>
        <p:spPr>
          <a:xfrm>
            <a:off x="7901506" y="3678086"/>
            <a:ext cx="3636534" cy="2727400"/>
          </a:xfrm>
          <a:prstGeom prst="rect">
            <a:avLst/>
          </a:prstGeom>
        </p:spPr>
      </p:pic>
      <p:sp>
        <p:nvSpPr>
          <p:cNvPr id="5" name="TextBox 4">
            <a:extLst>
              <a:ext uri="{FF2B5EF4-FFF2-40B4-BE49-F238E27FC236}">
                <a16:creationId xmlns:a16="http://schemas.microsoft.com/office/drawing/2014/main" xmlns="" id="{D0525D11-F0B6-47A1-8402-C71B0DDAA5E6}"/>
              </a:ext>
            </a:extLst>
          </p:cNvPr>
          <p:cNvSpPr txBox="1"/>
          <p:nvPr/>
        </p:nvSpPr>
        <p:spPr>
          <a:xfrm>
            <a:off x="4099727" y="622998"/>
            <a:ext cx="6621864" cy="369332"/>
          </a:xfrm>
          <a:prstGeom prst="rect">
            <a:avLst/>
          </a:prstGeom>
          <a:noFill/>
        </p:spPr>
        <p:txBody>
          <a:bodyPr wrap="square" rtlCol="0">
            <a:spAutoFit/>
          </a:bodyPr>
          <a:lstStyle/>
          <a:p>
            <a:r>
              <a:rPr lang="en-US" dirty="0"/>
              <a:t>Summary of Findings &amp; Accomplishments</a:t>
            </a:r>
          </a:p>
        </p:txBody>
      </p:sp>
      <p:sp>
        <p:nvSpPr>
          <p:cNvPr id="7" name="TextBox 6">
            <a:extLst>
              <a:ext uri="{FF2B5EF4-FFF2-40B4-BE49-F238E27FC236}">
                <a16:creationId xmlns:a16="http://schemas.microsoft.com/office/drawing/2014/main" xmlns="" id="{2D451B1E-2A56-4F34-9F10-D5ECD27059B4}"/>
              </a:ext>
            </a:extLst>
          </p:cNvPr>
          <p:cNvSpPr txBox="1"/>
          <p:nvPr/>
        </p:nvSpPr>
        <p:spPr>
          <a:xfrm>
            <a:off x="7735138" y="1614017"/>
            <a:ext cx="3536576" cy="2031325"/>
          </a:xfrm>
          <a:prstGeom prst="rect">
            <a:avLst/>
          </a:prstGeom>
          <a:noFill/>
        </p:spPr>
        <p:txBody>
          <a:bodyPr wrap="square" rtlCol="0">
            <a:spAutoFit/>
          </a:bodyPr>
          <a:lstStyle/>
          <a:p>
            <a:r>
              <a:rPr lang="en-US" dirty="0"/>
              <a:t>50% of the participants reported about their food running out and 73% of the participants reported that the food they bought didn’t last.</a:t>
            </a:r>
          </a:p>
          <a:p>
            <a:endParaRPr lang="en-US" dirty="0"/>
          </a:p>
          <a:p>
            <a:endParaRPr lang="en-US" dirty="0"/>
          </a:p>
        </p:txBody>
      </p:sp>
      <p:sp>
        <p:nvSpPr>
          <p:cNvPr id="8" name="TextBox 7">
            <a:extLst>
              <a:ext uri="{FF2B5EF4-FFF2-40B4-BE49-F238E27FC236}">
                <a16:creationId xmlns:a16="http://schemas.microsoft.com/office/drawing/2014/main" xmlns="" id="{B70F6648-D13D-43D0-92B7-4180754BD71B}"/>
              </a:ext>
            </a:extLst>
          </p:cNvPr>
          <p:cNvSpPr txBox="1"/>
          <p:nvPr/>
        </p:nvSpPr>
        <p:spPr>
          <a:xfrm>
            <a:off x="3783155" y="4814685"/>
            <a:ext cx="3446584" cy="1754326"/>
          </a:xfrm>
          <a:prstGeom prst="rect">
            <a:avLst/>
          </a:prstGeom>
          <a:noFill/>
        </p:spPr>
        <p:txBody>
          <a:bodyPr wrap="square" rtlCol="0">
            <a:spAutoFit/>
          </a:bodyPr>
          <a:lstStyle/>
          <a:p>
            <a:r>
              <a:rPr lang="en-US" dirty="0"/>
              <a:t>29 out of 38 of the participants/families were connected to WIC, </a:t>
            </a:r>
            <a:r>
              <a:rPr lang="en-US" dirty="0" err="1"/>
              <a:t>CalFresh</a:t>
            </a:r>
            <a:r>
              <a:rPr lang="en-US" dirty="0"/>
              <a:t>, or food pantry/other food program.</a:t>
            </a:r>
          </a:p>
          <a:p>
            <a:endParaRPr lang="en-US" dirty="0"/>
          </a:p>
        </p:txBody>
      </p:sp>
    </p:spTree>
    <p:extLst>
      <p:ext uri="{BB962C8B-B14F-4D97-AF65-F5344CB8AC3E}">
        <p14:creationId xmlns:p14="http://schemas.microsoft.com/office/powerpoint/2010/main" val="121808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98065-712F-47E8-87E1-275364F6224D}"/>
              </a:ext>
            </a:extLst>
          </p:cNvPr>
          <p:cNvSpPr>
            <a:spLocks noGrp="1"/>
          </p:cNvSpPr>
          <p:nvPr>
            <p:ph type="title"/>
          </p:nvPr>
        </p:nvSpPr>
        <p:spPr/>
        <p:txBody>
          <a:bodyPr>
            <a:normAutofit/>
          </a:bodyPr>
          <a:lstStyle/>
          <a:p>
            <a:pPr algn="ctr"/>
            <a:r>
              <a:rPr lang="en-US" sz="2400" dirty="0"/>
              <a:t>Summary of Finding &amp; Accomplishments (cont.)</a:t>
            </a:r>
          </a:p>
        </p:txBody>
      </p:sp>
      <p:sp>
        <p:nvSpPr>
          <p:cNvPr id="3" name="Content Placeholder 2">
            <a:extLst>
              <a:ext uri="{FF2B5EF4-FFF2-40B4-BE49-F238E27FC236}">
                <a16:creationId xmlns:a16="http://schemas.microsoft.com/office/drawing/2014/main" xmlns="" id="{E3B4D626-C168-42FC-9FFE-B84441B96AD1}"/>
              </a:ext>
            </a:extLst>
          </p:cNvPr>
          <p:cNvSpPr>
            <a:spLocks noGrp="1"/>
          </p:cNvSpPr>
          <p:nvPr>
            <p:ph idx="1"/>
          </p:nvPr>
        </p:nvSpPr>
        <p:spPr/>
        <p:txBody>
          <a:bodyPr/>
          <a:lstStyle/>
          <a:p>
            <a:r>
              <a:rPr lang="en-US" dirty="0"/>
              <a:t>All 38 participants/families selected for case management indicated moderate to high amount of SF Bay Fish Consumption at the initial assessment. (Eating more servings of SF Bay Fish per week over the guide and/or the type of fish consumed is identified to be more contaminated according to the SF Bay Fish Consumption Guide.)</a:t>
            </a:r>
          </a:p>
          <a:p>
            <a:r>
              <a:rPr lang="en-US" dirty="0"/>
              <a:t>31 out of 38  case management participants completed final assessments.</a:t>
            </a:r>
          </a:p>
          <a:p>
            <a:r>
              <a:rPr lang="en-US" dirty="0"/>
              <a:t>These 31 participants self-reported at the end/final assessment a reduction in consumption of SF Bay Fish and a responsive attitude to make healthier choices about their  and their children food consumption and environment.</a:t>
            </a:r>
          </a:p>
          <a:p>
            <a:r>
              <a:rPr lang="en-US" dirty="0"/>
              <a:t>Participants reported that change in consumption habits and behavior require family and community support, consistent routine and resources or healthier options to make healthier choices.</a:t>
            </a:r>
          </a:p>
          <a:p>
            <a:endParaRPr lang="en-US" dirty="0"/>
          </a:p>
        </p:txBody>
      </p:sp>
    </p:spTree>
    <p:extLst>
      <p:ext uri="{BB962C8B-B14F-4D97-AF65-F5344CB8AC3E}">
        <p14:creationId xmlns:p14="http://schemas.microsoft.com/office/powerpoint/2010/main" val="314532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120" y="1359877"/>
            <a:ext cx="8915400" cy="2724845"/>
          </a:xfrm>
        </p:spPr>
        <p:txBody>
          <a:bodyPr/>
          <a:lstStyle/>
          <a:p>
            <a:r>
              <a:rPr lang="en-US" dirty="0" smtClean="0"/>
              <a:t>Thank you. Questions…</a:t>
            </a:r>
            <a:endParaRPr lang="en-US" dirty="0"/>
          </a:p>
        </p:txBody>
      </p:sp>
      <p:sp>
        <p:nvSpPr>
          <p:cNvPr id="3" name="Text Placeholder 2"/>
          <p:cNvSpPr>
            <a:spLocks noGrp="1"/>
          </p:cNvSpPr>
          <p:nvPr>
            <p:ph type="body" sz="half" idx="2"/>
          </p:nvPr>
        </p:nvSpPr>
        <p:spPr>
          <a:xfrm>
            <a:off x="2190628" y="4571999"/>
            <a:ext cx="8915400" cy="1664677"/>
          </a:xfrm>
        </p:spPr>
        <p:txBody>
          <a:bodyPr>
            <a:normAutofit/>
          </a:bodyPr>
          <a:lstStyle/>
          <a:p>
            <a:r>
              <a:rPr lang="en-US" dirty="0" smtClean="0"/>
              <a:t>Farmmary Saephan, Program Director</a:t>
            </a:r>
          </a:p>
          <a:p>
            <a:r>
              <a:rPr lang="en-US" dirty="0" smtClean="0"/>
              <a:t>APA Family Support Services. www.apafss.org</a:t>
            </a:r>
          </a:p>
          <a:p>
            <a:r>
              <a:rPr lang="en-US" smtClean="0"/>
              <a:t>farmmarysaephan@apafss.org</a:t>
            </a:r>
            <a:endParaRPr lang="en-US" dirty="0" smtClean="0"/>
          </a:p>
        </p:txBody>
      </p:sp>
    </p:spTree>
    <p:extLst>
      <p:ext uri="{BB962C8B-B14F-4D97-AF65-F5344CB8AC3E}">
        <p14:creationId xmlns:p14="http://schemas.microsoft.com/office/powerpoint/2010/main" val="2487847562"/>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366</Words>
  <Application>Microsoft Office PowerPoint</Application>
  <PresentationFormat>Widescreen</PresentationFormat>
  <Paragraphs>28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API SF Bay Fish Education &amp; Engagement Project</vt:lpstr>
      <vt:lpstr>About APA Family Support Services www.apafss.org</vt:lpstr>
      <vt:lpstr>Project Goals and Activities</vt:lpstr>
      <vt:lpstr>Project Goals and Activities (cont.)</vt:lpstr>
      <vt:lpstr>PowerPoint Presentation</vt:lpstr>
      <vt:lpstr>PowerPoint Presentation</vt:lpstr>
      <vt:lpstr>PowerPoint Presentation</vt:lpstr>
      <vt:lpstr>Summary of Finding &amp; Accomplishments (cont.)</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SF Bay Fish Education &amp; Engagement Project</dc:title>
  <dc:creator>farmmarysaephan@apafss.org</dc:creator>
  <cp:lastModifiedBy>Farmmary Saephan</cp:lastModifiedBy>
  <cp:revision>8</cp:revision>
  <cp:lastPrinted>2019-11-15T13:04:36Z</cp:lastPrinted>
  <dcterms:created xsi:type="dcterms:W3CDTF">2019-11-15T12:25:36Z</dcterms:created>
  <dcterms:modified xsi:type="dcterms:W3CDTF">2019-11-15T13:09:53Z</dcterms:modified>
</cp:coreProperties>
</file>