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61FE2-904F-427A-9946-FEBBCF9EEC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Options for Outreach on Nutrient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9150AC-B18C-4924-B85B-98AFB6F345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6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03A9-9D1A-485C-B22E-8D83B1F29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FD9CB-AC4B-4017-8DE8-71D97632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90262"/>
            <a:ext cx="8947522" cy="4658138"/>
          </a:xfrm>
        </p:spPr>
        <p:txBody>
          <a:bodyPr>
            <a:normAutofit fontScale="92500"/>
          </a:bodyPr>
          <a:lstStyle/>
          <a:p>
            <a:r>
              <a:rPr lang="en-US" sz="2400" b="1" dirty="0"/>
              <a:t>Internal</a:t>
            </a:r>
          </a:p>
          <a:p>
            <a:pPr lvl="1"/>
            <a:r>
              <a:rPr lang="en-US" sz="2400" dirty="0"/>
              <a:t>Monthly Bulletin</a:t>
            </a:r>
          </a:p>
          <a:p>
            <a:pPr lvl="1"/>
            <a:r>
              <a:rPr lang="en-US" sz="2400" dirty="0"/>
              <a:t>Emails and communiques</a:t>
            </a:r>
          </a:p>
          <a:p>
            <a:pPr lvl="1"/>
            <a:r>
              <a:rPr lang="en-US" sz="2400" dirty="0"/>
              <a:t>Work groups (e.g. CMG)</a:t>
            </a:r>
          </a:p>
          <a:p>
            <a:pPr lvl="1"/>
            <a:r>
              <a:rPr lang="en-US" sz="2400" dirty="0"/>
              <a:t>Workshops for general membership</a:t>
            </a:r>
          </a:p>
          <a:p>
            <a:r>
              <a:rPr lang="en-US" sz="2400" b="1" dirty="0"/>
              <a:t>External</a:t>
            </a:r>
          </a:p>
          <a:p>
            <a:pPr lvl="1"/>
            <a:r>
              <a:rPr lang="en-US" sz="2400" dirty="0"/>
              <a:t>Op/Upgrade Brochure</a:t>
            </a:r>
          </a:p>
          <a:p>
            <a:pPr lvl="1"/>
            <a:r>
              <a:rPr lang="en-US" sz="2400" dirty="0"/>
              <a:t>Canned Presentations (e.g. Lay Persons Guide to Nutrients)</a:t>
            </a:r>
          </a:p>
          <a:p>
            <a:pPr lvl="1"/>
            <a:r>
              <a:rPr lang="en-US" sz="2400" dirty="0"/>
              <a:t>Event Presentations (e.g. </a:t>
            </a:r>
            <a:r>
              <a:rPr lang="en-US" sz="2400" dirty="0" err="1"/>
              <a:t>SOE</a:t>
            </a:r>
            <a:r>
              <a:rPr lang="en-US" sz="2400" dirty="0"/>
              <a:t> conference, </a:t>
            </a:r>
            <a:r>
              <a:rPr lang="en-US" sz="2400" dirty="0" err="1"/>
              <a:t>RMP</a:t>
            </a:r>
            <a:r>
              <a:rPr lang="en-US" sz="2400" dirty="0"/>
              <a:t> Annual Meeting)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9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CFB13-B9A6-4EA8-8020-E3E701BBB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for Expanding 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0110-BD15-4E6C-A1CD-5BA4D3057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38470"/>
            <a:ext cx="9511679" cy="524786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Fact Sheet </a:t>
            </a:r>
            <a:r>
              <a:rPr lang="en-US" dirty="0"/>
              <a:t>-  periodically updated and sent in electronic format, good graphics would make it more readable</a:t>
            </a:r>
          </a:p>
          <a:p>
            <a:r>
              <a:rPr lang="en-US" b="1" dirty="0"/>
              <a:t>Presentations</a:t>
            </a:r>
            <a:r>
              <a:rPr lang="en-US" dirty="0"/>
              <a:t> to Key Stakeholders/Regulators</a:t>
            </a:r>
          </a:p>
          <a:p>
            <a:pPr lvl="1"/>
            <a:r>
              <a:rPr lang="en-US" sz="2000" dirty="0"/>
              <a:t>NGOs</a:t>
            </a:r>
          </a:p>
          <a:p>
            <a:pPr lvl="1"/>
            <a:r>
              <a:rPr lang="en-US" sz="2000" dirty="0" err="1"/>
              <a:t>SWRCB</a:t>
            </a:r>
            <a:endParaRPr lang="en-US" sz="2000" dirty="0"/>
          </a:p>
          <a:p>
            <a:pPr lvl="1"/>
            <a:r>
              <a:rPr lang="en-US" sz="2000" dirty="0"/>
              <a:t>Community/Business Groups </a:t>
            </a:r>
          </a:p>
          <a:p>
            <a:pPr lvl="2"/>
            <a:r>
              <a:rPr lang="en-US" sz="2000" dirty="0"/>
              <a:t>East Bay Leadership Council</a:t>
            </a:r>
          </a:p>
          <a:p>
            <a:pPr lvl="2"/>
            <a:r>
              <a:rPr lang="en-US" sz="2000" dirty="0"/>
              <a:t>Chamber of Commerce</a:t>
            </a:r>
          </a:p>
          <a:p>
            <a:pPr lvl="2"/>
            <a:r>
              <a:rPr lang="en-US" sz="2000" dirty="0"/>
              <a:t>League of Women Voters</a:t>
            </a:r>
          </a:p>
          <a:p>
            <a:r>
              <a:rPr lang="en-US" b="1" dirty="0" err="1"/>
              <a:t>BACWA</a:t>
            </a:r>
            <a:r>
              <a:rPr lang="en-US" b="1" dirty="0"/>
              <a:t> Web Site </a:t>
            </a:r>
            <a:r>
              <a:rPr lang="en-US" dirty="0"/>
              <a:t>– Information geared towards public audience</a:t>
            </a:r>
          </a:p>
          <a:p>
            <a:r>
              <a:rPr lang="en-US" b="1" dirty="0"/>
              <a:t>Collaboration</a:t>
            </a:r>
            <a:r>
              <a:rPr lang="en-US" dirty="0"/>
              <a:t> with other organizations (e.g. Bay Area regional Collaborative (BARC), </a:t>
            </a:r>
            <a:r>
              <a:rPr lang="en-US" dirty="0" err="1"/>
              <a:t>SFEP</a:t>
            </a:r>
            <a:r>
              <a:rPr lang="en-US" dirty="0"/>
              <a:t>)</a:t>
            </a:r>
          </a:p>
          <a:p>
            <a:r>
              <a:rPr lang="en-US" b="1" dirty="0"/>
              <a:t>Others 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4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D4B6-2767-4FA7-938B-CE0E9DE48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346028" cy="925508"/>
          </a:xfrm>
        </p:spPr>
        <p:txBody>
          <a:bodyPr/>
          <a:lstStyle/>
          <a:p>
            <a:r>
              <a:rPr lang="en-US" b="1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20739-8AFE-40B4-84E1-35973A6AF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63758"/>
            <a:ext cx="9087610" cy="4684642"/>
          </a:xfrm>
        </p:spPr>
        <p:txBody>
          <a:bodyPr>
            <a:noAutofit/>
          </a:bodyPr>
          <a:lstStyle/>
          <a:p>
            <a:r>
              <a:rPr lang="en-US" sz="2800" dirty="0"/>
              <a:t>Identify out reach areas for focusing efforts</a:t>
            </a:r>
          </a:p>
          <a:p>
            <a:r>
              <a:rPr lang="en-US" sz="2800" dirty="0"/>
              <a:t>Set goals (metrics, i.e. hits on web site, external presentations made, etc. ) to provide feedback on progress</a:t>
            </a:r>
          </a:p>
          <a:p>
            <a:r>
              <a:rPr lang="en-US" sz="2800" dirty="0"/>
              <a:t>Engage the </a:t>
            </a:r>
            <a:r>
              <a:rPr lang="en-US" sz="2800" dirty="0" err="1"/>
              <a:t>BACWA</a:t>
            </a:r>
            <a:r>
              <a:rPr lang="en-US" sz="2800" dirty="0"/>
              <a:t> members to help through sharing opportunities and participation. </a:t>
            </a:r>
          </a:p>
          <a:p>
            <a:r>
              <a:rPr lang="en-US" sz="2800" dirty="0"/>
              <a:t>Review metric and adjust out reach program as needed</a:t>
            </a:r>
          </a:p>
        </p:txBody>
      </p:sp>
    </p:spTree>
    <p:extLst>
      <p:ext uri="{BB962C8B-B14F-4D97-AF65-F5344CB8AC3E}">
        <p14:creationId xmlns:p14="http://schemas.microsoft.com/office/powerpoint/2010/main" val="1755200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117</TotalTime>
  <Words>188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Options for Outreach on Nutrient Issues</vt:lpstr>
      <vt:lpstr>Current Outreach</vt:lpstr>
      <vt:lpstr>Options for Expanding Outreach</vt:lpstr>
      <vt:lpstr>Implementation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Options for Outreach on Nutreint Issues</dc:title>
  <dc:creator>David Williams</dc:creator>
  <cp:lastModifiedBy>David Williams</cp:lastModifiedBy>
  <cp:revision>8</cp:revision>
  <dcterms:created xsi:type="dcterms:W3CDTF">2019-10-16T20:32:31Z</dcterms:created>
  <dcterms:modified xsi:type="dcterms:W3CDTF">2019-10-16T23:22:30Z</dcterms:modified>
</cp:coreProperties>
</file>