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10/18/2019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10/18/2019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10/18/2019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10/18/2019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10/18/2019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10/18/2019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10/18/2019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10/18/2019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4EDDA9-F983-42E5-9BFA-E55E3DCEC8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Priorities for the 3</a:t>
            </a:r>
            <a:r>
              <a:rPr lang="en-US" baseline="30000" dirty="0"/>
              <a:t>rd</a:t>
            </a:r>
            <a:r>
              <a:rPr lang="en-US" dirty="0"/>
              <a:t> </a:t>
            </a:r>
            <a:r>
              <a:rPr lang="en-US" dirty="0" err="1"/>
              <a:t>WS</a:t>
            </a:r>
            <a:r>
              <a:rPr lang="en-US" dirty="0"/>
              <a:t> Permit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53D41F-02D6-4C78-B82C-80346C07AB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951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B3F8A8-4997-42C4-A9FB-65A255F364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2372" y="139148"/>
            <a:ext cx="9266515" cy="700221"/>
          </a:xfrm>
        </p:spPr>
        <p:txBody>
          <a:bodyPr/>
          <a:lstStyle/>
          <a:p>
            <a:r>
              <a:rPr lang="en-US" b="1" dirty="0"/>
              <a:t>Basic Understandings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F62124-86D5-4CEC-9E45-6EFE22E276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69" y="952987"/>
            <a:ext cx="9909244" cy="565984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The Bay can not assimilate increasing nitrogen loads forever</a:t>
            </a:r>
          </a:p>
          <a:p>
            <a:r>
              <a:rPr lang="en-US" dirty="0"/>
              <a:t>Timing of when capital projects are needed is critical</a:t>
            </a:r>
          </a:p>
          <a:p>
            <a:pPr lvl="1"/>
            <a:r>
              <a:rPr lang="en-US" dirty="0"/>
              <a:t>Longer deferral of capital needs saves limited resources (time is money)</a:t>
            </a:r>
          </a:p>
          <a:p>
            <a:pPr lvl="1"/>
            <a:r>
              <a:rPr lang="en-US" dirty="0"/>
              <a:t>Technology is accelerating at a rapid pace (emerging to mature), better “bang for the buck” if time allows for implementing innovative technology</a:t>
            </a:r>
          </a:p>
          <a:p>
            <a:r>
              <a:rPr lang="en-US" dirty="0"/>
              <a:t>The Bay ecology and economy is dynamic </a:t>
            </a:r>
          </a:p>
          <a:p>
            <a:pPr lvl="1"/>
            <a:r>
              <a:rPr lang="en-US" dirty="0"/>
              <a:t>Decrease in turbidity</a:t>
            </a:r>
          </a:p>
          <a:p>
            <a:pPr lvl="1"/>
            <a:r>
              <a:rPr lang="en-US" dirty="0"/>
              <a:t>Decrease in filter feeding organisms</a:t>
            </a:r>
          </a:p>
          <a:p>
            <a:pPr lvl="1"/>
            <a:r>
              <a:rPr lang="en-US" dirty="0"/>
              <a:t>Reduced loadings from the Delta</a:t>
            </a:r>
          </a:p>
          <a:p>
            <a:pPr lvl="1"/>
            <a:r>
              <a:rPr lang="en-US" dirty="0"/>
              <a:t>The next recession and impact on loadings</a:t>
            </a:r>
          </a:p>
          <a:p>
            <a:pPr lvl="1"/>
            <a:r>
              <a:rPr lang="en-US" dirty="0"/>
              <a:t>Climate change</a:t>
            </a:r>
          </a:p>
          <a:p>
            <a:pPr lvl="1"/>
            <a:r>
              <a:rPr lang="en-US" dirty="0"/>
              <a:t>On-going upgrades and optimizations</a:t>
            </a:r>
          </a:p>
          <a:p>
            <a:r>
              <a:rPr lang="en-US" dirty="0"/>
              <a:t>Conclusion:  To assume that the Bay is on a straight upward sloping line towards ever increasing nitrogen loads and a static ability to assimilate would be a potentially costly mistake;  </a:t>
            </a:r>
            <a:r>
              <a:rPr lang="en-US" b="1" dirty="0"/>
              <a:t>timing of regulatory actions are key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2392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EA3568-77B3-4E80-AB93-995876DAF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2" y="452718"/>
            <a:ext cx="9114114" cy="1243560"/>
          </a:xfrm>
        </p:spPr>
        <p:txBody>
          <a:bodyPr/>
          <a:lstStyle/>
          <a:p>
            <a:r>
              <a:rPr lang="en-US" sz="4000" b="1" dirty="0"/>
              <a:t>Nutrient Priorities for the next 2-3 years </a:t>
            </a:r>
            <a:r>
              <a:rPr lang="en-US" sz="4000" dirty="0"/>
              <a:t>(not in order of importance)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EFC4CD-9A44-4677-BF52-9214D657FA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9330" y="1853248"/>
            <a:ext cx="9114114" cy="4671390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Drill down on the questions the SM is trying to answer by the 3</a:t>
            </a:r>
            <a:r>
              <a:rPr lang="en-US" sz="2400" baseline="30000" dirty="0"/>
              <a:t>rd</a:t>
            </a:r>
            <a:r>
              <a:rPr lang="en-US" sz="2400" dirty="0"/>
              <a:t> </a:t>
            </a:r>
            <a:r>
              <a:rPr lang="en-US" sz="2400" dirty="0" err="1"/>
              <a:t>WS</a:t>
            </a:r>
            <a:r>
              <a:rPr lang="en-US" sz="2400" dirty="0"/>
              <a:t> Permit to ensure the studies are going to produce the expected answers (probability/risk)</a:t>
            </a:r>
          </a:p>
          <a:p>
            <a:r>
              <a:rPr lang="en-US" sz="2400" dirty="0"/>
              <a:t>Work with the WB to reach consensus as soon as possible on a reasonable anticipated  extension of the 2</a:t>
            </a:r>
            <a:r>
              <a:rPr lang="en-US" sz="2400" baseline="30000" dirty="0"/>
              <a:t>nd</a:t>
            </a:r>
            <a:r>
              <a:rPr lang="en-US" sz="2400" dirty="0"/>
              <a:t> </a:t>
            </a:r>
            <a:r>
              <a:rPr lang="en-US" sz="2400" dirty="0" err="1"/>
              <a:t>WS</a:t>
            </a:r>
            <a:r>
              <a:rPr lang="en-US" sz="2400" dirty="0"/>
              <a:t> Permit  </a:t>
            </a:r>
          </a:p>
          <a:p>
            <a:r>
              <a:rPr lang="en-US" sz="2400" dirty="0"/>
              <a:t>Collaborate to develop a funding proposal for continuing scientific funding given the chance that the </a:t>
            </a:r>
            <a:r>
              <a:rPr lang="en-US" sz="2400" dirty="0" err="1"/>
              <a:t>WS</a:t>
            </a:r>
            <a:r>
              <a:rPr lang="en-US" sz="2400" dirty="0"/>
              <a:t> Permit may be extended. </a:t>
            </a:r>
          </a:p>
          <a:p>
            <a:r>
              <a:rPr lang="en-US" sz="2400" dirty="0"/>
              <a:t>Further explore, at a high level, if a trading program could have benefits and for whom, then decide how to proceed and how to fund its development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6666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939DBE-97A2-40A2-8A77-8F5DC6158C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390" y="312499"/>
            <a:ext cx="9744575" cy="906701"/>
          </a:xfrm>
        </p:spPr>
        <p:txBody>
          <a:bodyPr/>
          <a:lstStyle/>
          <a:p>
            <a:r>
              <a:rPr lang="en-US" sz="3600" b="1" dirty="0"/>
              <a:t>Nutrient Priorities for the next 2-3 years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906CA3-C1C3-4506-89C0-DDF9E98941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630" y="1219200"/>
            <a:ext cx="9591192" cy="544557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At </a:t>
            </a:r>
            <a:r>
              <a:rPr lang="en-US" dirty="0" err="1"/>
              <a:t>Pardee</a:t>
            </a:r>
            <a:r>
              <a:rPr lang="en-US" dirty="0"/>
              <a:t> the WB stated that they want to have an </a:t>
            </a:r>
            <a:r>
              <a:rPr lang="en-US" b="1" u="sng" dirty="0"/>
              <a:t>open and  transparent process</a:t>
            </a:r>
            <a:r>
              <a:rPr lang="en-US" dirty="0"/>
              <a:t> for dealing with issues that will arise leading up to the 3</a:t>
            </a:r>
            <a:r>
              <a:rPr lang="en-US" baseline="30000" dirty="0"/>
              <a:t>rd</a:t>
            </a:r>
            <a:r>
              <a:rPr lang="en-US" dirty="0"/>
              <a:t> </a:t>
            </a:r>
            <a:r>
              <a:rPr lang="en-US" dirty="0" err="1"/>
              <a:t>WS</a:t>
            </a:r>
            <a:r>
              <a:rPr lang="en-US" dirty="0"/>
              <a:t> Permit.  It is in </a:t>
            </a:r>
            <a:r>
              <a:rPr lang="en-US" dirty="0" err="1"/>
              <a:t>BACWA’s</a:t>
            </a:r>
            <a:r>
              <a:rPr lang="en-US" dirty="0"/>
              <a:t> interest to collaborate amongst ourselves and put forth a united front on how we see issues being resolved</a:t>
            </a:r>
          </a:p>
          <a:p>
            <a:pPr lvl="1"/>
            <a:r>
              <a:rPr lang="en-US" sz="2000" dirty="0"/>
              <a:t>Develop a robust tracking program for early actors, it will almost certainly be important to many </a:t>
            </a:r>
            <a:r>
              <a:rPr lang="en-US" sz="2000" dirty="0" err="1"/>
              <a:t>BACWA</a:t>
            </a:r>
            <a:r>
              <a:rPr lang="en-US" sz="2000" dirty="0"/>
              <a:t> members to understand who is deemed to be an early action and what that means, right now it is a bit nebulous</a:t>
            </a:r>
          </a:p>
          <a:p>
            <a:pPr lvl="1"/>
            <a:r>
              <a:rPr lang="en-US" sz="2000" dirty="0"/>
              <a:t>Develop criteria or </a:t>
            </a:r>
            <a:r>
              <a:rPr lang="en-US" sz="2000" dirty="0" err="1"/>
              <a:t>gudielines</a:t>
            </a:r>
            <a:r>
              <a:rPr lang="en-US" sz="2000" dirty="0"/>
              <a:t> for getting adjustments to </a:t>
            </a:r>
            <a:r>
              <a:rPr lang="en-US" sz="2000" dirty="0" err="1"/>
              <a:t>PLTs</a:t>
            </a:r>
            <a:r>
              <a:rPr lang="en-US" sz="2000" dirty="0"/>
              <a:t> and how that would impact a </a:t>
            </a:r>
            <a:r>
              <a:rPr lang="en-US" sz="2000" dirty="0" err="1"/>
              <a:t>subembayment</a:t>
            </a:r>
            <a:r>
              <a:rPr lang="en-US" sz="2000" dirty="0"/>
              <a:t> load cap</a:t>
            </a:r>
          </a:p>
          <a:p>
            <a:pPr lvl="1"/>
            <a:r>
              <a:rPr lang="en-US" sz="2000" dirty="0"/>
              <a:t>Develop criteria or guidelines for granting compliance schedules and how a compliance schedule would impact others in a </a:t>
            </a:r>
            <a:r>
              <a:rPr lang="en-US" sz="2000" dirty="0" err="1"/>
              <a:t>subembayment</a:t>
            </a:r>
            <a:endParaRPr lang="en-US" sz="2000" dirty="0"/>
          </a:p>
          <a:p>
            <a:pPr lvl="1"/>
            <a:r>
              <a:rPr lang="en-US" sz="2000" dirty="0"/>
              <a:t>Develop Principles for where and how load caps would be administered,  get buy-in from the membership on the Principles and let the science play out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229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DAD89-E3D4-4A58-997A-961D65E4C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9364" y="200927"/>
            <a:ext cx="9200253" cy="713473"/>
          </a:xfrm>
        </p:spPr>
        <p:txBody>
          <a:bodyPr/>
          <a:lstStyle/>
          <a:p>
            <a:r>
              <a:rPr lang="en-US" sz="3600" b="1" dirty="0"/>
              <a:t>Approach to Addressing Each Priority</a:t>
            </a:r>
            <a:br>
              <a:rPr lang="en-US" b="1" dirty="0"/>
            </a:b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5617C7-0ABB-4041-ADE8-9D69E4BCFB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8003" y="1225826"/>
            <a:ext cx="9895993" cy="5221356"/>
          </a:xfrm>
        </p:spPr>
        <p:txBody>
          <a:bodyPr>
            <a:noAutofit/>
          </a:bodyPr>
          <a:lstStyle/>
          <a:p>
            <a:r>
              <a:rPr lang="en-US" sz="2400" dirty="0"/>
              <a:t>Discuss differing ideas on how to address the issue</a:t>
            </a:r>
          </a:p>
          <a:p>
            <a:r>
              <a:rPr lang="en-US" sz="2400" dirty="0"/>
              <a:t>Utilizing a Nutrient Strategy team approach, or something similar , has worked well</a:t>
            </a:r>
          </a:p>
          <a:p>
            <a:r>
              <a:rPr lang="en-US" sz="2400" dirty="0"/>
              <a:t>Develop a “straw man” and present to the </a:t>
            </a:r>
            <a:r>
              <a:rPr lang="en-US" sz="2400" dirty="0" err="1"/>
              <a:t>NST</a:t>
            </a:r>
            <a:endParaRPr lang="en-US" sz="2400" dirty="0"/>
          </a:p>
          <a:p>
            <a:r>
              <a:rPr lang="en-US" sz="2400" dirty="0"/>
              <a:t>Take feedback and revise “straw man” to address issues raised</a:t>
            </a:r>
          </a:p>
          <a:p>
            <a:r>
              <a:rPr lang="en-US" sz="2400" dirty="0"/>
              <a:t>Continue the </a:t>
            </a:r>
            <a:r>
              <a:rPr lang="en-US" sz="2400" dirty="0" err="1"/>
              <a:t>interative</a:t>
            </a:r>
            <a:r>
              <a:rPr lang="en-US" sz="2400" dirty="0"/>
              <a:t> process until some general consensus is achieved</a:t>
            </a:r>
          </a:p>
          <a:p>
            <a:r>
              <a:rPr lang="en-US" sz="2400" dirty="0"/>
              <a:t>Engage the WB to get their input</a:t>
            </a:r>
          </a:p>
          <a:p>
            <a:r>
              <a:rPr lang="en-US" sz="2400" dirty="0"/>
              <a:t>On funding issues, may need to get individual agency buy-in</a:t>
            </a:r>
          </a:p>
          <a:p>
            <a:r>
              <a:rPr lang="en-US" sz="2400" dirty="0"/>
              <a:t>Utilizing something akin to the Key Tenets, codify the approach that will be embodied in the 3</a:t>
            </a:r>
            <a:r>
              <a:rPr lang="en-US" sz="2400" baseline="30000" dirty="0"/>
              <a:t>rd</a:t>
            </a:r>
            <a:r>
              <a:rPr lang="en-US" sz="2400" dirty="0"/>
              <a:t> </a:t>
            </a:r>
            <a:r>
              <a:rPr lang="en-US" sz="2400" dirty="0" err="1"/>
              <a:t>WS</a:t>
            </a:r>
            <a:r>
              <a:rPr lang="en-US" sz="2400" dirty="0"/>
              <a:t> Permit</a:t>
            </a:r>
          </a:p>
        </p:txBody>
      </p:sp>
    </p:spTree>
    <p:extLst>
      <p:ext uri="{BB962C8B-B14F-4D97-AF65-F5344CB8AC3E}">
        <p14:creationId xmlns:p14="http://schemas.microsoft.com/office/powerpoint/2010/main" val="28850696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81</TotalTime>
  <Words>516</Words>
  <Application>Microsoft Office PowerPoint</Application>
  <PresentationFormat>Widescreen</PresentationFormat>
  <Paragraphs>34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Ion</vt:lpstr>
      <vt:lpstr>Priorities for the 3rd WS Permit</vt:lpstr>
      <vt:lpstr>Basic Understandings</vt:lpstr>
      <vt:lpstr>Nutrient Priorities for the next 2-3 years (not in order of importance)</vt:lpstr>
      <vt:lpstr>Nutrient Priorities for the next 2-3 years</vt:lpstr>
      <vt:lpstr>Approach to Addressing Each Priority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Prioritization of Tasks for the 3rd WS Permit</dc:title>
  <dc:creator>David Williams</dc:creator>
  <cp:lastModifiedBy>David Williams</cp:lastModifiedBy>
  <cp:revision>11</cp:revision>
  <dcterms:created xsi:type="dcterms:W3CDTF">2019-10-16T21:09:20Z</dcterms:created>
  <dcterms:modified xsi:type="dcterms:W3CDTF">2019-10-18T14:27:24Z</dcterms:modified>
</cp:coreProperties>
</file>