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842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9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8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9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4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7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9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85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5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1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0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3A3BCCA-A000-4260-BC3E-D46332D936BD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F8010FC-D75F-4B59-B3C2-86C1A12DFAE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5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7300" b="1" dirty="0"/>
              <a:t>RMP Statewide CECs data synthesis and </a:t>
            </a:r>
            <a:r>
              <a:rPr lang="en-US" sz="7300" b="1" dirty="0" smtClean="0"/>
              <a:t>evaluation stakeholder interview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-</a:t>
            </a:r>
            <a:r>
              <a:rPr lang="en-US" sz="5400" dirty="0" smtClean="0"/>
              <a:t>Proposed BACWA Responses</a:t>
            </a:r>
            <a:endParaRPr lang="en-US" sz="6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November 15, 2019 BACWA Executive Board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77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step of Statewide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662920" cy="4023360"/>
          </a:xfrm>
        </p:spPr>
        <p:txBody>
          <a:bodyPr>
            <a:noAutofit/>
          </a:bodyPr>
          <a:lstStyle/>
          <a:p>
            <a:r>
              <a:rPr lang="en-US" sz="2400" dirty="0" smtClean="0"/>
              <a:t>“The </a:t>
            </a:r>
            <a:r>
              <a:rPr lang="en-US" sz="2400" dirty="0"/>
              <a:t>State and Regional Water Boards are developing a statewide Constituents of Emerging Concern initiative that will coordinate ongoing CEC monitoring efforts in the state and develop a framework for statewide prioritization and management of CECs on an ongoing basis</a:t>
            </a:r>
            <a:r>
              <a:rPr lang="en-US" sz="2400" dirty="0" smtClean="0"/>
              <a:t>.”</a:t>
            </a:r>
          </a:p>
          <a:p>
            <a:r>
              <a:rPr lang="en-US" sz="2400" dirty="0" smtClean="0"/>
              <a:t>“</a:t>
            </a:r>
            <a:r>
              <a:rPr lang="en-US" sz="2400" dirty="0"/>
              <a:t>The Aquatic Science Center </a:t>
            </a:r>
            <a:r>
              <a:rPr lang="en-US" sz="2400" dirty="0" smtClean="0"/>
              <a:t>has </a:t>
            </a:r>
            <a:r>
              <a:rPr lang="en-US" sz="2400" dirty="0"/>
              <a:t>been tasked with synthesizing and evaluating statewide CEC data within a tiered risk framework that will be used to inform statewide CEC monitoring and management strategy</a:t>
            </a:r>
            <a:r>
              <a:rPr lang="en-US" sz="2400" dirty="0" smtClean="0"/>
              <a:t>.”</a:t>
            </a:r>
          </a:p>
          <a:p>
            <a:r>
              <a:rPr lang="en-US" sz="2400" dirty="0" smtClean="0"/>
              <a:t>“To </a:t>
            </a:r>
            <a:r>
              <a:rPr lang="en-US" sz="2400" dirty="0"/>
              <a:t>guide the scope of this work, we are soliciting input from stakeholders. </a:t>
            </a:r>
            <a:r>
              <a:rPr lang="en-US" sz="2400" dirty="0" smtClean="0"/>
              <a:t>As </a:t>
            </a:r>
            <a:r>
              <a:rPr lang="en-US" sz="2400" dirty="0"/>
              <a:t>part of the initiative, the State Water Board will also be convening a Science Panel early next year (2020) to further develop CEC monitoring strategy for the state through a separate project and contract with </a:t>
            </a:r>
            <a:r>
              <a:rPr lang="en-US" sz="2400" dirty="0" smtClean="0"/>
              <a:t>SCCWRP.</a:t>
            </a:r>
            <a:r>
              <a:rPr lang="en-US" sz="2400" dirty="0"/>
              <a:t>  The reporting from this synthesis will inform the Science Panel</a:t>
            </a:r>
            <a:r>
              <a:rPr lang="en-US" sz="2400" dirty="0" smtClean="0"/>
              <a:t>.”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43226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b="1" dirty="0"/>
              <a:t>How would you define what chemicals are CECs? How can a statewide CECs synthesis and the larger Water Boards CEC initiative best support or complement your mission</a:t>
            </a:r>
            <a:r>
              <a:rPr lang="en-US" sz="3200" b="1" dirty="0" smtClean="0"/>
              <a:t>?</a:t>
            </a:r>
          </a:p>
          <a:p>
            <a:r>
              <a:rPr lang="en-US" sz="3200" dirty="0" smtClean="0"/>
              <a:t>- </a:t>
            </a:r>
            <a:r>
              <a:rPr lang="en-US" sz="3200" dirty="0" smtClean="0">
                <a:solidFill>
                  <a:srgbClr val="0070C0"/>
                </a:solidFill>
              </a:rPr>
              <a:t>Unregulated compounds (PFAS and NDMA have “graduated”)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- Compounds that are not covered by other State initiatives (i.e., pesticides)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- We are well served by RMP, but this initiative could serve as an info sharing platform between different Regions and academia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177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 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500" b="1" dirty="0"/>
              <a:t>What are your CECs data needs and priorities</a:t>
            </a:r>
            <a:r>
              <a:rPr lang="en-US" sz="3500" b="1" dirty="0" smtClean="0"/>
              <a:t>?</a:t>
            </a:r>
          </a:p>
          <a:p>
            <a:r>
              <a:rPr lang="en-US" sz="3500" b="1" dirty="0" smtClean="0">
                <a:solidFill>
                  <a:srgbClr val="0070C0"/>
                </a:solidFill>
              </a:rPr>
              <a:t>-1</a:t>
            </a:r>
            <a:r>
              <a:rPr lang="en-US" sz="3500" b="1" baseline="30000" dirty="0" smtClean="0">
                <a:solidFill>
                  <a:srgbClr val="0070C0"/>
                </a:solidFill>
              </a:rPr>
              <a:t>st</a:t>
            </a:r>
            <a:r>
              <a:rPr lang="en-US" sz="3500" b="1" dirty="0" smtClean="0">
                <a:solidFill>
                  <a:srgbClr val="0070C0"/>
                </a:solidFill>
              </a:rPr>
              <a:t> Priority: </a:t>
            </a:r>
            <a:r>
              <a:rPr lang="en-US" sz="3500" dirty="0" smtClean="0">
                <a:solidFill>
                  <a:srgbClr val="0070C0"/>
                </a:solidFill>
              </a:rPr>
              <a:t>Toxicity </a:t>
            </a:r>
            <a:r>
              <a:rPr lang="en-US" sz="3500" dirty="0">
                <a:solidFill>
                  <a:srgbClr val="0070C0"/>
                </a:solidFill>
              </a:rPr>
              <a:t>thresholds that are meaningful.  With advances in analytical technologies, we can detect arbitrarily low concentrations of most compounds in current use, and find that “everything is everywhere”. </a:t>
            </a:r>
            <a:r>
              <a:rPr lang="en-US" sz="3500" dirty="0" smtClean="0">
                <a:solidFill>
                  <a:srgbClr val="0070C0"/>
                </a:solidFill>
              </a:rPr>
              <a:t>Without </a:t>
            </a:r>
            <a:r>
              <a:rPr lang="en-US" sz="3500" dirty="0">
                <a:solidFill>
                  <a:srgbClr val="0070C0"/>
                </a:solidFill>
              </a:rPr>
              <a:t>understanding of toxicity thresholds we can’t parse the meaning of the observation data, or target management actions towards the compounds that may have an impact. </a:t>
            </a:r>
            <a:endParaRPr lang="en-US" sz="3500" dirty="0" smtClean="0">
              <a:solidFill>
                <a:srgbClr val="0070C0"/>
              </a:solidFill>
            </a:endParaRPr>
          </a:p>
          <a:p>
            <a:r>
              <a:rPr lang="en-US" sz="3500" b="1" dirty="0" smtClean="0">
                <a:solidFill>
                  <a:srgbClr val="0070C0"/>
                </a:solidFill>
              </a:rPr>
              <a:t>-2</a:t>
            </a:r>
            <a:r>
              <a:rPr lang="en-US" sz="3500" b="1" baseline="30000" dirty="0" smtClean="0">
                <a:solidFill>
                  <a:srgbClr val="0070C0"/>
                </a:solidFill>
              </a:rPr>
              <a:t>nd</a:t>
            </a:r>
            <a:r>
              <a:rPr lang="en-US" sz="3500" b="1" dirty="0" smtClean="0">
                <a:solidFill>
                  <a:srgbClr val="0070C0"/>
                </a:solidFill>
              </a:rPr>
              <a:t> Priority: </a:t>
            </a:r>
            <a:r>
              <a:rPr lang="en-US" sz="3500" dirty="0" smtClean="0">
                <a:solidFill>
                  <a:srgbClr val="0070C0"/>
                </a:solidFill>
              </a:rPr>
              <a:t>Methods </a:t>
            </a:r>
            <a:r>
              <a:rPr lang="en-US" sz="3500" dirty="0">
                <a:solidFill>
                  <a:srgbClr val="0070C0"/>
                </a:solidFill>
              </a:rPr>
              <a:t>need to be developed that are standardized and reproducible between </a:t>
            </a:r>
            <a:r>
              <a:rPr lang="en-US" sz="3500" dirty="0" smtClean="0">
                <a:solidFill>
                  <a:srgbClr val="0070C0"/>
                </a:solidFill>
              </a:rPr>
              <a:t>labs for moderate or higher concern CECs. If </a:t>
            </a:r>
            <a:r>
              <a:rPr lang="en-US" sz="3500" dirty="0">
                <a:solidFill>
                  <a:srgbClr val="0070C0"/>
                </a:solidFill>
              </a:rPr>
              <a:t>public resources are used to reduce or manage a particular CEC, it is imperative that the compound can be reliably quantified.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019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 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What are the CECs data sources you rely on and would consider valuable additions to a statewide CECs synthesis? </a:t>
            </a:r>
            <a:endParaRPr lang="en-US" sz="3000" b="1" dirty="0" smtClean="0"/>
          </a:p>
          <a:p>
            <a:r>
              <a:rPr lang="en-US" sz="3000" dirty="0" smtClean="0">
                <a:solidFill>
                  <a:srgbClr val="0070C0"/>
                </a:solidFill>
              </a:rPr>
              <a:t>- Continue to support research managed by the RMP</a:t>
            </a:r>
          </a:p>
          <a:p>
            <a:r>
              <a:rPr lang="en-US" sz="3000" dirty="0" smtClean="0">
                <a:solidFill>
                  <a:srgbClr val="0070C0"/>
                </a:solidFill>
              </a:rPr>
              <a:t>- Initiative should qualify data from non-validated or non-approved methods</a:t>
            </a:r>
          </a:p>
          <a:p>
            <a:r>
              <a:rPr lang="en-US" sz="3000" dirty="0" smtClean="0">
                <a:solidFill>
                  <a:srgbClr val="0070C0"/>
                </a:solidFill>
              </a:rPr>
              <a:t>- Initiative should provide analysis of where data sets are and aren’t comparable – for example when looking as a subset of compounds in an aggregate method (e.g., PFAS, microplastics)</a:t>
            </a:r>
            <a:endParaRPr lang="en-US" sz="3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74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 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Are there specific management decisions over the next 3-5 years that this Water Boards initiative could or should inform?</a:t>
            </a:r>
            <a:endParaRPr lang="en-US" sz="3000" dirty="0"/>
          </a:p>
          <a:p>
            <a:r>
              <a:rPr lang="en-US" sz="3000" dirty="0" smtClean="0">
                <a:solidFill>
                  <a:srgbClr val="0070C0"/>
                </a:solidFill>
              </a:rPr>
              <a:t>- Pollution prevention efforts</a:t>
            </a:r>
          </a:p>
          <a:p>
            <a:r>
              <a:rPr lang="en-US" sz="3000" dirty="0" smtClean="0">
                <a:solidFill>
                  <a:srgbClr val="0070C0"/>
                </a:solidFill>
              </a:rPr>
              <a:t>- Impacts of changes to treatment strategies/processes resulting from treatment plant upgrades</a:t>
            </a:r>
          </a:p>
          <a:p>
            <a:r>
              <a:rPr lang="en-US" sz="3000" dirty="0" smtClean="0">
                <a:solidFill>
                  <a:srgbClr val="0070C0"/>
                </a:solidFill>
              </a:rPr>
              <a:t>- Impacts of efforts to divert coastal effluent discharges</a:t>
            </a:r>
            <a:endParaRPr lang="en-US" sz="3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64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 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000" b="1" dirty="0"/>
              <a:t>What are potential challenges or concerns to note moving forward, including any takeaways from your experience with previous local, regional, or state efforts in the CECs arena?</a:t>
            </a:r>
            <a:endParaRPr lang="en-US" sz="3000" dirty="0"/>
          </a:p>
          <a:p>
            <a:r>
              <a:rPr lang="en-US" sz="3000" dirty="0" smtClean="0">
                <a:solidFill>
                  <a:srgbClr val="0070C0"/>
                </a:solidFill>
              </a:rPr>
              <a:t>- Rather than looking for funding to satisfy a CEC monitoring wish list, </a:t>
            </a:r>
            <a:r>
              <a:rPr lang="en-US" sz="3000" dirty="0">
                <a:solidFill>
                  <a:srgbClr val="0070C0"/>
                </a:solidFill>
              </a:rPr>
              <a:t>follow the RMP’s approach of establishing a budget based on available funding sources, and then prioritizing studies that will be funded within that budget. </a:t>
            </a:r>
            <a:endParaRPr lang="en-US" sz="3000" dirty="0" smtClean="0">
              <a:solidFill>
                <a:srgbClr val="0070C0"/>
              </a:solidFill>
            </a:endParaRPr>
          </a:p>
          <a:p>
            <a:r>
              <a:rPr lang="en-US" sz="3000" dirty="0">
                <a:solidFill>
                  <a:srgbClr val="0070C0"/>
                </a:solidFill>
              </a:rPr>
              <a:t>-</a:t>
            </a:r>
            <a:r>
              <a:rPr lang="en-US" sz="3000" dirty="0" smtClean="0">
                <a:solidFill>
                  <a:srgbClr val="0070C0"/>
                </a:solidFill>
              </a:rPr>
              <a:t>This </a:t>
            </a:r>
            <a:r>
              <a:rPr lang="en-US" sz="3000" dirty="0">
                <a:solidFill>
                  <a:srgbClr val="0070C0"/>
                </a:solidFill>
              </a:rPr>
              <a:t>approach means that studies will need to be strategically developed to target the research needs of each Region, </a:t>
            </a:r>
            <a:r>
              <a:rPr lang="en-US" sz="3000" b="1" dirty="0">
                <a:solidFill>
                  <a:srgbClr val="0070C0"/>
                </a:solidFill>
              </a:rPr>
              <a:t>based in part on the beneficial uses in each Region</a:t>
            </a:r>
            <a:r>
              <a:rPr lang="en-US" sz="3000" dirty="0">
                <a:solidFill>
                  <a:srgbClr val="0070C0"/>
                </a:solidFill>
              </a:rPr>
              <a:t>, rather than developing blanket monitoring requirements to be carried out throughout the 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76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 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Are you aware of multi-beneficial approaches that overlap the CEC initiative and climate-resilient water system portfolio </a:t>
            </a:r>
            <a:r>
              <a:rPr lang="en-US" sz="3000" b="1" dirty="0" smtClean="0"/>
              <a:t>management?</a:t>
            </a:r>
          </a:p>
          <a:p>
            <a:r>
              <a:rPr lang="en-US" sz="3000" dirty="0" smtClean="0">
                <a:solidFill>
                  <a:srgbClr val="0070C0"/>
                </a:solidFill>
              </a:rPr>
              <a:t>- Horizontal levees and other NBS projects can perform CEC removal while providing shoreline resilience.</a:t>
            </a:r>
            <a:endParaRPr lang="en-US" sz="3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289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 7 and 8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sz="3000" b="1" dirty="0"/>
              <a:t>Would you like to maintain engagement with the Water Boards CEC initiative moving forward through an email listserv?</a:t>
            </a:r>
            <a:endParaRPr lang="en-US" sz="3000" dirty="0"/>
          </a:p>
          <a:p>
            <a:r>
              <a:rPr lang="en-US" sz="3000" dirty="0" smtClean="0">
                <a:solidFill>
                  <a:srgbClr val="0070C0"/>
                </a:solidFill>
              </a:rPr>
              <a:t>Yes</a:t>
            </a:r>
            <a:endParaRPr lang="en-US" sz="3000" dirty="0">
              <a:solidFill>
                <a:srgbClr val="0070C0"/>
              </a:solidFill>
            </a:endParaRPr>
          </a:p>
          <a:p>
            <a:endParaRPr lang="en-US" sz="3000" b="1" dirty="0" smtClean="0"/>
          </a:p>
          <a:p>
            <a:r>
              <a:rPr lang="en-US" sz="3000" b="1" dirty="0" smtClean="0"/>
              <a:t>Are </a:t>
            </a:r>
            <a:r>
              <a:rPr lang="en-US" sz="3000" b="1" dirty="0"/>
              <a:t>there additional stakeholders you would recommend we interview?</a:t>
            </a:r>
            <a:endParaRPr lang="en-US" sz="3000" dirty="0"/>
          </a:p>
          <a:p>
            <a:r>
              <a:rPr lang="en-US" sz="3000" dirty="0">
                <a:solidFill>
                  <a:srgbClr val="0070C0"/>
                </a:solidFill>
              </a:rPr>
              <a:t>The other POTW Regional Associations – SCAP and CVCWA, as well as CASA.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6245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44</TotalTime>
  <Words>636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RMP Statewide CECs data synthesis and evaluation stakeholder interview -Proposed BACWA Responses</vt:lpstr>
      <vt:lpstr>First step of Statewide Initiative</vt:lpstr>
      <vt:lpstr>Question 1</vt:lpstr>
      <vt:lpstr>Question 2</vt:lpstr>
      <vt:lpstr>Question 3</vt:lpstr>
      <vt:lpstr>Question 4</vt:lpstr>
      <vt:lpstr>Question 5</vt:lpstr>
      <vt:lpstr>Question 6</vt:lpstr>
      <vt:lpstr>Questions 7 and 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RMP Statewide CECs data synthesis and evaluation -BACWA Responses</dc:title>
  <dc:creator>Lorien Fono</dc:creator>
  <cp:lastModifiedBy>Lorien Fono</cp:lastModifiedBy>
  <cp:revision>5</cp:revision>
  <dcterms:created xsi:type="dcterms:W3CDTF">2019-11-14T22:13:15Z</dcterms:created>
  <dcterms:modified xsi:type="dcterms:W3CDTF">2019-11-14T22:57:17Z</dcterms:modified>
</cp:coreProperties>
</file>