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5" r:id="rId3"/>
    <p:sldId id="276" r:id="rId4"/>
    <p:sldId id="277" r:id="rId5"/>
    <p:sldId id="278" r:id="rId6"/>
    <p:sldId id="280" r:id="rId7"/>
    <p:sldId id="279" r:id="rId8"/>
    <p:sldId id="281" r:id="rId9"/>
    <p:sldId id="28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2AD9B-2643-4EDF-9B50-4A3178858F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450574"/>
            <a:ext cx="8505880" cy="4326807"/>
          </a:xfrm>
        </p:spPr>
        <p:txBody>
          <a:bodyPr/>
          <a:lstStyle/>
          <a:p>
            <a:r>
              <a:rPr lang="en-US" sz="6600" b="1" dirty="0"/>
              <a:t>Technical Assistance on Review of Scientific Deliverables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AFC264-DA0A-4B9D-8EB5-C631573A87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655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BA29D-03FE-4B65-8F56-BA5C4D7B7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2" y="452718"/>
            <a:ext cx="8855697" cy="700221"/>
          </a:xfrm>
        </p:spPr>
        <p:txBody>
          <a:bodyPr/>
          <a:lstStyle/>
          <a:p>
            <a:r>
              <a:rPr lang="en-US" sz="3200" b="1" dirty="0" err="1"/>
              <a:t>BACWA’s</a:t>
            </a:r>
            <a:r>
              <a:rPr lang="en-US" sz="3200" b="1" dirty="0"/>
              <a:t> </a:t>
            </a:r>
            <a:r>
              <a:rPr lang="en-US" sz="3200" b="1" dirty="0" err="1"/>
              <a:t>Engagment</a:t>
            </a:r>
            <a:r>
              <a:rPr lang="en-US" sz="3200" b="1" dirty="0"/>
              <a:t> in the Science (</a:t>
            </a:r>
            <a:r>
              <a:rPr lang="en-US" sz="3200" b="1" dirty="0" err="1"/>
              <a:t>con’t</a:t>
            </a:r>
            <a:r>
              <a:rPr lang="en-US" sz="3200" b="1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5D320-862A-4E5E-9CA0-6C736241F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165" y="1152939"/>
            <a:ext cx="9846365" cy="5446643"/>
          </a:xfrm>
        </p:spPr>
        <p:txBody>
          <a:bodyPr>
            <a:normAutofit lnSpcReduction="10000"/>
          </a:bodyPr>
          <a:lstStyle/>
          <a:p>
            <a:r>
              <a:rPr lang="en-US" sz="2400" b="1" dirty="0"/>
              <a:t>Issues/Questions:</a:t>
            </a:r>
          </a:p>
          <a:p>
            <a:pPr lvl="1"/>
            <a:r>
              <a:rPr lang="en-US" sz="2400" dirty="0"/>
              <a:t>Is the current forums (i.e. NMS Steering Committee, Planning Subcommittee, Nutrient Technical Workgroup) providing adequate opportunities for solid technical input?</a:t>
            </a:r>
          </a:p>
          <a:p>
            <a:pPr lvl="1"/>
            <a:r>
              <a:rPr lang="en-US" sz="2400" dirty="0"/>
              <a:t>The Assessment Framework will be key, the first version was not particularly well received, will </a:t>
            </a:r>
            <a:r>
              <a:rPr lang="en-US" sz="2400" dirty="0" err="1"/>
              <a:t>BACWA</a:t>
            </a:r>
            <a:r>
              <a:rPr lang="en-US" sz="2400" dirty="0"/>
              <a:t> need to seek an independent opinion on the development of AF 2.0 which is moving ahead now?</a:t>
            </a:r>
          </a:p>
          <a:p>
            <a:pPr lvl="1"/>
            <a:r>
              <a:rPr lang="en-US" sz="2400" dirty="0"/>
              <a:t>Changes in assumptions on resiliency of the Bay can dramatically impact modeling results leading to conclusions of imminent impairment</a:t>
            </a:r>
          </a:p>
          <a:p>
            <a:pPr lvl="1"/>
            <a:r>
              <a:rPr lang="en-US" sz="2400" dirty="0"/>
              <a:t>With limited expertise is a “who has the time” approach to QA/QC review of scientific deliverables from </a:t>
            </a:r>
            <a:r>
              <a:rPr lang="en-US" sz="2400" dirty="0" err="1"/>
              <a:t>SFEI</a:t>
            </a:r>
            <a:r>
              <a:rPr lang="en-US" sz="2400" dirty="0"/>
              <a:t> in the best interests of the </a:t>
            </a:r>
            <a:r>
              <a:rPr lang="en-US" sz="2400" dirty="0" err="1"/>
              <a:t>BACWA</a:t>
            </a:r>
            <a:r>
              <a:rPr lang="en-US" sz="2400" dirty="0"/>
              <a:t> membership?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152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3458-9999-4300-9369-057312961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2" y="452718"/>
            <a:ext cx="9306271" cy="1217056"/>
          </a:xfrm>
        </p:spPr>
        <p:txBody>
          <a:bodyPr/>
          <a:lstStyle/>
          <a:p>
            <a:r>
              <a:rPr lang="en-US" sz="3600" b="1" dirty="0" err="1"/>
              <a:t>BACWA’s</a:t>
            </a:r>
            <a:r>
              <a:rPr lang="en-US" sz="3600" b="1" dirty="0"/>
              <a:t> Engagement in the Science (</a:t>
            </a:r>
            <a:r>
              <a:rPr lang="en-US" sz="3600" b="1" dirty="0" err="1"/>
              <a:t>con’t</a:t>
            </a:r>
            <a:r>
              <a:rPr lang="en-US" sz="3600" b="1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D757A-23E8-40EC-897D-F23517375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1" y="1669774"/>
            <a:ext cx="9405663" cy="4996069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 err="1"/>
              <a:t>Pardee</a:t>
            </a:r>
            <a:r>
              <a:rPr lang="en-US" sz="2400" b="1" dirty="0"/>
              <a:t> Input:</a:t>
            </a:r>
          </a:p>
          <a:p>
            <a:pPr lvl="1"/>
            <a:r>
              <a:rPr lang="en-US" sz="2400" dirty="0"/>
              <a:t>Given the acceleration of the science program, are resources, devoted specifically to assisting in development and review of the scientific program and deliverables, warranted?</a:t>
            </a:r>
          </a:p>
          <a:p>
            <a:pPr lvl="1"/>
            <a:r>
              <a:rPr lang="en-US" sz="2400" dirty="0"/>
              <a:t>Are there individuals or firms that understand the issues and can provide </a:t>
            </a:r>
            <a:r>
              <a:rPr lang="en-US" sz="2400" dirty="0" err="1"/>
              <a:t>BACWA’s</a:t>
            </a:r>
            <a:r>
              <a:rPr lang="en-US" sz="2400" dirty="0"/>
              <a:t> perspective? (i.e. balance the potential risk of adverse environmental impacts with the practical aspects of resource demands on a wastewater utility and the ability to increase rates)</a:t>
            </a:r>
          </a:p>
          <a:p>
            <a:pPr lvl="1"/>
            <a:r>
              <a:rPr lang="en-US" sz="2400" dirty="0"/>
              <a:t>Should </a:t>
            </a:r>
            <a:r>
              <a:rPr lang="en-US" sz="2400" dirty="0" err="1"/>
              <a:t>BACWA</a:t>
            </a:r>
            <a:r>
              <a:rPr lang="en-US" sz="2400" dirty="0"/>
              <a:t> devote resources to contract with scientific representatives on a case-by-case basis for review of deliverables from the science program or on an on-going basis for the next few years to not only review deliverables but assist in development of scientific scopes of work?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900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23761-9EE8-4204-973B-34FFC881F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Options for Board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697DA-6FC8-430A-9A0A-8E47D5129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799" y="1642101"/>
            <a:ext cx="9273140" cy="4533412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dirty="0"/>
              <a:t>Option I:  </a:t>
            </a:r>
            <a:r>
              <a:rPr lang="en-US" sz="2800" dirty="0"/>
              <a:t>Continue with the current approach of voluntary review by individual </a:t>
            </a:r>
            <a:r>
              <a:rPr lang="en-US" sz="2800" dirty="0" err="1"/>
              <a:t>BACWA</a:t>
            </a:r>
            <a:r>
              <a:rPr lang="en-US" sz="2800" dirty="0"/>
              <a:t> members who have the time and expertise to provide meaningful input on the science program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b="1" dirty="0"/>
              <a:t>Option II:  </a:t>
            </a:r>
            <a:r>
              <a:rPr lang="en-US" sz="2800" dirty="0"/>
              <a:t>Search for a technical expert(s) for review of specific deliverables produce by the science team</a:t>
            </a:r>
          </a:p>
          <a:p>
            <a:endParaRPr lang="en-US" sz="2800" dirty="0"/>
          </a:p>
          <a:p>
            <a:r>
              <a:rPr lang="en-US" sz="2800" b="1" dirty="0"/>
              <a:t>Option III:  </a:t>
            </a:r>
            <a:r>
              <a:rPr lang="en-US" sz="2800" dirty="0"/>
              <a:t>Solicit interest for a technical expert  to assist, on an on-going basis, in engagement with </a:t>
            </a:r>
            <a:r>
              <a:rPr lang="en-US" sz="2800" dirty="0" err="1"/>
              <a:t>SFEI</a:t>
            </a:r>
            <a:r>
              <a:rPr lang="en-US" sz="2800" dirty="0"/>
              <a:t> on scientific matters with emphasis on review of key scientific deliverables via an omnibus contract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583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931ED-DD33-41C0-838B-F255DEB53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2" y="452718"/>
            <a:ext cx="9306272" cy="832743"/>
          </a:xfrm>
        </p:spPr>
        <p:txBody>
          <a:bodyPr/>
          <a:lstStyle/>
          <a:p>
            <a:r>
              <a:rPr lang="en-US" b="1" dirty="0"/>
              <a:t>Option I:  Status Quo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2E04FA-3C11-4D03-85EA-B923D2DC4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1" y="1378226"/>
            <a:ext cx="9306271" cy="5027056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u="sng" dirty="0"/>
              <a:t>Pros</a:t>
            </a:r>
          </a:p>
          <a:p>
            <a:pPr lvl="1"/>
            <a:r>
              <a:rPr lang="en-US" sz="2800" dirty="0"/>
              <a:t>Low costs</a:t>
            </a:r>
          </a:p>
          <a:p>
            <a:pPr lvl="1"/>
            <a:r>
              <a:rPr lang="en-US" sz="2800" dirty="0"/>
              <a:t>Already developed relationships with </a:t>
            </a:r>
            <a:r>
              <a:rPr lang="en-US" sz="2800" dirty="0" err="1"/>
              <a:t>BACWA</a:t>
            </a:r>
            <a:r>
              <a:rPr lang="en-US" sz="2800" dirty="0"/>
              <a:t> members</a:t>
            </a:r>
          </a:p>
          <a:p>
            <a:pPr lvl="1"/>
            <a:r>
              <a:rPr lang="en-US" sz="2800" dirty="0"/>
              <a:t>Participants have a good understanding of </a:t>
            </a:r>
            <a:r>
              <a:rPr lang="en-US" sz="2800" dirty="0" err="1"/>
              <a:t>POTW</a:t>
            </a:r>
            <a:r>
              <a:rPr lang="en-US" sz="2800" dirty="0"/>
              <a:t> issues</a:t>
            </a:r>
          </a:p>
          <a:p>
            <a:r>
              <a:rPr lang="en-US" sz="2800" b="1" u="sng" dirty="0"/>
              <a:t>Cons</a:t>
            </a:r>
          </a:p>
          <a:p>
            <a:pPr lvl="1"/>
            <a:r>
              <a:rPr lang="en-US" sz="2800" dirty="0"/>
              <a:t>Missed opportunities to provide input at key junctures</a:t>
            </a:r>
          </a:p>
          <a:p>
            <a:pPr lvl="1"/>
            <a:r>
              <a:rPr lang="en-US" sz="2800" dirty="0"/>
              <a:t>Historically lack of time on the part of internal experts</a:t>
            </a:r>
          </a:p>
          <a:p>
            <a:pPr lvl="1"/>
            <a:r>
              <a:rPr lang="en-US" sz="2800" dirty="0"/>
              <a:t>Deliverables may only get a cursory review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855655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CE046-D204-4062-9332-7E9E26A53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2" y="452718"/>
            <a:ext cx="9403742" cy="1124291"/>
          </a:xfrm>
        </p:spPr>
        <p:txBody>
          <a:bodyPr/>
          <a:lstStyle/>
          <a:p>
            <a:r>
              <a:rPr lang="en-US" sz="3600" b="1" dirty="0"/>
              <a:t>Option II:  Contract on as needed basis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DE00B5-9C75-4B76-850F-F7E2689D4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6313" y="1245705"/>
            <a:ext cx="9403742" cy="5420138"/>
          </a:xfrm>
        </p:spPr>
        <p:txBody>
          <a:bodyPr>
            <a:normAutofit fontScale="62500" lnSpcReduction="20000"/>
          </a:bodyPr>
          <a:lstStyle/>
          <a:p>
            <a:r>
              <a:rPr lang="en-US" sz="4000" b="1" u="sng" dirty="0"/>
              <a:t>Pros</a:t>
            </a:r>
          </a:p>
          <a:p>
            <a:pPr lvl="1"/>
            <a:r>
              <a:rPr lang="en-US" sz="4000" dirty="0"/>
              <a:t>Medium cost effort</a:t>
            </a:r>
          </a:p>
          <a:p>
            <a:pPr lvl="1"/>
            <a:r>
              <a:rPr lang="en-US" sz="4000" dirty="0"/>
              <a:t>Provides feedback to </a:t>
            </a:r>
            <a:r>
              <a:rPr lang="en-US" sz="4000" dirty="0" err="1"/>
              <a:t>BACWA</a:t>
            </a:r>
            <a:r>
              <a:rPr lang="en-US" sz="4000" dirty="0"/>
              <a:t> members on key scientific assumptions that often significantly impact conclusions</a:t>
            </a:r>
          </a:p>
          <a:p>
            <a:pPr lvl="1"/>
            <a:r>
              <a:rPr lang="en-US" sz="4000" dirty="0"/>
              <a:t>Ensure that all deliverables receive an appropriate level of review</a:t>
            </a:r>
          </a:p>
          <a:p>
            <a:r>
              <a:rPr lang="en-US" sz="4000" b="1" u="sng" dirty="0"/>
              <a:t>Cons</a:t>
            </a:r>
          </a:p>
          <a:p>
            <a:pPr lvl="1"/>
            <a:r>
              <a:rPr lang="en-US" sz="4000" dirty="0"/>
              <a:t>May not have good understanding of </a:t>
            </a:r>
            <a:r>
              <a:rPr lang="en-US" sz="4000" dirty="0" err="1"/>
              <a:t>POTW</a:t>
            </a:r>
            <a:r>
              <a:rPr lang="en-US" sz="4000" dirty="0"/>
              <a:t> perspectives</a:t>
            </a:r>
          </a:p>
          <a:p>
            <a:pPr lvl="1"/>
            <a:r>
              <a:rPr lang="en-US" sz="4000" dirty="0"/>
              <a:t>Potential lack of continuity if different experts are used for review of  different deliverables</a:t>
            </a:r>
          </a:p>
          <a:p>
            <a:pPr lvl="1"/>
            <a:r>
              <a:rPr lang="en-US" sz="4000" dirty="0"/>
              <a:t>May be viewed more as a “hired gun” than a science team participant</a:t>
            </a:r>
          </a:p>
          <a:p>
            <a:pPr lvl="1"/>
            <a:endParaRPr lang="en-US" sz="4000" dirty="0"/>
          </a:p>
          <a:p>
            <a:pPr lvl="1"/>
            <a:endParaRPr lang="en-US" sz="4000" dirty="0"/>
          </a:p>
          <a:p>
            <a:pPr lvl="1"/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832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993AA-0DBB-4EE0-8F5F-529115B87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240684"/>
            <a:ext cx="9403742" cy="1058030"/>
          </a:xfrm>
        </p:spPr>
        <p:txBody>
          <a:bodyPr/>
          <a:lstStyle/>
          <a:p>
            <a:r>
              <a:rPr lang="en-US" sz="3200" b="1" dirty="0"/>
              <a:t>Option III:  On-going Participation in Scientific Deliberations/</a:t>
            </a:r>
            <a:r>
              <a:rPr lang="en-US" sz="3200" b="1" dirty="0" err="1"/>
              <a:t>Reveiws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8440E-7EB8-4751-8FBD-7A612205C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1417983"/>
            <a:ext cx="8946540" cy="5088833"/>
          </a:xfrm>
        </p:spPr>
        <p:txBody>
          <a:bodyPr>
            <a:normAutofit fontScale="32500" lnSpcReduction="20000"/>
          </a:bodyPr>
          <a:lstStyle/>
          <a:p>
            <a:r>
              <a:rPr lang="en-US" sz="6000" b="1" u="sng" dirty="0">
                <a:latin typeface="Arial" panose="020B0604020202020204" pitchFamily="34" charset="0"/>
                <a:cs typeface="Arial" panose="020B0604020202020204" pitchFamily="34" charset="0"/>
              </a:rPr>
              <a:t>Pros</a:t>
            </a:r>
          </a:p>
          <a:p>
            <a:pPr lvl="1"/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More engagement provides better opportunities to understand and influence the direction of the scientific efforts as they are being formulated</a:t>
            </a:r>
          </a:p>
          <a:p>
            <a:pPr lvl="1"/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Provides feedback to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BACWA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members on key scientific assumptions that often significantly impact conclusions			</a:t>
            </a:r>
          </a:p>
          <a:p>
            <a:pPr lvl="1"/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Ensure that all deliverables receive an appropriate level of review</a:t>
            </a:r>
          </a:p>
          <a:p>
            <a:pPr lvl="1"/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Good continuity with a single individual engaging</a:t>
            </a:r>
          </a:p>
          <a:p>
            <a:pPr lvl="1"/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Hopefully acceptance on the part of the science team as a true contributor to the thought process</a:t>
            </a:r>
          </a:p>
          <a:p>
            <a:pPr lvl="1"/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6000" b="1" u="sng" dirty="0">
                <a:latin typeface="Arial" panose="020B0604020202020204" pitchFamily="34" charset="0"/>
                <a:cs typeface="Arial" panose="020B0604020202020204" pitchFamily="34" charset="0"/>
              </a:rPr>
              <a:t>Cons</a:t>
            </a:r>
          </a:p>
          <a:p>
            <a:pPr lvl="1"/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Highest cost effort</a:t>
            </a:r>
          </a:p>
          <a:p>
            <a:pPr lvl="1"/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May not have good understanding of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POTW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perspectives</a:t>
            </a:r>
          </a:p>
          <a:p>
            <a:pPr lvl="1"/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May not have in-depth expertise in all areas of the science plan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384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1926C-E712-4C4C-B6C2-0576B9D22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/>
              <a:t>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7E0CB-79D0-49EA-877B-E8EE14B77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Annual budgets have a line item for additional work under the </a:t>
            </a:r>
            <a:r>
              <a:rPr lang="en-US" sz="3600" dirty="0" err="1"/>
              <a:t>WS</a:t>
            </a:r>
            <a:r>
              <a:rPr lang="en-US" sz="3600" dirty="0"/>
              <a:t> Permit ($</a:t>
            </a:r>
            <a:r>
              <a:rPr lang="en-US" sz="3600" dirty="0" err="1"/>
              <a:t>100k</a:t>
            </a:r>
            <a:r>
              <a:rPr lang="en-US" sz="3600" dirty="0"/>
              <a:t>)</a:t>
            </a:r>
          </a:p>
          <a:p>
            <a:r>
              <a:rPr lang="en-US" sz="3600" dirty="0"/>
              <a:t>Line item has had limited used to date</a:t>
            </a:r>
          </a:p>
        </p:txBody>
      </p:sp>
    </p:spTree>
    <p:extLst>
      <p:ext uri="{BB962C8B-B14F-4D97-AF65-F5344CB8AC3E}">
        <p14:creationId xmlns:p14="http://schemas.microsoft.com/office/powerpoint/2010/main" val="419532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59D61-3D57-492F-BB32-E0799AE99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2" y="452718"/>
            <a:ext cx="8842446" cy="633960"/>
          </a:xfrm>
        </p:spPr>
        <p:txBody>
          <a:bodyPr/>
          <a:lstStyle/>
          <a:p>
            <a:r>
              <a:rPr lang="en-US" sz="4400" b="1" dirty="0"/>
              <a:t>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F338A9-F545-4618-BC6D-B35E827B3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9817" y="1192696"/>
            <a:ext cx="9193626" cy="5493026"/>
          </a:xfrm>
        </p:spPr>
        <p:txBody>
          <a:bodyPr>
            <a:noAutofit/>
          </a:bodyPr>
          <a:lstStyle/>
          <a:p>
            <a:r>
              <a:rPr lang="en-US" sz="2800" b="1" dirty="0"/>
              <a:t>Option II:  </a:t>
            </a:r>
            <a:r>
              <a:rPr lang="en-US" sz="2800" dirty="0"/>
              <a:t>Coordinate with the Science Manager on upcoming deliverables and requests letter proposals depending on the area of expertise required</a:t>
            </a:r>
          </a:p>
          <a:p>
            <a:r>
              <a:rPr lang="en-US" sz="2800" b="1" dirty="0"/>
              <a:t>Option III:  </a:t>
            </a:r>
          </a:p>
          <a:p>
            <a:pPr lvl="1"/>
            <a:r>
              <a:rPr lang="en-US" sz="2800" dirty="0"/>
              <a:t>Develop criteria for the ideal candidate (Dec 19)</a:t>
            </a:r>
          </a:p>
          <a:p>
            <a:pPr lvl="1"/>
            <a:r>
              <a:rPr lang="en-US" sz="2800" dirty="0"/>
              <a:t>Develop SOW and contract amount and advertise RFP (Jan 19)</a:t>
            </a:r>
          </a:p>
          <a:p>
            <a:pPr lvl="1"/>
            <a:r>
              <a:rPr lang="en-US" sz="2800" dirty="0"/>
              <a:t>Review proposals and select representative (Feb 19)</a:t>
            </a:r>
          </a:p>
        </p:txBody>
      </p:sp>
    </p:spTree>
    <p:extLst>
      <p:ext uri="{BB962C8B-B14F-4D97-AF65-F5344CB8AC3E}">
        <p14:creationId xmlns:p14="http://schemas.microsoft.com/office/powerpoint/2010/main" val="24889014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95</TotalTime>
  <Words>603</Words>
  <Application>Microsoft Office PowerPoint</Application>
  <PresentationFormat>Widescreen</PresentationFormat>
  <Paragraphs>60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Ion</vt:lpstr>
      <vt:lpstr>Technical Assistance on Review of Scientific Deliverables</vt:lpstr>
      <vt:lpstr>BACWA’s Engagment in the Science (con’t)</vt:lpstr>
      <vt:lpstr>BACWA’s Engagement in the Science (con’t)</vt:lpstr>
      <vt:lpstr>Options for Board Considerations</vt:lpstr>
      <vt:lpstr>Option I:  Status Quo</vt:lpstr>
      <vt:lpstr>Option II:  Contract on as needed basis</vt:lpstr>
      <vt:lpstr>Option III:  On-going Participation in Scientific Deliberations/Reveiws</vt:lpstr>
      <vt:lpstr>Funding</vt:lpstr>
      <vt:lpstr>Schedule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Technical Assistance on Review of Scientific Deliveables</dc:title>
  <dc:creator>David Williams</dc:creator>
  <cp:lastModifiedBy>David Williams</cp:lastModifiedBy>
  <cp:revision>10</cp:revision>
  <dcterms:created xsi:type="dcterms:W3CDTF">2019-10-16T19:45:36Z</dcterms:created>
  <dcterms:modified xsi:type="dcterms:W3CDTF">2019-10-18T14:20:50Z</dcterms:modified>
</cp:coreProperties>
</file>