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  <p:sldMasterId id="2147483768" r:id="rId2"/>
    <p:sldMasterId id="2147483780" r:id="rId3"/>
    <p:sldMasterId id="2147483798" r:id="rId4"/>
    <p:sldMasterId id="2147483816" r:id="rId5"/>
  </p:sldMasterIdLst>
  <p:notesMasterIdLst>
    <p:notesMasterId r:id="rId29"/>
  </p:notesMasterIdLst>
  <p:sldIdLst>
    <p:sldId id="256" r:id="rId6"/>
    <p:sldId id="261" r:id="rId7"/>
    <p:sldId id="263" r:id="rId8"/>
    <p:sldId id="264" r:id="rId9"/>
    <p:sldId id="262" r:id="rId10"/>
    <p:sldId id="266" r:id="rId11"/>
    <p:sldId id="275" r:id="rId12"/>
    <p:sldId id="374" r:id="rId13"/>
    <p:sldId id="326" r:id="rId14"/>
    <p:sldId id="369" r:id="rId15"/>
    <p:sldId id="383" r:id="rId16"/>
    <p:sldId id="358" r:id="rId17"/>
    <p:sldId id="372" r:id="rId18"/>
    <p:sldId id="389" r:id="rId19"/>
    <p:sldId id="277" r:id="rId20"/>
    <p:sldId id="276" r:id="rId21"/>
    <p:sldId id="280" r:id="rId22"/>
    <p:sldId id="272" r:id="rId23"/>
    <p:sldId id="385" r:id="rId24"/>
    <p:sldId id="310" r:id="rId25"/>
    <p:sldId id="311" r:id="rId26"/>
    <p:sldId id="302" r:id="rId27"/>
    <p:sldId id="26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9F6"/>
    <a:srgbClr val="346ECC"/>
    <a:srgbClr val="003366"/>
    <a:srgbClr val="336699"/>
    <a:srgbClr val="006699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19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327632874015695E-2"/>
          <c:y val="0.13492155912145901"/>
          <c:w val="0.73768700787401598"/>
          <c:h val="0.590208809657429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Sheet1!$A$2:$A$15</c:f>
              <c:strCache>
                <c:ptCount val="14"/>
                <c:pt idx="0">
                  <c:v>California</c:v>
                </c:pt>
                <c:pt idx="1">
                  <c:v>New York</c:v>
                </c:pt>
                <c:pt idx="2">
                  <c:v>Florida</c:v>
                </c:pt>
                <c:pt idx="3">
                  <c:v>Texas</c:v>
                </c:pt>
                <c:pt idx="4">
                  <c:v>Oregon</c:v>
                </c:pt>
                <c:pt idx="5">
                  <c:v>Minnesota</c:v>
                </c:pt>
                <c:pt idx="6">
                  <c:v>Utah</c:v>
                </c:pt>
                <c:pt idx="7">
                  <c:v>Kansas</c:v>
                </c:pt>
                <c:pt idx="8">
                  <c:v>New Jersey</c:v>
                </c:pt>
                <c:pt idx="9">
                  <c:v>Virginia</c:v>
                </c:pt>
                <c:pt idx="10">
                  <c:v>New Hampshire</c:v>
                </c:pt>
                <c:pt idx="11">
                  <c:v>Louisiana</c:v>
                </c:pt>
                <c:pt idx="12">
                  <c:v>Pennsylvania</c:v>
                </c:pt>
                <c:pt idx="13">
                  <c:v>Illinois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700</c:v>
                </c:pt>
                <c:pt idx="1">
                  <c:v>400</c:v>
                </c:pt>
                <c:pt idx="2">
                  <c:v>300</c:v>
                </c:pt>
                <c:pt idx="3">
                  <c:v>150</c:v>
                </c:pt>
                <c:pt idx="4">
                  <c:v>100</c:v>
                </c:pt>
                <c:pt idx="5">
                  <c:v>50</c:v>
                </c:pt>
                <c:pt idx="6">
                  <c:v>45</c:v>
                </c:pt>
                <c:pt idx="7">
                  <c:v>40</c:v>
                </c:pt>
                <c:pt idx="8">
                  <c:v>35</c:v>
                </c:pt>
                <c:pt idx="9">
                  <c:v>30</c:v>
                </c:pt>
                <c:pt idx="10">
                  <c:v>25</c:v>
                </c:pt>
                <c:pt idx="11">
                  <c:v>20</c:v>
                </c:pt>
                <c:pt idx="12">
                  <c:v>15</c:v>
                </c:pt>
                <c:pt idx="1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EC-44B1-982B-28D4B3C054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9307512"/>
        <c:axId val="2128895624"/>
      </c:barChart>
      <c:catAx>
        <c:axId val="2129307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8895624"/>
        <c:crosses val="autoZero"/>
        <c:auto val="1"/>
        <c:lblAlgn val="ctr"/>
        <c:lblOffset val="100"/>
        <c:noMultiLvlLbl val="0"/>
      </c:catAx>
      <c:valAx>
        <c:axId val="212889562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bg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9307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75000"/>
      </a:schemeClr>
    </a:solidFill>
    <a:ln w="6350" cap="flat" cmpd="sng" algn="ctr">
      <a:noFill/>
      <a:prstDash val="solid"/>
      <a:miter lim="800000"/>
    </a:ln>
    <a:effectLst>
      <a:softEdge rad="31750"/>
    </a:effectLst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Hazardous Waste - 400</c:v>
                </c:pt>
                <c:pt idx="1">
                  <c:v>Drinking Water - 388</c:v>
                </c:pt>
                <c:pt idx="2">
                  <c:v>Waste Water - 282</c:v>
                </c:pt>
                <c:pt idx="3">
                  <c:v>Aquatic Toxicity - 78</c:v>
                </c:pt>
                <c:pt idx="4">
                  <c:v>Radiochemistry - 39</c:v>
                </c:pt>
                <c:pt idx="5">
                  <c:v>Asbestos - 13</c:v>
                </c:pt>
                <c:pt idx="6">
                  <c:v>Pesticide Residue in Food - 11</c:v>
                </c:pt>
                <c:pt idx="7">
                  <c:v>Shellfish Sanitation - 4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400</c:v>
                </c:pt>
                <c:pt idx="1">
                  <c:v>388</c:v>
                </c:pt>
                <c:pt idx="2">
                  <c:v>282</c:v>
                </c:pt>
                <c:pt idx="3">
                  <c:v>78</c:v>
                </c:pt>
                <c:pt idx="4">
                  <c:v>39</c:v>
                </c:pt>
                <c:pt idx="5">
                  <c:v>13</c:v>
                </c:pt>
                <c:pt idx="6">
                  <c:v>11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13-47AD-A356-F65E769159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8535605101319118"/>
          <c:y val="1.2541811589086825E-3"/>
          <c:w val="0.51423953394305977"/>
          <c:h val="0.97632016764033525"/>
        </c:manualLayout>
      </c:layout>
      <c:overlay val="0"/>
      <c:txPr>
        <a:bodyPr/>
        <a:lstStyle/>
        <a:p>
          <a:pPr>
            <a:defRPr sz="26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120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E55DFD-2D28-4BDF-92A9-80B6D45E8F72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DA1A33-8C42-44F8-9806-577135E375F8}">
      <dgm:prSet custT="1"/>
      <dgm:spPr/>
      <dgm:t>
        <a:bodyPr anchor="ctr"/>
        <a:lstStyle/>
        <a:p>
          <a:pPr algn="l">
            <a:lnSpc>
              <a:spcPct val="100000"/>
            </a:lnSpc>
            <a:spcBef>
              <a:spcPts val="2400"/>
            </a:spcBef>
            <a:spcAft>
              <a:spcPts val="0"/>
            </a:spcAft>
          </a:pP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ELAP was established in the Environmental Laboratory Accreditation Act, 1988</a:t>
          </a:r>
        </a:p>
      </dgm:t>
    </dgm:pt>
    <dgm:pt modelId="{025F88C5-AB38-487A-ACD5-445327F38840}" type="parTrans" cxnId="{9EED4C25-77B0-4EAD-954E-8870D938E29E}">
      <dgm:prSet/>
      <dgm:spPr/>
      <dgm:t>
        <a:bodyPr/>
        <a:lstStyle/>
        <a:p>
          <a:endParaRPr lang="en-US"/>
        </a:p>
      </dgm:t>
    </dgm:pt>
    <dgm:pt modelId="{9D6884FB-C75A-441D-AB48-F4F5D41C3C33}" type="sibTrans" cxnId="{9EED4C25-77B0-4EAD-954E-8870D938E29E}">
      <dgm:prSet/>
      <dgm:spPr/>
      <dgm:t>
        <a:bodyPr/>
        <a:lstStyle/>
        <a:p>
          <a:endParaRPr lang="en-US"/>
        </a:p>
      </dgm:t>
    </dgm:pt>
    <dgm:pt modelId="{3DBD6A47-3D1E-416F-880F-C4FE3AF4CC3F}">
      <dgm:prSet custT="1"/>
      <dgm:spPr/>
      <dgm:t>
        <a:bodyPr anchor="ctr"/>
        <a:lstStyle/>
        <a:p>
          <a:pPr>
            <a:spcBef>
              <a:spcPts val="5400"/>
            </a:spcBef>
            <a:spcAft>
              <a:spcPct val="35000"/>
            </a:spcAft>
          </a:pP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ELAP accreditation required to perform analyses for regulatory programs in California </a:t>
          </a:r>
        </a:p>
      </dgm:t>
    </dgm:pt>
    <dgm:pt modelId="{2E5EC478-A7F6-477F-BB12-CBAC89055622}" type="parTrans" cxnId="{EA669B96-0495-4CAB-9939-084D25DB303E}">
      <dgm:prSet/>
      <dgm:spPr/>
      <dgm:t>
        <a:bodyPr/>
        <a:lstStyle/>
        <a:p>
          <a:endParaRPr lang="en-US"/>
        </a:p>
      </dgm:t>
    </dgm:pt>
    <dgm:pt modelId="{47E9C565-9392-4F81-A605-E94F7810F69F}" type="sibTrans" cxnId="{EA669B96-0495-4CAB-9939-084D25DB303E}">
      <dgm:prSet/>
      <dgm:spPr/>
      <dgm:t>
        <a:bodyPr/>
        <a:lstStyle/>
        <a:p>
          <a:endParaRPr lang="en-US"/>
        </a:p>
      </dgm:t>
    </dgm:pt>
    <dgm:pt modelId="{85A1F0FE-E42D-4985-A05D-6FBFA17948CD}">
      <dgm:prSet custT="1"/>
      <dgm:spPr/>
      <dgm:t>
        <a:bodyPr anchor="ctr"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685 Environmental Laboratories are accredited by ELAP</a:t>
          </a:r>
        </a:p>
      </dgm:t>
    </dgm:pt>
    <dgm:pt modelId="{F965BFC1-B097-4C70-88C8-5028AAE921E3}" type="parTrans" cxnId="{DBF7A636-92CA-4D12-8B27-3F4E172C3473}">
      <dgm:prSet/>
      <dgm:spPr/>
      <dgm:t>
        <a:bodyPr/>
        <a:lstStyle/>
        <a:p>
          <a:endParaRPr lang="en-US"/>
        </a:p>
      </dgm:t>
    </dgm:pt>
    <dgm:pt modelId="{4A5ECDBD-ABC7-4EFE-8337-EF66866CC166}" type="sibTrans" cxnId="{DBF7A636-92CA-4D12-8B27-3F4E172C3473}">
      <dgm:prSet/>
      <dgm:spPr/>
      <dgm:t>
        <a:bodyPr/>
        <a:lstStyle/>
        <a:p>
          <a:endParaRPr lang="en-US"/>
        </a:p>
      </dgm:t>
    </dgm:pt>
    <dgm:pt modelId="{8055B90C-99D7-4152-BFF3-35DA11F3FDF3}" type="pres">
      <dgm:prSet presAssocID="{8CE55DFD-2D28-4BDF-92A9-80B6D45E8F72}" presName="vert0" presStyleCnt="0">
        <dgm:presLayoutVars>
          <dgm:dir/>
          <dgm:animOne val="branch"/>
          <dgm:animLvl val="lvl"/>
        </dgm:presLayoutVars>
      </dgm:prSet>
      <dgm:spPr/>
    </dgm:pt>
    <dgm:pt modelId="{DACB1C18-D783-4842-AAFE-BE3079A42176}" type="pres">
      <dgm:prSet presAssocID="{F1DA1A33-8C42-44F8-9806-577135E375F8}" presName="thickLine" presStyleLbl="alignNode1" presStyleIdx="0" presStyleCnt="3"/>
      <dgm:spPr/>
    </dgm:pt>
    <dgm:pt modelId="{0CE5B424-68B3-4049-BCCA-7E6F874CF116}" type="pres">
      <dgm:prSet presAssocID="{F1DA1A33-8C42-44F8-9806-577135E375F8}" presName="horz1" presStyleCnt="0"/>
      <dgm:spPr/>
    </dgm:pt>
    <dgm:pt modelId="{21A36A75-C90D-4138-AE15-53CE0507F9B2}" type="pres">
      <dgm:prSet presAssocID="{F1DA1A33-8C42-44F8-9806-577135E375F8}" presName="tx1" presStyleLbl="revTx" presStyleIdx="0" presStyleCnt="3"/>
      <dgm:spPr/>
    </dgm:pt>
    <dgm:pt modelId="{484A2DE1-B03F-417D-8AA6-13013197E4D5}" type="pres">
      <dgm:prSet presAssocID="{F1DA1A33-8C42-44F8-9806-577135E375F8}" presName="vert1" presStyleCnt="0"/>
      <dgm:spPr/>
    </dgm:pt>
    <dgm:pt modelId="{1E21A9AF-2F11-427A-9B44-CAB9620E9D72}" type="pres">
      <dgm:prSet presAssocID="{3DBD6A47-3D1E-416F-880F-C4FE3AF4CC3F}" presName="thickLine" presStyleLbl="alignNode1" presStyleIdx="1" presStyleCnt="3"/>
      <dgm:spPr/>
    </dgm:pt>
    <dgm:pt modelId="{5C138988-7798-441E-95E8-22C3C851B7A7}" type="pres">
      <dgm:prSet presAssocID="{3DBD6A47-3D1E-416F-880F-C4FE3AF4CC3F}" presName="horz1" presStyleCnt="0"/>
      <dgm:spPr/>
    </dgm:pt>
    <dgm:pt modelId="{92D2B615-4E86-414A-B092-3FDF9AC49389}" type="pres">
      <dgm:prSet presAssocID="{3DBD6A47-3D1E-416F-880F-C4FE3AF4CC3F}" presName="tx1" presStyleLbl="revTx" presStyleIdx="1" presStyleCnt="3"/>
      <dgm:spPr/>
    </dgm:pt>
    <dgm:pt modelId="{6D5D8454-3313-4743-9412-E6804012300C}" type="pres">
      <dgm:prSet presAssocID="{3DBD6A47-3D1E-416F-880F-C4FE3AF4CC3F}" presName="vert1" presStyleCnt="0"/>
      <dgm:spPr/>
    </dgm:pt>
    <dgm:pt modelId="{95520D3B-7A26-4DFD-BAFA-FF422C359068}" type="pres">
      <dgm:prSet presAssocID="{85A1F0FE-E42D-4985-A05D-6FBFA17948CD}" presName="thickLine" presStyleLbl="alignNode1" presStyleIdx="2" presStyleCnt="3"/>
      <dgm:spPr/>
    </dgm:pt>
    <dgm:pt modelId="{4928B3BB-28A5-44E2-A95D-0DDF7D976064}" type="pres">
      <dgm:prSet presAssocID="{85A1F0FE-E42D-4985-A05D-6FBFA17948CD}" presName="horz1" presStyleCnt="0"/>
      <dgm:spPr/>
    </dgm:pt>
    <dgm:pt modelId="{DCB62C0A-7B73-4855-9B68-79BB8F06CCEF}" type="pres">
      <dgm:prSet presAssocID="{85A1F0FE-E42D-4985-A05D-6FBFA17948CD}" presName="tx1" presStyleLbl="revTx" presStyleIdx="2" presStyleCnt="3"/>
      <dgm:spPr/>
    </dgm:pt>
    <dgm:pt modelId="{C50CB3F8-C1DF-4CB1-AB55-A2157BF2AF51}" type="pres">
      <dgm:prSet presAssocID="{85A1F0FE-E42D-4985-A05D-6FBFA17948CD}" presName="vert1" presStyleCnt="0"/>
      <dgm:spPr/>
    </dgm:pt>
  </dgm:ptLst>
  <dgm:cxnLst>
    <dgm:cxn modelId="{AF06A202-A15C-4036-B96C-5DAFDE680C9F}" type="presOf" srcId="{3DBD6A47-3D1E-416F-880F-C4FE3AF4CC3F}" destId="{92D2B615-4E86-414A-B092-3FDF9AC49389}" srcOrd="0" destOrd="0" presId="urn:microsoft.com/office/officeart/2008/layout/LinedList"/>
    <dgm:cxn modelId="{9EED4C25-77B0-4EAD-954E-8870D938E29E}" srcId="{8CE55DFD-2D28-4BDF-92A9-80B6D45E8F72}" destId="{F1DA1A33-8C42-44F8-9806-577135E375F8}" srcOrd="0" destOrd="0" parTransId="{025F88C5-AB38-487A-ACD5-445327F38840}" sibTransId="{9D6884FB-C75A-441D-AB48-F4F5D41C3C33}"/>
    <dgm:cxn modelId="{DBF7A636-92CA-4D12-8B27-3F4E172C3473}" srcId="{8CE55DFD-2D28-4BDF-92A9-80B6D45E8F72}" destId="{85A1F0FE-E42D-4985-A05D-6FBFA17948CD}" srcOrd="2" destOrd="0" parTransId="{F965BFC1-B097-4C70-88C8-5028AAE921E3}" sibTransId="{4A5ECDBD-ABC7-4EFE-8337-EF66866CC166}"/>
    <dgm:cxn modelId="{C1ED8896-7FA0-454B-8763-151F78EC6547}" type="presOf" srcId="{8CE55DFD-2D28-4BDF-92A9-80B6D45E8F72}" destId="{8055B90C-99D7-4152-BFF3-35DA11F3FDF3}" srcOrd="0" destOrd="0" presId="urn:microsoft.com/office/officeart/2008/layout/LinedList"/>
    <dgm:cxn modelId="{EA669B96-0495-4CAB-9939-084D25DB303E}" srcId="{8CE55DFD-2D28-4BDF-92A9-80B6D45E8F72}" destId="{3DBD6A47-3D1E-416F-880F-C4FE3AF4CC3F}" srcOrd="1" destOrd="0" parTransId="{2E5EC478-A7F6-477F-BB12-CBAC89055622}" sibTransId="{47E9C565-9392-4F81-A605-E94F7810F69F}"/>
    <dgm:cxn modelId="{254D84CF-9AB9-42BB-BB63-5BF43C4270F4}" type="presOf" srcId="{F1DA1A33-8C42-44F8-9806-577135E375F8}" destId="{21A36A75-C90D-4138-AE15-53CE0507F9B2}" srcOrd="0" destOrd="0" presId="urn:microsoft.com/office/officeart/2008/layout/LinedList"/>
    <dgm:cxn modelId="{64DA5BF3-FD0E-4469-8554-849DAB0C0311}" type="presOf" srcId="{85A1F0FE-E42D-4985-A05D-6FBFA17948CD}" destId="{DCB62C0A-7B73-4855-9B68-79BB8F06CCEF}" srcOrd="0" destOrd="0" presId="urn:microsoft.com/office/officeart/2008/layout/LinedList"/>
    <dgm:cxn modelId="{E2D91F2D-A05C-4706-AB92-E1F87AB42FE8}" type="presParOf" srcId="{8055B90C-99D7-4152-BFF3-35DA11F3FDF3}" destId="{DACB1C18-D783-4842-AAFE-BE3079A42176}" srcOrd="0" destOrd="0" presId="urn:microsoft.com/office/officeart/2008/layout/LinedList"/>
    <dgm:cxn modelId="{53701B44-7FF2-480A-88B8-E9B2A958BBB3}" type="presParOf" srcId="{8055B90C-99D7-4152-BFF3-35DA11F3FDF3}" destId="{0CE5B424-68B3-4049-BCCA-7E6F874CF116}" srcOrd="1" destOrd="0" presId="urn:microsoft.com/office/officeart/2008/layout/LinedList"/>
    <dgm:cxn modelId="{7ADF49E4-D1DE-41E6-B19F-ABDD47095A19}" type="presParOf" srcId="{0CE5B424-68B3-4049-BCCA-7E6F874CF116}" destId="{21A36A75-C90D-4138-AE15-53CE0507F9B2}" srcOrd="0" destOrd="0" presId="urn:microsoft.com/office/officeart/2008/layout/LinedList"/>
    <dgm:cxn modelId="{7C60E2EC-0F38-49C0-BAA9-4DBA027CB8E6}" type="presParOf" srcId="{0CE5B424-68B3-4049-BCCA-7E6F874CF116}" destId="{484A2DE1-B03F-417D-8AA6-13013197E4D5}" srcOrd="1" destOrd="0" presId="urn:microsoft.com/office/officeart/2008/layout/LinedList"/>
    <dgm:cxn modelId="{778841CD-C9C4-407F-90A4-C727D258155C}" type="presParOf" srcId="{8055B90C-99D7-4152-BFF3-35DA11F3FDF3}" destId="{1E21A9AF-2F11-427A-9B44-CAB9620E9D72}" srcOrd="2" destOrd="0" presId="urn:microsoft.com/office/officeart/2008/layout/LinedList"/>
    <dgm:cxn modelId="{3669B933-0AC3-434C-A99A-FFA0E1B0FCFA}" type="presParOf" srcId="{8055B90C-99D7-4152-BFF3-35DA11F3FDF3}" destId="{5C138988-7798-441E-95E8-22C3C851B7A7}" srcOrd="3" destOrd="0" presId="urn:microsoft.com/office/officeart/2008/layout/LinedList"/>
    <dgm:cxn modelId="{F0C02682-5D1B-4437-97C3-624431741024}" type="presParOf" srcId="{5C138988-7798-441E-95E8-22C3C851B7A7}" destId="{92D2B615-4E86-414A-B092-3FDF9AC49389}" srcOrd="0" destOrd="0" presId="urn:microsoft.com/office/officeart/2008/layout/LinedList"/>
    <dgm:cxn modelId="{D1595384-2302-40EE-A37C-290F30AA6FBF}" type="presParOf" srcId="{5C138988-7798-441E-95E8-22C3C851B7A7}" destId="{6D5D8454-3313-4743-9412-E6804012300C}" srcOrd="1" destOrd="0" presId="urn:microsoft.com/office/officeart/2008/layout/LinedList"/>
    <dgm:cxn modelId="{75AF8DD6-4C62-431C-87D5-A45C4AF7F178}" type="presParOf" srcId="{8055B90C-99D7-4152-BFF3-35DA11F3FDF3}" destId="{95520D3B-7A26-4DFD-BAFA-FF422C359068}" srcOrd="4" destOrd="0" presId="urn:microsoft.com/office/officeart/2008/layout/LinedList"/>
    <dgm:cxn modelId="{CB8473D3-F300-4F11-97D7-8C3B27F35827}" type="presParOf" srcId="{8055B90C-99D7-4152-BFF3-35DA11F3FDF3}" destId="{4928B3BB-28A5-44E2-A95D-0DDF7D976064}" srcOrd="5" destOrd="0" presId="urn:microsoft.com/office/officeart/2008/layout/LinedList"/>
    <dgm:cxn modelId="{E0C08A61-1C1F-498D-97E8-3D9438EA601C}" type="presParOf" srcId="{4928B3BB-28A5-44E2-A95D-0DDF7D976064}" destId="{DCB62C0A-7B73-4855-9B68-79BB8F06CCEF}" srcOrd="0" destOrd="0" presId="urn:microsoft.com/office/officeart/2008/layout/LinedList"/>
    <dgm:cxn modelId="{5CC8DB9B-784D-4834-A06B-439526C930F0}" type="presParOf" srcId="{4928B3BB-28A5-44E2-A95D-0DDF7D976064}" destId="{C50CB3F8-C1DF-4CB1-AB55-A2157BF2AF5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8ADF31-1B0E-47E4-BA5D-590F2F42197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0_3" csCatId="mainScheme" phldr="1"/>
      <dgm:spPr/>
      <dgm:t>
        <a:bodyPr/>
        <a:lstStyle/>
        <a:p>
          <a:endParaRPr lang="en-US"/>
        </a:p>
      </dgm:t>
    </dgm:pt>
    <dgm:pt modelId="{09022DF4-61DB-433B-978A-6D8A8E959FD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Participating Laboratories are compliant with the Program’s </a:t>
          </a:r>
          <a:r>
            <a:rPr lang="en-US" sz="2400" b="0" u="sng" dirty="0">
              <a:latin typeface="Arial" panose="020B0604020202020204" pitchFamily="34" charset="0"/>
              <a:cs typeface="Arial" panose="020B0604020202020204" pitchFamily="34" charset="0"/>
            </a:rPr>
            <a:t>Accreditation Standards</a:t>
          </a:r>
          <a:endParaRPr lang="en-US" sz="2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5B4E41-3A6C-44FC-BCC5-155734B32B30}" type="parTrans" cxnId="{A279F0E1-37AD-45E0-9200-69D230E77E3F}">
      <dgm:prSet/>
      <dgm:spPr/>
      <dgm:t>
        <a:bodyPr/>
        <a:lstStyle/>
        <a:p>
          <a:endParaRPr lang="en-US"/>
        </a:p>
      </dgm:t>
    </dgm:pt>
    <dgm:pt modelId="{6DF89C35-2D01-424A-898D-E2647662102E}" type="sibTrans" cxnId="{A279F0E1-37AD-45E0-9200-69D230E77E3F}">
      <dgm:prSet phldrT="1" phldr="0"/>
      <dgm:spPr/>
      <dgm:t>
        <a:bodyPr/>
        <a:lstStyle/>
        <a:p>
          <a:endParaRPr lang="en-US"/>
        </a:p>
      </dgm:t>
    </dgm:pt>
    <dgm:pt modelId="{2BDC339F-9565-4B9D-A69A-355CD5413F5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The laboratory is competent to produce environmental data of known and documented quality.</a:t>
          </a:r>
        </a:p>
      </dgm:t>
    </dgm:pt>
    <dgm:pt modelId="{6F2049DE-F08B-4832-AFF6-E39D15862C31}" type="parTrans" cxnId="{94125548-4A58-465A-A882-C99877C2ED82}">
      <dgm:prSet/>
      <dgm:spPr/>
      <dgm:t>
        <a:bodyPr/>
        <a:lstStyle/>
        <a:p>
          <a:endParaRPr lang="en-US"/>
        </a:p>
      </dgm:t>
    </dgm:pt>
    <dgm:pt modelId="{70806665-5000-40AA-B4B5-28AA7875E7EB}" type="sibTrans" cxnId="{94125548-4A58-465A-A882-C99877C2ED82}">
      <dgm:prSet phldrT="2" phldr="0"/>
      <dgm:spPr/>
      <dgm:t>
        <a:bodyPr/>
        <a:lstStyle/>
        <a:p>
          <a:endParaRPr lang="en-US"/>
        </a:p>
      </dgm:t>
    </dgm:pt>
    <dgm:pt modelId="{C553845B-6023-4491-8138-7AC6371D09F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An objective way of showing clients, the community and the government that an organization has the demonstrated capability to conduct the services they provide.</a:t>
          </a:r>
        </a:p>
      </dgm:t>
    </dgm:pt>
    <dgm:pt modelId="{2626BEC4-1D76-40F7-BB3A-E7F1993856C7}" type="parTrans" cxnId="{8929FE12-3AA5-454C-B769-B00AA64E0757}">
      <dgm:prSet/>
      <dgm:spPr/>
      <dgm:t>
        <a:bodyPr/>
        <a:lstStyle/>
        <a:p>
          <a:endParaRPr lang="en-US"/>
        </a:p>
      </dgm:t>
    </dgm:pt>
    <dgm:pt modelId="{21B3A8A9-20EE-4FCB-9056-F4FB6BDAB28C}" type="sibTrans" cxnId="{8929FE12-3AA5-454C-B769-B00AA64E0757}">
      <dgm:prSet phldrT="3" phldr="0"/>
      <dgm:spPr/>
      <dgm:t>
        <a:bodyPr/>
        <a:lstStyle/>
        <a:p>
          <a:endParaRPr lang="en-US"/>
        </a:p>
      </dgm:t>
    </dgm:pt>
    <dgm:pt modelId="{715B1850-D2D3-4744-A454-BE5D61A2BEE9}" type="pres">
      <dgm:prSet presAssocID="{B68ADF31-1B0E-47E4-BA5D-590F2F421977}" presName="root" presStyleCnt="0">
        <dgm:presLayoutVars>
          <dgm:dir/>
          <dgm:resizeHandles val="exact"/>
        </dgm:presLayoutVars>
      </dgm:prSet>
      <dgm:spPr/>
    </dgm:pt>
    <dgm:pt modelId="{7AB77732-008B-4511-960A-2B2AD7B41BA7}" type="pres">
      <dgm:prSet presAssocID="{2BDC339F-9565-4B9D-A69A-355CD5413F57}" presName="compNode" presStyleCnt="0"/>
      <dgm:spPr/>
    </dgm:pt>
    <dgm:pt modelId="{883376A4-23CF-40CF-BFDC-FBA61BCC0D07}" type="pres">
      <dgm:prSet presAssocID="{2BDC339F-9565-4B9D-A69A-355CD5413F57}" presName="bgRect" presStyleLbl="bgShp" presStyleIdx="0" presStyleCnt="3"/>
      <dgm:spPr/>
    </dgm:pt>
    <dgm:pt modelId="{DC958336-4DE3-4095-98A7-F32FAA6474AC}" type="pres">
      <dgm:prSet presAssocID="{2BDC339F-9565-4B9D-A69A-355CD5413F57}" presName="iconRect" presStyleLbl="node1" presStyleIdx="0" presStyleCnt="3" custScaleX="134184" custScaleY="13431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CB207243-8B33-4366-B2EE-824CC15EE04C}" type="pres">
      <dgm:prSet presAssocID="{2BDC339F-9565-4B9D-A69A-355CD5413F57}" presName="spaceRect" presStyleCnt="0"/>
      <dgm:spPr/>
    </dgm:pt>
    <dgm:pt modelId="{124BF7AC-376F-4D3C-944E-31A11662CFFD}" type="pres">
      <dgm:prSet presAssocID="{2BDC339F-9565-4B9D-A69A-355CD5413F57}" presName="parTx" presStyleLbl="revTx" presStyleIdx="0" presStyleCnt="3">
        <dgm:presLayoutVars>
          <dgm:chMax val="0"/>
          <dgm:chPref val="0"/>
        </dgm:presLayoutVars>
      </dgm:prSet>
      <dgm:spPr/>
    </dgm:pt>
    <dgm:pt modelId="{C56B48D4-A515-4A26-B6C2-A7D1A7C13BAF}" type="pres">
      <dgm:prSet presAssocID="{70806665-5000-40AA-B4B5-28AA7875E7EB}" presName="sibTrans" presStyleCnt="0"/>
      <dgm:spPr/>
    </dgm:pt>
    <dgm:pt modelId="{706E7FD8-CEB5-42AC-9138-45BB8A05A69F}" type="pres">
      <dgm:prSet presAssocID="{C553845B-6023-4491-8138-7AC6371D09FF}" presName="compNode" presStyleCnt="0"/>
      <dgm:spPr/>
    </dgm:pt>
    <dgm:pt modelId="{9BB1D7CE-FB11-4831-A6C3-EEF0C47AED0D}" type="pres">
      <dgm:prSet presAssocID="{C553845B-6023-4491-8138-7AC6371D09FF}" presName="bgRect" presStyleLbl="bgShp" presStyleIdx="1" presStyleCnt="3"/>
      <dgm:spPr/>
    </dgm:pt>
    <dgm:pt modelId="{E68BEC1C-772E-4A5C-88E5-ED69E7AD98AC}" type="pres">
      <dgm:prSet presAssocID="{C553845B-6023-4491-8138-7AC6371D09FF}" presName="iconRect" presStyleLbl="node1" presStyleIdx="1" presStyleCnt="3" custScaleX="155989" custScaleY="15614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2829B0E4-74C5-4841-A8C9-23850A8030CC}" type="pres">
      <dgm:prSet presAssocID="{C553845B-6023-4491-8138-7AC6371D09FF}" presName="spaceRect" presStyleCnt="0"/>
      <dgm:spPr/>
    </dgm:pt>
    <dgm:pt modelId="{C25EFC97-5DA5-4DF1-9A4D-447B0AE253FC}" type="pres">
      <dgm:prSet presAssocID="{C553845B-6023-4491-8138-7AC6371D09FF}" presName="parTx" presStyleLbl="revTx" presStyleIdx="1" presStyleCnt="3">
        <dgm:presLayoutVars>
          <dgm:chMax val="0"/>
          <dgm:chPref val="0"/>
        </dgm:presLayoutVars>
      </dgm:prSet>
      <dgm:spPr/>
    </dgm:pt>
    <dgm:pt modelId="{6660052F-4165-43EE-9E44-516C79289D18}" type="pres">
      <dgm:prSet presAssocID="{21B3A8A9-20EE-4FCB-9056-F4FB6BDAB28C}" presName="sibTrans" presStyleCnt="0"/>
      <dgm:spPr/>
    </dgm:pt>
    <dgm:pt modelId="{03288397-8CD0-46D3-BCFC-44F97DDD350F}" type="pres">
      <dgm:prSet presAssocID="{09022DF4-61DB-433B-978A-6D8A8E959FD6}" presName="compNode" presStyleCnt="0"/>
      <dgm:spPr/>
    </dgm:pt>
    <dgm:pt modelId="{62645D8B-695D-4DD0-8679-2EE4573DFCFD}" type="pres">
      <dgm:prSet presAssocID="{09022DF4-61DB-433B-978A-6D8A8E959FD6}" presName="bgRect" presStyleLbl="bgShp" presStyleIdx="2" presStyleCnt="3" custLinFactNeighborY="-1199"/>
      <dgm:spPr/>
    </dgm:pt>
    <dgm:pt modelId="{276BBDFA-2B1C-4FF7-8C3A-E0B0DB3E6933}" type="pres">
      <dgm:prSet presAssocID="{09022DF4-61DB-433B-978A-6D8A8E959FD6}" presName="iconRect" presStyleLbl="node1" presStyleIdx="2" presStyleCnt="3" custScaleX="134184" custScaleY="13431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FF2FC7AB-9B14-4B9C-B9C7-23F67424B915}" type="pres">
      <dgm:prSet presAssocID="{09022DF4-61DB-433B-978A-6D8A8E959FD6}" presName="spaceRect" presStyleCnt="0"/>
      <dgm:spPr/>
    </dgm:pt>
    <dgm:pt modelId="{DE84CA9D-110D-4AC4-9A15-04E25A4B5F37}" type="pres">
      <dgm:prSet presAssocID="{09022DF4-61DB-433B-978A-6D8A8E959FD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929FE12-3AA5-454C-B769-B00AA64E0757}" srcId="{B68ADF31-1B0E-47E4-BA5D-590F2F421977}" destId="{C553845B-6023-4491-8138-7AC6371D09FF}" srcOrd="1" destOrd="0" parTransId="{2626BEC4-1D76-40F7-BB3A-E7F1993856C7}" sibTransId="{21B3A8A9-20EE-4FCB-9056-F4FB6BDAB28C}"/>
    <dgm:cxn modelId="{B44EFF14-531D-4B47-8FFB-451E36A1F31A}" type="presOf" srcId="{B68ADF31-1B0E-47E4-BA5D-590F2F421977}" destId="{715B1850-D2D3-4744-A454-BE5D61A2BEE9}" srcOrd="0" destOrd="0" presId="urn:microsoft.com/office/officeart/2018/2/layout/IconVerticalSolidList"/>
    <dgm:cxn modelId="{94125548-4A58-465A-A882-C99877C2ED82}" srcId="{B68ADF31-1B0E-47E4-BA5D-590F2F421977}" destId="{2BDC339F-9565-4B9D-A69A-355CD5413F57}" srcOrd="0" destOrd="0" parTransId="{6F2049DE-F08B-4832-AFF6-E39D15862C31}" sibTransId="{70806665-5000-40AA-B4B5-28AA7875E7EB}"/>
    <dgm:cxn modelId="{C1AE3984-D622-433F-AACE-48E44C740DAC}" type="presOf" srcId="{C553845B-6023-4491-8138-7AC6371D09FF}" destId="{C25EFC97-5DA5-4DF1-9A4D-447B0AE253FC}" srcOrd="0" destOrd="0" presId="urn:microsoft.com/office/officeart/2018/2/layout/IconVerticalSolidList"/>
    <dgm:cxn modelId="{57057EB4-CEC5-4D9B-B891-45BCF359A1EC}" type="presOf" srcId="{09022DF4-61DB-433B-978A-6D8A8E959FD6}" destId="{DE84CA9D-110D-4AC4-9A15-04E25A4B5F37}" srcOrd="0" destOrd="0" presId="urn:microsoft.com/office/officeart/2018/2/layout/IconVerticalSolidList"/>
    <dgm:cxn modelId="{A279F0E1-37AD-45E0-9200-69D230E77E3F}" srcId="{B68ADF31-1B0E-47E4-BA5D-590F2F421977}" destId="{09022DF4-61DB-433B-978A-6D8A8E959FD6}" srcOrd="2" destOrd="0" parTransId="{115B4E41-3A6C-44FC-BCC5-155734B32B30}" sibTransId="{6DF89C35-2D01-424A-898D-E2647662102E}"/>
    <dgm:cxn modelId="{342751F6-3681-4ED1-8391-8D624862C85E}" type="presOf" srcId="{2BDC339F-9565-4B9D-A69A-355CD5413F57}" destId="{124BF7AC-376F-4D3C-944E-31A11662CFFD}" srcOrd="0" destOrd="0" presId="urn:microsoft.com/office/officeart/2018/2/layout/IconVerticalSolidList"/>
    <dgm:cxn modelId="{097D0F70-03E4-4776-9E17-DD103371A598}" type="presParOf" srcId="{715B1850-D2D3-4744-A454-BE5D61A2BEE9}" destId="{7AB77732-008B-4511-960A-2B2AD7B41BA7}" srcOrd="0" destOrd="0" presId="urn:microsoft.com/office/officeart/2018/2/layout/IconVerticalSolidList"/>
    <dgm:cxn modelId="{4B0C5C06-A389-448B-BA0D-A47D9DE3C2B3}" type="presParOf" srcId="{7AB77732-008B-4511-960A-2B2AD7B41BA7}" destId="{883376A4-23CF-40CF-BFDC-FBA61BCC0D07}" srcOrd="0" destOrd="0" presId="urn:microsoft.com/office/officeart/2018/2/layout/IconVerticalSolidList"/>
    <dgm:cxn modelId="{CFEA1DD1-B55D-4386-9E22-AC9A8C5BB693}" type="presParOf" srcId="{7AB77732-008B-4511-960A-2B2AD7B41BA7}" destId="{DC958336-4DE3-4095-98A7-F32FAA6474AC}" srcOrd="1" destOrd="0" presId="urn:microsoft.com/office/officeart/2018/2/layout/IconVerticalSolidList"/>
    <dgm:cxn modelId="{E1DBF036-08A1-4A86-A2D5-68C0A969DA37}" type="presParOf" srcId="{7AB77732-008B-4511-960A-2B2AD7B41BA7}" destId="{CB207243-8B33-4366-B2EE-824CC15EE04C}" srcOrd="2" destOrd="0" presId="urn:microsoft.com/office/officeart/2018/2/layout/IconVerticalSolidList"/>
    <dgm:cxn modelId="{1DD9DD44-4693-45E6-8BEC-1451AC1CBD54}" type="presParOf" srcId="{7AB77732-008B-4511-960A-2B2AD7B41BA7}" destId="{124BF7AC-376F-4D3C-944E-31A11662CFFD}" srcOrd="3" destOrd="0" presId="urn:microsoft.com/office/officeart/2018/2/layout/IconVerticalSolidList"/>
    <dgm:cxn modelId="{F7B2C730-B8EF-46EF-9C14-46F76398A556}" type="presParOf" srcId="{715B1850-D2D3-4744-A454-BE5D61A2BEE9}" destId="{C56B48D4-A515-4A26-B6C2-A7D1A7C13BAF}" srcOrd="1" destOrd="0" presId="urn:microsoft.com/office/officeart/2018/2/layout/IconVerticalSolidList"/>
    <dgm:cxn modelId="{FACFD2DF-060D-4FF3-BBBB-BB5A1EA0A2F5}" type="presParOf" srcId="{715B1850-D2D3-4744-A454-BE5D61A2BEE9}" destId="{706E7FD8-CEB5-42AC-9138-45BB8A05A69F}" srcOrd="2" destOrd="0" presId="urn:microsoft.com/office/officeart/2018/2/layout/IconVerticalSolidList"/>
    <dgm:cxn modelId="{F3542810-E5DE-4A65-BBDC-5B6D73D4F89F}" type="presParOf" srcId="{706E7FD8-CEB5-42AC-9138-45BB8A05A69F}" destId="{9BB1D7CE-FB11-4831-A6C3-EEF0C47AED0D}" srcOrd="0" destOrd="0" presId="urn:microsoft.com/office/officeart/2018/2/layout/IconVerticalSolidList"/>
    <dgm:cxn modelId="{6F91AEAD-CCDB-4A7C-A006-569D8A76022B}" type="presParOf" srcId="{706E7FD8-CEB5-42AC-9138-45BB8A05A69F}" destId="{E68BEC1C-772E-4A5C-88E5-ED69E7AD98AC}" srcOrd="1" destOrd="0" presId="urn:microsoft.com/office/officeart/2018/2/layout/IconVerticalSolidList"/>
    <dgm:cxn modelId="{04269E68-9348-4DA2-ABF8-67495E21EFE1}" type="presParOf" srcId="{706E7FD8-CEB5-42AC-9138-45BB8A05A69F}" destId="{2829B0E4-74C5-4841-A8C9-23850A8030CC}" srcOrd="2" destOrd="0" presId="urn:microsoft.com/office/officeart/2018/2/layout/IconVerticalSolidList"/>
    <dgm:cxn modelId="{04346722-086B-4D71-8163-456B1542CA6B}" type="presParOf" srcId="{706E7FD8-CEB5-42AC-9138-45BB8A05A69F}" destId="{C25EFC97-5DA5-4DF1-9A4D-447B0AE253FC}" srcOrd="3" destOrd="0" presId="urn:microsoft.com/office/officeart/2018/2/layout/IconVerticalSolidList"/>
    <dgm:cxn modelId="{180B8A6A-0A7C-411E-8D7E-A479B86165FE}" type="presParOf" srcId="{715B1850-D2D3-4744-A454-BE5D61A2BEE9}" destId="{6660052F-4165-43EE-9E44-516C79289D18}" srcOrd="3" destOrd="0" presId="urn:microsoft.com/office/officeart/2018/2/layout/IconVerticalSolidList"/>
    <dgm:cxn modelId="{06921358-05BF-405A-A2AB-275E2C261C93}" type="presParOf" srcId="{715B1850-D2D3-4744-A454-BE5D61A2BEE9}" destId="{03288397-8CD0-46D3-BCFC-44F97DDD350F}" srcOrd="4" destOrd="0" presId="urn:microsoft.com/office/officeart/2018/2/layout/IconVerticalSolidList"/>
    <dgm:cxn modelId="{92214DC3-C3F9-4793-B8BA-5F189AA4A572}" type="presParOf" srcId="{03288397-8CD0-46D3-BCFC-44F97DDD350F}" destId="{62645D8B-695D-4DD0-8679-2EE4573DFCFD}" srcOrd="0" destOrd="0" presId="urn:microsoft.com/office/officeart/2018/2/layout/IconVerticalSolidList"/>
    <dgm:cxn modelId="{2C3AD7B3-E1D0-4AD6-ABE2-0486F345ADD7}" type="presParOf" srcId="{03288397-8CD0-46D3-BCFC-44F97DDD350F}" destId="{276BBDFA-2B1C-4FF7-8C3A-E0B0DB3E6933}" srcOrd="1" destOrd="0" presId="urn:microsoft.com/office/officeart/2018/2/layout/IconVerticalSolidList"/>
    <dgm:cxn modelId="{C4018E0D-B0F4-4C57-880F-1099F3DF6429}" type="presParOf" srcId="{03288397-8CD0-46D3-BCFC-44F97DDD350F}" destId="{FF2FC7AB-9B14-4B9C-B9C7-23F67424B915}" srcOrd="2" destOrd="0" presId="urn:microsoft.com/office/officeart/2018/2/layout/IconVerticalSolidList"/>
    <dgm:cxn modelId="{B083E096-0A23-48B9-BFF2-C60EEB9FBD16}" type="presParOf" srcId="{03288397-8CD0-46D3-BCFC-44F97DDD350F}" destId="{DE84CA9D-110D-4AC4-9A15-04E25A4B5F3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501BB1-4ED4-46F2-A955-C7DE38CF81A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175279-ECAB-4C04-A56B-249F326826BC}">
      <dgm:prSet custT="1"/>
      <dgm:spPr/>
      <dgm:t>
        <a:bodyPr/>
        <a:lstStyle/>
        <a:p>
          <a:pPr>
            <a:spcBef>
              <a:spcPct val="0"/>
            </a:spcBef>
            <a:spcAft>
              <a:spcPts val="600"/>
            </a:spcAft>
            <a:buFontTx/>
            <a:buNone/>
          </a:pPr>
          <a:r>
            <a:rPr lang="en-US" sz="2000" b="1" u="sng">
              <a:latin typeface="Arial" panose="020B0604020202020204" pitchFamily="34" charset="0"/>
              <a:cs typeface="Arial" panose="020B0604020202020204" pitchFamily="34" charset="0"/>
            </a:rPr>
            <a:t>TNI provides access to:</a:t>
          </a:r>
          <a:endParaRPr lang="en-US" sz="2000" b="1" u="sng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1CFCAE-D0DC-4E97-82FA-3FF2F944CBA5}" type="parTrans" cxnId="{7A74F871-37D9-4370-8965-36270E7E6286}">
      <dgm:prSet/>
      <dgm:spPr/>
      <dgm:t>
        <a:bodyPr/>
        <a:lstStyle/>
        <a:p>
          <a:endParaRPr lang="en-US"/>
        </a:p>
      </dgm:t>
    </dgm:pt>
    <dgm:pt modelId="{132E1864-9792-4C63-A837-D19AE4DB2610}" type="sibTrans" cxnId="{7A74F871-37D9-4370-8965-36270E7E6286}">
      <dgm:prSet/>
      <dgm:spPr/>
      <dgm:t>
        <a:bodyPr/>
        <a:lstStyle/>
        <a:p>
          <a:endParaRPr lang="en-US"/>
        </a:p>
      </dgm:t>
    </dgm:pt>
    <dgm:pt modelId="{1B223669-BA0F-41E7-94BF-FD5F11B356C9}">
      <dgm:prSet custT="1"/>
      <dgm:spPr/>
      <dgm:t>
        <a:bodyPr/>
        <a:lstStyle/>
        <a:p>
          <a:pPr>
            <a:spcBef>
              <a:spcPts val="1200"/>
            </a:spcBef>
            <a:spcAft>
              <a:spcPts val="24"/>
            </a:spcAft>
          </a:pPr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Documentation Templates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1CA4E6-C4AA-4BDA-B4D0-A24785D8AD84}" type="parTrans" cxnId="{10F4E4B1-EC62-409F-B76B-DA184CA8242D}">
      <dgm:prSet/>
      <dgm:spPr/>
      <dgm:t>
        <a:bodyPr/>
        <a:lstStyle/>
        <a:p>
          <a:endParaRPr lang="en-US"/>
        </a:p>
      </dgm:t>
    </dgm:pt>
    <dgm:pt modelId="{86539DAF-0358-48FF-91FE-F91493BE2898}" type="sibTrans" cxnId="{10F4E4B1-EC62-409F-B76B-DA184CA8242D}">
      <dgm:prSet/>
      <dgm:spPr/>
      <dgm:t>
        <a:bodyPr/>
        <a:lstStyle/>
        <a:p>
          <a:endParaRPr lang="en-US"/>
        </a:p>
      </dgm:t>
    </dgm:pt>
    <dgm:pt modelId="{609B0F44-9DA0-4D38-8495-0B894CA81571}">
      <dgm:prSet custT="1"/>
      <dgm:spPr/>
      <dgm:t>
        <a:bodyPr/>
        <a:lstStyle/>
        <a:p>
          <a:pPr>
            <a:spcBef>
              <a:spcPct val="0"/>
            </a:spcBef>
            <a:spcAft>
              <a:spcPct val="15000"/>
            </a:spcAft>
          </a:pPr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Handbooks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8C4397-1A40-4FF4-9E64-51CA4593E800}" type="parTrans" cxnId="{1ADADEC1-DEBF-4194-8527-3854389CB510}">
      <dgm:prSet/>
      <dgm:spPr/>
      <dgm:t>
        <a:bodyPr/>
        <a:lstStyle/>
        <a:p>
          <a:endParaRPr lang="en-US"/>
        </a:p>
      </dgm:t>
    </dgm:pt>
    <dgm:pt modelId="{7CF565ED-FEA9-4F31-985B-59CC91F86A77}" type="sibTrans" cxnId="{1ADADEC1-DEBF-4194-8527-3854389CB510}">
      <dgm:prSet/>
      <dgm:spPr/>
      <dgm:t>
        <a:bodyPr/>
        <a:lstStyle/>
        <a:p>
          <a:endParaRPr lang="en-US"/>
        </a:p>
      </dgm:t>
    </dgm:pt>
    <dgm:pt modelId="{07F552A1-1FC0-4F34-BE00-2A87559C9F83}">
      <dgm:prSet custT="1"/>
      <dgm:spPr/>
      <dgm:t>
        <a:bodyPr/>
        <a:lstStyle/>
        <a:p>
          <a:pPr>
            <a:spcBef>
              <a:spcPct val="0"/>
            </a:spcBef>
            <a:spcAft>
              <a:spcPct val="15000"/>
            </a:spcAft>
          </a:pPr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Training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AA0DBD-0E00-484D-BB87-F9E3BA2203A7}" type="parTrans" cxnId="{ABF279DD-E597-4B92-8CF0-7517F19649E0}">
      <dgm:prSet/>
      <dgm:spPr/>
      <dgm:t>
        <a:bodyPr/>
        <a:lstStyle/>
        <a:p>
          <a:endParaRPr lang="en-US"/>
        </a:p>
      </dgm:t>
    </dgm:pt>
    <dgm:pt modelId="{D34FD888-BB93-4662-82BA-0DF36D35658E}" type="sibTrans" cxnId="{ABF279DD-E597-4B92-8CF0-7517F19649E0}">
      <dgm:prSet/>
      <dgm:spPr/>
      <dgm:t>
        <a:bodyPr/>
        <a:lstStyle/>
        <a:p>
          <a:endParaRPr lang="en-US"/>
        </a:p>
      </dgm:t>
    </dgm:pt>
    <dgm:pt modelId="{180C6C11-537B-4C42-B6D0-AC3AE5238300}">
      <dgm:prSet custT="1"/>
      <dgm:spPr/>
      <dgm:t>
        <a:bodyPr/>
        <a:lstStyle/>
        <a:p>
          <a:pPr>
            <a:spcBef>
              <a:spcPct val="0"/>
            </a:spcBef>
            <a:spcAft>
              <a:spcPct val="15000"/>
            </a:spcAft>
          </a:pP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National Laboratory Community</a:t>
          </a:r>
          <a:endParaRPr lang="en-US" sz="2000" dirty="0"/>
        </a:p>
      </dgm:t>
    </dgm:pt>
    <dgm:pt modelId="{D525BAC3-5C4D-4470-BD70-2065247109F0}" type="parTrans" cxnId="{EA8EA93E-CCFF-404C-9C31-70023C86FFDE}">
      <dgm:prSet/>
      <dgm:spPr/>
      <dgm:t>
        <a:bodyPr/>
        <a:lstStyle/>
        <a:p>
          <a:endParaRPr lang="en-US"/>
        </a:p>
      </dgm:t>
    </dgm:pt>
    <dgm:pt modelId="{C6EC5AC3-83AC-4F08-8813-4C04C08B487C}" type="sibTrans" cxnId="{EA8EA93E-CCFF-404C-9C31-70023C86FFDE}">
      <dgm:prSet/>
      <dgm:spPr/>
      <dgm:t>
        <a:bodyPr/>
        <a:lstStyle/>
        <a:p>
          <a:endParaRPr lang="en-US"/>
        </a:p>
      </dgm:t>
    </dgm:pt>
    <dgm:pt modelId="{83432385-3DD7-4E39-808E-788C6FFFA59C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>
            <a:spcAft>
              <a:spcPts val="100"/>
            </a:spcAft>
          </a:pPr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rPr>
            <a:t>2016 TNI STANDARD</a:t>
          </a:r>
          <a:endParaRPr lang="en-US" sz="3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C62E16-8503-484E-A642-203FE45ACE95}" type="sibTrans" cxnId="{024FBE32-C3F6-4D19-BFCC-1511A07C3C13}">
      <dgm:prSet/>
      <dgm:spPr/>
      <dgm:t>
        <a:bodyPr/>
        <a:lstStyle/>
        <a:p>
          <a:endParaRPr lang="en-US"/>
        </a:p>
      </dgm:t>
    </dgm:pt>
    <dgm:pt modelId="{2693918E-82B3-4E9F-8DE6-9375B5D802D5}" type="parTrans" cxnId="{024FBE32-C3F6-4D19-BFCC-1511A07C3C13}">
      <dgm:prSet/>
      <dgm:spPr/>
      <dgm:t>
        <a:bodyPr/>
        <a:lstStyle/>
        <a:p>
          <a:endParaRPr lang="en-US"/>
        </a:p>
      </dgm:t>
    </dgm:pt>
    <dgm:pt modelId="{8425417E-A668-46E1-B536-3B492604157C}">
      <dgm:prSet custT="1"/>
      <dgm:spPr/>
      <dgm:t>
        <a:bodyPr/>
        <a:lstStyle/>
        <a:p>
          <a:pPr>
            <a:spcBef>
              <a:spcPct val="0"/>
            </a:spcBef>
            <a:spcAft>
              <a:spcPts val="600"/>
            </a:spcAft>
            <a:buFontTx/>
            <a:buNone/>
          </a:pPr>
          <a:endParaRPr lang="en-US" sz="2000" b="1" u="sng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A6BD12-EA75-4733-B739-82DFFBF4F63E}" type="parTrans" cxnId="{2C6225D0-5513-49F9-B937-79B96D9354B4}">
      <dgm:prSet/>
      <dgm:spPr/>
      <dgm:t>
        <a:bodyPr/>
        <a:lstStyle/>
        <a:p>
          <a:endParaRPr lang="en-US"/>
        </a:p>
      </dgm:t>
    </dgm:pt>
    <dgm:pt modelId="{BBC92881-9328-4FB8-9F1B-62544F83EAD3}" type="sibTrans" cxnId="{2C6225D0-5513-49F9-B937-79B96D9354B4}">
      <dgm:prSet/>
      <dgm:spPr/>
      <dgm:t>
        <a:bodyPr/>
        <a:lstStyle/>
        <a:p>
          <a:endParaRPr lang="en-US"/>
        </a:p>
      </dgm:t>
    </dgm:pt>
    <dgm:pt modelId="{D346DCDC-707B-4471-AA4B-028F213CE260}">
      <dgm:prSet custT="1"/>
      <dgm:spPr/>
      <dgm:t>
        <a:bodyPr/>
        <a:lstStyle/>
        <a:p>
          <a:pPr>
            <a:spcBef>
              <a:spcPct val="0"/>
            </a:spcBef>
            <a:spcAft>
              <a:spcPts val="600"/>
            </a:spcAft>
            <a:buFontTx/>
            <a:buNone/>
          </a:pPr>
          <a:r>
            <a:rPr lang="en-US" sz="2000" b="1" u="sng">
              <a:latin typeface="Arial" panose="020B0604020202020204" pitchFamily="34" charset="0"/>
              <a:cs typeface="Arial" panose="020B0604020202020204" pitchFamily="34" charset="0"/>
            </a:rPr>
            <a:t>Quality System Requirements:</a:t>
          </a:r>
          <a:endParaRPr lang="en-US" sz="2000" b="1" u="sng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C5957F-5F93-46FD-8419-0DCAC77AF553}" type="parTrans" cxnId="{A6EC5870-FE4D-48CF-8908-21FDDF2C7FE7}">
      <dgm:prSet/>
      <dgm:spPr/>
      <dgm:t>
        <a:bodyPr/>
        <a:lstStyle/>
        <a:p>
          <a:endParaRPr lang="en-US"/>
        </a:p>
      </dgm:t>
    </dgm:pt>
    <dgm:pt modelId="{3EF3F95A-B2EF-4656-841C-320C53601E61}" type="sibTrans" cxnId="{A6EC5870-FE4D-48CF-8908-21FDDF2C7FE7}">
      <dgm:prSet/>
      <dgm:spPr/>
      <dgm:t>
        <a:bodyPr/>
        <a:lstStyle/>
        <a:p>
          <a:endParaRPr lang="en-US"/>
        </a:p>
      </dgm:t>
    </dgm:pt>
    <dgm:pt modelId="{A5171077-9827-4D9E-AAB0-17AA46B91F98}">
      <dgm:prSet custT="1"/>
      <dgm:spPr/>
      <dgm:t>
        <a:bodyPr/>
        <a:lstStyle/>
        <a:p>
          <a:pPr>
            <a:spcBef>
              <a:spcPct val="0"/>
            </a:spcBef>
            <a:spcAft>
              <a:spcPts val="600"/>
            </a:spcAft>
            <a:buNone/>
          </a:pPr>
          <a:r>
            <a:rPr lang="en-US" sz="2000" b="1" u="sng">
              <a:latin typeface="Arial" panose="020B0604020202020204" pitchFamily="34" charset="0"/>
              <a:cs typeface="Arial" panose="020B0604020202020204" pitchFamily="34" charset="0"/>
            </a:rPr>
            <a:t>Scalable Standard:</a:t>
          </a:r>
          <a:endParaRPr lang="en-US" sz="2000" b="1" u="sng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D47EBC-7FD8-4C4F-A303-C9D863907E18}" type="parTrans" cxnId="{847CE4F0-86BF-40B3-9876-194464B18223}">
      <dgm:prSet/>
      <dgm:spPr/>
      <dgm:t>
        <a:bodyPr/>
        <a:lstStyle/>
        <a:p>
          <a:endParaRPr lang="en-US"/>
        </a:p>
      </dgm:t>
    </dgm:pt>
    <dgm:pt modelId="{C81ECA0C-4A39-4BDD-ABCC-D41887FEB9C6}" type="sibTrans" cxnId="{847CE4F0-86BF-40B3-9876-194464B18223}">
      <dgm:prSet/>
      <dgm:spPr/>
      <dgm:t>
        <a:bodyPr/>
        <a:lstStyle/>
        <a:p>
          <a:endParaRPr lang="en-US"/>
        </a:p>
      </dgm:t>
    </dgm:pt>
    <dgm:pt modelId="{F568D33C-EFDC-4CE2-A6FD-C1C15C5A0200}">
      <dgm:prSet custT="1"/>
      <dgm:spPr/>
      <dgm:t>
        <a:bodyPr/>
        <a:lstStyle/>
        <a:p>
          <a:pPr>
            <a:spcBef>
              <a:spcPct val="0"/>
            </a:spcBef>
            <a:spcAft>
              <a:spcPts val="600"/>
            </a:spcAft>
            <a:buFontTx/>
            <a:buNone/>
          </a:pPr>
          <a:endParaRPr lang="en-US" sz="2000" b="1" u="sng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FB02A1-17B0-48B4-9E38-3C68F8AAA962}" type="parTrans" cxnId="{7D660329-3EB4-4D22-8C11-29450BEAA15C}">
      <dgm:prSet/>
      <dgm:spPr/>
      <dgm:t>
        <a:bodyPr/>
        <a:lstStyle/>
        <a:p>
          <a:endParaRPr lang="en-US"/>
        </a:p>
      </dgm:t>
    </dgm:pt>
    <dgm:pt modelId="{6F556479-FAC1-4A0A-9EE4-EB19C574D64C}" type="sibTrans" cxnId="{7D660329-3EB4-4D22-8C11-29450BEAA15C}">
      <dgm:prSet/>
      <dgm:spPr/>
      <dgm:t>
        <a:bodyPr/>
        <a:lstStyle/>
        <a:p>
          <a:endParaRPr lang="en-US"/>
        </a:p>
      </dgm:t>
    </dgm:pt>
    <dgm:pt modelId="{A99FF812-3ED8-4AEE-8587-84B6EC6F554D}">
      <dgm:prSet custT="1"/>
      <dgm:spPr/>
      <dgm:t>
        <a:bodyPr/>
        <a:lstStyle/>
        <a:p>
          <a:r>
            <a:rPr lang="en-US" sz="2000" b="0">
              <a:latin typeface="Arial" panose="020B0604020202020204" pitchFamily="34" charset="0"/>
              <a:cs typeface="Arial" panose="020B0604020202020204" pitchFamily="34" charset="0"/>
            </a:rPr>
            <a:t>More robust </a:t>
          </a:r>
          <a:r>
            <a:rPr lang="en-US" sz="2000" b="0" u="sng">
              <a:latin typeface="Arial" panose="020B0604020202020204" pitchFamily="34" charset="0"/>
              <a:cs typeface="Arial" panose="020B0604020202020204" pitchFamily="34" charset="0"/>
            </a:rPr>
            <a:t>not</a:t>
          </a:r>
          <a:r>
            <a:rPr lang="en-US" sz="2000" b="0">
              <a:latin typeface="Arial" panose="020B0604020202020204" pitchFamily="34" charset="0"/>
              <a:cs typeface="Arial" panose="020B0604020202020204" pitchFamily="34" charset="0"/>
            </a:rPr>
            <a:t> more complex</a:t>
          </a:r>
          <a:endParaRPr lang="en-US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FF256A-4790-458F-AB09-ED4863E73A02}" type="parTrans" cxnId="{91FBD82A-0CDD-4230-8919-459CC84108F8}">
      <dgm:prSet/>
      <dgm:spPr/>
      <dgm:t>
        <a:bodyPr/>
        <a:lstStyle/>
        <a:p>
          <a:endParaRPr lang="en-US"/>
        </a:p>
      </dgm:t>
    </dgm:pt>
    <dgm:pt modelId="{DC97F74F-FD91-4612-8DDA-7ED89A0957E3}" type="sibTrans" cxnId="{91FBD82A-0CDD-4230-8919-459CC84108F8}">
      <dgm:prSet/>
      <dgm:spPr/>
      <dgm:t>
        <a:bodyPr/>
        <a:lstStyle/>
        <a:p>
          <a:endParaRPr lang="en-US"/>
        </a:p>
      </dgm:t>
    </dgm:pt>
    <dgm:pt modelId="{1F09C815-C38C-4D98-90E0-3882ECC17E8C}">
      <dgm:prSet custT="1"/>
      <dgm:spPr/>
      <dgm:t>
        <a:bodyPr/>
        <a:lstStyle/>
        <a:p>
          <a:pPr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US" sz="2000" b="0" u="none" dirty="0">
              <a:latin typeface="Arial" panose="020B0604020202020204" pitchFamily="34" charset="0"/>
              <a:cs typeface="Arial" panose="020B0604020202020204" pitchFamily="34" charset="0"/>
            </a:rPr>
            <a:t>New to labs and ELAP</a:t>
          </a:r>
          <a:endParaRPr lang="en-US" sz="2000" b="1" u="sng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6AC847-316E-4D73-A2EC-138DD161B237}" type="parTrans" cxnId="{BE3600A9-8CA7-461A-A067-75A641AC3E43}">
      <dgm:prSet/>
      <dgm:spPr/>
      <dgm:t>
        <a:bodyPr/>
        <a:lstStyle/>
        <a:p>
          <a:endParaRPr lang="en-US"/>
        </a:p>
      </dgm:t>
    </dgm:pt>
    <dgm:pt modelId="{AED03979-4AD1-4258-892D-AB0E5FD593D9}" type="sibTrans" cxnId="{BE3600A9-8CA7-461A-A067-75A641AC3E43}">
      <dgm:prSet/>
      <dgm:spPr/>
      <dgm:t>
        <a:bodyPr/>
        <a:lstStyle/>
        <a:p>
          <a:endParaRPr lang="en-US"/>
        </a:p>
      </dgm:t>
    </dgm:pt>
    <dgm:pt modelId="{6206269F-F34B-4CCB-9534-61F95D4D9D04}">
      <dgm:prSet custT="1"/>
      <dgm:spPr/>
      <dgm:t>
        <a:bodyPr/>
        <a:lstStyle/>
        <a:p>
          <a:pPr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US" sz="2000" b="0" u="none" dirty="0">
              <a:latin typeface="Arial" panose="020B0604020202020204" pitchFamily="34" charset="0"/>
              <a:cs typeface="Arial" panose="020B0604020202020204" pitchFamily="34" charset="0"/>
            </a:rPr>
            <a:t>“How do you know?” approach </a:t>
          </a:r>
        </a:p>
      </dgm:t>
    </dgm:pt>
    <dgm:pt modelId="{7A5FCB59-C5CD-4634-9543-3B5041E80DE4}" type="parTrans" cxnId="{5F45E94A-6190-464F-B330-25FD802B14B1}">
      <dgm:prSet/>
      <dgm:spPr/>
      <dgm:t>
        <a:bodyPr/>
        <a:lstStyle/>
        <a:p>
          <a:endParaRPr lang="en-US"/>
        </a:p>
      </dgm:t>
    </dgm:pt>
    <dgm:pt modelId="{D6740F53-5F93-4BF9-99F1-1C1F6A7225A7}" type="sibTrans" cxnId="{5F45E94A-6190-464F-B330-25FD802B14B1}">
      <dgm:prSet/>
      <dgm:spPr/>
      <dgm:t>
        <a:bodyPr/>
        <a:lstStyle/>
        <a:p>
          <a:endParaRPr lang="en-US"/>
        </a:p>
      </dgm:t>
    </dgm:pt>
    <dgm:pt modelId="{ADD9D34B-E04E-45D8-A804-6649940031A4}">
      <dgm:prSet custT="1"/>
      <dgm:spPr/>
      <dgm:t>
        <a:bodyPr/>
        <a:lstStyle/>
        <a:p>
          <a:pPr>
            <a:spcBef>
              <a:spcPct val="0"/>
            </a:spcBef>
            <a:spcAft>
              <a:spcPct val="20000"/>
            </a:spcAft>
            <a:buNone/>
          </a:pP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FB4430-5635-4283-A86D-E8A0052C4C92}" type="sibTrans" cxnId="{B71F6FF3-2E9F-41F5-9B97-B8B6C8089D9B}">
      <dgm:prSet/>
      <dgm:spPr/>
      <dgm:t>
        <a:bodyPr/>
        <a:lstStyle/>
        <a:p>
          <a:endParaRPr lang="en-US"/>
        </a:p>
      </dgm:t>
    </dgm:pt>
    <dgm:pt modelId="{520959CF-39E3-4AE2-B39C-2CC1C0336CC8}" type="parTrans" cxnId="{B71F6FF3-2E9F-41F5-9B97-B8B6C8089D9B}">
      <dgm:prSet/>
      <dgm:spPr/>
      <dgm:t>
        <a:bodyPr/>
        <a:lstStyle/>
        <a:p>
          <a:endParaRPr lang="en-US"/>
        </a:p>
      </dgm:t>
    </dgm:pt>
    <dgm:pt modelId="{E669D6F3-74D2-4F79-A4B3-002A2F3DB6DA}" type="pres">
      <dgm:prSet presAssocID="{CE501BB1-4ED4-46F2-A955-C7DE38CF81A2}" presName="linear" presStyleCnt="0">
        <dgm:presLayoutVars>
          <dgm:dir/>
          <dgm:animLvl val="lvl"/>
          <dgm:resizeHandles val="exact"/>
        </dgm:presLayoutVars>
      </dgm:prSet>
      <dgm:spPr/>
    </dgm:pt>
    <dgm:pt modelId="{70D89CB8-A15F-47FA-BD3C-8E6DBDCFE855}" type="pres">
      <dgm:prSet presAssocID="{83432385-3DD7-4E39-808E-788C6FFFA59C}" presName="parentLin" presStyleCnt="0"/>
      <dgm:spPr/>
    </dgm:pt>
    <dgm:pt modelId="{77F46B4F-74E2-431A-A342-ECDE6E5C25F1}" type="pres">
      <dgm:prSet presAssocID="{83432385-3DD7-4E39-808E-788C6FFFA59C}" presName="parentLeftMargin" presStyleLbl="node1" presStyleIdx="0" presStyleCnt="1"/>
      <dgm:spPr/>
    </dgm:pt>
    <dgm:pt modelId="{346E3877-3ADF-44DB-9AD4-AFACD3D4B14F}" type="pres">
      <dgm:prSet presAssocID="{83432385-3DD7-4E39-808E-788C6FFFA59C}" presName="parentText" presStyleLbl="node1" presStyleIdx="0" presStyleCnt="1" custScaleX="142857" custScaleY="75473" custLinFactNeighborX="-45281" custLinFactNeighborY="-16142">
        <dgm:presLayoutVars>
          <dgm:chMax val="0"/>
          <dgm:bulletEnabled val="1"/>
        </dgm:presLayoutVars>
      </dgm:prSet>
      <dgm:spPr/>
    </dgm:pt>
    <dgm:pt modelId="{E67C9EB8-46FA-452E-BEB9-1CD487B2DE99}" type="pres">
      <dgm:prSet presAssocID="{83432385-3DD7-4E39-808E-788C6FFFA59C}" presName="negativeSpace" presStyleCnt="0"/>
      <dgm:spPr/>
    </dgm:pt>
    <dgm:pt modelId="{E95C280B-D0C5-48BD-9654-B21E11943D2C}" type="pres">
      <dgm:prSet presAssocID="{83432385-3DD7-4E39-808E-788C6FFFA59C}" presName="childText" presStyleLbl="conFgAcc1" presStyleIdx="0" presStyleCnt="1" custLinFactNeighborX="-1026" custLinFactNeighborY="25021">
        <dgm:presLayoutVars>
          <dgm:bulletEnabled val="1"/>
        </dgm:presLayoutVars>
      </dgm:prSet>
      <dgm:spPr/>
    </dgm:pt>
  </dgm:ptLst>
  <dgm:cxnLst>
    <dgm:cxn modelId="{09810509-F6E6-4D7F-9523-88CA375C0AF1}" type="presOf" srcId="{7E175279-ECAB-4C04-A56B-249F326826BC}" destId="{E95C280B-D0C5-48BD-9654-B21E11943D2C}" srcOrd="0" destOrd="7" presId="urn:microsoft.com/office/officeart/2005/8/layout/list1"/>
    <dgm:cxn modelId="{0CD45B09-9CD8-48F6-86BF-BC89EDA9D2E0}" type="presOf" srcId="{D346DCDC-707B-4471-AA4B-028F213CE260}" destId="{E95C280B-D0C5-48BD-9654-B21E11943D2C}" srcOrd="0" destOrd="0" presId="urn:microsoft.com/office/officeart/2005/8/layout/list1"/>
    <dgm:cxn modelId="{A30CC10B-61E6-43B9-918B-97022BC24787}" type="presOf" srcId="{1F09C815-C38C-4D98-90E0-3882ECC17E8C}" destId="{E95C280B-D0C5-48BD-9654-B21E11943D2C}" srcOrd="0" destOrd="1" presId="urn:microsoft.com/office/officeart/2005/8/layout/list1"/>
    <dgm:cxn modelId="{F9D46816-D8D5-48F4-A832-58C75D7618FE}" type="presOf" srcId="{1B223669-BA0F-41E7-94BF-FD5F11B356C9}" destId="{E95C280B-D0C5-48BD-9654-B21E11943D2C}" srcOrd="0" destOrd="8" presId="urn:microsoft.com/office/officeart/2005/8/layout/list1"/>
    <dgm:cxn modelId="{081EEE19-5E5B-411E-AD16-9D9A97CC9CA1}" type="presOf" srcId="{83432385-3DD7-4E39-808E-788C6FFFA59C}" destId="{346E3877-3ADF-44DB-9AD4-AFACD3D4B14F}" srcOrd="1" destOrd="0" presId="urn:microsoft.com/office/officeart/2005/8/layout/list1"/>
    <dgm:cxn modelId="{51D12B24-B62E-4A9E-A018-EEF52EECF5C3}" type="presOf" srcId="{07F552A1-1FC0-4F34-BE00-2A87559C9F83}" destId="{E95C280B-D0C5-48BD-9654-B21E11943D2C}" srcOrd="0" destOrd="10" presId="urn:microsoft.com/office/officeart/2005/8/layout/list1"/>
    <dgm:cxn modelId="{7D660329-3EB4-4D22-8C11-29450BEAA15C}" srcId="{83432385-3DD7-4E39-808E-788C6FFFA59C}" destId="{F568D33C-EFDC-4CE2-A6FD-C1C15C5A0200}" srcOrd="3" destOrd="0" parTransId="{B4FB02A1-17B0-48B4-9E38-3C68F8AAA962}" sibTransId="{6F556479-FAC1-4A0A-9EE4-EB19C574D64C}"/>
    <dgm:cxn modelId="{91FBD82A-0CDD-4230-8919-459CC84108F8}" srcId="{A5171077-9827-4D9E-AAB0-17AA46B91F98}" destId="{A99FF812-3ED8-4AEE-8587-84B6EC6F554D}" srcOrd="0" destOrd="0" parTransId="{3AFF256A-4790-458F-AB09-ED4863E73A02}" sibTransId="{DC97F74F-FD91-4612-8DDA-7ED89A0957E3}"/>
    <dgm:cxn modelId="{5E31342B-5938-4717-86C5-E96137E0E944}" type="presOf" srcId="{F568D33C-EFDC-4CE2-A6FD-C1C15C5A0200}" destId="{E95C280B-D0C5-48BD-9654-B21E11943D2C}" srcOrd="0" destOrd="6" presId="urn:microsoft.com/office/officeart/2005/8/layout/list1"/>
    <dgm:cxn modelId="{024FBE32-C3F6-4D19-BFCC-1511A07C3C13}" srcId="{CE501BB1-4ED4-46F2-A955-C7DE38CF81A2}" destId="{83432385-3DD7-4E39-808E-788C6FFFA59C}" srcOrd="0" destOrd="0" parTransId="{2693918E-82B3-4E9F-8DE6-9375B5D802D5}" sibTransId="{7FC62E16-8503-484E-A642-203FE45ACE95}"/>
    <dgm:cxn modelId="{EA8EA93E-CCFF-404C-9C31-70023C86FFDE}" srcId="{7E175279-ECAB-4C04-A56B-249F326826BC}" destId="{180C6C11-537B-4C42-B6D0-AC3AE5238300}" srcOrd="3" destOrd="0" parTransId="{D525BAC3-5C4D-4470-BD70-2065247109F0}" sibTransId="{C6EC5AC3-83AC-4F08-8813-4C04C08B487C}"/>
    <dgm:cxn modelId="{5F45E94A-6190-464F-B330-25FD802B14B1}" srcId="{D346DCDC-707B-4471-AA4B-028F213CE260}" destId="{6206269F-F34B-4CCB-9534-61F95D4D9D04}" srcOrd="1" destOrd="0" parTransId="{7A5FCB59-C5CD-4634-9543-3B5041E80DE4}" sibTransId="{D6740F53-5F93-4BF9-99F1-1C1F6A7225A7}"/>
    <dgm:cxn modelId="{4CFE316B-5A57-4728-9749-8584C8D47CB8}" type="presOf" srcId="{CE501BB1-4ED4-46F2-A955-C7DE38CF81A2}" destId="{E669D6F3-74D2-4F79-A4B3-002A2F3DB6DA}" srcOrd="0" destOrd="0" presId="urn:microsoft.com/office/officeart/2005/8/layout/list1"/>
    <dgm:cxn modelId="{A6EC5870-FE4D-48CF-8908-21FDDF2C7FE7}" srcId="{83432385-3DD7-4E39-808E-788C6FFFA59C}" destId="{D346DCDC-707B-4471-AA4B-028F213CE260}" srcOrd="0" destOrd="0" parTransId="{59C5957F-5F93-46FD-8419-0DCAC77AF553}" sibTransId="{3EF3F95A-B2EF-4656-841C-320C53601E61}"/>
    <dgm:cxn modelId="{7A74F871-37D9-4370-8965-36270E7E6286}" srcId="{83432385-3DD7-4E39-808E-788C6FFFA59C}" destId="{7E175279-ECAB-4C04-A56B-249F326826BC}" srcOrd="4" destOrd="0" parTransId="{B01CFCAE-D0DC-4E97-82FA-3FF2F944CBA5}" sibTransId="{132E1864-9792-4C63-A837-D19AE4DB2610}"/>
    <dgm:cxn modelId="{0E9851A1-DF7C-4890-84E9-208C6F1F65E5}" type="presOf" srcId="{180C6C11-537B-4C42-B6D0-AC3AE5238300}" destId="{E95C280B-D0C5-48BD-9654-B21E11943D2C}" srcOrd="0" destOrd="11" presId="urn:microsoft.com/office/officeart/2005/8/layout/list1"/>
    <dgm:cxn modelId="{F87C40A3-3F6A-4311-8BE2-A919D5F7EBDD}" type="presOf" srcId="{A99FF812-3ED8-4AEE-8587-84B6EC6F554D}" destId="{E95C280B-D0C5-48BD-9654-B21E11943D2C}" srcOrd="0" destOrd="5" presId="urn:microsoft.com/office/officeart/2005/8/layout/list1"/>
    <dgm:cxn modelId="{BE3600A9-8CA7-461A-A067-75A641AC3E43}" srcId="{D346DCDC-707B-4471-AA4B-028F213CE260}" destId="{1F09C815-C38C-4D98-90E0-3882ECC17E8C}" srcOrd="0" destOrd="0" parTransId="{9F6AC847-316E-4D73-A2EC-138DD161B237}" sibTransId="{AED03979-4AD1-4258-892D-AB0E5FD593D9}"/>
    <dgm:cxn modelId="{10F4E4B1-EC62-409F-B76B-DA184CA8242D}" srcId="{7E175279-ECAB-4C04-A56B-249F326826BC}" destId="{1B223669-BA0F-41E7-94BF-FD5F11B356C9}" srcOrd="0" destOrd="0" parTransId="{191CA4E6-C4AA-4BDA-B4D0-A24785D8AD84}" sibTransId="{86539DAF-0358-48FF-91FE-F91493BE2898}"/>
    <dgm:cxn modelId="{1ADADEC1-DEBF-4194-8527-3854389CB510}" srcId="{7E175279-ECAB-4C04-A56B-249F326826BC}" destId="{609B0F44-9DA0-4D38-8495-0B894CA81571}" srcOrd="1" destOrd="0" parTransId="{658C4397-1A40-4FF4-9E64-51CA4593E800}" sibTransId="{7CF565ED-FEA9-4F31-985B-59CC91F86A77}"/>
    <dgm:cxn modelId="{2C6225D0-5513-49F9-B937-79B96D9354B4}" srcId="{83432385-3DD7-4E39-808E-788C6FFFA59C}" destId="{8425417E-A668-46E1-B536-3B492604157C}" srcOrd="1" destOrd="0" parTransId="{08A6BD12-EA75-4733-B739-82DFFBF4F63E}" sibTransId="{BBC92881-9328-4FB8-9F1B-62544F83EAD3}"/>
    <dgm:cxn modelId="{F25A7CD5-9A61-4B2E-A175-DA16A7488ACA}" type="presOf" srcId="{83432385-3DD7-4E39-808E-788C6FFFA59C}" destId="{77F46B4F-74E2-431A-A342-ECDE6E5C25F1}" srcOrd="0" destOrd="0" presId="urn:microsoft.com/office/officeart/2005/8/layout/list1"/>
    <dgm:cxn modelId="{229160DD-DD93-48F9-AB8B-24AA5B67C403}" type="presOf" srcId="{A5171077-9827-4D9E-AAB0-17AA46B91F98}" destId="{E95C280B-D0C5-48BD-9654-B21E11943D2C}" srcOrd="0" destOrd="4" presId="urn:microsoft.com/office/officeart/2005/8/layout/list1"/>
    <dgm:cxn modelId="{ABF279DD-E597-4B92-8CF0-7517F19649E0}" srcId="{7E175279-ECAB-4C04-A56B-249F326826BC}" destId="{07F552A1-1FC0-4F34-BE00-2A87559C9F83}" srcOrd="2" destOrd="0" parTransId="{E7AA0DBD-0E00-484D-BB87-F9E3BA2203A7}" sibTransId="{D34FD888-BB93-4662-82BA-0DF36D35658E}"/>
    <dgm:cxn modelId="{69857CE2-6AF2-4B6D-A556-9C26D0D7AF22}" type="presOf" srcId="{6206269F-F34B-4CCB-9534-61F95D4D9D04}" destId="{E95C280B-D0C5-48BD-9654-B21E11943D2C}" srcOrd="0" destOrd="2" presId="urn:microsoft.com/office/officeart/2005/8/layout/list1"/>
    <dgm:cxn modelId="{804CF2E2-EB88-4FC8-A6A6-25C1BC1E9369}" type="presOf" srcId="{609B0F44-9DA0-4D38-8495-0B894CA81571}" destId="{E95C280B-D0C5-48BD-9654-B21E11943D2C}" srcOrd="0" destOrd="9" presId="urn:microsoft.com/office/officeart/2005/8/layout/list1"/>
    <dgm:cxn modelId="{9E1372EA-E912-4706-9838-25EFF13D428E}" type="presOf" srcId="{8425417E-A668-46E1-B536-3B492604157C}" destId="{E95C280B-D0C5-48BD-9654-B21E11943D2C}" srcOrd="0" destOrd="3" presId="urn:microsoft.com/office/officeart/2005/8/layout/list1"/>
    <dgm:cxn modelId="{847CE4F0-86BF-40B3-9876-194464B18223}" srcId="{83432385-3DD7-4E39-808E-788C6FFFA59C}" destId="{A5171077-9827-4D9E-AAB0-17AA46B91F98}" srcOrd="2" destOrd="0" parTransId="{33D47EBC-7FD8-4C4F-A303-C9D863907E18}" sibTransId="{C81ECA0C-4A39-4BDD-ABCC-D41887FEB9C6}"/>
    <dgm:cxn modelId="{B71F6FF3-2E9F-41F5-9B97-B8B6C8089D9B}" srcId="{83432385-3DD7-4E39-808E-788C6FFFA59C}" destId="{ADD9D34B-E04E-45D8-A804-6649940031A4}" srcOrd="5" destOrd="0" parTransId="{520959CF-39E3-4AE2-B39C-2CC1C0336CC8}" sibTransId="{AFFB4430-5635-4283-A86D-E8A0052C4C92}"/>
    <dgm:cxn modelId="{582EB8F8-3A4E-4A6A-B3CA-071B29B19E40}" type="presOf" srcId="{ADD9D34B-E04E-45D8-A804-6649940031A4}" destId="{E95C280B-D0C5-48BD-9654-B21E11943D2C}" srcOrd="0" destOrd="12" presId="urn:microsoft.com/office/officeart/2005/8/layout/list1"/>
    <dgm:cxn modelId="{5EE9898B-D193-489D-A694-5055F4B5D174}" type="presParOf" srcId="{E669D6F3-74D2-4F79-A4B3-002A2F3DB6DA}" destId="{70D89CB8-A15F-47FA-BD3C-8E6DBDCFE855}" srcOrd="0" destOrd="0" presId="urn:microsoft.com/office/officeart/2005/8/layout/list1"/>
    <dgm:cxn modelId="{2CFEE7E5-7BBC-4D10-90B6-6FD582E47456}" type="presParOf" srcId="{70D89CB8-A15F-47FA-BD3C-8E6DBDCFE855}" destId="{77F46B4F-74E2-431A-A342-ECDE6E5C25F1}" srcOrd="0" destOrd="0" presId="urn:microsoft.com/office/officeart/2005/8/layout/list1"/>
    <dgm:cxn modelId="{A730D145-7167-476C-8C65-15839AC71564}" type="presParOf" srcId="{70D89CB8-A15F-47FA-BD3C-8E6DBDCFE855}" destId="{346E3877-3ADF-44DB-9AD4-AFACD3D4B14F}" srcOrd="1" destOrd="0" presId="urn:microsoft.com/office/officeart/2005/8/layout/list1"/>
    <dgm:cxn modelId="{6432FCA5-51A0-4F77-9C89-1D6CA589C208}" type="presParOf" srcId="{E669D6F3-74D2-4F79-A4B3-002A2F3DB6DA}" destId="{E67C9EB8-46FA-452E-BEB9-1CD487B2DE99}" srcOrd="1" destOrd="0" presId="urn:microsoft.com/office/officeart/2005/8/layout/list1"/>
    <dgm:cxn modelId="{779883EE-4210-47D4-81E9-E00FF0FE3399}" type="presParOf" srcId="{E669D6F3-74D2-4F79-A4B3-002A2F3DB6DA}" destId="{E95C280B-D0C5-48BD-9654-B21E11943D2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92E239-CF59-410E-905A-7734076018DE}" type="doc">
      <dgm:prSet loTypeId="urn:microsoft.com/office/officeart/2016/7/layout/AccentHomeChevron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91C8D54-3105-47A7-8159-0CC72724F9BF}">
      <dgm:prSet custT="1"/>
      <dgm:spPr>
        <a:solidFill>
          <a:schemeClr val="tx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800" b="1" dirty="0">
              <a:solidFill>
                <a:schemeClr val="bg1"/>
              </a:solidFill>
              <a:effectLst/>
            </a:rPr>
            <a:t>Oct. 2019</a:t>
          </a:r>
        </a:p>
      </dgm:t>
    </dgm:pt>
    <dgm:pt modelId="{1411DE6E-DCD4-4415-A917-80ABF692C5D4}" type="parTrans" cxnId="{8697AC49-26D6-4DF7-A11C-B6C16C59BCEE}">
      <dgm:prSet/>
      <dgm:spPr/>
      <dgm:t>
        <a:bodyPr/>
        <a:lstStyle/>
        <a:p>
          <a:endParaRPr lang="en-US"/>
        </a:p>
      </dgm:t>
    </dgm:pt>
    <dgm:pt modelId="{EE758A22-CC2F-407D-B4F0-4D5A2299B322}" type="sibTrans" cxnId="{8697AC49-26D6-4DF7-A11C-B6C16C59BCEE}">
      <dgm:prSet/>
      <dgm:spPr/>
      <dgm:t>
        <a:bodyPr/>
        <a:lstStyle/>
        <a:p>
          <a:endParaRPr lang="en-US"/>
        </a:p>
      </dgm:t>
    </dgm:pt>
    <dgm:pt modelId="{867E6A20-2FE5-4FCA-A290-4C339E4FD84D}">
      <dgm:prSet custT="1"/>
      <dgm:spPr/>
      <dgm:t>
        <a:bodyPr/>
        <a:lstStyle/>
        <a:p>
          <a:pPr algn="ctr"/>
          <a:r>
            <a:rPr lang="en-US" sz="2800" b="1" dirty="0">
              <a:solidFill>
                <a:schemeClr val="bg1"/>
              </a:solidFill>
              <a:effectLst/>
            </a:rPr>
            <a:t>Entered Formal Rulemaking Process</a:t>
          </a:r>
        </a:p>
      </dgm:t>
    </dgm:pt>
    <dgm:pt modelId="{C2560AAB-3F30-43E7-837B-4F1FBEFBA0BA}" type="parTrans" cxnId="{67779842-498B-4345-8A6A-1C0D1E22070C}">
      <dgm:prSet/>
      <dgm:spPr/>
      <dgm:t>
        <a:bodyPr/>
        <a:lstStyle/>
        <a:p>
          <a:endParaRPr lang="en-US"/>
        </a:p>
      </dgm:t>
    </dgm:pt>
    <dgm:pt modelId="{97DFFF38-372F-47F4-B1A0-573CFD2BEB45}" type="sibTrans" cxnId="{67779842-498B-4345-8A6A-1C0D1E22070C}">
      <dgm:prSet/>
      <dgm:spPr/>
      <dgm:t>
        <a:bodyPr/>
        <a:lstStyle/>
        <a:p>
          <a:endParaRPr lang="en-US"/>
        </a:p>
      </dgm:t>
    </dgm:pt>
    <dgm:pt modelId="{DE6D5B15-DC5A-496C-8F63-EB6ACB05D0D4}">
      <dgm:prSet custT="1"/>
      <dgm:spPr>
        <a:solidFill>
          <a:schemeClr val="accent2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800" b="1" dirty="0">
              <a:solidFill>
                <a:schemeClr val="bg1"/>
              </a:solidFill>
              <a:effectLst/>
            </a:rPr>
            <a:t>Early 2020</a:t>
          </a:r>
        </a:p>
      </dgm:t>
    </dgm:pt>
    <dgm:pt modelId="{1F0DB249-62B5-48F0-8941-31098DFC6E7B}" type="parTrans" cxnId="{EA596F99-AB6B-472D-BC9E-353BB2957307}">
      <dgm:prSet/>
      <dgm:spPr/>
      <dgm:t>
        <a:bodyPr/>
        <a:lstStyle/>
        <a:p>
          <a:endParaRPr lang="en-US"/>
        </a:p>
      </dgm:t>
    </dgm:pt>
    <dgm:pt modelId="{25559B95-33E5-4BB0-A6E8-5425DECED811}" type="sibTrans" cxnId="{EA596F99-AB6B-472D-BC9E-353BB2957307}">
      <dgm:prSet/>
      <dgm:spPr/>
      <dgm:t>
        <a:bodyPr/>
        <a:lstStyle/>
        <a:p>
          <a:endParaRPr lang="en-US"/>
        </a:p>
      </dgm:t>
    </dgm:pt>
    <dgm:pt modelId="{C3328970-153C-42DF-859C-AB22F6952EE7}">
      <dgm:prSet custT="1"/>
      <dgm:spPr/>
      <dgm:t>
        <a:bodyPr/>
        <a:lstStyle/>
        <a:p>
          <a:pPr algn="ctr"/>
          <a:r>
            <a:rPr lang="en-US" sz="2800" b="1" dirty="0">
              <a:solidFill>
                <a:schemeClr val="bg1"/>
              </a:solidFill>
              <a:effectLst/>
            </a:rPr>
            <a:t>Adoption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800" b="1" dirty="0">
              <a:solidFill>
                <a:schemeClr val="bg1"/>
              </a:solidFill>
              <a:effectLst/>
            </a:rPr>
            <a:t>Hearing</a:t>
          </a:r>
        </a:p>
      </dgm:t>
    </dgm:pt>
    <dgm:pt modelId="{4828D3AA-C032-4378-8695-07B1124BD4D8}" type="parTrans" cxnId="{07B5D602-32AD-4963-A1F0-5D18710FE5B4}">
      <dgm:prSet/>
      <dgm:spPr/>
      <dgm:t>
        <a:bodyPr/>
        <a:lstStyle/>
        <a:p>
          <a:endParaRPr lang="en-US"/>
        </a:p>
      </dgm:t>
    </dgm:pt>
    <dgm:pt modelId="{BA26BB78-D3B7-473D-9C8C-F2668C288D8C}" type="sibTrans" cxnId="{07B5D602-32AD-4963-A1F0-5D18710FE5B4}">
      <dgm:prSet/>
      <dgm:spPr/>
      <dgm:t>
        <a:bodyPr/>
        <a:lstStyle/>
        <a:p>
          <a:endParaRPr lang="en-US"/>
        </a:p>
      </dgm:t>
    </dgm:pt>
    <dgm:pt modelId="{82FF3E3E-9AA4-4450-854F-022E271254B5}">
      <dgm:prSet custT="1"/>
      <dgm:spPr>
        <a:solidFill>
          <a:srgbClr val="346ECC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800" b="1" dirty="0">
              <a:solidFill>
                <a:schemeClr val="bg1"/>
              </a:solidFill>
              <a:effectLst/>
            </a:rPr>
            <a:t>July 1, 2020</a:t>
          </a:r>
        </a:p>
      </dgm:t>
    </dgm:pt>
    <dgm:pt modelId="{69941126-2D5D-44BA-88DC-2B2D2376DF9D}" type="parTrans" cxnId="{6ACEFE1C-7CDF-4E25-A65A-200DB2FC9720}">
      <dgm:prSet/>
      <dgm:spPr/>
      <dgm:t>
        <a:bodyPr/>
        <a:lstStyle/>
        <a:p>
          <a:endParaRPr lang="en-US"/>
        </a:p>
      </dgm:t>
    </dgm:pt>
    <dgm:pt modelId="{8014C348-27D5-4D8D-89A7-4EBA3309E1C6}" type="sibTrans" cxnId="{6ACEFE1C-7CDF-4E25-A65A-200DB2FC9720}">
      <dgm:prSet/>
      <dgm:spPr/>
      <dgm:t>
        <a:bodyPr/>
        <a:lstStyle/>
        <a:p>
          <a:endParaRPr lang="en-US"/>
        </a:p>
      </dgm:t>
    </dgm:pt>
    <dgm:pt modelId="{A77ABB08-C1DB-4181-8AEB-BFC60B7F6F5A}">
      <dgm:prSet custT="1"/>
      <dgm:spPr/>
      <dgm:t>
        <a:bodyPr/>
        <a:lstStyle/>
        <a:p>
          <a:pPr algn="ctr"/>
          <a:r>
            <a:rPr lang="en-US" sz="2800" b="1" dirty="0">
              <a:solidFill>
                <a:schemeClr val="bg1"/>
              </a:solidFill>
              <a:effectLst/>
            </a:rPr>
            <a:t>Target Effective Date of Regulations </a:t>
          </a:r>
        </a:p>
      </dgm:t>
    </dgm:pt>
    <dgm:pt modelId="{E6A7AB14-BFDA-47E4-8756-2D55D47F8A20}" type="parTrans" cxnId="{9D685CB3-EF50-4B1C-B908-7D0264019656}">
      <dgm:prSet/>
      <dgm:spPr/>
      <dgm:t>
        <a:bodyPr/>
        <a:lstStyle/>
        <a:p>
          <a:endParaRPr lang="en-US"/>
        </a:p>
      </dgm:t>
    </dgm:pt>
    <dgm:pt modelId="{4A7E0C57-D724-4E07-9D84-146AB2914B0E}" type="sibTrans" cxnId="{9D685CB3-EF50-4B1C-B908-7D0264019656}">
      <dgm:prSet/>
      <dgm:spPr/>
      <dgm:t>
        <a:bodyPr/>
        <a:lstStyle/>
        <a:p>
          <a:endParaRPr lang="en-US"/>
        </a:p>
      </dgm:t>
    </dgm:pt>
    <dgm:pt modelId="{341F7FAF-5D49-4517-A7F2-5F4EB6A126C7}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800" b="1" dirty="0">
              <a:solidFill>
                <a:schemeClr val="bg1"/>
              </a:solidFill>
            </a:rPr>
            <a:t>Dec. 18, 2019</a:t>
          </a:r>
        </a:p>
      </dgm:t>
    </dgm:pt>
    <dgm:pt modelId="{1893DE0D-4F05-491C-A589-588E9DC1B588}" type="parTrans" cxnId="{F05EA307-281D-476C-9EBF-2F78FD9D3D4A}">
      <dgm:prSet/>
      <dgm:spPr/>
      <dgm:t>
        <a:bodyPr/>
        <a:lstStyle/>
        <a:p>
          <a:endParaRPr lang="en-US"/>
        </a:p>
      </dgm:t>
    </dgm:pt>
    <dgm:pt modelId="{89A62CFD-FD98-4404-9BFA-B7D9430C1072}" type="sibTrans" cxnId="{F05EA307-281D-476C-9EBF-2F78FD9D3D4A}">
      <dgm:prSet/>
      <dgm:spPr/>
      <dgm:t>
        <a:bodyPr/>
        <a:lstStyle/>
        <a:p>
          <a:endParaRPr lang="en-US"/>
        </a:p>
      </dgm:t>
    </dgm:pt>
    <dgm:pt modelId="{4321F536-21C8-407A-B1C3-9FE7BC16E531}" type="pres">
      <dgm:prSet presAssocID="{D492E239-CF59-410E-905A-7734076018DE}" presName="Name0" presStyleCnt="0">
        <dgm:presLayoutVars>
          <dgm:animLvl val="lvl"/>
          <dgm:resizeHandles val="exact"/>
        </dgm:presLayoutVars>
      </dgm:prSet>
      <dgm:spPr/>
    </dgm:pt>
    <dgm:pt modelId="{A249D1B0-E03A-4A6E-AB9E-C00865D0D384}" type="pres">
      <dgm:prSet presAssocID="{291C8D54-3105-47A7-8159-0CC72724F9BF}" presName="composite" presStyleCnt="0"/>
      <dgm:spPr/>
    </dgm:pt>
    <dgm:pt modelId="{BA392D49-1053-4580-9476-D1DAD70B5904}" type="pres">
      <dgm:prSet presAssocID="{291C8D54-3105-47A7-8159-0CC72724F9BF}" presName="L" presStyleLbl="solidFgAcc1" presStyleIdx="0" presStyleCnt="4">
        <dgm:presLayoutVars>
          <dgm:chMax val="0"/>
          <dgm:chPref val="0"/>
        </dgm:presLayoutVars>
      </dgm:prSet>
      <dgm:spPr>
        <a:ln>
          <a:solidFill>
            <a:schemeClr val="bg1"/>
          </a:solidFill>
        </a:ln>
      </dgm:spPr>
    </dgm:pt>
    <dgm:pt modelId="{774F7B0E-C298-425F-92AD-36089E1CD071}" type="pres">
      <dgm:prSet presAssocID="{291C8D54-3105-47A7-8159-0CC72724F9BF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C0A8AFA3-B9E6-4E88-B930-38285D6E2689}" type="pres">
      <dgm:prSet presAssocID="{291C8D54-3105-47A7-8159-0CC72724F9BF}" presName="desTx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90D9FA8B-81E5-43B4-810A-CA30F9AA0B08}" type="pres">
      <dgm:prSet presAssocID="{291C8D54-3105-47A7-8159-0CC72724F9BF}" presName="EmptyPlaceHolder" presStyleCnt="0"/>
      <dgm:spPr/>
    </dgm:pt>
    <dgm:pt modelId="{617B9A37-11EA-496B-869E-3E5DF7A3D764}" type="pres">
      <dgm:prSet presAssocID="{EE758A22-CC2F-407D-B4F0-4D5A2299B322}" presName="space" presStyleCnt="0"/>
      <dgm:spPr/>
    </dgm:pt>
    <dgm:pt modelId="{26219F57-88EB-4DD7-8BBC-408C5162BC2A}" type="pres">
      <dgm:prSet presAssocID="{341F7FAF-5D49-4517-A7F2-5F4EB6A126C7}" presName="composite" presStyleCnt="0"/>
      <dgm:spPr/>
    </dgm:pt>
    <dgm:pt modelId="{E1CA2D88-9A3A-4444-B8C4-4796598C6DD0}" type="pres">
      <dgm:prSet presAssocID="{341F7FAF-5D49-4517-A7F2-5F4EB6A126C7}" presName="L" presStyleLbl="solidFgAcc1" presStyleIdx="1" presStyleCnt="4">
        <dgm:presLayoutVars>
          <dgm:chMax val="0"/>
          <dgm:chPref val="0"/>
        </dgm:presLayoutVars>
      </dgm:prSet>
      <dgm:spPr>
        <a:ln>
          <a:solidFill>
            <a:schemeClr val="bg1"/>
          </a:solidFill>
        </a:ln>
      </dgm:spPr>
    </dgm:pt>
    <dgm:pt modelId="{9533DCB5-2BED-423E-A35D-AC7B35FBBD89}" type="pres">
      <dgm:prSet presAssocID="{341F7FAF-5D49-4517-A7F2-5F4EB6A126C7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9A64732C-363D-4042-B446-B91DB23D73A6}" type="pres">
      <dgm:prSet presAssocID="{341F7FAF-5D49-4517-A7F2-5F4EB6A126C7}" presName="desTx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E80F5F8D-429B-4BF2-94BB-DCFD9E508180}" type="pres">
      <dgm:prSet presAssocID="{341F7FAF-5D49-4517-A7F2-5F4EB6A126C7}" presName="EmptyPlaceHolder" presStyleCnt="0"/>
      <dgm:spPr/>
    </dgm:pt>
    <dgm:pt modelId="{AA4AAA37-5744-44C6-8B69-DAA12B590694}" type="pres">
      <dgm:prSet presAssocID="{89A62CFD-FD98-4404-9BFA-B7D9430C1072}" presName="space" presStyleCnt="0"/>
      <dgm:spPr/>
    </dgm:pt>
    <dgm:pt modelId="{45FD6889-7090-43A5-A4F7-8E1C0ED8CEB8}" type="pres">
      <dgm:prSet presAssocID="{DE6D5B15-DC5A-496C-8F63-EB6ACB05D0D4}" presName="composite" presStyleCnt="0"/>
      <dgm:spPr/>
    </dgm:pt>
    <dgm:pt modelId="{06834084-1440-43F8-91A0-93673AF58EBE}" type="pres">
      <dgm:prSet presAssocID="{DE6D5B15-DC5A-496C-8F63-EB6ACB05D0D4}" presName="L" presStyleLbl="solidFgAcc1" presStyleIdx="2" presStyleCnt="4">
        <dgm:presLayoutVars>
          <dgm:chMax val="0"/>
          <dgm:chPref val="0"/>
        </dgm:presLayoutVars>
      </dgm:prSet>
      <dgm:spPr>
        <a:ln>
          <a:solidFill>
            <a:schemeClr val="bg1"/>
          </a:solidFill>
        </a:ln>
      </dgm:spPr>
    </dgm:pt>
    <dgm:pt modelId="{98165BC1-2896-4098-BEC8-5039044D3BE5}" type="pres">
      <dgm:prSet presAssocID="{DE6D5B15-DC5A-496C-8F63-EB6ACB05D0D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34BDF824-D8E8-41D2-A280-EC858B4E46DF}" type="pres">
      <dgm:prSet presAssocID="{DE6D5B15-DC5A-496C-8F63-EB6ACB05D0D4}" presName="desTx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0DA8330E-76E6-4F84-9523-614C91076A39}" type="pres">
      <dgm:prSet presAssocID="{DE6D5B15-DC5A-496C-8F63-EB6ACB05D0D4}" presName="EmptyPlaceHolder" presStyleCnt="0"/>
      <dgm:spPr/>
    </dgm:pt>
    <dgm:pt modelId="{9350CF4B-B829-4E1D-BED1-66DFD85902B9}" type="pres">
      <dgm:prSet presAssocID="{25559B95-33E5-4BB0-A6E8-5425DECED811}" presName="space" presStyleCnt="0"/>
      <dgm:spPr/>
    </dgm:pt>
    <dgm:pt modelId="{0CEF01FC-0F45-4530-9F43-404F645F1654}" type="pres">
      <dgm:prSet presAssocID="{82FF3E3E-9AA4-4450-854F-022E271254B5}" presName="composite" presStyleCnt="0"/>
      <dgm:spPr/>
    </dgm:pt>
    <dgm:pt modelId="{0969260D-C8ED-4BA3-8777-1858D3F95744}" type="pres">
      <dgm:prSet presAssocID="{82FF3E3E-9AA4-4450-854F-022E271254B5}" presName="L" presStyleLbl="solidFgAcc1" presStyleIdx="3" presStyleCnt="4">
        <dgm:presLayoutVars>
          <dgm:chMax val="0"/>
          <dgm:chPref val="0"/>
        </dgm:presLayoutVars>
      </dgm:prSet>
      <dgm:spPr>
        <a:ln>
          <a:solidFill>
            <a:schemeClr val="bg1"/>
          </a:solidFill>
        </a:ln>
      </dgm:spPr>
    </dgm:pt>
    <dgm:pt modelId="{75D57B1A-61CF-4C46-A902-197BA5AC0FE1}" type="pres">
      <dgm:prSet presAssocID="{82FF3E3E-9AA4-4450-854F-022E271254B5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01424A27-4BD0-4D81-BBD0-2CA5A8578378}" type="pres">
      <dgm:prSet presAssocID="{82FF3E3E-9AA4-4450-854F-022E271254B5}" presName="desTx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5F107A7E-96BF-48E6-B8F2-9B181E5C6E6B}" type="pres">
      <dgm:prSet presAssocID="{82FF3E3E-9AA4-4450-854F-022E271254B5}" presName="EmptyPlaceHolder" presStyleCnt="0"/>
      <dgm:spPr/>
    </dgm:pt>
  </dgm:ptLst>
  <dgm:cxnLst>
    <dgm:cxn modelId="{07B5D602-32AD-4963-A1F0-5D18710FE5B4}" srcId="{DE6D5B15-DC5A-496C-8F63-EB6ACB05D0D4}" destId="{C3328970-153C-42DF-859C-AB22F6952EE7}" srcOrd="0" destOrd="0" parTransId="{4828D3AA-C032-4378-8695-07B1124BD4D8}" sibTransId="{BA26BB78-D3B7-473D-9C8C-F2668C288D8C}"/>
    <dgm:cxn modelId="{F05EA307-281D-476C-9EBF-2F78FD9D3D4A}" srcId="{D492E239-CF59-410E-905A-7734076018DE}" destId="{341F7FAF-5D49-4517-A7F2-5F4EB6A126C7}" srcOrd="1" destOrd="0" parTransId="{1893DE0D-4F05-491C-A589-588E9DC1B588}" sibTransId="{89A62CFD-FD98-4404-9BFA-B7D9430C1072}"/>
    <dgm:cxn modelId="{50B9A60C-A978-4C53-AE30-EA2CDC9DFEB1}" type="presOf" srcId="{D492E239-CF59-410E-905A-7734076018DE}" destId="{4321F536-21C8-407A-B1C3-9FE7BC16E531}" srcOrd="0" destOrd="0" presId="urn:microsoft.com/office/officeart/2016/7/layout/AccentHomeChevronProcess"/>
    <dgm:cxn modelId="{6ACEFE1C-7CDF-4E25-A65A-200DB2FC9720}" srcId="{D492E239-CF59-410E-905A-7734076018DE}" destId="{82FF3E3E-9AA4-4450-854F-022E271254B5}" srcOrd="3" destOrd="0" parTransId="{69941126-2D5D-44BA-88DC-2B2D2376DF9D}" sibTransId="{8014C348-27D5-4D8D-89A7-4EBA3309E1C6}"/>
    <dgm:cxn modelId="{2198531F-2002-401F-AA37-C5DF46407246}" type="presOf" srcId="{DE6D5B15-DC5A-496C-8F63-EB6ACB05D0D4}" destId="{98165BC1-2896-4098-BEC8-5039044D3BE5}" srcOrd="0" destOrd="0" presId="urn:microsoft.com/office/officeart/2016/7/layout/AccentHomeChevronProcess"/>
    <dgm:cxn modelId="{B5796A5D-FBC2-4E96-A005-D8D2733802CF}" type="presOf" srcId="{867E6A20-2FE5-4FCA-A290-4C339E4FD84D}" destId="{C0A8AFA3-B9E6-4E88-B930-38285D6E2689}" srcOrd="0" destOrd="0" presId="urn:microsoft.com/office/officeart/2016/7/layout/AccentHomeChevronProcess"/>
    <dgm:cxn modelId="{67779842-498B-4345-8A6A-1C0D1E22070C}" srcId="{291C8D54-3105-47A7-8159-0CC72724F9BF}" destId="{867E6A20-2FE5-4FCA-A290-4C339E4FD84D}" srcOrd="0" destOrd="0" parTransId="{C2560AAB-3F30-43E7-837B-4F1FBEFBA0BA}" sibTransId="{97DFFF38-372F-47F4-B1A0-573CFD2BEB45}"/>
    <dgm:cxn modelId="{8697AC49-26D6-4DF7-A11C-B6C16C59BCEE}" srcId="{D492E239-CF59-410E-905A-7734076018DE}" destId="{291C8D54-3105-47A7-8159-0CC72724F9BF}" srcOrd="0" destOrd="0" parTransId="{1411DE6E-DCD4-4415-A917-80ABF692C5D4}" sibTransId="{EE758A22-CC2F-407D-B4F0-4D5A2299B322}"/>
    <dgm:cxn modelId="{7C71856A-3685-4C20-A4B9-F50E77EDAFF2}" type="presOf" srcId="{341F7FAF-5D49-4517-A7F2-5F4EB6A126C7}" destId="{9533DCB5-2BED-423E-A35D-AC7B35FBBD89}" srcOrd="0" destOrd="0" presId="urn:microsoft.com/office/officeart/2016/7/layout/AccentHomeChevronProcess"/>
    <dgm:cxn modelId="{293A7071-0F17-4646-B251-C0B82E511414}" type="presOf" srcId="{291C8D54-3105-47A7-8159-0CC72724F9BF}" destId="{774F7B0E-C298-425F-92AD-36089E1CD071}" srcOrd="0" destOrd="0" presId="urn:microsoft.com/office/officeart/2016/7/layout/AccentHomeChevronProcess"/>
    <dgm:cxn modelId="{A9D53175-0689-403D-8D22-B201E9A0A7A4}" type="presOf" srcId="{A77ABB08-C1DB-4181-8AEB-BFC60B7F6F5A}" destId="{01424A27-4BD0-4D81-BBD0-2CA5A8578378}" srcOrd="0" destOrd="0" presId="urn:microsoft.com/office/officeart/2016/7/layout/AccentHomeChevronProcess"/>
    <dgm:cxn modelId="{4C00288A-BDB7-4732-903D-48E22BD267E2}" type="presOf" srcId="{82FF3E3E-9AA4-4450-854F-022E271254B5}" destId="{75D57B1A-61CF-4C46-A902-197BA5AC0FE1}" srcOrd="0" destOrd="0" presId="urn:microsoft.com/office/officeart/2016/7/layout/AccentHomeChevronProcess"/>
    <dgm:cxn modelId="{EA596F99-AB6B-472D-BC9E-353BB2957307}" srcId="{D492E239-CF59-410E-905A-7734076018DE}" destId="{DE6D5B15-DC5A-496C-8F63-EB6ACB05D0D4}" srcOrd="2" destOrd="0" parTransId="{1F0DB249-62B5-48F0-8941-31098DFC6E7B}" sibTransId="{25559B95-33E5-4BB0-A6E8-5425DECED811}"/>
    <dgm:cxn modelId="{9D685CB3-EF50-4B1C-B908-7D0264019656}" srcId="{82FF3E3E-9AA4-4450-854F-022E271254B5}" destId="{A77ABB08-C1DB-4181-8AEB-BFC60B7F6F5A}" srcOrd="0" destOrd="0" parTransId="{E6A7AB14-BFDA-47E4-8756-2D55D47F8A20}" sibTransId="{4A7E0C57-D724-4E07-9D84-146AB2914B0E}"/>
    <dgm:cxn modelId="{4B55CFBE-D489-4837-84F7-91D97EAA7158}" type="presOf" srcId="{C3328970-153C-42DF-859C-AB22F6952EE7}" destId="{34BDF824-D8E8-41D2-A280-EC858B4E46DF}" srcOrd="0" destOrd="0" presId="urn:microsoft.com/office/officeart/2016/7/layout/AccentHomeChevronProcess"/>
    <dgm:cxn modelId="{753E9870-ACD8-4543-8246-68599425658D}" type="presParOf" srcId="{4321F536-21C8-407A-B1C3-9FE7BC16E531}" destId="{A249D1B0-E03A-4A6E-AB9E-C00865D0D384}" srcOrd="0" destOrd="0" presId="urn:microsoft.com/office/officeart/2016/7/layout/AccentHomeChevronProcess"/>
    <dgm:cxn modelId="{A81A5491-E15E-4E35-8DF5-47DFFDB2137D}" type="presParOf" srcId="{A249D1B0-E03A-4A6E-AB9E-C00865D0D384}" destId="{BA392D49-1053-4580-9476-D1DAD70B5904}" srcOrd="0" destOrd="0" presId="urn:microsoft.com/office/officeart/2016/7/layout/AccentHomeChevronProcess"/>
    <dgm:cxn modelId="{7C3EB45A-2EC4-4DCA-B560-ED5DD8B1B4AC}" type="presParOf" srcId="{A249D1B0-E03A-4A6E-AB9E-C00865D0D384}" destId="{774F7B0E-C298-425F-92AD-36089E1CD071}" srcOrd="1" destOrd="0" presId="urn:microsoft.com/office/officeart/2016/7/layout/AccentHomeChevronProcess"/>
    <dgm:cxn modelId="{9CA9F7D0-AA81-4F29-A4C8-63AE8AAC0216}" type="presParOf" srcId="{A249D1B0-E03A-4A6E-AB9E-C00865D0D384}" destId="{C0A8AFA3-B9E6-4E88-B930-38285D6E2689}" srcOrd="2" destOrd="0" presId="urn:microsoft.com/office/officeart/2016/7/layout/AccentHomeChevronProcess"/>
    <dgm:cxn modelId="{837CE4C1-55A7-4166-B096-95F8277722C0}" type="presParOf" srcId="{A249D1B0-E03A-4A6E-AB9E-C00865D0D384}" destId="{90D9FA8B-81E5-43B4-810A-CA30F9AA0B08}" srcOrd="3" destOrd="0" presId="urn:microsoft.com/office/officeart/2016/7/layout/AccentHomeChevronProcess"/>
    <dgm:cxn modelId="{E9FE5A5C-2227-4C79-98D5-D94923C54D29}" type="presParOf" srcId="{4321F536-21C8-407A-B1C3-9FE7BC16E531}" destId="{617B9A37-11EA-496B-869E-3E5DF7A3D764}" srcOrd="1" destOrd="0" presId="urn:microsoft.com/office/officeart/2016/7/layout/AccentHomeChevronProcess"/>
    <dgm:cxn modelId="{CA87CD9A-5C52-4413-ACFF-A9CC911BB162}" type="presParOf" srcId="{4321F536-21C8-407A-B1C3-9FE7BC16E531}" destId="{26219F57-88EB-4DD7-8BBC-408C5162BC2A}" srcOrd="2" destOrd="0" presId="urn:microsoft.com/office/officeart/2016/7/layout/AccentHomeChevronProcess"/>
    <dgm:cxn modelId="{73D05EBA-34E6-47C5-ACD2-D3654E830468}" type="presParOf" srcId="{26219F57-88EB-4DD7-8BBC-408C5162BC2A}" destId="{E1CA2D88-9A3A-4444-B8C4-4796598C6DD0}" srcOrd="0" destOrd="0" presId="urn:microsoft.com/office/officeart/2016/7/layout/AccentHomeChevronProcess"/>
    <dgm:cxn modelId="{FF07F4D6-C952-4F01-8CC2-47D83D5A73AF}" type="presParOf" srcId="{26219F57-88EB-4DD7-8BBC-408C5162BC2A}" destId="{9533DCB5-2BED-423E-A35D-AC7B35FBBD89}" srcOrd="1" destOrd="0" presId="urn:microsoft.com/office/officeart/2016/7/layout/AccentHomeChevronProcess"/>
    <dgm:cxn modelId="{6AE0489B-673F-4663-8C08-C6068A8AD8D4}" type="presParOf" srcId="{26219F57-88EB-4DD7-8BBC-408C5162BC2A}" destId="{9A64732C-363D-4042-B446-B91DB23D73A6}" srcOrd="2" destOrd="0" presId="urn:microsoft.com/office/officeart/2016/7/layout/AccentHomeChevronProcess"/>
    <dgm:cxn modelId="{806EA944-912D-4A11-97D2-DB511AA1D96B}" type="presParOf" srcId="{26219F57-88EB-4DD7-8BBC-408C5162BC2A}" destId="{E80F5F8D-429B-4BF2-94BB-DCFD9E508180}" srcOrd="3" destOrd="0" presId="urn:microsoft.com/office/officeart/2016/7/layout/AccentHomeChevronProcess"/>
    <dgm:cxn modelId="{DA5C0AA9-7DFE-405E-8176-6B8E7F805602}" type="presParOf" srcId="{4321F536-21C8-407A-B1C3-9FE7BC16E531}" destId="{AA4AAA37-5744-44C6-8B69-DAA12B590694}" srcOrd="3" destOrd="0" presId="urn:microsoft.com/office/officeart/2016/7/layout/AccentHomeChevronProcess"/>
    <dgm:cxn modelId="{0C309F62-D9F9-45F6-99CE-58C6D65A80AE}" type="presParOf" srcId="{4321F536-21C8-407A-B1C3-9FE7BC16E531}" destId="{45FD6889-7090-43A5-A4F7-8E1C0ED8CEB8}" srcOrd="4" destOrd="0" presId="urn:microsoft.com/office/officeart/2016/7/layout/AccentHomeChevronProcess"/>
    <dgm:cxn modelId="{C364B9B3-D88E-4EA2-84B0-C9DB641165E0}" type="presParOf" srcId="{45FD6889-7090-43A5-A4F7-8E1C0ED8CEB8}" destId="{06834084-1440-43F8-91A0-93673AF58EBE}" srcOrd="0" destOrd="0" presId="urn:microsoft.com/office/officeart/2016/7/layout/AccentHomeChevronProcess"/>
    <dgm:cxn modelId="{308EA19E-8C35-48E7-AAFA-2963EE4559A6}" type="presParOf" srcId="{45FD6889-7090-43A5-A4F7-8E1C0ED8CEB8}" destId="{98165BC1-2896-4098-BEC8-5039044D3BE5}" srcOrd="1" destOrd="0" presId="urn:microsoft.com/office/officeart/2016/7/layout/AccentHomeChevronProcess"/>
    <dgm:cxn modelId="{A773D1C2-240D-49E3-854E-D40BB8C6C532}" type="presParOf" srcId="{45FD6889-7090-43A5-A4F7-8E1C0ED8CEB8}" destId="{34BDF824-D8E8-41D2-A280-EC858B4E46DF}" srcOrd="2" destOrd="0" presId="urn:microsoft.com/office/officeart/2016/7/layout/AccentHomeChevronProcess"/>
    <dgm:cxn modelId="{C19E8EC2-E23C-4868-B9C9-AAA53767F090}" type="presParOf" srcId="{45FD6889-7090-43A5-A4F7-8E1C0ED8CEB8}" destId="{0DA8330E-76E6-4F84-9523-614C91076A39}" srcOrd="3" destOrd="0" presId="urn:microsoft.com/office/officeart/2016/7/layout/AccentHomeChevronProcess"/>
    <dgm:cxn modelId="{A3FCD4F9-742E-4B87-AB5F-51951F65556F}" type="presParOf" srcId="{4321F536-21C8-407A-B1C3-9FE7BC16E531}" destId="{9350CF4B-B829-4E1D-BED1-66DFD85902B9}" srcOrd="5" destOrd="0" presId="urn:microsoft.com/office/officeart/2016/7/layout/AccentHomeChevronProcess"/>
    <dgm:cxn modelId="{6DDD9F5C-18BE-43A0-A6B1-05EE8352BA92}" type="presParOf" srcId="{4321F536-21C8-407A-B1C3-9FE7BC16E531}" destId="{0CEF01FC-0F45-4530-9F43-404F645F1654}" srcOrd="6" destOrd="0" presId="urn:microsoft.com/office/officeart/2016/7/layout/AccentHomeChevronProcess"/>
    <dgm:cxn modelId="{5330BADC-FA7C-4AC6-B191-E1CA1670B0CA}" type="presParOf" srcId="{0CEF01FC-0F45-4530-9F43-404F645F1654}" destId="{0969260D-C8ED-4BA3-8777-1858D3F95744}" srcOrd="0" destOrd="0" presId="urn:microsoft.com/office/officeart/2016/7/layout/AccentHomeChevronProcess"/>
    <dgm:cxn modelId="{736AC97F-D47A-4E30-9F5A-96B8A26DA204}" type="presParOf" srcId="{0CEF01FC-0F45-4530-9F43-404F645F1654}" destId="{75D57B1A-61CF-4C46-A902-197BA5AC0FE1}" srcOrd="1" destOrd="0" presId="urn:microsoft.com/office/officeart/2016/7/layout/AccentHomeChevronProcess"/>
    <dgm:cxn modelId="{9B1C78E2-457C-417B-9B45-8256EE0ED5D3}" type="presParOf" srcId="{0CEF01FC-0F45-4530-9F43-404F645F1654}" destId="{01424A27-4BD0-4D81-BBD0-2CA5A8578378}" srcOrd="2" destOrd="0" presId="urn:microsoft.com/office/officeart/2016/7/layout/AccentHomeChevronProcess"/>
    <dgm:cxn modelId="{8C5CA8BD-75F9-4801-8F37-5A79171B795C}" type="presParOf" srcId="{0CEF01FC-0F45-4530-9F43-404F645F1654}" destId="{5F107A7E-96BF-48E6-B8F2-9B181E5C6E6B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CB1C18-D783-4842-AAFE-BE3079A42176}">
      <dsp:nvSpPr>
        <dsp:cNvPr id="0" name=""/>
        <dsp:cNvSpPr/>
      </dsp:nvSpPr>
      <dsp:spPr>
        <a:xfrm>
          <a:off x="0" y="2687"/>
          <a:ext cx="694258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A36A75-C90D-4138-AE15-53CE0507F9B2}">
      <dsp:nvSpPr>
        <dsp:cNvPr id="0" name=""/>
        <dsp:cNvSpPr/>
      </dsp:nvSpPr>
      <dsp:spPr>
        <a:xfrm>
          <a:off x="0" y="2687"/>
          <a:ext cx="6942582" cy="1833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ELAP was established in the Environmental Laboratory Accreditation Act, 1988</a:t>
          </a:r>
        </a:p>
      </dsp:txBody>
      <dsp:txXfrm>
        <a:off x="0" y="2687"/>
        <a:ext cx="6942582" cy="1833104"/>
      </dsp:txXfrm>
    </dsp:sp>
    <dsp:sp modelId="{1E21A9AF-2F11-427A-9B44-CAB9620E9D72}">
      <dsp:nvSpPr>
        <dsp:cNvPr id="0" name=""/>
        <dsp:cNvSpPr/>
      </dsp:nvSpPr>
      <dsp:spPr>
        <a:xfrm>
          <a:off x="0" y="1835791"/>
          <a:ext cx="694258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D2B615-4E86-414A-B092-3FDF9AC49389}">
      <dsp:nvSpPr>
        <dsp:cNvPr id="0" name=""/>
        <dsp:cNvSpPr/>
      </dsp:nvSpPr>
      <dsp:spPr>
        <a:xfrm>
          <a:off x="0" y="1835791"/>
          <a:ext cx="6942582" cy="1833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ELAP accreditation required to perform analyses for regulatory programs in California </a:t>
          </a:r>
        </a:p>
      </dsp:txBody>
      <dsp:txXfrm>
        <a:off x="0" y="1835791"/>
        <a:ext cx="6942582" cy="1833104"/>
      </dsp:txXfrm>
    </dsp:sp>
    <dsp:sp modelId="{95520D3B-7A26-4DFD-BAFA-FF422C359068}">
      <dsp:nvSpPr>
        <dsp:cNvPr id="0" name=""/>
        <dsp:cNvSpPr/>
      </dsp:nvSpPr>
      <dsp:spPr>
        <a:xfrm>
          <a:off x="0" y="3668896"/>
          <a:ext cx="694258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B62C0A-7B73-4855-9B68-79BB8F06CCEF}">
      <dsp:nvSpPr>
        <dsp:cNvPr id="0" name=""/>
        <dsp:cNvSpPr/>
      </dsp:nvSpPr>
      <dsp:spPr>
        <a:xfrm>
          <a:off x="0" y="3668896"/>
          <a:ext cx="6942582" cy="1833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685 Environmental Laboratories are accredited by ELAP</a:t>
          </a:r>
        </a:p>
      </dsp:txBody>
      <dsp:txXfrm>
        <a:off x="0" y="3668896"/>
        <a:ext cx="6942582" cy="18331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376A4-23CF-40CF-BFDC-FBA61BCC0D07}">
      <dsp:nvSpPr>
        <dsp:cNvPr id="0" name=""/>
        <dsp:cNvSpPr/>
      </dsp:nvSpPr>
      <dsp:spPr>
        <a:xfrm>
          <a:off x="0" y="582"/>
          <a:ext cx="10131425" cy="136322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958336-4DE3-4095-98A7-F32FAA6474AC}">
      <dsp:nvSpPr>
        <dsp:cNvPr id="0" name=""/>
        <dsp:cNvSpPr/>
      </dsp:nvSpPr>
      <dsp:spPr>
        <a:xfrm>
          <a:off x="284224" y="178665"/>
          <a:ext cx="1006077" cy="10070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4BF7AC-376F-4D3C-944E-31A11662CFFD}">
      <dsp:nvSpPr>
        <dsp:cNvPr id="0" name=""/>
        <dsp:cNvSpPr/>
      </dsp:nvSpPr>
      <dsp:spPr>
        <a:xfrm>
          <a:off x="1574526" y="582"/>
          <a:ext cx="8556898" cy="1363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275" tIns="144275" rIns="144275" bIns="144275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The laboratory is competent to produce environmental data of known and documented quality.</a:t>
          </a:r>
        </a:p>
      </dsp:txBody>
      <dsp:txXfrm>
        <a:off x="1574526" y="582"/>
        <a:ext cx="8556898" cy="1363226"/>
      </dsp:txXfrm>
    </dsp:sp>
    <dsp:sp modelId="{9BB1D7CE-FB11-4831-A6C3-EEF0C47AED0D}">
      <dsp:nvSpPr>
        <dsp:cNvPr id="0" name=""/>
        <dsp:cNvSpPr/>
      </dsp:nvSpPr>
      <dsp:spPr>
        <a:xfrm>
          <a:off x="0" y="1704615"/>
          <a:ext cx="10131425" cy="136322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8BEC1C-772E-4A5C-88E5-ED69E7AD98AC}">
      <dsp:nvSpPr>
        <dsp:cNvPr id="0" name=""/>
        <dsp:cNvSpPr/>
      </dsp:nvSpPr>
      <dsp:spPr>
        <a:xfrm>
          <a:off x="202480" y="1800872"/>
          <a:ext cx="1169565" cy="11707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EFC97-5DA5-4DF1-9A4D-447B0AE253FC}">
      <dsp:nvSpPr>
        <dsp:cNvPr id="0" name=""/>
        <dsp:cNvSpPr/>
      </dsp:nvSpPr>
      <dsp:spPr>
        <a:xfrm>
          <a:off x="1574526" y="1704615"/>
          <a:ext cx="8556898" cy="1363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275" tIns="144275" rIns="144275" bIns="144275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An objective way of showing clients, the community and the government that an organization has the demonstrated capability to conduct the services they provide.</a:t>
          </a:r>
        </a:p>
      </dsp:txBody>
      <dsp:txXfrm>
        <a:off x="1574526" y="1704615"/>
        <a:ext cx="8556898" cy="1363226"/>
      </dsp:txXfrm>
    </dsp:sp>
    <dsp:sp modelId="{62645D8B-695D-4DD0-8679-2EE4573DFCFD}">
      <dsp:nvSpPr>
        <dsp:cNvPr id="0" name=""/>
        <dsp:cNvSpPr/>
      </dsp:nvSpPr>
      <dsp:spPr>
        <a:xfrm>
          <a:off x="0" y="3392303"/>
          <a:ext cx="10131425" cy="136322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6BBDFA-2B1C-4FF7-8C3A-E0B0DB3E6933}">
      <dsp:nvSpPr>
        <dsp:cNvPr id="0" name=""/>
        <dsp:cNvSpPr/>
      </dsp:nvSpPr>
      <dsp:spPr>
        <a:xfrm>
          <a:off x="284224" y="3586732"/>
          <a:ext cx="1006077" cy="10070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84CA9D-110D-4AC4-9A15-04E25A4B5F37}">
      <dsp:nvSpPr>
        <dsp:cNvPr id="0" name=""/>
        <dsp:cNvSpPr/>
      </dsp:nvSpPr>
      <dsp:spPr>
        <a:xfrm>
          <a:off x="1574526" y="3408648"/>
          <a:ext cx="8556898" cy="1363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275" tIns="144275" rIns="144275" bIns="144275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Participating Laboratories are compliant with the Program’s </a:t>
          </a:r>
          <a:r>
            <a:rPr lang="en-US" sz="2400" b="0" u="sng" kern="1200" dirty="0">
              <a:latin typeface="Arial" panose="020B0604020202020204" pitchFamily="34" charset="0"/>
              <a:cs typeface="Arial" panose="020B0604020202020204" pitchFamily="34" charset="0"/>
            </a:rPr>
            <a:t>Accreditation Standards</a:t>
          </a:r>
          <a:endParaRPr lang="en-US" sz="2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74526" y="3408648"/>
        <a:ext cx="8556898" cy="13632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C280B-D0C5-48BD-9654-B21E11943D2C}">
      <dsp:nvSpPr>
        <dsp:cNvPr id="0" name=""/>
        <dsp:cNvSpPr/>
      </dsp:nvSpPr>
      <dsp:spPr>
        <a:xfrm>
          <a:off x="0" y="428050"/>
          <a:ext cx="6513603" cy="5457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528" tIns="1145540" rIns="50552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FontTx/>
            <a:buNone/>
          </a:pPr>
          <a:r>
            <a:rPr lang="en-US" sz="2000" b="1" u="sng" kern="1200">
              <a:latin typeface="Arial" panose="020B0604020202020204" pitchFamily="34" charset="0"/>
              <a:cs typeface="Arial" panose="020B0604020202020204" pitchFamily="34" charset="0"/>
            </a:rPr>
            <a:t>Quality System Requirements:</a:t>
          </a:r>
          <a:endParaRPr lang="en-US" sz="2000" b="1" u="sng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US" sz="2000" b="0" u="none" kern="1200" dirty="0">
              <a:latin typeface="Arial" panose="020B0604020202020204" pitchFamily="34" charset="0"/>
              <a:cs typeface="Arial" panose="020B0604020202020204" pitchFamily="34" charset="0"/>
            </a:rPr>
            <a:t>New to labs and ELAP</a:t>
          </a:r>
          <a:endParaRPr lang="en-US" sz="2000" b="1" u="sng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US" sz="2000" b="0" u="none" kern="1200" dirty="0">
              <a:latin typeface="Arial" panose="020B0604020202020204" pitchFamily="34" charset="0"/>
              <a:cs typeface="Arial" panose="020B0604020202020204" pitchFamily="34" charset="0"/>
            </a:rPr>
            <a:t>“How do you know?” approach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FontTx/>
            <a:buNone/>
          </a:pPr>
          <a:endParaRPr lang="en-US" sz="2000" b="1" u="sng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u="sng" kern="1200">
              <a:latin typeface="Arial" panose="020B0604020202020204" pitchFamily="34" charset="0"/>
              <a:cs typeface="Arial" panose="020B0604020202020204" pitchFamily="34" charset="0"/>
            </a:rPr>
            <a:t>Scalable Standard:</a:t>
          </a:r>
          <a:endParaRPr lang="en-US" sz="2000" b="1" u="sng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>
              <a:latin typeface="Arial" panose="020B0604020202020204" pitchFamily="34" charset="0"/>
              <a:cs typeface="Arial" panose="020B0604020202020204" pitchFamily="34" charset="0"/>
            </a:rPr>
            <a:t>More robust </a:t>
          </a:r>
          <a:r>
            <a:rPr lang="en-US" sz="2000" b="0" u="sng" kern="1200">
              <a:latin typeface="Arial" panose="020B0604020202020204" pitchFamily="34" charset="0"/>
              <a:cs typeface="Arial" panose="020B0604020202020204" pitchFamily="34" charset="0"/>
            </a:rPr>
            <a:t>not</a:t>
          </a:r>
          <a:r>
            <a:rPr lang="en-US" sz="2000" b="0" kern="1200">
              <a:latin typeface="Arial" panose="020B0604020202020204" pitchFamily="34" charset="0"/>
              <a:cs typeface="Arial" panose="020B0604020202020204" pitchFamily="34" charset="0"/>
            </a:rPr>
            <a:t> more complex</a:t>
          </a:r>
          <a:endParaRPr lang="en-US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FontTx/>
            <a:buNone/>
          </a:pPr>
          <a:endParaRPr lang="en-US" sz="2000" b="1" u="sng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FontTx/>
            <a:buNone/>
          </a:pPr>
          <a:r>
            <a:rPr lang="en-US" sz="2000" b="1" u="sng" kern="1200">
              <a:latin typeface="Arial" panose="020B0604020202020204" pitchFamily="34" charset="0"/>
              <a:cs typeface="Arial" panose="020B0604020202020204" pitchFamily="34" charset="0"/>
            </a:rPr>
            <a:t>TNI provides access to:</a:t>
          </a:r>
          <a:endParaRPr lang="en-US" sz="2000" b="1" u="sng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ts val="24"/>
            </a:spcAft>
            <a:buChar char="•"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Documentation Templates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Handbooks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Training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National Laboratory Community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28050"/>
        <a:ext cx="6513603" cy="5457375"/>
      </dsp:txXfrm>
    </dsp:sp>
    <dsp:sp modelId="{346E3877-3ADF-44DB-9AD4-AFACD3D4B14F}">
      <dsp:nvSpPr>
        <dsp:cNvPr id="0" name=""/>
        <dsp:cNvSpPr/>
      </dsp:nvSpPr>
      <dsp:spPr>
        <a:xfrm>
          <a:off x="169681" y="0"/>
          <a:ext cx="6201911" cy="122537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ts val="100"/>
            </a:spcAft>
            <a:buNone/>
          </a:pP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rPr>
            <a:t>2016 TNI STANDARD</a:t>
          </a:r>
          <a:endParaRPr lang="en-US" sz="3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9499" y="59818"/>
        <a:ext cx="6082275" cy="11057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392D49-1053-4580-9476-D1DAD70B5904}">
      <dsp:nvSpPr>
        <dsp:cNvPr id="0" name=""/>
        <dsp:cNvSpPr/>
      </dsp:nvSpPr>
      <dsp:spPr>
        <a:xfrm rot="5400000">
          <a:off x="-762521" y="1553796"/>
          <a:ext cx="1761392" cy="219481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4F7B0E-C298-425F-92AD-36089E1CD071}">
      <dsp:nvSpPr>
        <dsp:cNvPr id="0" name=""/>
        <dsp:cNvSpPr/>
      </dsp:nvSpPr>
      <dsp:spPr>
        <a:xfrm>
          <a:off x="8433" y="2544233"/>
          <a:ext cx="2743517" cy="587130"/>
        </a:xfrm>
        <a:prstGeom prst="homePlate">
          <a:avLst>
            <a:gd name="adj" fmla="val 25000"/>
          </a:avLst>
        </a:prstGeom>
        <a:solidFill>
          <a:schemeClr val="tx1"/>
        </a:solidFill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355600" rIns="177800" bIns="35560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  <a:effectLst/>
            </a:rPr>
            <a:t>Oct. 2019</a:t>
          </a:r>
        </a:p>
      </dsp:txBody>
      <dsp:txXfrm>
        <a:off x="8433" y="2544233"/>
        <a:ext cx="2670126" cy="587130"/>
      </dsp:txXfrm>
    </dsp:sp>
    <dsp:sp modelId="{C0A8AFA3-B9E6-4E88-B930-38285D6E2689}">
      <dsp:nvSpPr>
        <dsp:cNvPr id="0" name=""/>
        <dsp:cNvSpPr/>
      </dsp:nvSpPr>
      <dsp:spPr>
        <a:xfrm>
          <a:off x="227914" y="914529"/>
          <a:ext cx="2227736" cy="1117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  <a:effectLst/>
            </a:rPr>
            <a:t>Entered Formal Rulemaking Process</a:t>
          </a:r>
        </a:p>
      </dsp:txBody>
      <dsp:txXfrm>
        <a:off x="227914" y="914529"/>
        <a:ext cx="2227736" cy="1117941"/>
      </dsp:txXfrm>
    </dsp:sp>
    <dsp:sp modelId="{E1CA2D88-9A3A-4444-B8C4-4796598C6DD0}">
      <dsp:nvSpPr>
        <dsp:cNvPr id="0" name=""/>
        <dsp:cNvSpPr/>
      </dsp:nvSpPr>
      <dsp:spPr>
        <a:xfrm rot="5400000">
          <a:off x="1871254" y="1553796"/>
          <a:ext cx="1761392" cy="219481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33DCB5-2BED-423E-A35D-AC7B35FBBD89}">
      <dsp:nvSpPr>
        <dsp:cNvPr id="0" name=""/>
        <dsp:cNvSpPr/>
      </dsp:nvSpPr>
      <dsp:spPr>
        <a:xfrm>
          <a:off x="2642210" y="2544233"/>
          <a:ext cx="2743517" cy="587130"/>
        </a:xfrm>
        <a:prstGeom prst="chevron">
          <a:avLst>
            <a:gd name="adj" fmla="val 25000"/>
          </a:avLst>
        </a:prstGeom>
        <a:solidFill>
          <a:schemeClr val="accent2">
            <a:lumMod val="40000"/>
            <a:lumOff val="60000"/>
          </a:schemeClr>
        </a:solidFill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355600" rIns="177800" bIns="35560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</a:rPr>
            <a:t>Dec. 18, 2019</a:t>
          </a:r>
        </a:p>
      </dsp:txBody>
      <dsp:txXfrm>
        <a:off x="2788993" y="2544233"/>
        <a:ext cx="2449952" cy="587130"/>
      </dsp:txXfrm>
    </dsp:sp>
    <dsp:sp modelId="{9A64732C-363D-4042-B446-B91DB23D73A6}">
      <dsp:nvSpPr>
        <dsp:cNvPr id="0" name=""/>
        <dsp:cNvSpPr/>
      </dsp:nvSpPr>
      <dsp:spPr>
        <a:xfrm>
          <a:off x="2861691" y="914529"/>
          <a:ext cx="2227736" cy="1117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834084-1440-43F8-91A0-93673AF58EBE}">
      <dsp:nvSpPr>
        <dsp:cNvPr id="0" name=""/>
        <dsp:cNvSpPr/>
      </dsp:nvSpPr>
      <dsp:spPr>
        <a:xfrm rot="5400000">
          <a:off x="4505031" y="1553796"/>
          <a:ext cx="1761392" cy="219481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165BC1-2896-4098-BEC8-5039044D3BE5}">
      <dsp:nvSpPr>
        <dsp:cNvPr id="0" name=""/>
        <dsp:cNvSpPr/>
      </dsp:nvSpPr>
      <dsp:spPr>
        <a:xfrm>
          <a:off x="5275987" y="2544233"/>
          <a:ext cx="2743517" cy="587130"/>
        </a:xfrm>
        <a:prstGeom prst="chevron">
          <a:avLst>
            <a:gd name="adj" fmla="val 25000"/>
          </a:avLst>
        </a:prstGeom>
        <a:solidFill>
          <a:schemeClr val="accent2">
            <a:lumMod val="60000"/>
            <a:lumOff val="40000"/>
          </a:schemeClr>
        </a:solidFill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355600" rIns="177800" bIns="35560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  <a:effectLst/>
            </a:rPr>
            <a:t>Early 2020</a:t>
          </a:r>
        </a:p>
      </dsp:txBody>
      <dsp:txXfrm>
        <a:off x="5422770" y="2544233"/>
        <a:ext cx="2449952" cy="587130"/>
      </dsp:txXfrm>
    </dsp:sp>
    <dsp:sp modelId="{34BDF824-D8E8-41D2-A280-EC858B4E46DF}">
      <dsp:nvSpPr>
        <dsp:cNvPr id="0" name=""/>
        <dsp:cNvSpPr/>
      </dsp:nvSpPr>
      <dsp:spPr>
        <a:xfrm>
          <a:off x="5495468" y="914529"/>
          <a:ext cx="2227736" cy="1117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  <a:effectLst/>
            </a:rPr>
            <a:t>Adoption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800" b="1" kern="1200" dirty="0">
              <a:solidFill>
                <a:schemeClr val="bg1"/>
              </a:solidFill>
              <a:effectLst/>
            </a:rPr>
            <a:t>Hearing</a:t>
          </a:r>
        </a:p>
      </dsp:txBody>
      <dsp:txXfrm>
        <a:off x="5495468" y="914529"/>
        <a:ext cx="2227736" cy="1117941"/>
      </dsp:txXfrm>
    </dsp:sp>
    <dsp:sp modelId="{0969260D-C8ED-4BA3-8777-1858D3F95744}">
      <dsp:nvSpPr>
        <dsp:cNvPr id="0" name=""/>
        <dsp:cNvSpPr/>
      </dsp:nvSpPr>
      <dsp:spPr>
        <a:xfrm rot="5400000">
          <a:off x="7138808" y="1553796"/>
          <a:ext cx="1761392" cy="219481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D57B1A-61CF-4C46-A902-197BA5AC0FE1}">
      <dsp:nvSpPr>
        <dsp:cNvPr id="0" name=""/>
        <dsp:cNvSpPr/>
      </dsp:nvSpPr>
      <dsp:spPr>
        <a:xfrm>
          <a:off x="7909763" y="2544233"/>
          <a:ext cx="2743517" cy="587130"/>
        </a:xfrm>
        <a:prstGeom prst="chevron">
          <a:avLst>
            <a:gd name="adj" fmla="val 25000"/>
          </a:avLst>
        </a:prstGeom>
        <a:solidFill>
          <a:srgbClr val="346ECC"/>
        </a:solidFill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355600" rIns="177800" bIns="35560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  <a:effectLst/>
            </a:rPr>
            <a:t>July 1, 2020</a:t>
          </a:r>
        </a:p>
      </dsp:txBody>
      <dsp:txXfrm>
        <a:off x="8056546" y="2544233"/>
        <a:ext cx="2449952" cy="587130"/>
      </dsp:txXfrm>
    </dsp:sp>
    <dsp:sp modelId="{01424A27-4BD0-4D81-BBD0-2CA5A8578378}">
      <dsp:nvSpPr>
        <dsp:cNvPr id="0" name=""/>
        <dsp:cNvSpPr/>
      </dsp:nvSpPr>
      <dsp:spPr>
        <a:xfrm>
          <a:off x="8129245" y="914529"/>
          <a:ext cx="2227736" cy="1117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  <a:effectLst/>
            </a:rPr>
            <a:t>Target Effective Date of Regulations </a:t>
          </a:r>
        </a:p>
      </dsp:txBody>
      <dsp:txXfrm>
        <a:off x="8129245" y="914529"/>
        <a:ext cx="2227736" cy="1117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Accent Home Chevron Process"/>
  <dgm:desc val="Use to show a progression; a timeline; sequential steps in a task, process, or workflow; or to emphasize movement or direction. Level 1 text appears inside an chevron shape, except the first shape which comes in a home shape, while Level 2 text appears above the invisible rectangle shapes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0.34634</cdr:x>
      <cdr:y>0.41531</cdr:y>
    </cdr:from>
    <cdr:to>
      <cdr:x>0.58285</cdr:x>
      <cdr:y>0.5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43376" y="1870612"/>
          <a:ext cx="2761148" cy="3814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square" lIns="45719" tIns="45719" rIns="45719" bIns="45719" numCol="1" spcCol="38100" rtlCol="0" anchor="t">
          <a:spAutoFit/>
        </a:bodyPr>
        <a:lstStyle xmlns:a="http://schemas.openxmlformats.org/drawingml/2006/main"/>
        <a:p xmlns:a="http://schemas.openxmlformats.org/drawingml/2006/main">
          <a:pPr marL="0" marR="0" indent="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rebuchet MS"/>
            </a:rPr>
            <a:t>Hazardous</a:t>
          </a:r>
          <a:r>
            <a:rPr kumimoji="0" 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rebuchet MS"/>
            </a:rPr>
            <a:t> Waste</a:t>
          </a:r>
        </a:p>
      </cdr:txBody>
    </cdr:sp>
  </cdr:relSizeAnchor>
  <cdr:relSizeAnchor xmlns:cdr="http://schemas.openxmlformats.org/drawingml/2006/chartDrawing">
    <cdr:from>
      <cdr:x>0.26558</cdr:x>
      <cdr:y>0.66991</cdr:y>
    </cdr:from>
    <cdr:to>
      <cdr:x>0.42623</cdr:x>
      <cdr:y>0.75874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00497" y="3017356"/>
          <a:ext cx="1875539" cy="4001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square" lIns="45719" tIns="45719" rIns="45719" bIns="45719" numCol="1" spcCol="38100" rtlCol="0" anchor="t">
          <a:spAutoFit/>
        </a:bodyPr>
        <a:lstStyle xmlns:a="http://schemas.openxmlformats.org/drawingml/2006/main"/>
        <a:p xmlns:a="http://schemas.openxmlformats.org/drawingml/2006/main">
          <a:pPr marL="0" marR="0" indent="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rebuchet MS"/>
            </a:rPr>
            <a:t>Drinking</a:t>
          </a:r>
          <a:r>
            <a:rPr kumimoji="0" 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rebuchet MS"/>
            </a:rPr>
            <a:t> Water</a:t>
          </a:r>
        </a:p>
      </cdr:txBody>
    </cdr:sp>
  </cdr:relSizeAnchor>
  <cdr:relSizeAnchor xmlns:cdr="http://schemas.openxmlformats.org/drawingml/2006/chartDrawing">
    <cdr:from>
      <cdr:x>0.16618</cdr:x>
      <cdr:y>0.41531</cdr:y>
    </cdr:from>
    <cdr:to>
      <cdr:x>0.32609</cdr:x>
      <cdr:y>0.5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40045" y="1870612"/>
          <a:ext cx="1866877" cy="3814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none" lIns="45719" tIns="45719" rIns="45719" bIns="45719" numCol="1" spcCol="38100" rtlCol="0" anchor="t">
          <a:spAutoFit/>
        </a:bodyPr>
        <a:lstStyle xmlns:a="http://schemas.openxmlformats.org/drawingml/2006/main"/>
        <a:p xmlns:a="http://schemas.openxmlformats.org/drawingml/2006/main">
          <a:pPr marL="0" marR="0" indent="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rebuchet MS"/>
            </a:rPr>
            <a:t>Waste Water</a:t>
          </a:r>
        </a:p>
      </cdr:txBody>
    </cdr:sp>
  </cdr:relSizeAnchor>
  <cdr:relSizeAnchor xmlns:cdr="http://schemas.openxmlformats.org/drawingml/2006/chartDrawing">
    <cdr:from>
      <cdr:x>0.22606</cdr:x>
      <cdr:y>0.10374</cdr:y>
    </cdr:from>
    <cdr:to>
      <cdr:x>0.29911</cdr:x>
      <cdr:y>0.39997</cdr:y>
    </cdr:to>
    <cdr:sp macro="" textlink="">
      <cdr:nvSpPr>
        <cdr:cNvPr id="5" name="TextBox 4"/>
        <cdr:cNvSpPr txBox="1"/>
      </cdr:nvSpPr>
      <cdr:spPr>
        <a:xfrm xmlns:a="http://schemas.openxmlformats.org/drawingml/2006/main" rot="3489753">
          <a:off x="2398471" y="707968"/>
          <a:ext cx="1334260" cy="8528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square" lIns="45719" tIns="45719" rIns="45719" bIns="45719" numCol="1" spcCol="38100" rtlCol="0" anchor="t">
          <a:spAutoFit/>
        </a:bodyPr>
        <a:lstStyle xmlns:a="http://schemas.openxmlformats.org/drawingml/2006/main"/>
        <a:p xmlns:a="http://schemas.openxmlformats.org/drawingml/2006/main">
          <a:pPr marL="0" marR="0" indent="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rebuchet MS"/>
            </a:rPr>
            <a:t>Aquatic Toxicity</a:t>
          </a:r>
        </a:p>
      </cdr:txBody>
    </cdr:sp>
  </cdr:relSizeAnchor>
  <cdr:relSizeAnchor xmlns:cdr="http://schemas.openxmlformats.org/drawingml/2006/chartDrawing">
    <cdr:from>
      <cdr:x>0.28599</cdr:x>
      <cdr:y>0.04841</cdr:y>
    </cdr:from>
    <cdr:to>
      <cdr:x>0.31763</cdr:x>
      <cdr:y>0.27886</cdr:y>
    </cdr:to>
    <cdr:sp macro="" textlink="">
      <cdr:nvSpPr>
        <cdr:cNvPr id="6" name="TextBox 5"/>
        <cdr:cNvSpPr txBox="1"/>
      </cdr:nvSpPr>
      <cdr:spPr>
        <a:xfrm xmlns:a="http://schemas.openxmlformats.org/drawingml/2006/main" rot="4689832">
          <a:off x="3004474" y="552361"/>
          <a:ext cx="1038003" cy="3693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square" lIns="45719" tIns="45719" rIns="45719" bIns="45719" numCol="1" spcCol="38100" rtlCol="0" anchor="t">
          <a:spAutoFit/>
        </a:bodyPr>
        <a:lstStyle xmlns:a="http://schemas.openxmlformats.org/drawingml/2006/main"/>
        <a:p xmlns:a="http://schemas.openxmlformats.org/drawingml/2006/main">
          <a:pPr marL="0" marR="0" indent="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en-US" sz="1800" b="0" i="0" u="none" strike="noStrike" cap="none" spc="0" normalizeH="0" baseline="0" dirty="0" err="1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rebuchet MS"/>
            </a:rPr>
            <a:t>RadChem</a:t>
          </a:r>
          <a:endParaRPr kumimoji="0" lang="en-US" sz="1800" b="0" i="0" u="none" strike="noStrike" cap="none" spc="0" normalizeH="0" baseline="0" dirty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F4880-1930-47C0-8061-A3452F3042BD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9F439-C5D1-49FC-9B78-904BCCA34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87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9F439-C5D1-49FC-9B78-904BCCA340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68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accurate numbers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9E4BF-3362-4930-9DDA-2F86F9972B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931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accurate numbers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9E4BF-3362-4930-9DDA-2F86F9972B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845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228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08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242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950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2B2B2160-DA91-4921-994A-372EC2A6EC96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D1DAC7A-4E69-43AD-A155-E5693B86DCCC}"/>
              </a:ext>
            </a:extLst>
          </p:cNvPr>
          <p:cNvSpPr txBox="1">
            <a:spLocks/>
          </p:cNvSpPr>
          <p:nvPr userDrawn="1"/>
        </p:nvSpPr>
        <p:spPr>
          <a:xfrm>
            <a:off x="11344362" y="6400800"/>
            <a:ext cx="680861" cy="3565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b="0" i="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218641-32A4-4529-8166-E06F572CD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70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4FFC-D0C8-46EF-9481-7CCAECE0EF00}" type="datetime1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8641-32A4-4529-8166-E06F572C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2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AF03-89DE-475D-B14B-C4D63BDAB676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8641-32A4-4529-8166-E06F572C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86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D1E6-CD67-4DF2-81F9-D8914FFAE553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8641-32A4-4529-8166-E06F572C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33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5958-35EA-43CE-A9C7-12FB22B7B7FA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8641-32A4-4529-8166-E06F572C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98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D23-8951-4996-8651-D3BF4C33829F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8641-32A4-4529-8166-E06F572C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7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E86B-8D4C-4BF2-BB35-9ABD356EFDA5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8641-32A4-4529-8166-E06F572C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42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D8BBF-08C0-4BDA-A1C3-2C4161A10925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8641-32A4-4529-8166-E06F572CDD5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589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5091-25DF-48F4-96D0-6B8D26481D75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8641-32A4-4529-8166-E06F572C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5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2C6F2-4DBF-4CE3-BE4A-6F9C2D158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69F4FE-9A3A-44D9-9DB1-BEC5613A3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53475-A42D-4362-A9F7-254A7995A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4661-BF1D-4B6C-B686-05F91682B5BD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05C3A-5E7F-4FE8-B782-801F3EA80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711F4-7188-4E22-A387-93B1EF5AD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8641-32A4-4529-8166-E06F572C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11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64779-495D-4D26-8B77-255B8FF83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1BFC5-FFE9-4E68-847E-42761935D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C0140-7882-40BA-9622-4E1CE6C39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AA12-3646-4776-9480-33F18EF8C8AC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5B16F-8BF6-43A8-B03F-2076B700F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9D09E-0591-43EE-803B-E7916B832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0252" y="5910606"/>
            <a:ext cx="503548" cy="810869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0218641-32A4-4529-8166-E06F572CDD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815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62B4-AC36-49E6-BF51-7BEA5A438AC8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344F8C2-748D-46AC-B38C-459100721208}"/>
              </a:ext>
            </a:extLst>
          </p:cNvPr>
          <p:cNvSpPr txBox="1">
            <a:spLocks/>
          </p:cNvSpPr>
          <p:nvPr userDrawn="1"/>
        </p:nvSpPr>
        <p:spPr>
          <a:xfrm>
            <a:off x="11344362" y="6400800"/>
            <a:ext cx="680861" cy="3565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b="0" i="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218641-32A4-4529-8166-E06F572CD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767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04468-789C-46C6-853F-313C28C3B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65FBA-2477-4E38-A74A-009A227BD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1BA75-71C8-48D4-A715-617B406D4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0D34-5A8A-40CC-9867-A8AEDB8CCADB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9E988-5A2D-42B5-91F4-E8EDA8ED7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DC03A-75F7-42F3-9473-782D9D3C7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8641-32A4-4529-8166-E06F572C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04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4D282-D306-4601-98AD-438108B94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61625-67CA-4988-83C8-071876F0F5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72B9A0-26C7-4D6C-B39C-B70955647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E1CB2-62F4-46B3-9507-7ED8EA026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D692-9E16-4B7B-812D-1602952456EB}" type="datetime1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AB8FF1-BB2E-4E47-B861-A8C0CCEE1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35A7A-A917-4A45-9CAB-338633BB5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8641-32A4-4529-8166-E06F572C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86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F029B-3811-46A1-A98C-DA6308E5D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3C314-D0B7-4364-8094-C6842081F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CD0F7F-60CE-4EC5-B22A-BB86C998C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20B7E7-5DA0-485E-ADFB-341CEDE7A9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3EBBA1-3999-4721-8DB9-D772D5CF64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190D60-E87B-4257-8B7B-DE73C491B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4126-E717-402D-85A3-EF3B6753EBBB}" type="datetime1">
              <a:rPr lang="en-US" smtClean="0"/>
              <a:t>12/10/2019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688458-6AD9-434B-BC98-87CA63F11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E66021-D4A6-4634-B77F-FAE21521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8641-32A4-4529-8166-E06F572C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39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9A11A-19A1-4BDF-8863-EE713CEC4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29FD64-4EC4-4C8D-9F36-EAA370E2A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A988-DA9C-4085-BAAB-93CC3EEF565D}" type="datetime1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46452A-6F9C-41C1-B8A0-5B7A5FC25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48FA8-B35D-4F5E-98A3-92B2F4EF9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8641-32A4-4529-8166-E06F572C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458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4FDA7E-7D1D-4AD8-BEC3-16229A456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7404-0101-4853-AB40-7EE189963542}" type="datetime1">
              <a:rPr lang="en-US" smtClean="0"/>
              <a:t>12/10/2019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D83456-E4FD-4634-84C0-169E83D8F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5AC2BB-6051-44DB-A156-7A3C01153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8641-32A4-4529-8166-E06F572C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15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597-3AAD-4DB7-AB5A-C83041DEA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81862-56D4-4BB3-A5D9-909F48234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400F26-2485-4B25-A35C-0EBA36BAB9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A86FFB-30CF-4403-88AE-90919F06F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59F9-76E4-4AD2-A0D8-EEAB02B58A0D}" type="datetime1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626ACA-29C5-4E59-B058-1AA802CC3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35BBE6-A2B4-44D9-B774-246B911CF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8641-32A4-4529-8166-E06F572C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213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B470A-BFB0-4FF1-A737-F957BB224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3D7D10-0364-4BBC-A278-A7CD5241B6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C89F58-081D-4973-9243-E5CF60C08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D863CD-75C7-457D-8DBF-6D04D20F5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2CB2-58BD-4967-828D-D49A6AD9A156}" type="datetime1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3C0D70-1BFD-4776-AC25-7A277361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BC1E8-CEF8-4013-B423-E55CF4698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8641-32A4-4529-8166-E06F572C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543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68E36-51D3-450E-A2E7-14F9B21F9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BEED9B-B239-4C31-A803-46499EDEF8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8A94C-73F9-4BE1-832E-A2EE271EE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6028-272F-47CC-8A03-1943DABFE9BF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CC838-E60E-4051-85DA-D667146D8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F38BB-17E8-4887-BCBC-5CDA15007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8641-32A4-4529-8166-E06F572C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89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56A15A-478D-4596-9B7D-04F535DE10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C0C24E-3929-46EE-BDB6-67A060D35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C405B-975F-47B9-8D36-B392FB0FD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05EF-FB1E-4A42-9508-2481FFDF4828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E6D4A-1737-4604-95E6-AD0D4C1B6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CC9F3-FA8B-4B92-9AA4-4E74BC590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8641-32A4-4529-8166-E06F572C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771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015D2818-D6B8-4053-8D60-07539398F73D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0218641-32A4-4529-8166-E06F572C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83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C1FE-D748-4AE3-B86A-AEF7BE5FBA91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8BFDE9F-071F-4D8A-8039-D348574371D8}"/>
              </a:ext>
            </a:extLst>
          </p:cNvPr>
          <p:cNvSpPr txBox="1">
            <a:spLocks/>
          </p:cNvSpPr>
          <p:nvPr userDrawn="1"/>
        </p:nvSpPr>
        <p:spPr>
          <a:xfrm>
            <a:off x="11344362" y="6400800"/>
            <a:ext cx="680861" cy="3565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b="0" i="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218641-32A4-4529-8166-E06F572CD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360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035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AEF3E-133F-48A5-AF30-C32B71D59169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4362" y="6400800"/>
            <a:ext cx="680861" cy="356558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0218641-32A4-4529-8166-E06F572CD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372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0CA5-C088-41C8-883F-C6E99ABA40BB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8641-32A4-4529-8166-E06F572C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109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C1E2-BA1E-4105-A65B-07C40BFB08FA}" type="datetime1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8641-32A4-4529-8166-E06F572C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483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11BAA-213C-453E-B469-0B00D44B0145}" type="datetime1">
              <a:rPr lang="en-US" smtClean="0"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8641-32A4-4529-8166-E06F572C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630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7291-E618-4426-8579-93D445583E4F}" type="datetime1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8641-32A4-4529-8166-E06F572C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032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D79D-80F1-4499-82D5-1A9C6FE128F0}" type="datetime1">
              <a:rPr lang="en-US" smtClean="0"/>
              <a:t>12/10/2019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8641-32A4-4529-8166-E06F572C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31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B2B2-AFAF-4832-B231-E8B014AD9B14}" type="datetime1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8641-32A4-4529-8166-E06F572C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098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60F5-5318-44FB-969D-723D0893721C}" type="datetime1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8641-32A4-4529-8166-E06F572C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995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EF59-60A9-480A-A860-88348E30D565}" type="datetime1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8641-32A4-4529-8166-E06F572C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428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50E4B-7C0C-4A0B-BF2A-7CAF88721685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8641-32A4-4529-8166-E06F572C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6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5BDC-E674-4651-A2AC-A8E2CDFA28C0}" type="datetime1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8641-32A4-4529-8166-E06F572C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95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9FB0-16F0-4905-8D99-44C989AE318C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8641-32A4-4529-8166-E06F572C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099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3451-02FC-402A-8799-08E03F73DFAC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8641-32A4-4529-8166-E06F572C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259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E3201-D768-4426-AE90-D44357843F98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8641-32A4-4529-8166-E06F572C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75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A679-2F35-43D2-9505-E3999F348026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8641-32A4-4529-8166-E06F572C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002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DA8A-F484-4F31-83F6-2940EECF71D5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8641-32A4-4529-8166-E06F572C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739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F695-EC26-4F2F-A631-4A712369A4E6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8641-32A4-4529-8166-E06F572C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416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96E703B6-46A3-457A-9D17-9FCF851601F7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7D01F932-E564-49C3-8AF0-B6A5C1AC7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090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98BE-8B61-4B90-A24E-0FF7AD5DF963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F932-E564-49C3-8AF0-B6A5C1AC7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685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803A-1B90-4822-A80C-ABC3418756F2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F932-E564-49C3-8AF0-B6A5C1AC7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852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234B-1B3A-4F60-AFB3-396079CF8DCA}" type="datetime1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F932-E564-49C3-8AF0-B6A5C1AC7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89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DC1D-8DD8-4E35-99AE-2BCD72CAC2A1}" type="datetime1">
              <a:rPr lang="en-US" smtClean="0"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8641-32A4-4529-8166-E06F572C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444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6458-1069-4BCD-A2E6-A927FC315E9A}" type="datetime1">
              <a:rPr lang="en-US" smtClean="0"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F932-E564-49C3-8AF0-B6A5C1AC7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416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9672-50B5-4059-8006-A316037C52B3}" type="datetime1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F932-E564-49C3-8AF0-B6A5C1AC7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240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19E1-0B4C-4C35-8D5A-250A3F0CFEDF}" type="datetime1">
              <a:rPr lang="en-US" smtClean="0"/>
              <a:t>12/10/2019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F932-E564-49C3-8AF0-B6A5C1AC7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49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0E3E6-1A54-4B2F-8C63-CA6E9A03F927}" type="datetime1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F932-E564-49C3-8AF0-B6A5C1AC7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685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CC92-B86B-4850-A4CA-1B2FF973692B}" type="datetime1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F932-E564-49C3-8AF0-B6A5C1AC7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022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6654-49BD-4D7F-9BAA-A5F8DDCA1CC2}" type="datetime1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F932-E564-49C3-8AF0-B6A5C1AC7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611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6E7B-DC0C-4D86-B8E5-0D54F8146703}" type="datetime1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F932-E564-49C3-8AF0-B6A5C1AC7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53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7A63-A827-4BB8-908B-60A83E37EBF1}" type="datetime1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F932-E564-49C3-8AF0-B6A5C1AC7ECB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52571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CB94-85AD-4215-8DE6-2E4C672466B8}" type="datetime1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F932-E564-49C3-8AF0-B6A5C1AC7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429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1608-DD96-4D24-BF43-FA6902632E5A}" type="datetime1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F932-E564-49C3-8AF0-B6A5C1AC7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9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D3DD-0D52-434C-AAC7-E9B14D7C7F80}" type="datetime1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8641-32A4-4529-8166-E06F572C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429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0B98-7F5B-43D5-97F7-659770A1E57D}" type="datetime1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F932-E564-49C3-8AF0-B6A5C1AC7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816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709C-5755-4F00-9633-191E92A9E6D4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F932-E564-49C3-8AF0-B6A5C1AC7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559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3D9C2-668E-4947-89F8-4BA11BBFD426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F932-E564-49C3-8AF0-B6A5C1AC7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947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4F0E-4DE1-4672-9D97-07FC71241433}" type="datetime1">
              <a:rPr lang="en-US" smtClean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6980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0B92-D1B7-4444-BB91-CAC385DB4286}" type="datetime1">
              <a:rPr lang="en-US" smtClean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6729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875E-5231-4761-AF36-29DFB09264C0}" type="datetime1">
              <a:rPr lang="en-US" smtClean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1132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5C013-0773-417D-BC94-81F399DC52FC}" type="datetime1">
              <a:rPr lang="en-US" smtClean="0"/>
              <a:t>12/10/2019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1649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58F3D-E271-42D9-A1CB-CB5541D33C27}" type="datetime1">
              <a:rPr lang="en-US" smtClean="0"/>
              <a:t>12/10/2019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7685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355B-3FEA-44B4-9C7F-DC11EBDA5E44}" type="datetime1">
              <a:rPr lang="en-US" smtClean="0"/>
              <a:t>12/10/2019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6841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9A8A-B683-4956-B863-EBF760DC03FE}" type="datetime1">
              <a:rPr lang="en-US" smtClean="0"/>
              <a:t>12/10/2019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898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059D-4F1A-4079-B58C-A456568ED402}" type="datetime1">
              <a:rPr lang="en-US" smtClean="0"/>
              <a:t>12/10/2019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8641-32A4-4529-8166-E06F572C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859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E31C-C303-48BF-9EB5-0CDCA0C91562}" type="datetime1">
              <a:rPr lang="en-US" smtClean="0"/>
              <a:t>12/10/2019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7059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96E4-1411-467F-911A-A3F4D555272F}" type="datetime1">
              <a:rPr lang="en-US" smtClean="0"/>
              <a:t>12/10/2019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1126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4F1-C7F6-4690-AEA8-8839B23C0E1D}" type="datetime1">
              <a:rPr lang="en-US" smtClean="0"/>
              <a:t>12/10/2019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3653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E17E-729E-4526-9D41-B7B469A05F5C}" type="datetime1">
              <a:rPr lang="en-US" smtClean="0"/>
              <a:t>12/10/2019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533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E091-62D4-4BF7-A4CA-4CED2D498824}" type="datetime1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8641-32A4-4529-8166-E06F572C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8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73AE-AD3E-4DB0-AC52-CD9292FDBDF1}" type="datetime1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8641-32A4-4529-8166-E06F572C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8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A74B80-7179-4B4F-A265-63428EBD984F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0218641-32A4-4529-8166-E06F572C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616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5C1D18-B01E-45F8-B568-1F24B197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DC82C-BDD8-4DAC-A903-CBC42434C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AB0CB-1F88-4B67-8977-5E9319B955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19787-454B-40B5-B5A9-98B1F87CDB71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5C77F-676C-497B-A734-920891EB85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CF0FD-9FB4-48E6-A015-F4C8CF115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18641-32A4-4529-8166-E06F572C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3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C100C10-4C54-49A5-A32A-590503E9D0D7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0218641-32A4-4529-8166-E06F572C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470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F2994-E554-450B-93C9-CBB8D513497C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1F932-E564-49C3-8AF0-B6A5C1AC7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358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9A3AE5E-BEED-4E30-86ED-06CD500BC7FA}" type="datetime1">
              <a:rPr lang="en-US" smtClean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87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logycorner.com/APbiology/class-information.html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3.xml"/><Relationship Id="rId5" Type="http://schemas.openxmlformats.org/officeDocument/2006/relationships/hyperlink" Target="http://www.slideshare.net/nashworld/assessment-digital-analog-does-it-matter" TargetMode="Externa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iologycorner.com/worksheets/labreport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hyperlink" Target="https://commons.wikimedia.org/wiki/File:California_map_showing_counties_(source).xc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04A0D-18DF-4BCB-A4C9-3700DD7496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1423" y="1114767"/>
            <a:ext cx="5006336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br>
              <a:rPr lang="en-US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PROPOSED </a:t>
            </a:r>
            <a:r>
              <a:rPr lang="en-US" sz="4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ELAP REGULATIONS</a:t>
            </a:r>
            <a:endParaRPr lang="en-US" sz="4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Freeform: Shape 115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Freeform: Shape 117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5" name="Picture 94" descr="Picture 3">
            <a:extLst>
              <a:ext uri="{FF2B5EF4-FFF2-40B4-BE49-F238E27FC236}">
                <a16:creationId xmlns:a16="http://schemas.microsoft.com/office/drawing/2014/main" id="{75C264A8-B8FE-46A7-9B16-ED7D5422B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41" y="1777549"/>
            <a:ext cx="4105275" cy="183711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A3A3A76-D44B-4AEA-80B9-D673B69499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1305" y="3429000"/>
            <a:ext cx="5669785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Andrew Hamilton,</a:t>
            </a:r>
          </a:p>
          <a:p>
            <a:pPr algn="l">
              <a:spcBef>
                <a:spcPts val="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Senior Environmental Scientist (Specialist)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BACWA LABORATORY COMMITTEE MEETING</a:t>
            </a:r>
          </a:p>
          <a:p>
            <a:pPr algn="l">
              <a:spcBef>
                <a:spcPts val="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December 11, 2019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088393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2E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FC9644-673A-459F-B3C5-9310A4E5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 useBgFill="1">
        <p:nvSpPr>
          <p:cNvPr id="39" name="Round Diagonal Corner Rectangle 7">
            <a:extLst>
              <a:ext uri="{FF2B5EF4-FFF2-40B4-BE49-F238E27FC236}">
                <a16:creationId xmlns:a16="http://schemas.microsoft.com/office/drawing/2014/main" id="{7D1C411D-0818-4640-8657-2AF78250C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44D97-68EA-47E3-B698-38D80E4B5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020" y="562769"/>
            <a:ext cx="7162104" cy="56292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Recommendation: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detail and specificity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comprehensive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direction for laboratories</a:t>
            </a:r>
          </a:p>
          <a:p>
            <a:pPr marL="0" lvl="0" indent="0">
              <a:buNone/>
            </a:pPr>
            <a:r>
              <a:rPr lang="en-US" sz="32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 Input: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draft releases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Incorporated many recommendations 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New?: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Third-Party Assessors (TPAs) 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 in resource utilization</a:t>
            </a:r>
          </a:p>
          <a:p>
            <a:pPr marL="457200" lvl="1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/>
          </a:p>
        </p:txBody>
      </p:sp>
      <p:sp>
        <p:nvSpPr>
          <p:cNvPr id="40" name="Slide Number Placeholder 7">
            <a:extLst>
              <a:ext uri="{FF2B5EF4-FFF2-40B4-BE49-F238E27FC236}">
                <a16:creationId xmlns:a16="http://schemas.microsoft.com/office/drawing/2014/main" id="{EE4871E8-EF74-4687-8253-0964A6EB0C02}"/>
              </a:ext>
            </a:extLst>
          </p:cNvPr>
          <p:cNvSpPr txBox="1">
            <a:spLocks/>
          </p:cNvSpPr>
          <p:nvPr/>
        </p:nvSpPr>
        <p:spPr>
          <a:xfrm>
            <a:off x="11344362" y="6400800"/>
            <a:ext cx="680861" cy="3565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b="0" i="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18641-32A4-4529-8166-E06F572CDD52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68EEF63D-8C39-420B-9024-991526017BDE}"/>
              </a:ext>
            </a:extLst>
          </p:cNvPr>
          <p:cNvSpPr txBox="1">
            <a:spLocks/>
          </p:cNvSpPr>
          <p:nvPr/>
        </p:nvSpPr>
        <p:spPr>
          <a:xfrm>
            <a:off x="219075" y="2299229"/>
            <a:ext cx="4429759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>
                <a:ln w="3175" cmpd="sng"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ACCREDITATION PROCESS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96CB06-81AE-405E-8402-2A089C179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F932-E564-49C3-8AF0-B6A5C1AC7E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40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AE9BD1-745E-4B79-8FE3-EBD18F4C99AA}"/>
              </a:ext>
            </a:extLst>
          </p:cNvPr>
          <p:cNvSpPr/>
          <p:nvPr/>
        </p:nvSpPr>
        <p:spPr>
          <a:xfrm>
            <a:off x="5491180" y="1695450"/>
            <a:ext cx="2828925" cy="45434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9BC559-CB86-4375-AA13-59E605AF33A6}"/>
              </a:ext>
            </a:extLst>
          </p:cNvPr>
          <p:cNvSpPr/>
          <p:nvPr/>
        </p:nvSpPr>
        <p:spPr>
          <a:xfrm>
            <a:off x="5491180" y="3429000"/>
            <a:ext cx="2828925" cy="2809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4FA497-142D-42B0-A542-9090E0E1D005}"/>
              </a:ext>
            </a:extLst>
          </p:cNvPr>
          <p:cNvCxnSpPr/>
          <p:nvPr/>
        </p:nvCxnSpPr>
        <p:spPr>
          <a:xfrm>
            <a:off x="2967055" y="6238875"/>
            <a:ext cx="7629525" cy="0"/>
          </a:xfrm>
          <a:prstGeom prst="line">
            <a:avLst/>
          </a:prstGeom>
          <a:ln w="3810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659890F-82B8-4290-807C-0223D044ACAC}"/>
              </a:ext>
            </a:extLst>
          </p:cNvPr>
          <p:cNvSpPr txBox="1"/>
          <p:nvPr/>
        </p:nvSpPr>
        <p:spPr>
          <a:xfrm>
            <a:off x="5831697" y="4333501"/>
            <a:ext cx="2147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ELAP ON-SITE ASSESSMENTS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DA688C8-5A15-4EBE-A4C9-4EBDACE07925}"/>
              </a:ext>
            </a:extLst>
          </p:cNvPr>
          <p:cNvCxnSpPr>
            <a:cxnSpLocks/>
          </p:cNvCxnSpPr>
          <p:nvPr/>
        </p:nvCxnSpPr>
        <p:spPr>
          <a:xfrm flipH="1">
            <a:off x="8520130" y="1695450"/>
            <a:ext cx="6667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4B6399D-AAC6-4534-A696-9680C2CEE3ED}"/>
              </a:ext>
            </a:extLst>
          </p:cNvPr>
          <p:cNvCxnSpPr>
            <a:cxnSpLocks/>
          </p:cNvCxnSpPr>
          <p:nvPr/>
        </p:nvCxnSpPr>
        <p:spPr>
          <a:xfrm flipH="1">
            <a:off x="8501080" y="3429000"/>
            <a:ext cx="6858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1E8E3BA-5234-422E-8FA4-C1DA792BE933}"/>
              </a:ext>
            </a:extLst>
          </p:cNvPr>
          <p:cNvSpPr txBox="1"/>
          <p:nvPr/>
        </p:nvSpPr>
        <p:spPr>
          <a:xfrm>
            <a:off x="9210710" y="1464617"/>
            <a:ext cx="3344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Annual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OSA Demand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294969-C48D-40F7-913E-17E3A849C0CB}"/>
              </a:ext>
            </a:extLst>
          </p:cNvPr>
          <p:cNvSpPr txBox="1"/>
          <p:nvPr/>
        </p:nvSpPr>
        <p:spPr>
          <a:xfrm>
            <a:off x="9186880" y="3196348"/>
            <a:ext cx="3105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~60 % of OSAs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F02DA42-9476-416E-9A7E-1D1903635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18641-32A4-4529-8166-E06F572CDD52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B7CB4E-16A2-4CDA-8007-0FF5DF014358}"/>
              </a:ext>
            </a:extLst>
          </p:cNvPr>
          <p:cNvSpPr txBox="1"/>
          <p:nvPr/>
        </p:nvSpPr>
        <p:spPr>
          <a:xfrm>
            <a:off x="5672159" y="2245800"/>
            <a:ext cx="2476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TPA ON-SITE ASSESSMENTS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F7F279-724E-4E64-BC92-07019A99C5E7}"/>
              </a:ext>
            </a:extLst>
          </p:cNvPr>
          <p:cNvSpPr txBox="1"/>
          <p:nvPr/>
        </p:nvSpPr>
        <p:spPr>
          <a:xfrm>
            <a:off x="822642" y="4027345"/>
            <a:ext cx="3868989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Third-Party Assessors (TPAs) will help meet OSA demand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6D3AC87-74B1-4805-8732-3C4C0EB6857E}"/>
              </a:ext>
            </a:extLst>
          </p:cNvPr>
          <p:cNvSpPr txBox="1">
            <a:spLocks/>
          </p:cNvSpPr>
          <p:nvPr/>
        </p:nvSpPr>
        <p:spPr>
          <a:xfrm>
            <a:off x="1433530" y="168329"/>
            <a:ext cx="10696574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>
                <a:ln w="3175" cmpd="sng"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USE OF THIRD-PARTY ASSESSORS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B049BA-36EB-4238-BDBE-844757C32079}"/>
              </a:ext>
            </a:extLst>
          </p:cNvPr>
          <p:cNvSpPr txBox="1"/>
          <p:nvPr/>
        </p:nvSpPr>
        <p:spPr>
          <a:xfrm>
            <a:off x="788374" y="1814913"/>
            <a:ext cx="4303031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Labs that utilize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Sophisticated Technologies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shall use Third-Party Assessors (TPAs)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554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2E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CD58BAF-FB1F-4A43-B6CB-E88835B92B3C}"/>
              </a:ext>
            </a:extLst>
          </p:cNvPr>
          <p:cNvSpPr txBox="1">
            <a:spLocks/>
          </p:cNvSpPr>
          <p:nvPr/>
        </p:nvSpPr>
        <p:spPr>
          <a:xfrm>
            <a:off x="997298" y="1480345"/>
            <a:ext cx="10347064" cy="4374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Established industry of qualified assessors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Utilized by other state and federal laboratory programs (DoD, Florida, NJ, NY, CA Cannabis)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Allowable option in statute (H&amp;SC 100837)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2C5E0D-5B85-427B-8FBE-74411CECCCBC}"/>
              </a:ext>
            </a:extLst>
          </p:cNvPr>
          <p:cNvSpPr txBox="1"/>
          <p:nvPr/>
        </p:nvSpPr>
        <p:spPr>
          <a:xfrm>
            <a:off x="774500" y="772459"/>
            <a:ext cx="10569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BENEFITS OF THIRD-PARTY ASSESSORS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2DD05B-787C-4394-BA94-5EAE45AB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4362" y="6400800"/>
            <a:ext cx="680861" cy="35655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18641-32A4-4529-8166-E06F572CDD52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877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09838AF-9AA2-42FB-AC75-640AC46B5340}"/>
              </a:ext>
            </a:extLst>
          </p:cNvPr>
          <p:cNvSpPr/>
          <p:nvPr/>
        </p:nvSpPr>
        <p:spPr>
          <a:xfrm>
            <a:off x="311085" y="260347"/>
            <a:ext cx="11547835" cy="632898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3C0478-4672-46BF-95A1-24B0AFE4D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974" y="345190"/>
            <a:ext cx="10596504" cy="145626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 QUESTIONS about TPA</a:t>
            </a:r>
            <a:r>
              <a:rPr lang="en-US" sz="4000" b="1" cap="none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CD58BAF-FB1F-4A43-B6CB-E88835B92B3C}"/>
              </a:ext>
            </a:extLst>
          </p:cNvPr>
          <p:cNvSpPr txBox="1">
            <a:spLocks/>
          </p:cNvSpPr>
          <p:nvPr/>
        </p:nvSpPr>
        <p:spPr>
          <a:xfrm>
            <a:off x="776235" y="1985480"/>
            <a:ext cx="10131425" cy="4374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15DF63-5C92-450F-8E98-258EDF65F21C}"/>
              </a:ext>
            </a:extLst>
          </p:cNvPr>
          <p:cNvSpPr txBox="1"/>
          <p:nvPr/>
        </p:nvSpPr>
        <p:spPr>
          <a:xfrm>
            <a:off x="1209796" y="1599486"/>
            <a:ext cx="947074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Qualifications of TPAs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Assessor body recognized by TNI or federal agency (in H&amp;SC)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Recognized by TNI, DoD, DoE or ELAP (in proposed regulations)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Memorandum of Understanding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Integrity of TPAs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Conflict of Interest Clauses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2A4A53-95E1-489D-9BE0-20FC46564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0054" y="6241095"/>
            <a:ext cx="680861" cy="35655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18641-32A4-4529-8166-E06F572CDD52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895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3BB7A-365C-4695-B256-A30FD0F1A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036" y="208034"/>
            <a:ext cx="11821732" cy="1456267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NEED FOR REGULATIONS UPDATE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E8F5C3C-71EF-4453-9C33-4F59EFB6F936}"/>
              </a:ext>
            </a:extLst>
          </p:cNvPr>
          <p:cNvGrpSpPr/>
          <p:nvPr/>
        </p:nvGrpSpPr>
        <p:grpSpPr>
          <a:xfrm>
            <a:off x="800756" y="1574277"/>
            <a:ext cx="10775358" cy="4656841"/>
            <a:chOff x="828682" y="2307441"/>
            <a:chExt cx="10131426" cy="3938103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BC36736-714D-47D1-82FB-DAD172D37E31}"/>
                </a:ext>
              </a:extLst>
            </p:cNvPr>
            <p:cNvSpPr/>
            <p:nvPr/>
          </p:nvSpPr>
          <p:spPr>
            <a:xfrm>
              <a:off x="828683" y="4740595"/>
              <a:ext cx="10131425" cy="1504949"/>
            </a:xfrm>
            <a:custGeom>
              <a:avLst/>
              <a:gdLst>
                <a:gd name="connsiteX0" fmla="*/ 0 w 10131425"/>
                <a:gd name="connsiteY0" fmla="*/ 0 h 1360800"/>
                <a:gd name="connsiteX1" fmla="*/ 10131425 w 10131425"/>
                <a:gd name="connsiteY1" fmla="*/ 0 h 1360800"/>
                <a:gd name="connsiteX2" fmla="*/ 10131425 w 10131425"/>
                <a:gd name="connsiteY2" fmla="*/ 1360800 h 1360800"/>
                <a:gd name="connsiteX3" fmla="*/ 0 w 10131425"/>
                <a:gd name="connsiteY3" fmla="*/ 1360800 h 1360800"/>
                <a:gd name="connsiteX4" fmla="*/ 0 w 10131425"/>
                <a:gd name="connsiteY4" fmla="*/ 0 h 136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31425" h="1360800">
                  <a:moveTo>
                    <a:pt x="0" y="0"/>
                  </a:moveTo>
                  <a:lnTo>
                    <a:pt x="10131425" y="0"/>
                  </a:lnTo>
                  <a:lnTo>
                    <a:pt x="10131425" y="1360800"/>
                  </a:lnTo>
                  <a:lnTo>
                    <a:pt x="0" y="136080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6311" tIns="374904" rIns="786311" bIns="128016" numCol="1" spcCol="1270" anchor="t" anchorCtr="0">
              <a:noAutofit/>
            </a:bodyPr>
            <a:lstStyle/>
            <a:p>
              <a:pPr marL="171450" marR="0" lvl="1" indent="-171450" algn="l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Recommended by EPA and Expert Review Panel (program audits)</a:t>
              </a:r>
            </a:p>
            <a:p>
              <a:pPr marL="171450" marR="0" lvl="1" indent="-171450" algn="l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Supported by laboratory community </a:t>
              </a: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89A44E3-8EB1-4AC6-B880-00F4CB7D5BE3}"/>
                </a:ext>
              </a:extLst>
            </p:cNvPr>
            <p:cNvSpPr/>
            <p:nvPr/>
          </p:nvSpPr>
          <p:spPr>
            <a:xfrm>
              <a:off x="1121433" y="4433897"/>
              <a:ext cx="9468464" cy="588627"/>
            </a:xfrm>
            <a:custGeom>
              <a:avLst/>
              <a:gdLst>
                <a:gd name="connsiteX0" fmla="*/ 0 w 9320161"/>
                <a:gd name="connsiteY0" fmla="*/ 88562 h 531360"/>
                <a:gd name="connsiteX1" fmla="*/ 88562 w 9320161"/>
                <a:gd name="connsiteY1" fmla="*/ 0 h 531360"/>
                <a:gd name="connsiteX2" fmla="*/ 9231599 w 9320161"/>
                <a:gd name="connsiteY2" fmla="*/ 0 h 531360"/>
                <a:gd name="connsiteX3" fmla="*/ 9320161 w 9320161"/>
                <a:gd name="connsiteY3" fmla="*/ 88562 h 531360"/>
                <a:gd name="connsiteX4" fmla="*/ 9320161 w 9320161"/>
                <a:gd name="connsiteY4" fmla="*/ 442798 h 531360"/>
                <a:gd name="connsiteX5" fmla="*/ 9231599 w 9320161"/>
                <a:gd name="connsiteY5" fmla="*/ 531360 h 531360"/>
                <a:gd name="connsiteX6" fmla="*/ 88562 w 9320161"/>
                <a:gd name="connsiteY6" fmla="*/ 531360 h 531360"/>
                <a:gd name="connsiteX7" fmla="*/ 0 w 9320161"/>
                <a:gd name="connsiteY7" fmla="*/ 442798 h 531360"/>
                <a:gd name="connsiteX8" fmla="*/ 0 w 9320161"/>
                <a:gd name="connsiteY8" fmla="*/ 88562 h 53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20161" h="531360">
                  <a:moveTo>
                    <a:pt x="0" y="88562"/>
                  </a:moveTo>
                  <a:cubicBezTo>
                    <a:pt x="0" y="39651"/>
                    <a:pt x="39651" y="0"/>
                    <a:pt x="88562" y="0"/>
                  </a:cubicBezTo>
                  <a:lnTo>
                    <a:pt x="9231599" y="0"/>
                  </a:lnTo>
                  <a:cubicBezTo>
                    <a:pt x="9280510" y="0"/>
                    <a:pt x="9320161" y="39651"/>
                    <a:pt x="9320161" y="88562"/>
                  </a:cubicBezTo>
                  <a:lnTo>
                    <a:pt x="9320161" y="442798"/>
                  </a:lnTo>
                  <a:cubicBezTo>
                    <a:pt x="9320161" y="491709"/>
                    <a:pt x="9280510" y="531360"/>
                    <a:pt x="9231599" y="531360"/>
                  </a:cubicBezTo>
                  <a:lnTo>
                    <a:pt x="88562" y="531360"/>
                  </a:lnTo>
                  <a:cubicBezTo>
                    <a:pt x="39651" y="531360"/>
                    <a:pt x="0" y="491709"/>
                    <a:pt x="0" y="442798"/>
                  </a:cubicBezTo>
                  <a:lnTo>
                    <a:pt x="0" y="8856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4000" tIns="25939" rIns="294000" bIns="25939" numCol="1" spcCol="1270" anchor="ctr" anchorCtr="0">
              <a:noAutofit/>
            </a:bodyPr>
            <a:lstStyle/>
            <a:p>
              <a:pPr marL="0" marR="0" lvl="0" indent="0" algn="l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Adopt Accreditation Standards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EC26E8A-DF04-4140-B988-BE8BA80843D5}"/>
                </a:ext>
              </a:extLst>
            </p:cNvPr>
            <p:cNvSpPr/>
            <p:nvPr/>
          </p:nvSpPr>
          <p:spPr>
            <a:xfrm>
              <a:off x="828682" y="2536920"/>
              <a:ext cx="10131425" cy="1627966"/>
            </a:xfrm>
            <a:custGeom>
              <a:avLst/>
              <a:gdLst>
                <a:gd name="connsiteX0" fmla="*/ 0 w 10131425"/>
                <a:gd name="connsiteY0" fmla="*/ 0 h 1360800"/>
                <a:gd name="connsiteX1" fmla="*/ 10131425 w 10131425"/>
                <a:gd name="connsiteY1" fmla="*/ 0 h 1360800"/>
                <a:gd name="connsiteX2" fmla="*/ 10131425 w 10131425"/>
                <a:gd name="connsiteY2" fmla="*/ 1360800 h 1360800"/>
                <a:gd name="connsiteX3" fmla="*/ 0 w 10131425"/>
                <a:gd name="connsiteY3" fmla="*/ 1360800 h 1360800"/>
                <a:gd name="connsiteX4" fmla="*/ 0 w 10131425"/>
                <a:gd name="connsiteY4" fmla="*/ 0 h 136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31425" h="1360800">
                  <a:moveTo>
                    <a:pt x="0" y="0"/>
                  </a:moveTo>
                  <a:lnTo>
                    <a:pt x="10131425" y="0"/>
                  </a:lnTo>
                  <a:lnTo>
                    <a:pt x="10131425" y="1360800"/>
                  </a:lnTo>
                  <a:lnTo>
                    <a:pt x="0" y="136080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2">
                <a:hueOff val="1613584"/>
                <a:satOff val="-856"/>
                <a:lumOff val="568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6311" tIns="374904" rIns="786311" bIns="128016" numCol="1" spcCol="1270" anchor="t" anchorCtr="0">
              <a:noAutofit/>
            </a:bodyPr>
            <a:lstStyle/>
            <a:p>
              <a:pPr marL="171450" marR="0" lvl="1" indent="-171450" algn="l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Current language is administratively restrictive for laboratories and ELAP</a:t>
              </a:r>
            </a:p>
            <a:p>
              <a:pPr marL="171450" marR="0" lvl="1" indent="-171450" algn="l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Need for language more reflective of current processes</a:t>
              </a:r>
            </a:p>
            <a:p>
              <a:pPr marL="171450" marR="0" lvl="1" indent="-171450" algn="l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More description for laboratories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394481B-C736-4DFD-B87F-5EA88DF0A34A}"/>
                </a:ext>
              </a:extLst>
            </p:cNvPr>
            <p:cNvSpPr/>
            <p:nvPr/>
          </p:nvSpPr>
          <p:spPr>
            <a:xfrm>
              <a:off x="1121433" y="2307441"/>
              <a:ext cx="9468464" cy="531360"/>
            </a:xfrm>
            <a:custGeom>
              <a:avLst/>
              <a:gdLst>
                <a:gd name="connsiteX0" fmla="*/ 0 w 9289949"/>
                <a:gd name="connsiteY0" fmla="*/ 88562 h 531360"/>
                <a:gd name="connsiteX1" fmla="*/ 88562 w 9289949"/>
                <a:gd name="connsiteY1" fmla="*/ 0 h 531360"/>
                <a:gd name="connsiteX2" fmla="*/ 9201387 w 9289949"/>
                <a:gd name="connsiteY2" fmla="*/ 0 h 531360"/>
                <a:gd name="connsiteX3" fmla="*/ 9289949 w 9289949"/>
                <a:gd name="connsiteY3" fmla="*/ 88562 h 531360"/>
                <a:gd name="connsiteX4" fmla="*/ 9289949 w 9289949"/>
                <a:gd name="connsiteY4" fmla="*/ 442798 h 531360"/>
                <a:gd name="connsiteX5" fmla="*/ 9201387 w 9289949"/>
                <a:gd name="connsiteY5" fmla="*/ 531360 h 531360"/>
                <a:gd name="connsiteX6" fmla="*/ 88562 w 9289949"/>
                <a:gd name="connsiteY6" fmla="*/ 531360 h 531360"/>
                <a:gd name="connsiteX7" fmla="*/ 0 w 9289949"/>
                <a:gd name="connsiteY7" fmla="*/ 442798 h 531360"/>
                <a:gd name="connsiteX8" fmla="*/ 0 w 9289949"/>
                <a:gd name="connsiteY8" fmla="*/ 88562 h 53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89949" h="531360">
                  <a:moveTo>
                    <a:pt x="0" y="88562"/>
                  </a:moveTo>
                  <a:cubicBezTo>
                    <a:pt x="0" y="39651"/>
                    <a:pt x="39651" y="0"/>
                    <a:pt x="88562" y="0"/>
                  </a:cubicBezTo>
                  <a:lnTo>
                    <a:pt x="9201387" y="0"/>
                  </a:lnTo>
                  <a:cubicBezTo>
                    <a:pt x="9250298" y="0"/>
                    <a:pt x="9289949" y="39651"/>
                    <a:pt x="9289949" y="88562"/>
                  </a:cubicBezTo>
                  <a:lnTo>
                    <a:pt x="9289949" y="442798"/>
                  </a:lnTo>
                  <a:cubicBezTo>
                    <a:pt x="9289949" y="491709"/>
                    <a:pt x="9250298" y="531360"/>
                    <a:pt x="9201387" y="531360"/>
                  </a:cubicBezTo>
                  <a:lnTo>
                    <a:pt x="88562" y="531360"/>
                  </a:lnTo>
                  <a:cubicBezTo>
                    <a:pt x="39651" y="531360"/>
                    <a:pt x="0" y="491709"/>
                    <a:pt x="0" y="442798"/>
                  </a:cubicBezTo>
                  <a:lnTo>
                    <a:pt x="0" y="8856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613584"/>
                <a:satOff val="-856"/>
                <a:lumOff val="5685"/>
                <a:alphaOff val="0"/>
              </a:schemeClr>
            </a:fillRef>
            <a:effectRef idx="0">
              <a:schemeClr val="accent2">
                <a:hueOff val="1613584"/>
                <a:satOff val="-856"/>
                <a:lumOff val="568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4000" tIns="25939" rIns="294000" bIns="25939" numCol="1" spcCol="1270" anchor="ctr" anchorCtr="0">
              <a:noAutofit/>
            </a:bodyPr>
            <a:lstStyle/>
            <a:p>
              <a:pPr marL="0" marR="0" lvl="0" indent="0" algn="l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Amend Accreditation Process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5E77F6-12D5-469B-BCAC-E68A373DB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6113" y="6152489"/>
            <a:ext cx="503548" cy="810869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18641-32A4-4529-8166-E06F572CDD52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431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3BB7A-365C-4695-B256-A30FD0F1A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54" y="963877"/>
            <a:ext cx="4714189" cy="493024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 CHARACTERISTICS OF ACCREDITATION STANDARDS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349EF-047E-483B-8AAB-8B3DCC2ED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5197" y="975647"/>
            <a:ext cx="6377769" cy="4930246"/>
          </a:xfrm>
        </p:spPr>
        <p:txBody>
          <a:bodyPr anchor="ctr">
            <a:normAutofit/>
          </a:bodyPr>
          <a:lstStyle/>
          <a:p>
            <a:pPr>
              <a:spcAft>
                <a:spcPts val="1200"/>
              </a:spcAft>
            </a:pP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Applicable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to All Laboratory Types and Sizes</a:t>
            </a:r>
          </a:p>
          <a:p>
            <a:pPr>
              <a:spcAft>
                <a:spcPts val="1200"/>
              </a:spcAft>
            </a:pP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for State Regulatory Programs (Defensible Data)</a:t>
            </a:r>
          </a:p>
          <a:p>
            <a:pPr>
              <a:spcAft>
                <a:spcPts val="1200"/>
              </a:spcAft>
            </a:pP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Auditable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– Can a lab be assessed            to the standards?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514F1-06D1-486A-8171-12C8F0EBC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5169" y="5995989"/>
            <a:ext cx="503548" cy="810869"/>
          </a:xfrm>
        </p:spPr>
        <p:txBody>
          <a:bodyPr/>
          <a:lstStyle/>
          <a:p>
            <a:fld id="{50218641-32A4-4529-8166-E06F572CDD52}" type="slidenum">
              <a:rPr lang="en-US" sz="2000" smtClean="0">
                <a:solidFill>
                  <a:schemeClr val="tx1"/>
                </a:solidFill>
              </a:rPr>
              <a:t>15</a:t>
            </a:fld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466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2E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1C58F-2609-47D3-A375-09312C7FF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31" y="383487"/>
            <a:ext cx="12971283" cy="1456267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PROPOSED ACCREDITATION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9760C-CF4B-4B33-BA50-B1478DEBB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560" y="1967300"/>
            <a:ext cx="10755063" cy="4710225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2016 TNI Standard with two exceptions: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One Proficiency Testing Study per year</a:t>
            </a:r>
          </a:p>
          <a:p>
            <a:pPr lvl="1">
              <a:spcAft>
                <a:spcPts val="12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Technical Manager (Laboratory Director) Qualifications</a:t>
            </a:r>
          </a:p>
          <a:p>
            <a:pPr>
              <a:spcAft>
                <a:spcPts val="1200"/>
              </a:spcAft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Consensus-Based Accreditation Standards</a:t>
            </a:r>
          </a:p>
          <a:p>
            <a:pPr>
              <a:spcAft>
                <a:spcPts val="1200"/>
              </a:spcAft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Recognized by the US EPA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38851-107F-4A51-96E6-EBE893D66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9849" y="6202837"/>
            <a:ext cx="503548" cy="810869"/>
          </a:xfrm>
        </p:spPr>
        <p:txBody>
          <a:bodyPr/>
          <a:lstStyle/>
          <a:p>
            <a:fld id="{50218641-32A4-4529-8166-E06F572CDD52}" type="slidenum">
              <a:rPr lang="en-US" sz="2000" smtClean="0">
                <a:solidFill>
                  <a:schemeClr val="tx1"/>
                </a:solidFill>
              </a:rPr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098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A5BEC0-CA5D-449C-9CCE-F4B9BFDF2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80E8E38-B237-468D-91AA-BC70B7B744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7746484"/>
              </p:ext>
            </p:extLst>
          </p:nvPr>
        </p:nvGraphicFramePr>
        <p:xfrm>
          <a:off x="5194300" y="320096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D043E89-2F76-4C89-872F-21CFF942583D}"/>
              </a:ext>
            </a:extLst>
          </p:cNvPr>
          <p:cNvSpPr/>
          <p:nvPr/>
        </p:nvSpPr>
        <p:spPr>
          <a:xfrm>
            <a:off x="142305" y="84841"/>
            <a:ext cx="4647809" cy="6570483"/>
          </a:xfrm>
          <a:prstGeom prst="rect">
            <a:avLst/>
          </a:prstGeom>
          <a:solidFill>
            <a:srgbClr val="E2E9F6"/>
          </a:solidFill>
          <a:ln>
            <a:solidFill>
              <a:srgbClr val="E2E9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13">
            <a:extLst>
              <a:ext uri="{FF2B5EF4-FFF2-40B4-BE49-F238E27FC236}">
                <a16:creationId xmlns:a16="http://schemas.microsoft.com/office/drawing/2014/main" id="{A0DA0D79-CBAB-4412-BA79-5B2C6788E4A1}"/>
              </a:ext>
            </a:extLst>
          </p:cNvPr>
          <p:cNvPicPr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0" t="5000" r="14376" b="5555"/>
          <a:stretch/>
        </p:blipFill>
        <p:spPr bwMode="auto">
          <a:xfrm>
            <a:off x="272978" y="1373516"/>
            <a:ext cx="4647809" cy="4009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D0E953-1134-4EFC-9F80-0B6C2AD92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3630" y="6425626"/>
            <a:ext cx="2743200" cy="365125"/>
          </a:xfrm>
        </p:spPr>
        <p:txBody>
          <a:bodyPr/>
          <a:lstStyle/>
          <a:p>
            <a:fld id="{50218641-32A4-4529-8166-E06F572CDD52}" type="slidenum"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173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2E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5BEC0-CA5D-449C-9CCE-F4B9BFDF2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90193"/>
            <a:ext cx="10820400" cy="7307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AUDITABLE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866F3-962D-4736-9851-A705D4CB1343}"/>
              </a:ext>
            </a:extLst>
          </p:cNvPr>
          <p:cNvSpPr txBox="1">
            <a:spLocks/>
          </p:cNvSpPr>
          <p:nvPr/>
        </p:nvSpPr>
        <p:spPr>
          <a:xfrm>
            <a:off x="1558562" y="1699745"/>
            <a:ext cx="6049656" cy="48176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Detailed and Specific Criteria: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Roadmap for laboratories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ELAP and Labs are on the same page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Reduces variations in interpretation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Standardization of laboratory    operations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/>
              <a:t>	</a:t>
            </a:r>
          </a:p>
          <a:p>
            <a:pPr marL="457200" lvl="1" indent="0"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endParaRPr lang="en-US" sz="2200" dirty="0"/>
          </a:p>
          <a:p>
            <a:pPr lvl="1">
              <a:lnSpc>
                <a:spcPct val="90000"/>
              </a:lnSpc>
            </a:pPr>
            <a:endParaRPr lang="en-US" sz="22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0578D9A-8F51-481C-947C-F70C31C64C59}"/>
              </a:ext>
            </a:extLst>
          </p:cNvPr>
          <p:cNvGrpSpPr/>
          <p:nvPr/>
        </p:nvGrpSpPr>
        <p:grpSpPr>
          <a:xfrm>
            <a:off x="7490381" y="1428283"/>
            <a:ext cx="4015819" cy="4378629"/>
            <a:chOff x="7607430" y="1465990"/>
            <a:chExt cx="4015819" cy="437862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3B4331D-A209-4C60-A627-A80F534ECD8A}"/>
                </a:ext>
              </a:extLst>
            </p:cNvPr>
            <p:cNvSpPr/>
            <p:nvPr/>
          </p:nvSpPr>
          <p:spPr>
            <a:xfrm>
              <a:off x="7607430" y="1465990"/>
              <a:ext cx="4015819" cy="43786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drawing of a person&#10;&#10;Description automatically generated">
              <a:extLst>
                <a:ext uri="{FF2B5EF4-FFF2-40B4-BE49-F238E27FC236}">
                  <a16:creationId xmlns:a16="http://schemas.microsoft.com/office/drawing/2014/main" id="{B39E7A4F-0D18-4E57-83A3-1BBBD0DDC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8220174" y="1938526"/>
              <a:ext cx="2743200" cy="27432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621EB04-6BB3-4D19-BD9B-D98B3B070F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l="23" t="32387" r="-23" b="48461"/>
            <a:stretch/>
          </p:blipFill>
          <p:spPr>
            <a:xfrm>
              <a:off x="7843104" y="5055998"/>
              <a:ext cx="3467100" cy="510784"/>
            </a:xfrm>
            <a:prstGeom prst="rect">
              <a:avLst/>
            </a:prstGeom>
          </p:spPr>
        </p:pic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9B107-C43A-45E8-B42D-209FB9B69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5317" y="6400802"/>
            <a:ext cx="2743200" cy="365125"/>
          </a:xfrm>
        </p:spPr>
        <p:txBody>
          <a:bodyPr/>
          <a:lstStyle/>
          <a:p>
            <a:fld id="{50218641-32A4-4529-8166-E06F572CDD52}" type="slidenum"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473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681EC-28C2-47EC-AC4E-6FEB06B8C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Proposed Fee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BAF4E-82B7-4488-A971-562C5F26C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908750" cy="54411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ELAP published a Notice of Proposed Rulemaking on October 11, 2019</a:t>
            </a:r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 relating to fees: 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third-party assessors 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Fees for laboratories located inside and outside California 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 Categories </a:t>
            </a:r>
          </a:p>
          <a:p>
            <a:pPr lvl="2"/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Fee</a:t>
            </a:r>
          </a:p>
          <a:p>
            <a:pPr lvl="2"/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Field of Accreditation Fee</a:t>
            </a:r>
          </a:p>
          <a:p>
            <a:pPr lvl="2"/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Fee </a:t>
            </a:r>
          </a:p>
          <a:p>
            <a:pPr lvl="2"/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Reciprocity Fee</a:t>
            </a:r>
          </a:p>
          <a:p>
            <a:pPr lvl="2"/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Amendment Fee</a:t>
            </a:r>
          </a:p>
          <a:p>
            <a:pPr lvl="2"/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 Fee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D1868-35DE-48CE-BD9E-6656AC6DF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867" y="6375203"/>
            <a:ext cx="1530927" cy="365125"/>
          </a:xfrm>
        </p:spPr>
        <p:txBody>
          <a:bodyPr/>
          <a:lstStyle/>
          <a:p>
            <a:fld id="{86CB4B4D-7CA3-9044-876B-883B54F8677D}" type="slidenum">
              <a:rPr lang="en-US" sz="20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en-US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321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2AC3E-CA3C-429D-A420-67ACEEE5E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21" y="676656"/>
            <a:ext cx="4212336" cy="5504688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ENVIRONMENTAL LABORATORY ACCREDITATION PROGRAM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E261757F-E2CB-41EF-A5B6-F573A407C3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9697455"/>
              </p:ext>
            </p:extLst>
          </p:nvPr>
        </p:nvGraphicFramePr>
        <p:xfrm>
          <a:off x="4887468" y="676656"/>
          <a:ext cx="6942582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944C8D-7DBB-4768-AD0E-13F31CEDB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8276" y="6181344"/>
            <a:ext cx="503548" cy="810869"/>
          </a:xfrm>
        </p:spPr>
        <p:txBody>
          <a:bodyPr/>
          <a:lstStyle/>
          <a:p>
            <a:fld id="{50218641-32A4-4529-8166-E06F572CDD52}" type="slidenum">
              <a:rPr lang="en-US" sz="2000" smtClean="0">
                <a:solidFill>
                  <a:schemeClr val="tx1"/>
                </a:solidFill>
              </a:rPr>
              <a:t>2</a:t>
            </a:fld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622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681EC-28C2-47EC-AC4E-6FEB06B8C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Fee Structure</a:t>
            </a:r>
            <a:b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(Option 1)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883A2A-BE1B-4970-AE32-0C1B259BB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581" y="475709"/>
            <a:ext cx="4951941" cy="591629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B4EC5F-E5ED-447B-8285-AD68E6CC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1586" y="6392001"/>
            <a:ext cx="1530927" cy="365125"/>
          </a:xfrm>
        </p:spPr>
        <p:txBody>
          <a:bodyPr/>
          <a:lstStyle/>
          <a:p>
            <a:fld id="{86CB4B4D-7CA3-9044-876B-883B54F8677D}" type="slidenum">
              <a:rPr lang="en-US" sz="20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en-US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870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681EC-28C2-47EC-AC4E-6FEB06B8C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Fee Structure</a:t>
            </a:r>
            <a:b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(Option 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EBFD27-9086-4DD1-8EFC-E93ECE7C4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302" y="449451"/>
            <a:ext cx="4815527" cy="595909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89267C-41AF-45EB-8F9D-A5112F82F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6803" y="6408548"/>
            <a:ext cx="1530927" cy="365125"/>
          </a:xfrm>
        </p:spPr>
        <p:txBody>
          <a:bodyPr/>
          <a:lstStyle/>
          <a:p>
            <a:fld id="{86CB4B4D-7CA3-9044-876B-883B54F8677D}" type="slidenum">
              <a:rPr lang="en-US" sz="20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fld>
            <a:endParaRPr lang="en-US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072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681EC-28C2-47EC-AC4E-6FEB06B8C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Fee Structure for Amendment and Late Fees</a:t>
            </a:r>
            <a:b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(Options 1 &amp; 2)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FD3EDE-CF30-49BF-BF9B-25A5AD5732C7}"/>
              </a:ext>
            </a:extLst>
          </p:cNvPr>
          <p:cNvSpPr txBox="1"/>
          <p:nvPr/>
        </p:nvSpPr>
        <p:spPr>
          <a:xfrm>
            <a:off x="3821191" y="5448149"/>
            <a:ext cx="7556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NOTE: Late Fees are detailed in Section 64808.05 of Proposed Regulations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7E9446-453E-41BA-BC6D-8E68C5971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817" y="567176"/>
            <a:ext cx="7634305" cy="45561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0D2A72-7F94-4815-AB98-484489B92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45598" y="6384631"/>
            <a:ext cx="1530927" cy="365125"/>
          </a:xfrm>
        </p:spPr>
        <p:txBody>
          <a:bodyPr/>
          <a:lstStyle/>
          <a:p>
            <a:fld id="{86CB4B4D-7CA3-9044-876B-883B54F8677D}" type="slidenum">
              <a:rPr lang="en-US" sz="20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fld>
            <a:endParaRPr lang="en-US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371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2E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A84F0-18A2-4872-9BD0-8F1E03B41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959005"/>
            <a:ext cx="9833548" cy="1193238"/>
          </a:xfrm>
        </p:spPr>
        <p:txBody>
          <a:bodyPr>
            <a:normAutofit fontScale="90000"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Current Timeline </a:t>
            </a:r>
            <a:br>
              <a:rPr lang="en-US" sz="5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  <a:ea typeface="+mn-ea"/>
                <a:cs typeface="+mn-cs"/>
              </a:rPr>
            </a:b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(Subject to Change)</a:t>
            </a:r>
            <a:br>
              <a:rPr lang="en-US" sz="2000" dirty="0">
                <a:solidFill>
                  <a:srgbClr val="FFFFFF"/>
                </a:solidFill>
                <a:latin typeface="Corbel" panose="020B0503020204020204"/>
                <a:ea typeface="+mn-ea"/>
                <a:cs typeface="+mn-cs"/>
              </a:rPr>
            </a:br>
            <a:endParaRPr lang="en-US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D5F4C8E-70C6-44DF-9149-39132E822D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3590084"/>
              </p:ext>
            </p:extLst>
          </p:nvPr>
        </p:nvGraphicFramePr>
        <p:xfrm>
          <a:off x="725863" y="1984790"/>
          <a:ext cx="10661715" cy="3914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252A2148-010F-4024-8BEE-908EC03C2BEE}"/>
              </a:ext>
            </a:extLst>
          </p:cNvPr>
          <p:cNvGrpSpPr/>
          <p:nvPr/>
        </p:nvGrpSpPr>
        <p:grpSpPr>
          <a:xfrm>
            <a:off x="3670167" y="2907677"/>
            <a:ext cx="2227736" cy="1117941"/>
            <a:chOff x="5495468" y="914529"/>
            <a:chExt cx="2227736" cy="111794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0FBB078-0F44-432D-9718-EB9FDFADF37B}"/>
                </a:ext>
              </a:extLst>
            </p:cNvPr>
            <p:cNvSpPr/>
            <p:nvPr/>
          </p:nvSpPr>
          <p:spPr>
            <a:xfrm>
              <a:off x="5495468" y="914529"/>
              <a:ext cx="2227736" cy="111794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44DD7CA-2E7C-49D6-95DA-0A7800B05BEE}"/>
                </a:ext>
              </a:extLst>
            </p:cNvPr>
            <p:cNvSpPr txBox="1"/>
            <p:nvPr/>
          </p:nvSpPr>
          <p:spPr>
            <a:xfrm>
              <a:off x="5495468" y="914529"/>
              <a:ext cx="2227736" cy="11179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1244600">
                <a:spcBef>
                  <a:spcPct val="0"/>
                </a:spcBef>
                <a:buNone/>
              </a:pPr>
              <a:r>
                <a:rPr lang="en-US" sz="2800" b="1" kern="1200" dirty="0">
                  <a:solidFill>
                    <a:schemeClr val="bg1"/>
                  </a:solidFill>
                </a:rPr>
                <a:t>Board</a:t>
              </a:r>
            </a:p>
            <a:p>
              <a:pPr marL="0" lvl="0" indent="0" algn="ctr" defTabSz="1244600">
                <a:spcBef>
                  <a:spcPct val="0"/>
                </a:spcBef>
                <a:buNone/>
              </a:pPr>
              <a:r>
                <a:rPr lang="en-US" sz="2800" b="1" kern="1200" dirty="0">
                  <a:solidFill>
                    <a:schemeClr val="bg1"/>
                  </a:solidFill>
                </a:rPr>
                <a:t>Meeting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113FE5-BE7D-49CE-9D9A-E1348087158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72691" y="6398476"/>
            <a:ext cx="551167" cy="377825"/>
          </a:xfrm>
        </p:spPr>
        <p:txBody>
          <a:bodyPr/>
          <a:lstStyle/>
          <a:p>
            <a:fld id="{50218641-32A4-4529-8166-E06F572CDD52}" type="slidenum">
              <a:rPr lang="en-US" sz="2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492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2E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9B1CEEE-1344-46E7-8368-C084958B0D4D}"/>
              </a:ext>
            </a:extLst>
          </p:cNvPr>
          <p:cNvGrpSpPr/>
          <p:nvPr/>
        </p:nvGrpSpPr>
        <p:grpSpPr>
          <a:xfrm>
            <a:off x="1948935" y="1389888"/>
            <a:ext cx="8666654" cy="4985645"/>
            <a:chOff x="1577593" y="1403335"/>
            <a:chExt cx="9193501" cy="498564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9A9B5BB-E72D-4BA2-B9EB-7E2EC143D16A}"/>
                </a:ext>
              </a:extLst>
            </p:cNvPr>
            <p:cNvSpPr/>
            <p:nvPr/>
          </p:nvSpPr>
          <p:spPr>
            <a:xfrm>
              <a:off x="1577593" y="1403335"/>
              <a:ext cx="847165" cy="49856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B2BA5B98-C131-4FE2-8FBC-BED4B32BDC3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85196701"/>
                </p:ext>
              </p:extLst>
            </p:nvPr>
          </p:nvGraphicFramePr>
          <p:xfrm>
            <a:off x="2232212" y="1403335"/>
            <a:ext cx="8538882" cy="49856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84E2D5B-45AD-4045-9B77-C1FEB1C75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93" y="277652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SIZE AND SCOPE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2F2D01-1C76-439B-AF1D-0E44CB15BC1C}"/>
              </a:ext>
            </a:extLst>
          </p:cNvPr>
          <p:cNvSpPr txBox="1"/>
          <p:nvPr/>
        </p:nvSpPr>
        <p:spPr>
          <a:xfrm rot="16200000">
            <a:off x="878542" y="3267636"/>
            <a:ext cx="251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Number of Laboratories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6C4DC-3AEB-461B-AAFF-C14C744C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7835" y="6155703"/>
            <a:ext cx="503548" cy="810869"/>
          </a:xfrm>
        </p:spPr>
        <p:txBody>
          <a:bodyPr/>
          <a:lstStyle/>
          <a:p>
            <a:fld id="{50218641-32A4-4529-8166-E06F572CDD52}" type="slidenum">
              <a:rPr lang="en-US" sz="2000" smtClean="0">
                <a:solidFill>
                  <a:schemeClr val="tx1"/>
                </a:solidFill>
              </a:rPr>
              <a:t>3</a:t>
            </a:fld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463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2E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2ED98-03C2-45A2-837F-D3D3AE9B4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658" y="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AREAS OF TESTING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F6430B-27E0-4A68-B911-B0402D992F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5767710"/>
              </p:ext>
            </p:extLst>
          </p:nvPr>
        </p:nvGraphicFramePr>
        <p:xfrm>
          <a:off x="127591" y="2088488"/>
          <a:ext cx="11674549" cy="4504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DB4D0BD-AA2C-466A-88DD-38EBA325D3FD}"/>
              </a:ext>
            </a:extLst>
          </p:cNvPr>
          <p:cNvSpPr txBox="1"/>
          <p:nvPr/>
        </p:nvSpPr>
        <p:spPr>
          <a:xfrm>
            <a:off x="525658" y="1134381"/>
            <a:ext cx="111189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ELAP offers accreditation in methods approved for use in California Regulatory Programs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F81F52-46D1-42A9-8C69-8EDAE783C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0366" y="6187187"/>
            <a:ext cx="503548" cy="810869"/>
          </a:xfrm>
        </p:spPr>
        <p:txBody>
          <a:bodyPr/>
          <a:lstStyle/>
          <a:p>
            <a:fld id="{50218641-32A4-4529-8166-E06F572CDD52}" type="slidenum">
              <a:rPr lang="en-US" sz="2000" smtClean="0">
                <a:solidFill>
                  <a:schemeClr val="tx1"/>
                </a:solidFill>
              </a:rPr>
              <a:t>4</a:t>
            </a:fld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903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9AE025-6EB1-4875-A6EA-5E98FDC7D9BD}"/>
              </a:ext>
            </a:extLst>
          </p:cNvPr>
          <p:cNvSpPr/>
          <p:nvPr/>
        </p:nvSpPr>
        <p:spPr>
          <a:xfrm>
            <a:off x="19236" y="0"/>
            <a:ext cx="496754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91ACC-D1A8-4382-85A0-03103E255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085" y="571104"/>
            <a:ext cx="6727518" cy="499935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that laboratories are competent in analyses required by California regulatory programs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 compliance to the program’s accreditation standard</a:t>
            </a:r>
          </a:p>
          <a:p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Elements: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Monitor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Accredit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Enforce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58D2BF-431E-4DAB-93C4-DEA2622673F3}"/>
              </a:ext>
            </a:extLst>
          </p:cNvPr>
          <p:cNvSpPr txBox="1"/>
          <p:nvPr/>
        </p:nvSpPr>
        <p:spPr>
          <a:xfrm>
            <a:off x="398469" y="2633672"/>
            <a:ext cx="506287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ELAP’S RESPONSIBILITY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42CBA3-01C0-4AC1-B77C-D7595C48A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216" y="6212264"/>
            <a:ext cx="503548" cy="810869"/>
          </a:xfrm>
        </p:spPr>
        <p:txBody>
          <a:bodyPr/>
          <a:lstStyle/>
          <a:p>
            <a:fld id="{50218641-32A4-4529-8166-E06F572CDD52}" type="slidenum">
              <a:rPr lang="en-US" sz="2000" smtClean="0">
                <a:solidFill>
                  <a:schemeClr val="tx1"/>
                </a:solidFill>
              </a:rPr>
              <a:t>5</a:t>
            </a:fld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13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2E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3BB7A-365C-4695-B256-A30FD0F1A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221" y="336222"/>
            <a:ext cx="10461970" cy="1219200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WHAT DOES LABORATORY ACCREDITATION MEAN?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5609446-3E0E-4D82-A5DB-AFC9587155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565671"/>
              </p:ext>
            </p:extLst>
          </p:nvPr>
        </p:nvGraphicFramePr>
        <p:xfrm>
          <a:off x="1027765" y="1555422"/>
          <a:ext cx="10131425" cy="4772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DB709D-CBA5-4017-B56A-B89E6E3A7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7263" y="6193410"/>
            <a:ext cx="503548" cy="810869"/>
          </a:xfrm>
        </p:spPr>
        <p:txBody>
          <a:bodyPr/>
          <a:lstStyle/>
          <a:p>
            <a:fld id="{50218641-32A4-4529-8166-E06F572CDD52}" type="slidenum">
              <a:rPr lang="en-US" sz="2000" smtClean="0">
                <a:solidFill>
                  <a:schemeClr val="tx1"/>
                </a:solidFill>
              </a:rPr>
              <a:t>6</a:t>
            </a:fld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067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2E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10901-FCFC-41E8-BE11-1F04F0335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441" y="357881"/>
            <a:ext cx="9725823" cy="1360714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ELAP’S CURRENT REGULATIONS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43075-9537-4F89-A3F9-45C155CF9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332" y="1501424"/>
            <a:ext cx="9994769" cy="517369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California Code of Regulations, Title 22, Division, 4, Chapter 19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Contains requirements for the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Accreditation Process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the program’s “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Accreditation Standards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 Effective: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Lack Specificity and Detail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Misinterpreted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 Auditable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Outdated Methods/Fields of Testing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Over 25 years Old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 Consensus Based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Major Limitation for ELAP and Laboratories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85DD46B-D48F-4575-A88B-BC27E6DA8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84490" y="2709016"/>
            <a:ext cx="3910360" cy="293277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A5DF8-2352-4DE4-B057-2C3BD51C0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005" y="6144168"/>
            <a:ext cx="503548" cy="810869"/>
          </a:xfrm>
        </p:spPr>
        <p:txBody>
          <a:bodyPr/>
          <a:lstStyle/>
          <a:p>
            <a:fld id="{50218641-32A4-4529-8166-E06F572CDD52}" type="slidenum">
              <a:rPr lang="en-US" sz="2000" smtClean="0">
                <a:solidFill>
                  <a:schemeClr val="tx1"/>
                </a:solidFill>
              </a:rPr>
              <a:t>7</a:t>
            </a:fld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773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3BB7A-365C-4695-B256-A30FD0F1A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036" y="208034"/>
            <a:ext cx="11821732" cy="1456267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NEED FOR REGULATIONS UPDATE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E8F5C3C-71EF-4453-9C33-4F59EFB6F936}"/>
              </a:ext>
            </a:extLst>
          </p:cNvPr>
          <p:cNvGrpSpPr/>
          <p:nvPr/>
        </p:nvGrpSpPr>
        <p:grpSpPr>
          <a:xfrm>
            <a:off x="800756" y="1574277"/>
            <a:ext cx="10775358" cy="4656841"/>
            <a:chOff x="828682" y="2307441"/>
            <a:chExt cx="10131426" cy="3938103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BC36736-714D-47D1-82FB-DAD172D37E31}"/>
                </a:ext>
              </a:extLst>
            </p:cNvPr>
            <p:cNvSpPr/>
            <p:nvPr/>
          </p:nvSpPr>
          <p:spPr>
            <a:xfrm>
              <a:off x="828683" y="4740595"/>
              <a:ext cx="10131425" cy="1504949"/>
            </a:xfrm>
            <a:custGeom>
              <a:avLst/>
              <a:gdLst>
                <a:gd name="connsiteX0" fmla="*/ 0 w 10131425"/>
                <a:gd name="connsiteY0" fmla="*/ 0 h 1360800"/>
                <a:gd name="connsiteX1" fmla="*/ 10131425 w 10131425"/>
                <a:gd name="connsiteY1" fmla="*/ 0 h 1360800"/>
                <a:gd name="connsiteX2" fmla="*/ 10131425 w 10131425"/>
                <a:gd name="connsiteY2" fmla="*/ 1360800 h 1360800"/>
                <a:gd name="connsiteX3" fmla="*/ 0 w 10131425"/>
                <a:gd name="connsiteY3" fmla="*/ 1360800 h 1360800"/>
                <a:gd name="connsiteX4" fmla="*/ 0 w 10131425"/>
                <a:gd name="connsiteY4" fmla="*/ 0 h 136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31425" h="1360800">
                  <a:moveTo>
                    <a:pt x="0" y="0"/>
                  </a:moveTo>
                  <a:lnTo>
                    <a:pt x="10131425" y="0"/>
                  </a:lnTo>
                  <a:lnTo>
                    <a:pt x="10131425" y="1360800"/>
                  </a:lnTo>
                  <a:lnTo>
                    <a:pt x="0" y="136080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6311" tIns="374904" rIns="786311" bIns="128016" numCol="1" spcCol="1270" anchor="t" anchorCtr="0">
              <a:noAutofit/>
            </a:bodyPr>
            <a:lstStyle/>
            <a:p>
              <a:pPr marL="171450" marR="0" lvl="1" indent="-171450" algn="l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Recommended by EPA and Expert Review Panel (program audits)</a:t>
              </a:r>
            </a:p>
            <a:p>
              <a:pPr marL="171450" marR="0" lvl="1" indent="-171450" algn="l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Supported by laboratory community </a:t>
              </a: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89A44E3-8EB1-4AC6-B880-00F4CB7D5BE3}"/>
                </a:ext>
              </a:extLst>
            </p:cNvPr>
            <p:cNvSpPr/>
            <p:nvPr/>
          </p:nvSpPr>
          <p:spPr>
            <a:xfrm>
              <a:off x="1121433" y="4433897"/>
              <a:ext cx="9468464" cy="588627"/>
            </a:xfrm>
            <a:custGeom>
              <a:avLst/>
              <a:gdLst>
                <a:gd name="connsiteX0" fmla="*/ 0 w 9320161"/>
                <a:gd name="connsiteY0" fmla="*/ 88562 h 531360"/>
                <a:gd name="connsiteX1" fmla="*/ 88562 w 9320161"/>
                <a:gd name="connsiteY1" fmla="*/ 0 h 531360"/>
                <a:gd name="connsiteX2" fmla="*/ 9231599 w 9320161"/>
                <a:gd name="connsiteY2" fmla="*/ 0 h 531360"/>
                <a:gd name="connsiteX3" fmla="*/ 9320161 w 9320161"/>
                <a:gd name="connsiteY3" fmla="*/ 88562 h 531360"/>
                <a:gd name="connsiteX4" fmla="*/ 9320161 w 9320161"/>
                <a:gd name="connsiteY4" fmla="*/ 442798 h 531360"/>
                <a:gd name="connsiteX5" fmla="*/ 9231599 w 9320161"/>
                <a:gd name="connsiteY5" fmla="*/ 531360 h 531360"/>
                <a:gd name="connsiteX6" fmla="*/ 88562 w 9320161"/>
                <a:gd name="connsiteY6" fmla="*/ 531360 h 531360"/>
                <a:gd name="connsiteX7" fmla="*/ 0 w 9320161"/>
                <a:gd name="connsiteY7" fmla="*/ 442798 h 531360"/>
                <a:gd name="connsiteX8" fmla="*/ 0 w 9320161"/>
                <a:gd name="connsiteY8" fmla="*/ 88562 h 53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20161" h="531360">
                  <a:moveTo>
                    <a:pt x="0" y="88562"/>
                  </a:moveTo>
                  <a:cubicBezTo>
                    <a:pt x="0" y="39651"/>
                    <a:pt x="39651" y="0"/>
                    <a:pt x="88562" y="0"/>
                  </a:cubicBezTo>
                  <a:lnTo>
                    <a:pt x="9231599" y="0"/>
                  </a:lnTo>
                  <a:cubicBezTo>
                    <a:pt x="9280510" y="0"/>
                    <a:pt x="9320161" y="39651"/>
                    <a:pt x="9320161" y="88562"/>
                  </a:cubicBezTo>
                  <a:lnTo>
                    <a:pt x="9320161" y="442798"/>
                  </a:lnTo>
                  <a:cubicBezTo>
                    <a:pt x="9320161" y="491709"/>
                    <a:pt x="9280510" y="531360"/>
                    <a:pt x="9231599" y="531360"/>
                  </a:cubicBezTo>
                  <a:lnTo>
                    <a:pt x="88562" y="531360"/>
                  </a:lnTo>
                  <a:cubicBezTo>
                    <a:pt x="39651" y="531360"/>
                    <a:pt x="0" y="491709"/>
                    <a:pt x="0" y="442798"/>
                  </a:cubicBezTo>
                  <a:lnTo>
                    <a:pt x="0" y="8856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4000" tIns="25939" rIns="294000" bIns="25939" numCol="1" spcCol="1270" anchor="ctr" anchorCtr="0">
              <a:noAutofit/>
            </a:bodyPr>
            <a:lstStyle/>
            <a:p>
              <a:pPr marL="0" marR="0" lvl="0" indent="0" algn="l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Adopt Accreditation Standards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EC26E8A-DF04-4140-B988-BE8BA80843D5}"/>
                </a:ext>
              </a:extLst>
            </p:cNvPr>
            <p:cNvSpPr/>
            <p:nvPr/>
          </p:nvSpPr>
          <p:spPr>
            <a:xfrm>
              <a:off x="828682" y="2536920"/>
              <a:ext cx="10131425" cy="1627966"/>
            </a:xfrm>
            <a:custGeom>
              <a:avLst/>
              <a:gdLst>
                <a:gd name="connsiteX0" fmla="*/ 0 w 10131425"/>
                <a:gd name="connsiteY0" fmla="*/ 0 h 1360800"/>
                <a:gd name="connsiteX1" fmla="*/ 10131425 w 10131425"/>
                <a:gd name="connsiteY1" fmla="*/ 0 h 1360800"/>
                <a:gd name="connsiteX2" fmla="*/ 10131425 w 10131425"/>
                <a:gd name="connsiteY2" fmla="*/ 1360800 h 1360800"/>
                <a:gd name="connsiteX3" fmla="*/ 0 w 10131425"/>
                <a:gd name="connsiteY3" fmla="*/ 1360800 h 1360800"/>
                <a:gd name="connsiteX4" fmla="*/ 0 w 10131425"/>
                <a:gd name="connsiteY4" fmla="*/ 0 h 136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31425" h="1360800">
                  <a:moveTo>
                    <a:pt x="0" y="0"/>
                  </a:moveTo>
                  <a:lnTo>
                    <a:pt x="10131425" y="0"/>
                  </a:lnTo>
                  <a:lnTo>
                    <a:pt x="10131425" y="1360800"/>
                  </a:lnTo>
                  <a:lnTo>
                    <a:pt x="0" y="136080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2">
                <a:hueOff val="1613584"/>
                <a:satOff val="-856"/>
                <a:lumOff val="568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6311" tIns="374904" rIns="786311" bIns="128016" numCol="1" spcCol="1270" anchor="t" anchorCtr="0">
              <a:noAutofit/>
            </a:bodyPr>
            <a:lstStyle/>
            <a:p>
              <a:pPr marL="171450" marR="0" lvl="1" indent="-171450" algn="l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Current language is administratively restrictive for laboratories and ELAP</a:t>
              </a:r>
            </a:p>
            <a:p>
              <a:pPr marL="171450" marR="0" lvl="1" indent="-171450" algn="l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Need for language more reflective of current processes</a:t>
              </a:r>
            </a:p>
            <a:p>
              <a:pPr marL="171450" marR="0" lvl="1" indent="-171450" algn="l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More description for laboratories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394481B-C736-4DFD-B87F-5EA88DF0A34A}"/>
                </a:ext>
              </a:extLst>
            </p:cNvPr>
            <p:cNvSpPr/>
            <p:nvPr/>
          </p:nvSpPr>
          <p:spPr>
            <a:xfrm>
              <a:off x="1121433" y="2307441"/>
              <a:ext cx="9468464" cy="531360"/>
            </a:xfrm>
            <a:custGeom>
              <a:avLst/>
              <a:gdLst>
                <a:gd name="connsiteX0" fmla="*/ 0 w 9289949"/>
                <a:gd name="connsiteY0" fmla="*/ 88562 h 531360"/>
                <a:gd name="connsiteX1" fmla="*/ 88562 w 9289949"/>
                <a:gd name="connsiteY1" fmla="*/ 0 h 531360"/>
                <a:gd name="connsiteX2" fmla="*/ 9201387 w 9289949"/>
                <a:gd name="connsiteY2" fmla="*/ 0 h 531360"/>
                <a:gd name="connsiteX3" fmla="*/ 9289949 w 9289949"/>
                <a:gd name="connsiteY3" fmla="*/ 88562 h 531360"/>
                <a:gd name="connsiteX4" fmla="*/ 9289949 w 9289949"/>
                <a:gd name="connsiteY4" fmla="*/ 442798 h 531360"/>
                <a:gd name="connsiteX5" fmla="*/ 9201387 w 9289949"/>
                <a:gd name="connsiteY5" fmla="*/ 531360 h 531360"/>
                <a:gd name="connsiteX6" fmla="*/ 88562 w 9289949"/>
                <a:gd name="connsiteY6" fmla="*/ 531360 h 531360"/>
                <a:gd name="connsiteX7" fmla="*/ 0 w 9289949"/>
                <a:gd name="connsiteY7" fmla="*/ 442798 h 531360"/>
                <a:gd name="connsiteX8" fmla="*/ 0 w 9289949"/>
                <a:gd name="connsiteY8" fmla="*/ 88562 h 53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89949" h="531360">
                  <a:moveTo>
                    <a:pt x="0" y="88562"/>
                  </a:moveTo>
                  <a:cubicBezTo>
                    <a:pt x="0" y="39651"/>
                    <a:pt x="39651" y="0"/>
                    <a:pt x="88562" y="0"/>
                  </a:cubicBezTo>
                  <a:lnTo>
                    <a:pt x="9201387" y="0"/>
                  </a:lnTo>
                  <a:cubicBezTo>
                    <a:pt x="9250298" y="0"/>
                    <a:pt x="9289949" y="39651"/>
                    <a:pt x="9289949" y="88562"/>
                  </a:cubicBezTo>
                  <a:lnTo>
                    <a:pt x="9289949" y="442798"/>
                  </a:lnTo>
                  <a:cubicBezTo>
                    <a:pt x="9289949" y="491709"/>
                    <a:pt x="9250298" y="531360"/>
                    <a:pt x="9201387" y="531360"/>
                  </a:cubicBezTo>
                  <a:lnTo>
                    <a:pt x="88562" y="531360"/>
                  </a:lnTo>
                  <a:cubicBezTo>
                    <a:pt x="39651" y="531360"/>
                    <a:pt x="0" y="491709"/>
                    <a:pt x="0" y="442798"/>
                  </a:cubicBezTo>
                  <a:lnTo>
                    <a:pt x="0" y="8856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613584"/>
                <a:satOff val="-856"/>
                <a:lumOff val="5685"/>
                <a:alphaOff val="0"/>
              </a:schemeClr>
            </a:fillRef>
            <a:effectRef idx="0">
              <a:schemeClr val="accent2">
                <a:hueOff val="1613584"/>
                <a:satOff val="-856"/>
                <a:lumOff val="568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4000" tIns="25939" rIns="294000" bIns="25939" numCol="1" spcCol="1270" anchor="ctr" anchorCtr="0">
              <a:noAutofit/>
            </a:bodyPr>
            <a:lstStyle/>
            <a:p>
              <a:pPr marL="0" marR="0" lvl="0" indent="0" algn="l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Amend Accreditation Process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5E77F6-12D5-469B-BCAC-E68A373DB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6113" y="6152489"/>
            <a:ext cx="503548" cy="810869"/>
          </a:xfrm>
        </p:spPr>
        <p:txBody>
          <a:bodyPr/>
          <a:lstStyle/>
          <a:p>
            <a:fld id="{50218641-32A4-4529-8166-E06F572CDD52}" type="slidenum">
              <a:rPr lang="en-US" sz="2000" smtClean="0">
                <a:solidFill>
                  <a:schemeClr val="tx1"/>
                </a:solidFill>
              </a:rPr>
              <a:t>8</a:t>
            </a:fld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735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2C703-FEAA-4794-A119-4BE77828D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895" y="-100483"/>
            <a:ext cx="10131425" cy="1456267"/>
          </a:xfrm>
        </p:spPr>
        <p:txBody>
          <a:bodyPr/>
          <a:lstStyle/>
          <a:p>
            <a:r>
              <a:rPr lang="en-US" b="1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 INVOLVED PROCESS</a:t>
            </a:r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0C75BED4-9211-47F6-A44A-3286571F1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80471" y="963898"/>
            <a:ext cx="4933950" cy="5705475"/>
          </a:xfrm>
          <a:prstGeom prst="rect">
            <a:avLst/>
          </a:prstGeom>
        </p:spPr>
      </p:pic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401D380F-9EDF-410E-822C-5BC2893F88B7}"/>
              </a:ext>
            </a:extLst>
          </p:cNvPr>
          <p:cNvSpPr>
            <a:spLocks noChangeAspect="1"/>
          </p:cNvSpPr>
          <p:nvPr/>
        </p:nvSpPr>
        <p:spPr>
          <a:xfrm>
            <a:off x="1761741" y="2944167"/>
            <a:ext cx="205740" cy="205740"/>
          </a:xfrm>
          <a:prstGeom prst="star5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B5517A0A-A61E-42E1-99C2-028D7AE0507F}"/>
              </a:ext>
            </a:extLst>
          </p:cNvPr>
          <p:cNvSpPr>
            <a:spLocks noChangeAspect="1"/>
          </p:cNvSpPr>
          <p:nvPr/>
        </p:nvSpPr>
        <p:spPr>
          <a:xfrm>
            <a:off x="2547188" y="4005167"/>
            <a:ext cx="205740" cy="205740"/>
          </a:xfrm>
          <a:prstGeom prst="star5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BE32B746-3EB6-47D5-A348-F14E0015A0DA}"/>
              </a:ext>
            </a:extLst>
          </p:cNvPr>
          <p:cNvSpPr>
            <a:spLocks noChangeAspect="1"/>
          </p:cNvSpPr>
          <p:nvPr/>
        </p:nvSpPr>
        <p:spPr>
          <a:xfrm>
            <a:off x="3774761" y="6273522"/>
            <a:ext cx="205740" cy="205740"/>
          </a:xfrm>
          <a:prstGeom prst="star5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BBBAD8B4-9A50-46DE-98FB-DE66075AB0D7}"/>
              </a:ext>
            </a:extLst>
          </p:cNvPr>
          <p:cNvSpPr>
            <a:spLocks noChangeAspect="1"/>
          </p:cNvSpPr>
          <p:nvPr/>
        </p:nvSpPr>
        <p:spPr>
          <a:xfrm>
            <a:off x="1328895" y="3311644"/>
            <a:ext cx="205740" cy="205740"/>
          </a:xfrm>
          <a:prstGeom prst="star5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23B98746-3188-4797-92BB-DF0AECFC1462}"/>
              </a:ext>
            </a:extLst>
          </p:cNvPr>
          <p:cNvSpPr>
            <a:spLocks noChangeAspect="1"/>
          </p:cNvSpPr>
          <p:nvPr/>
        </p:nvSpPr>
        <p:spPr>
          <a:xfrm>
            <a:off x="3245547" y="5603631"/>
            <a:ext cx="205740" cy="205740"/>
          </a:xfrm>
          <a:prstGeom prst="star5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45544A-503D-46F2-A9F3-8D2658A60872}"/>
              </a:ext>
            </a:extLst>
          </p:cNvPr>
          <p:cNvSpPr txBox="1"/>
          <p:nvPr/>
        </p:nvSpPr>
        <p:spPr>
          <a:xfrm>
            <a:off x="5075837" y="1874728"/>
            <a:ext cx="66356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 ELTAC Meetings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State Agency Partner Meetings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 Public Workshops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State Water Board Workshops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Draft Regulation Releases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A3D1A4-AEA5-4A2F-9EDC-881DCDA962BA}"/>
              </a:ext>
            </a:extLst>
          </p:cNvPr>
          <p:cNvSpPr txBox="1"/>
          <p:nvPr/>
        </p:nvSpPr>
        <p:spPr>
          <a:xfrm>
            <a:off x="4072966" y="963898"/>
            <a:ext cx="4364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2014 – 2019 </a:t>
            </a:r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C05D7712-BF17-40CF-8B99-B80AADC790B1}"/>
              </a:ext>
            </a:extLst>
          </p:cNvPr>
          <p:cNvSpPr>
            <a:spLocks noChangeAspect="1"/>
          </p:cNvSpPr>
          <p:nvPr/>
        </p:nvSpPr>
        <p:spPr>
          <a:xfrm>
            <a:off x="1354749" y="1833367"/>
            <a:ext cx="205740" cy="205740"/>
          </a:xfrm>
          <a:prstGeom prst="star5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10FB-E895-4DF6-BA20-B6C01EFC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18641-32A4-4529-8166-E06F572CDD52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3874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_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4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5.xml><?xml version="1.0" encoding="utf-8"?>
<a:theme xmlns:a="http://schemas.openxmlformats.org/drawingml/2006/main" name="Fra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800</Words>
  <Application>Microsoft Office PowerPoint</Application>
  <PresentationFormat>Widescreen</PresentationFormat>
  <Paragraphs>180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Calibri</vt:lpstr>
      <vt:lpstr>Calibri Light</vt:lpstr>
      <vt:lpstr>Corbel</vt:lpstr>
      <vt:lpstr>Tw Cen MT</vt:lpstr>
      <vt:lpstr>Wingdings</vt:lpstr>
      <vt:lpstr>Wingdings 2</vt:lpstr>
      <vt:lpstr>1_Celestial</vt:lpstr>
      <vt:lpstr>Office Theme</vt:lpstr>
      <vt:lpstr>Celestial</vt:lpstr>
      <vt:lpstr>Circuit</vt:lpstr>
      <vt:lpstr>Frame</vt:lpstr>
      <vt:lpstr> PROPOSED ELAP REGULATIONS</vt:lpstr>
      <vt:lpstr>ENVIRONMENTAL LABORATORY ACCREDITATION PROGRAM</vt:lpstr>
      <vt:lpstr>SIZE AND SCOPE</vt:lpstr>
      <vt:lpstr>AREAS OF TESTING</vt:lpstr>
      <vt:lpstr>PowerPoint Presentation</vt:lpstr>
      <vt:lpstr>WHAT DOES LABORATORY ACCREDITATION MEAN?</vt:lpstr>
      <vt:lpstr>ELAP’S CURRENT REGULATIONS</vt:lpstr>
      <vt:lpstr>NEED FOR REGULATIONS UPDATE</vt:lpstr>
      <vt:lpstr>STAKEHOLDER INVOLVED PROCESS</vt:lpstr>
      <vt:lpstr>PowerPoint Presentation</vt:lpstr>
      <vt:lpstr>PowerPoint Presentation</vt:lpstr>
      <vt:lpstr>PowerPoint Presentation</vt:lpstr>
      <vt:lpstr>Stakeholder QUESTIONS about TPAs</vt:lpstr>
      <vt:lpstr>NEED FOR REGULATIONS UPDATE</vt:lpstr>
      <vt:lpstr>CRITICAL  CHARACTERISTICS OF ACCREDITATION STANDARDS</vt:lpstr>
      <vt:lpstr>PROPOSED ACCREDITATION STANDARDS</vt:lpstr>
      <vt:lpstr>PowerPoint Presentation</vt:lpstr>
      <vt:lpstr>AUDITABLE STANDARDS</vt:lpstr>
      <vt:lpstr>New Proposed Fee Structure</vt:lpstr>
      <vt:lpstr>Proposed Fee Structure (Option 1)</vt:lpstr>
      <vt:lpstr>Proposed Fee Structure (Option 2)</vt:lpstr>
      <vt:lpstr>Proposed Fee Structure for Amendment and Late Fees (Options 1 &amp; 2)</vt:lpstr>
      <vt:lpstr>Current Timeline  (Subject to Change)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PROPOSED ELAP REGULATIONS</dc:title>
  <dc:creator>Hamilton, Andrew@Waterboards</dc:creator>
  <cp:lastModifiedBy>Hamilton, Andrew@Waterboards</cp:lastModifiedBy>
  <cp:revision>11</cp:revision>
  <dcterms:created xsi:type="dcterms:W3CDTF">2019-12-10T18:10:08Z</dcterms:created>
  <dcterms:modified xsi:type="dcterms:W3CDTF">2019-12-10T23:40:49Z</dcterms:modified>
</cp:coreProperties>
</file>