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37" d="100"/>
          <a:sy n="37" d="100"/>
        </p:scale>
        <p:origin x="8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88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3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43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707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447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66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289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47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930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4308F-ECB7-4A35-A57B-13973C0F0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7A947-3CBF-4127-8BCB-09D001017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BB8F3-C31E-4C40-8507-20BA6BCDB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A715C-E671-4012-BE65-7638D87D8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EB387-3E42-4E1E-BB0E-AB2212D12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3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9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1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7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74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56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26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9349549-67AA-4D0F-8F16-5AE8C3041A50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E8BED7D-1DC2-486C-AB46-DE3E77A6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008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DF344-75DF-4116-A445-6DA4E22BA3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Water Reuse Action Implementation Plan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31BEA-971F-4D39-82C7-213D4C4DB7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Action 2.2.16</a:t>
            </a:r>
          </a:p>
        </p:txBody>
      </p:sp>
    </p:spTree>
    <p:extLst>
      <p:ext uri="{BB962C8B-B14F-4D97-AF65-F5344CB8AC3E}">
        <p14:creationId xmlns:p14="http://schemas.microsoft.com/office/powerpoint/2010/main" val="3813462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37DA1-9772-4D58-9DFD-C8BF354E1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BC9A5-0140-4230-AA27-937FD6D5D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cap="none" dirty="0"/>
              <a:t>Support Local and Regional Reuse Projects by Identifying Challenges, Opportunities and Models for Interagency Collaboration</a:t>
            </a:r>
          </a:p>
        </p:txBody>
      </p:sp>
    </p:spTree>
    <p:extLst>
      <p:ext uri="{BB962C8B-B14F-4D97-AF65-F5344CB8AC3E}">
        <p14:creationId xmlns:p14="http://schemas.microsoft.com/office/powerpoint/2010/main" val="882264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01D7C-F722-426E-8CE2-500E04CF1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 to be Gained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BD71A-4F74-460A-ACDF-C613560FB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cap="none" dirty="0"/>
              <a:t>Identify </a:t>
            </a:r>
            <a:r>
              <a:rPr lang="en-US" sz="2600" b="1" cap="none" dirty="0"/>
              <a:t>motivations, impediments and tools </a:t>
            </a:r>
            <a:r>
              <a:rPr lang="en-US" sz="2600" cap="none" dirty="0"/>
              <a:t>for reuse, stormwater capture</a:t>
            </a:r>
          </a:p>
          <a:p>
            <a:r>
              <a:rPr lang="en-US" sz="2600" cap="none" dirty="0"/>
              <a:t>Investigate the </a:t>
            </a:r>
            <a:r>
              <a:rPr lang="en-US" sz="2600" b="1" cap="none" dirty="0"/>
              <a:t>fragmentation of benefits and costs</a:t>
            </a:r>
            <a:r>
              <a:rPr lang="en-US" sz="2600" cap="none" dirty="0"/>
              <a:t>	</a:t>
            </a:r>
            <a:endParaRPr lang="en-US" sz="2600" dirty="0"/>
          </a:p>
          <a:p>
            <a:r>
              <a:rPr lang="en-US" sz="2600" cap="none" dirty="0"/>
              <a:t>Examine how </a:t>
            </a:r>
            <a:r>
              <a:rPr lang="en-US" sz="2600" b="1" cap="none" dirty="0"/>
              <a:t>water and wastewater regulations </a:t>
            </a:r>
            <a:r>
              <a:rPr lang="en-US" sz="2600" cap="none" dirty="0"/>
              <a:t>influence reuse. </a:t>
            </a:r>
          </a:p>
          <a:p>
            <a:r>
              <a:rPr lang="en-US" sz="2600" cap="none" dirty="0"/>
              <a:t>Explore the use of </a:t>
            </a:r>
            <a:r>
              <a:rPr lang="en-US" sz="2600" b="1" cap="none" dirty="0"/>
              <a:t>legislative mandates and incentives</a:t>
            </a:r>
            <a:endParaRPr lang="en-US" sz="2600" cap="none" dirty="0"/>
          </a:p>
          <a:p>
            <a:r>
              <a:rPr lang="en-US" sz="2600" cap="none" dirty="0"/>
              <a:t>Demonstrate how agreements allow agencies to work as </a:t>
            </a:r>
            <a:r>
              <a:rPr lang="en-US" sz="2600" b="1" cap="none" dirty="0"/>
              <a:t>“virtual utilities</a:t>
            </a:r>
            <a:r>
              <a:rPr lang="en-US" sz="2600" cap="none" dirty="0"/>
              <a:t>”</a:t>
            </a:r>
          </a:p>
          <a:p>
            <a:r>
              <a:rPr lang="en-US" sz="2600" cap="none" dirty="0"/>
              <a:t>Select </a:t>
            </a:r>
            <a:r>
              <a:rPr lang="en-US" sz="2600" b="1" cap="none" dirty="0"/>
              <a:t>legal models </a:t>
            </a:r>
            <a:r>
              <a:rPr lang="en-US" sz="2600" cap="none" dirty="0"/>
              <a:t>that support interjurisdictional water reuse programs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21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F6F35-3379-4A4E-9538-5C8678C4B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Milestone Tasks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BA4E2-38C0-407F-AAAB-AD2D9337F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cap="none" dirty="0"/>
              <a:t>Convene work team</a:t>
            </a:r>
          </a:p>
          <a:p>
            <a:r>
              <a:rPr lang="en-US" sz="2400" cap="none" dirty="0"/>
              <a:t>Review literature, interview participating agencies</a:t>
            </a:r>
          </a:p>
          <a:p>
            <a:r>
              <a:rPr lang="en-US" sz="2400" cap="none" dirty="0"/>
              <a:t>Analyze settings and circumstances that inhibit or promote collaboration</a:t>
            </a:r>
          </a:p>
          <a:p>
            <a:r>
              <a:rPr lang="en-US" sz="2400" cap="none" dirty="0"/>
              <a:t>Identify successful governance models</a:t>
            </a:r>
          </a:p>
          <a:p>
            <a:r>
              <a:rPr lang="en-US" sz="2400" cap="none" dirty="0"/>
              <a:t>Prepare report, including sample agreements</a:t>
            </a:r>
          </a:p>
          <a:p>
            <a:r>
              <a:rPr lang="en-US" sz="2400" cap="none" dirty="0"/>
              <a:t>Conduct webinars, organize workshops in select regions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5715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DE7-9AF3-48DD-8A5B-2E8F79E2C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BACWA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4B191-B2F6-436E-9C1D-BC0A57693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cap="none" dirty="0"/>
              <a:t>Participate in agency interviews, case studies </a:t>
            </a:r>
          </a:p>
          <a:p>
            <a:r>
              <a:rPr lang="en-US" sz="2400" cap="none" dirty="0"/>
              <a:t>Provide local and regional examples of interagency challenges, opportunities</a:t>
            </a:r>
          </a:p>
          <a:p>
            <a:r>
              <a:rPr lang="en-US" sz="2400" cap="none" dirty="0"/>
              <a:t>Confirm investigation of specific issues (e.g. brine disposal, water exchanges)</a:t>
            </a:r>
          </a:p>
          <a:p>
            <a:r>
              <a:rPr lang="en-US" sz="2400" cap="none" dirty="0"/>
              <a:t>Validate comprehensive study, report</a:t>
            </a:r>
          </a:p>
          <a:p>
            <a:r>
              <a:rPr lang="en-US" sz="2400" cap="none" dirty="0"/>
              <a:t>Establish local interest for selection of workshop sites</a:t>
            </a:r>
          </a:p>
        </p:txBody>
      </p:sp>
    </p:spTree>
    <p:extLst>
      <p:ext uri="{BB962C8B-B14F-4D97-AF65-F5344CB8AC3E}">
        <p14:creationId xmlns:p14="http://schemas.microsoft.com/office/powerpoint/2010/main" val="1106868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69019-9B04-4470-A895-F16436BC4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CB46F-824A-4244-A467-71000B44A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cap="none" dirty="0"/>
              <a:t>Dave Smith </a:t>
            </a:r>
            <a:r>
              <a:rPr lang="en-US" sz="2400" cap="none" dirty="0"/>
              <a:t>(EPA Region 9 Liaison to National Water Reuse Action Plan)</a:t>
            </a:r>
          </a:p>
          <a:p>
            <a:r>
              <a:rPr lang="en-US" sz="2400" b="1" cap="none" dirty="0"/>
              <a:t>Eric Rosenblum </a:t>
            </a:r>
            <a:r>
              <a:rPr lang="en-US" sz="2400" cap="none" dirty="0"/>
              <a:t>(Project Manager, Engineering Issues and Utility Agreements)</a:t>
            </a:r>
          </a:p>
          <a:p>
            <a:r>
              <a:rPr lang="en-US" sz="2400" b="1" cap="none" dirty="0"/>
              <a:t>Bahman Sheikh </a:t>
            </a:r>
            <a:r>
              <a:rPr lang="en-US" sz="2400" cap="none" dirty="0"/>
              <a:t>(Recycled Water Health &amp; Safety, Interagency Collaboration)</a:t>
            </a:r>
          </a:p>
          <a:p>
            <a:r>
              <a:rPr lang="en-US" sz="2400" b="1" cap="none" dirty="0"/>
              <a:t>Felicia Marcus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cap="none" dirty="0"/>
              <a:t>Regulatory Issues, Water Resource Management)</a:t>
            </a:r>
          </a:p>
          <a:p>
            <a:r>
              <a:rPr lang="en-US" sz="2400" b="1" cap="none" dirty="0"/>
              <a:t>Bob Raucher </a:t>
            </a:r>
            <a:r>
              <a:rPr lang="en-US" sz="2400" cap="none" dirty="0"/>
              <a:t>(Reuse Economics, Water Pricing and Valuation) </a:t>
            </a:r>
          </a:p>
        </p:txBody>
      </p:sp>
    </p:spTree>
    <p:extLst>
      <p:ext uri="{BB962C8B-B14F-4D97-AF65-F5344CB8AC3E}">
        <p14:creationId xmlns:p14="http://schemas.microsoft.com/office/powerpoint/2010/main" val="85051753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944</TotalTime>
  <Words>234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Tw Cen MT</vt:lpstr>
      <vt:lpstr>Droplet</vt:lpstr>
      <vt:lpstr>Water Reuse Action Implementation Plan</vt:lpstr>
      <vt:lpstr>Objective</vt:lpstr>
      <vt:lpstr>Opportunities to be Gained</vt:lpstr>
      <vt:lpstr>Milestone Tasks</vt:lpstr>
      <vt:lpstr>Benefits of BACWA Engagement</vt:lpstr>
      <vt:lpstr>Project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Reuse Action Implementation Plan</dc:title>
  <dc:creator>Bahman Sheikh</dc:creator>
  <cp:lastModifiedBy>Lorien Fono</cp:lastModifiedBy>
  <cp:revision>11</cp:revision>
  <dcterms:created xsi:type="dcterms:W3CDTF">2020-01-21T00:31:36Z</dcterms:created>
  <dcterms:modified xsi:type="dcterms:W3CDTF">2020-02-12T18:42:18Z</dcterms:modified>
</cp:coreProperties>
</file>