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66" r:id="rId4"/>
    <p:sldId id="280" r:id="rId5"/>
    <p:sldId id="270" r:id="rId6"/>
    <p:sldId id="269" r:id="rId7"/>
    <p:sldId id="271" r:id="rId8"/>
    <p:sldId id="275" r:id="rId9"/>
    <p:sldId id="272" r:id="rId10"/>
    <p:sldId id="273" r:id="rId11"/>
    <p:sldId id="279" r:id="rId12"/>
    <p:sldId id="281" r:id="rId13"/>
    <p:sldId id="265" r:id="rId14"/>
    <p:sldId id="264" r:id="rId15"/>
    <p:sldId id="268" r:id="rId16"/>
    <p:sldId id="274" r:id="rId17"/>
    <p:sldId id="277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660"/>
  </p:normalViewPr>
  <p:slideViewPr>
    <p:cSldViewPr>
      <p:cViewPr varScale="1">
        <p:scale>
          <a:sx n="68" d="100"/>
          <a:sy n="68" d="100"/>
        </p:scale>
        <p:origin x="11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230A-601E-4E25-88AF-2435C0D6D31B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58315-AE96-48D9-A4E3-602CC634C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1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58315-AE96-48D9-A4E3-602CC634CF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7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5E36-65C0-4E18-A416-34E733743285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B37B-9CB2-457D-A60C-E0F66B88B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2020 SFEI Pubs:</a:t>
            </a:r>
            <a:br>
              <a:rPr lang="en-US" dirty="0"/>
            </a:br>
            <a:r>
              <a:rPr lang="en-US" dirty="0"/>
              <a:t>BACWA Advocacy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Mike Connor &amp; Chris </a:t>
            </a:r>
            <a:r>
              <a:rPr lang="en-US" dirty="0" err="1"/>
              <a:t>Werme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0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991FB-FFB8-490C-ACCA-4001C6F0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Quality Simplifications</a:t>
            </a:r>
            <a:br>
              <a:rPr lang="en-US" dirty="0"/>
            </a:br>
            <a:r>
              <a:rPr lang="en-US" dirty="0"/>
              <a:t>(days Residence Time)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E9F0A-476E-4227-A878-602E4346B8DD}"/>
              </a:ext>
            </a:extLst>
          </p:cNvPr>
          <p:cNvPicPr/>
          <p:nvPr/>
        </p:nvPicPr>
        <p:blipFill rotWithShape="1">
          <a:blip r:embed="rId2"/>
          <a:srcRect b="10138"/>
          <a:stretch/>
        </p:blipFill>
        <p:spPr bwMode="auto">
          <a:xfrm>
            <a:off x="838200" y="1943100"/>
            <a:ext cx="8077200" cy="4914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00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4DD0-2747-4FF5-A4BA-9BCF2840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Validation Stats Needed for WQ Model</a:t>
            </a:r>
            <a:br>
              <a:rPr lang="en-US" dirty="0"/>
            </a:br>
            <a:r>
              <a:rPr lang="en-US" dirty="0"/>
              <a:t>(North Bay comparison)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194C8-0CAB-481B-8537-BD08762269AC}"/>
              </a:ext>
            </a:extLst>
          </p:cNvPr>
          <p:cNvPicPr/>
          <p:nvPr/>
        </p:nvPicPr>
        <p:blipFill rotWithShape="1">
          <a:blip r:embed="rId2"/>
          <a:srcRect b="7090"/>
          <a:stretch/>
        </p:blipFill>
        <p:spPr bwMode="auto">
          <a:xfrm>
            <a:off x="1143001" y="1626552"/>
            <a:ext cx="6234112" cy="4956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64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081C-75AF-479A-9F82-A318CFB5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Model Performance?</a:t>
            </a:r>
            <a:br>
              <a:rPr lang="en-US" dirty="0"/>
            </a:br>
            <a:r>
              <a:rPr lang="en-US" dirty="0"/>
              <a:t>Events vs Avg.  (</a:t>
            </a:r>
            <a:r>
              <a:rPr lang="en-US" dirty="0" err="1"/>
              <a:t>NBay</a:t>
            </a:r>
            <a:r>
              <a:rPr lang="en-US" dirty="0"/>
              <a:t> </a:t>
            </a:r>
            <a:r>
              <a:rPr lang="en-US" dirty="0" err="1"/>
              <a:t>chl</a:t>
            </a:r>
            <a:r>
              <a:rPr lang="en-US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4C067-6897-4D18-896D-7F4CC9FAED3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/>
        </p:blipFill>
        <p:spPr bwMode="auto">
          <a:xfrm>
            <a:off x="1219200" y="1565274"/>
            <a:ext cx="6096000" cy="5018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922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Uncertainties?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696200" cy="4678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Assessment Framework</a:t>
            </a:r>
          </a:p>
          <a:p>
            <a:pPr lvl="1"/>
            <a:r>
              <a:rPr lang="en-US" dirty="0"/>
              <a:t>HABs</a:t>
            </a:r>
          </a:p>
          <a:p>
            <a:pPr lvl="1"/>
            <a:r>
              <a:rPr lang="en-US" dirty="0"/>
              <a:t>Seasonal impacts of nutrients?</a:t>
            </a:r>
          </a:p>
          <a:p>
            <a:pPr lvl="1"/>
            <a:r>
              <a:rPr lang="en-US" dirty="0"/>
              <a:t>Nutrient Concentrations vs Loads</a:t>
            </a:r>
          </a:p>
          <a:p>
            <a:r>
              <a:rPr lang="en-US" dirty="0"/>
              <a:t>External Drivers Assumptions Worst Case</a:t>
            </a:r>
          </a:p>
          <a:p>
            <a:pPr lvl="1"/>
            <a:r>
              <a:rPr lang="en-US" dirty="0"/>
              <a:t>La Nina</a:t>
            </a:r>
          </a:p>
          <a:p>
            <a:pPr lvl="1"/>
            <a:r>
              <a:rPr lang="en-US" dirty="0"/>
              <a:t>Freshwater Flow variation</a:t>
            </a:r>
          </a:p>
          <a:p>
            <a:r>
              <a:rPr lang="en-US" dirty="0"/>
              <a:t>Suspended Sediment Future Assumptions</a:t>
            </a:r>
          </a:p>
          <a:p>
            <a:pPr lvl="1"/>
            <a:r>
              <a:rPr lang="en-US" dirty="0"/>
              <a:t>Sea Level Rise</a:t>
            </a:r>
          </a:p>
          <a:p>
            <a:r>
              <a:rPr lang="en-US" dirty="0"/>
              <a:t> Export of Nitrogen Causing Coastal Problems?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72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BACWA NTT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RB2 </a:t>
            </a:r>
            <a:r>
              <a:rPr lang="en-US" b="1" dirty="0">
                <a:solidFill>
                  <a:srgbClr val="000000"/>
                </a:solidFill>
                <a:latin typeface="OpenSans-Regular"/>
                <a:ea typeface="Calibri" panose="020F0502020204030204" pitchFamily="34" charset="0"/>
                <a:cs typeface="OpenSans-Regular"/>
              </a:rPr>
              <a:t>/</a:t>
            </a: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SFEI itemized, realistic timetable of specific science needs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OpenSans-Regular"/>
                <a:ea typeface="Calibri" panose="020F0502020204030204" pitchFamily="34" charset="0"/>
                <a:cs typeface="OpenSans-Regular"/>
              </a:rPr>
              <a:t>I</a:t>
            </a: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ndependent peer review panel of the model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Quantitative measures of model reliability.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Quantitative comparisons light limitation, grazing, nutrient limitation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Re-think monitoring design and modeling links. 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OpenSans-Regular"/>
                <a:ea typeface="Calibri" panose="020F0502020204030204" pitchFamily="34" charset="0"/>
                <a:cs typeface="OpenSans-Regular"/>
              </a:rPr>
              <a:t>Link “green engineering” solutions grazing, light, and denitrification controls of eutrophication impacts.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01000" cy="4754563"/>
          </a:xfrm>
        </p:spPr>
        <p:txBody>
          <a:bodyPr>
            <a:normAutofit/>
          </a:bodyPr>
          <a:lstStyle/>
          <a:p>
            <a:r>
              <a:rPr lang="en-US" b="1" dirty="0"/>
              <a:t>Clear Link to Permit Decisions</a:t>
            </a:r>
          </a:p>
          <a:p>
            <a:pPr lvl="1"/>
            <a:r>
              <a:rPr lang="en-US" b="1" dirty="0"/>
              <a:t>Timing</a:t>
            </a:r>
          </a:p>
          <a:p>
            <a:pPr lvl="1"/>
            <a:r>
              <a:rPr lang="en-US" b="1" dirty="0"/>
              <a:t>Predictive model outcomes </a:t>
            </a:r>
          </a:p>
          <a:p>
            <a:r>
              <a:rPr lang="en-US" b="1" dirty="0"/>
              <a:t>No Net Loading a Problem?</a:t>
            </a:r>
          </a:p>
          <a:p>
            <a:pPr lvl="1"/>
            <a:r>
              <a:rPr lang="en-US" b="1" dirty="0"/>
              <a:t>Changes Model Strategic Use</a:t>
            </a:r>
          </a:p>
          <a:p>
            <a:pPr lvl="1"/>
            <a:r>
              <a:rPr lang="en-US" b="1" dirty="0"/>
              <a:t>Contingency Strategy Based on Trends</a:t>
            </a:r>
          </a:p>
          <a:p>
            <a:r>
              <a:rPr lang="en-US" b="1" dirty="0"/>
              <a:t>Integrated strategies</a:t>
            </a:r>
          </a:p>
          <a:p>
            <a:pPr lvl="1"/>
            <a:r>
              <a:rPr lang="en-US" b="1" dirty="0"/>
              <a:t>Green infrastructure</a:t>
            </a:r>
          </a:p>
          <a:p>
            <a:pPr lvl="1"/>
            <a:r>
              <a:rPr lang="en-US" b="1" dirty="0"/>
              <a:t>Other stakeholder groups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94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991FB-FFB8-490C-ACCA-4001C6F0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Shoal Impact on DIN Mass </a:t>
            </a:r>
            <a:r>
              <a:rPr lang="en-US" dirty="0" err="1"/>
              <a:t>BAlance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F51D1-E75D-4A9E-AD0B-5B2CCC949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64644" y="1524001"/>
            <a:ext cx="39171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0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4EEB-4074-4C15-BFB0-B4999595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HABS Driven By Microcystis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5CEA1-938F-4428-B845-251C5AFB59B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7787" b="17734"/>
          <a:stretch/>
        </p:blipFill>
        <p:spPr bwMode="auto">
          <a:xfrm>
            <a:off x="1752600" y="1328737"/>
            <a:ext cx="5076825" cy="5376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2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991FB-FFB8-490C-ACCA-4001C6F0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Denitrification’s dominant role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024F7-C49B-4485-998B-6DBF869155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928812"/>
            <a:ext cx="3938587" cy="38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2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B709-D7A9-4E86-BA2A-73A66310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SFEI Uses Validation Statistics for Circulation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E879E-E46B-45BE-816D-ABF4FB3B428C}"/>
              </a:ext>
            </a:extLst>
          </p:cNvPr>
          <p:cNvPicPr/>
          <p:nvPr/>
        </p:nvPicPr>
        <p:blipFill rotWithShape="1">
          <a:blip r:embed="rId2"/>
          <a:srcRect b="9853"/>
          <a:stretch/>
        </p:blipFill>
        <p:spPr bwMode="auto">
          <a:xfrm>
            <a:off x="1676400" y="1462087"/>
            <a:ext cx="5109210" cy="5121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750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SF Bay Primary Production</a:t>
            </a:r>
            <a:br>
              <a:rPr lang="en-US" dirty="0"/>
            </a:br>
            <a:r>
              <a:rPr lang="en-US" dirty="0"/>
              <a:t> Limiting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Light</a:t>
            </a:r>
          </a:p>
          <a:p>
            <a:r>
              <a:rPr lang="en-US" dirty="0"/>
              <a:t>Grazing</a:t>
            </a:r>
          </a:p>
          <a:p>
            <a:r>
              <a:rPr lang="en-US" dirty="0"/>
              <a:t>Nutrients</a:t>
            </a:r>
          </a:p>
          <a:p>
            <a:pPr lvl="1"/>
            <a:r>
              <a:rPr lang="en-US" dirty="0"/>
              <a:t>Is there a problem now?</a:t>
            </a:r>
          </a:p>
          <a:p>
            <a:pPr lvl="1"/>
            <a:r>
              <a:rPr lang="en-US" dirty="0"/>
              <a:t>Future scenarios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9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and Monitoring </a:t>
            </a:r>
            <a:br>
              <a:rPr lang="en-US" dirty="0"/>
            </a:br>
            <a:r>
              <a:rPr lang="en-US" dirty="0"/>
              <a:t>Improved Bay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010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Light Limitation</a:t>
            </a:r>
          </a:p>
          <a:p>
            <a:pPr lvl="1"/>
            <a:r>
              <a:rPr lang="en-US" dirty="0"/>
              <a:t>Historical emphasis, but limited modeling/measurements</a:t>
            </a:r>
          </a:p>
          <a:p>
            <a:pPr lvl="1"/>
            <a:r>
              <a:rPr lang="en-US" dirty="0"/>
              <a:t>Best Measured North Bay</a:t>
            </a:r>
          </a:p>
          <a:p>
            <a:pPr lvl="1"/>
            <a:r>
              <a:rPr lang="en-US" dirty="0"/>
              <a:t>Wildfire Smoke impacted LSB</a:t>
            </a:r>
          </a:p>
          <a:p>
            <a:r>
              <a:rPr lang="en-US" dirty="0"/>
              <a:t>Grazing Limitation</a:t>
            </a:r>
          </a:p>
          <a:p>
            <a:pPr lvl="1"/>
            <a:r>
              <a:rPr lang="en-US" dirty="0"/>
              <a:t>Best Estimated North Bay</a:t>
            </a:r>
          </a:p>
          <a:p>
            <a:pPr lvl="1"/>
            <a:r>
              <a:rPr lang="en-US" dirty="0"/>
              <a:t>SJ Fish Data Show Compelling Evidence</a:t>
            </a:r>
          </a:p>
          <a:p>
            <a:pPr lvl="1"/>
            <a:r>
              <a:rPr lang="en-US" dirty="0"/>
              <a:t>Bottom Filter Feeders Missing</a:t>
            </a:r>
          </a:p>
          <a:p>
            <a:r>
              <a:rPr lang="en-US" dirty="0"/>
              <a:t>Nutrient Limitation</a:t>
            </a:r>
          </a:p>
          <a:p>
            <a:pPr lvl="1"/>
            <a:r>
              <a:rPr lang="en-US" dirty="0"/>
              <a:t>Big annual changes without nutrients changing</a:t>
            </a:r>
          </a:p>
          <a:p>
            <a:pPr lvl="1"/>
            <a:r>
              <a:rPr lang="en-US" dirty="0"/>
              <a:t>Few instances of low nutrients</a:t>
            </a:r>
          </a:p>
          <a:p>
            <a:r>
              <a:rPr lang="en-US" dirty="0"/>
              <a:t>HABs Significance driven by Microcystis</a:t>
            </a:r>
          </a:p>
          <a:p>
            <a:r>
              <a:rPr lang="en-US" dirty="0"/>
              <a:t>Shoals as a possible driver of Bay production</a:t>
            </a:r>
          </a:p>
          <a:p>
            <a:r>
              <a:rPr lang="en-US" dirty="0"/>
              <a:t>Model predictive capability needs validation statistics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D523251C-B71A-471F-89B3-9F1275D90D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8845759"/>
                  </p:ext>
                </p:extLst>
              </p:nvPr>
            </p:nvGraphicFramePr>
            <p:xfrm>
              <a:off x="-3048000" y="2891631"/>
              <a:ext cx="2286000" cy="1714500"/>
            </p:xfrm>
            <a:graphic>
              <a:graphicData uri="http://schemas.microsoft.com/office/powerpoint/2016/slidezoom">
                <pslz:sldZm>
                  <pslz:sldZmObj sldId="266" cId="4239879190">
                    <pslz:zmPr id="{6C3BBDCE-03FE-49BA-84B8-68EAB65F3F62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523251C-B71A-471F-89B3-9F1275D90D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048000" y="289163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87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FC77-982E-4AEA-8972-323B3C13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Bay Light Drives vs DIN</a:t>
            </a:r>
            <a:br>
              <a:rPr lang="en-US" dirty="0"/>
            </a:br>
            <a:r>
              <a:rPr lang="en-US" dirty="0"/>
              <a:t>(data in purple: model gray)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6BB9A-0AD2-4F3D-B1D5-160BD87C0C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86300"/>
            <a:ext cx="5514975" cy="478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978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D734F0-E3AF-4521-B4AD-A1610F7B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267075" cy="4830762"/>
          </a:xfrm>
        </p:spPr>
        <p:txBody>
          <a:bodyPr/>
          <a:lstStyle/>
          <a:p>
            <a:r>
              <a:rPr lang="en-US" dirty="0"/>
              <a:t>Wildfire Smoke DO Decline </a:t>
            </a:r>
            <a:br>
              <a:rPr lang="en-US" dirty="0"/>
            </a:br>
            <a:r>
              <a:rPr lang="en-US" dirty="0"/>
              <a:t>Pond A8, </a:t>
            </a:r>
            <a:r>
              <a:rPr lang="en-US" dirty="0" err="1"/>
              <a:t>Alviso</a:t>
            </a:r>
            <a:r>
              <a:rPr lang="en-US" dirty="0"/>
              <a:t>, </a:t>
            </a:r>
            <a:r>
              <a:rPr lang="en-US" dirty="0" err="1"/>
              <a:t>Guadelupe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BD785-D1F3-4395-B832-5D02ADADBA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224338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82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4335E0-A250-429A-9747-F55822CF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5364162"/>
          </a:xfrm>
        </p:spPr>
        <p:txBody>
          <a:bodyPr/>
          <a:lstStyle/>
          <a:p>
            <a:r>
              <a:rPr lang="en-US" dirty="0"/>
              <a:t>North Bay Grazing Controls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266DF9C7-397B-4B70-9565-DC0D1BCC08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7048939"/>
                  </p:ext>
                </p:extLst>
              </p:nvPr>
            </p:nvGraphicFramePr>
            <p:xfrm>
              <a:off x="-3308684" y="-75197"/>
              <a:ext cx="2286000" cy="1714500"/>
            </p:xfrm>
            <a:graphic>
              <a:graphicData uri="http://schemas.microsoft.com/office/powerpoint/2016/slidezoom">
                <pslz:sldZm>
                  <pslz:sldZmObj sldId="269" cId="2011118136">
                    <pslz:zmPr id="{D437DFB8-C217-429B-928A-A8EE64E7CE08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66DF9C7-397B-4B70-9565-DC0D1BCC08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308684" y="-75197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04E4552-3014-47E7-B4C0-E68963DDA4A0}"/>
              </a:ext>
            </a:extLst>
          </p:cNvPr>
          <p:cNvPicPr/>
          <p:nvPr/>
        </p:nvPicPr>
        <p:blipFill rotWithShape="1">
          <a:blip r:embed="rId5"/>
          <a:srcRect l="8915" r="10520" b="8352"/>
          <a:stretch/>
        </p:blipFill>
        <p:spPr bwMode="auto">
          <a:xfrm>
            <a:off x="3200400" y="457200"/>
            <a:ext cx="5620385" cy="6162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11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90346-1845-4C8E-9886-6B2EF64B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Interannual variability </a:t>
            </a:r>
            <a:br>
              <a:rPr lang="en-US" dirty="0"/>
            </a:br>
            <a:r>
              <a:rPr lang="en-US" dirty="0"/>
              <a:t>Net Environmental Productivity (O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CDF87-AA9A-4E63-8FE5-BFAA79B8FDC5}"/>
              </a:ext>
            </a:extLst>
          </p:cNvPr>
          <p:cNvPicPr/>
          <p:nvPr/>
        </p:nvPicPr>
        <p:blipFill rotWithShape="1">
          <a:blip r:embed="rId2"/>
          <a:srcRect b="22587"/>
          <a:stretch/>
        </p:blipFill>
        <p:spPr bwMode="auto">
          <a:xfrm>
            <a:off x="609600" y="2405062"/>
            <a:ext cx="8077200" cy="384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609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991FB-FFB8-490C-ACCA-4001C6F0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2819400" cy="6202362"/>
          </a:xfrm>
        </p:spPr>
        <p:txBody>
          <a:bodyPr/>
          <a:lstStyle/>
          <a:p>
            <a:r>
              <a:rPr lang="en-US" dirty="0"/>
              <a:t>Model Shows Shoal Importance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FEF8B-D5D4-488A-A362-BD93A8EB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4638"/>
            <a:ext cx="6029467" cy="64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F672EA-7AAE-416B-AA7D-7461A2DDF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What Are Reasonable Model Expectations?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B6FAD-DCE1-4173-9FE0-2A7753FEFC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7199" b="4291"/>
          <a:stretch/>
        </p:blipFill>
        <p:spPr bwMode="auto">
          <a:xfrm>
            <a:off x="1600200" y="914400"/>
            <a:ext cx="6172200" cy="5954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1214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344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OpenSans-Regular</vt:lpstr>
      <vt:lpstr>Office Theme</vt:lpstr>
      <vt:lpstr>Review of 2020 SFEI Pubs: BACWA Advocacy</vt:lpstr>
      <vt:lpstr>SF Bay Primary Production  Limiting Factors</vt:lpstr>
      <vt:lpstr>Model and Monitoring  Improved Bay Understanding</vt:lpstr>
      <vt:lpstr>North Bay Light Drives vs DIN (data in purple: model gray)</vt:lpstr>
      <vt:lpstr>Wildfire Smoke DO Decline  Pond A8, Alviso, Guadelupe </vt:lpstr>
      <vt:lpstr>North Bay Grazing Controls</vt:lpstr>
      <vt:lpstr>Big Interannual variability  Net Environmental Productivity (O2)</vt:lpstr>
      <vt:lpstr>Model Shows Shoal Importance</vt:lpstr>
      <vt:lpstr>What Are Reasonable Model Expectations?</vt:lpstr>
      <vt:lpstr>Water Quality Simplifications (days Residence Time)</vt:lpstr>
      <vt:lpstr>Validation Stats Needed for WQ Model (North Bay comparison)</vt:lpstr>
      <vt:lpstr>Good Model Performance? Events vs Avg.  (NBay chl)</vt:lpstr>
      <vt:lpstr>Other Uncertainties?</vt:lpstr>
      <vt:lpstr>BACWA NTT Recommendations</vt:lpstr>
      <vt:lpstr>Possible Priorities</vt:lpstr>
      <vt:lpstr>Shoal Impact on DIN Mass BAlance</vt:lpstr>
      <vt:lpstr>HABS Driven By Microcystis</vt:lpstr>
      <vt:lpstr>Denitrification’s dominant role</vt:lpstr>
      <vt:lpstr>SFEI Uses Validation Statistics for Circulation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Klamath River Adaptive Management Decisions – How Will Monitoring Address</dc:title>
  <dc:creator>Mike Connor</dc:creator>
  <cp:lastModifiedBy>Michael Connor</cp:lastModifiedBy>
  <cp:revision>36</cp:revision>
  <dcterms:created xsi:type="dcterms:W3CDTF">2020-04-30T20:45:12Z</dcterms:created>
  <dcterms:modified xsi:type="dcterms:W3CDTF">2021-04-14T14:51:21Z</dcterms:modified>
</cp:coreProperties>
</file>