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2" r:id="rId11"/>
    <p:sldId id="278" r:id="rId12"/>
    <p:sldId id="264" r:id="rId13"/>
    <p:sldId id="266" r:id="rId14"/>
    <p:sldId id="267" r:id="rId15"/>
    <p:sldId id="265" r:id="rId16"/>
    <p:sldId id="268" r:id="rId17"/>
    <p:sldId id="274" r:id="rId18"/>
    <p:sldId id="269" r:id="rId19"/>
    <p:sldId id="270" r:id="rId20"/>
    <p:sldId id="275" r:id="rId21"/>
    <p:sldId id="276" r:id="rId22"/>
    <p:sldId id="277" r:id="rId23"/>
    <p:sldId id="279" r:id="rId24"/>
    <p:sldId id="281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sgm\Redirection\Desktop\Desk%20Top\PFAS_data_Seans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sgm\Redirection\Desktop\Desk%20Top\PFAS_data_Seans%20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sgm\Redirection\Desktop\Desk%20Top\PFAS_data_Seans%20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sgm\Redirection\Desktop\Desk%20Top\PFAS_data_Seans%20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ome\users$\sgm\Redirection\Desktop\Desk%20Top\PFAS_data_Seans%20Analy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'More Values'!$B$4</c:f>
              <c:strCache>
                <c:ptCount val="1"/>
                <c:pt idx="0">
                  <c:v>PFBA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Values'!$C$4:$F$4</c:f>
              <c:numCache>
                <c:formatCode>General</c:formatCode>
                <c:ptCount val="4"/>
                <c:pt idx="0" formatCode="0.00">
                  <c:v>5.03</c:v>
                </c:pt>
                <c:pt idx="1">
                  <c:v>17.5</c:v>
                </c:pt>
                <c:pt idx="2">
                  <c:v>6.91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8-40DC-BEA9-0CDAEBC195E9}"/>
            </c:ext>
          </c:extLst>
        </c:ser>
        <c:ser>
          <c:idx val="1"/>
          <c:order val="1"/>
          <c:tx>
            <c:strRef>
              <c:f>'More Values'!$B$5</c:f>
              <c:strCache>
                <c:ptCount val="1"/>
                <c:pt idx="0">
                  <c:v>PFPeA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Values'!$C$5:$F$5</c:f>
              <c:numCache>
                <c:formatCode>General</c:formatCode>
                <c:ptCount val="4"/>
                <c:pt idx="0">
                  <c:v>7.35</c:v>
                </c:pt>
                <c:pt idx="1">
                  <c:v>23</c:v>
                </c:pt>
                <c:pt idx="2">
                  <c:v>5.62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D8-40DC-BEA9-0CDAEBC195E9}"/>
            </c:ext>
          </c:extLst>
        </c:ser>
        <c:ser>
          <c:idx val="2"/>
          <c:order val="2"/>
          <c:tx>
            <c:strRef>
              <c:f>'More Values'!$B$6</c:f>
              <c:strCache>
                <c:ptCount val="1"/>
                <c:pt idx="0">
                  <c:v>PFBS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Values'!$C$6:$F$6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10.6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D8-40DC-BEA9-0CDAEBC195E9}"/>
            </c:ext>
          </c:extLst>
        </c:ser>
        <c:ser>
          <c:idx val="3"/>
          <c:order val="3"/>
          <c:tx>
            <c:strRef>
              <c:f>'More Values'!$B$7</c:f>
              <c:strCache>
                <c:ptCount val="1"/>
                <c:pt idx="0">
                  <c:v>PFHxA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Values'!$C$7:$F$7</c:f>
              <c:numCache>
                <c:formatCode>0.00</c:formatCode>
                <c:ptCount val="4"/>
                <c:pt idx="0" formatCode="General">
                  <c:v>10.9</c:v>
                </c:pt>
                <c:pt idx="1">
                  <c:v>33.9</c:v>
                </c:pt>
                <c:pt idx="2" formatCode="General">
                  <c:v>10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D8-40DC-BEA9-0CDAEBC195E9}"/>
            </c:ext>
          </c:extLst>
        </c:ser>
        <c:ser>
          <c:idx val="4"/>
          <c:order val="4"/>
          <c:tx>
            <c:strRef>
              <c:f>'More Values'!$B$8</c:f>
              <c:strCache>
                <c:ptCount val="1"/>
                <c:pt idx="0">
                  <c:v>PFPeS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Values'!$C$8:$F$8</c:f>
              <c:numCache>
                <c:formatCode>0.00</c:formatCode>
                <c:ptCount val="4"/>
                <c:pt idx="0" formatCode="General">
                  <c:v>18.600000000000001</c:v>
                </c:pt>
                <c:pt idx="1">
                  <c:v>0</c:v>
                </c:pt>
                <c:pt idx="2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D8-40DC-BEA9-0CDAEBC195E9}"/>
            </c:ext>
          </c:extLst>
        </c:ser>
        <c:ser>
          <c:idx val="5"/>
          <c:order val="5"/>
          <c:tx>
            <c:strRef>
              <c:f>'More Values'!$B$9</c:f>
              <c:strCache>
                <c:ptCount val="1"/>
                <c:pt idx="0">
                  <c:v>PFHpA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Values'!$C$9:$F$9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6.34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D8-40DC-BEA9-0CDAEBC195E9}"/>
            </c:ext>
          </c:extLst>
        </c:ser>
        <c:ser>
          <c:idx val="6"/>
          <c:order val="6"/>
          <c:tx>
            <c:strRef>
              <c:f>'More Values'!$B$10</c:f>
              <c:strCache>
                <c:ptCount val="1"/>
                <c:pt idx="0">
                  <c:v>ADONA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Values'!$C$10:$F$10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8.2100000000000009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D8-40DC-BEA9-0CDAEBC195E9}"/>
            </c:ext>
          </c:extLst>
        </c:ser>
        <c:ser>
          <c:idx val="7"/>
          <c:order val="7"/>
          <c:tx>
            <c:strRef>
              <c:f>'More Values'!$B$11</c:f>
              <c:strCache>
                <c:ptCount val="1"/>
                <c:pt idx="0">
                  <c:v>PFHxS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Values'!$C$11:$F$11</c:f>
              <c:numCache>
                <c:formatCode>General</c:formatCode>
                <c:ptCount val="4"/>
                <c:pt idx="0">
                  <c:v>4.34</c:v>
                </c:pt>
                <c:pt idx="1">
                  <c:v>5.04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4D8-40DC-BEA9-0CDAEBC195E9}"/>
            </c:ext>
          </c:extLst>
        </c:ser>
        <c:ser>
          <c:idx val="8"/>
          <c:order val="8"/>
          <c:tx>
            <c:strRef>
              <c:f>'More Values'!$B$12</c:f>
              <c:strCache>
                <c:ptCount val="1"/>
                <c:pt idx="0">
                  <c:v>PFOA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Values'!$C$12:$F$12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25.8</c:v>
                </c:pt>
                <c:pt idx="2">
                  <c:v>4.8099999999999996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D8-40DC-BEA9-0CDAEBC195E9}"/>
            </c:ext>
          </c:extLst>
        </c:ser>
        <c:ser>
          <c:idx val="9"/>
          <c:order val="9"/>
          <c:tx>
            <c:strRef>
              <c:f>'More Values'!$B$13</c:f>
              <c:strCache>
                <c:ptCount val="1"/>
                <c:pt idx="0">
                  <c:v>PFOS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Values'!$C$13:$F$13</c:f>
              <c:numCache>
                <c:formatCode>General</c:formatCode>
                <c:ptCount val="4"/>
                <c:pt idx="0" formatCode="0.00">
                  <c:v>5.1100000000000003</c:v>
                </c:pt>
                <c:pt idx="1">
                  <c:v>9.7899999999999991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D8-40DC-BEA9-0CDAEBC195E9}"/>
            </c:ext>
          </c:extLst>
        </c:ser>
        <c:ser>
          <c:idx val="10"/>
          <c:order val="10"/>
          <c:tx>
            <c:strRef>
              <c:f>'More Values'!$B$14</c:f>
              <c:strCache>
                <c:ptCount val="1"/>
                <c:pt idx="0">
                  <c:v>PFDA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Values'!$C$14:$F$14</c:f>
              <c:numCache>
                <c:formatCode>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D8-40DC-BEA9-0CDAEBC195E9}"/>
            </c:ext>
          </c:extLst>
        </c:ser>
        <c:ser>
          <c:idx val="11"/>
          <c:order val="11"/>
          <c:tx>
            <c:strRef>
              <c:f>'More Values'!$B$15</c:f>
              <c:strCache>
                <c:ptCount val="1"/>
                <c:pt idx="0">
                  <c:v>MeFOSAA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Values'!$C$15:$F$15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4.6500000000000004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4D8-40DC-BEA9-0CDAEBC195E9}"/>
            </c:ext>
          </c:extLst>
        </c:ser>
        <c:ser>
          <c:idx val="12"/>
          <c:order val="12"/>
          <c:tx>
            <c:strRef>
              <c:f>'More Values'!$B$16</c:f>
              <c:strCache>
                <c:ptCount val="1"/>
                <c:pt idx="0">
                  <c:v>EtFOSAA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Values'!$C$3:$F$3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Values'!$C$16:$F$16</c:f>
              <c:numCache>
                <c:formatCode>General</c:formatCode>
                <c:ptCount val="4"/>
                <c:pt idx="0" formatCode="0.00">
                  <c:v>7</c:v>
                </c:pt>
                <c:pt idx="1">
                  <c:v>6.04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D8-40DC-BEA9-0CDAEBC19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06148336"/>
        <c:axId val="706148008"/>
      </c:barChart>
      <c:catAx>
        <c:axId val="70614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Influent Sample Date  </a:t>
                </a:r>
              </a:p>
            </c:rich>
          </c:tx>
          <c:layout>
            <c:manualLayout>
              <c:xMode val="edge"/>
              <c:yMode val="edge"/>
              <c:x val="0.45983959840204486"/>
              <c:y val="0.91052482153572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48008"/>
        <c:crosses val="autoZero"/>
        <c:auto val="0"/>
        <c:lblAlgn val="ctr"/>
        <c:lblOffset val="100"/>
        <c:noMultiLvlLbl val="0"/>
      </c:catAx>
      <c:valAx>
        <c:axId val="706148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ppt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'More Values'!$B$21</c:f>
              <c:strCache>
                <c:ptCount val="1"/>
                <c:pt idx="0">
                  <c:v>PFBA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Values'!$C$21:$F$21</c:f>
              <c:numCache>
                <c:formatCode>General</c:formatCode>
                <c:ptCount val="4"/>
                <c:pt idx="0">
                  <c:v>13.2</c:v>
                </c:pt>
                <c:pt idx="1">
                  <c:v>10.1</c:v>
                </c:pt>
                <c:pt idx="2">
                  <c:v>5.54</c:v>
                </c:pt>
                <c:pt idx="3" formatCode="#,##0.00">
                  <c:v>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7-44DC-9D37-C6CC6B383532}"/>
            </c:ext>
          </c:extLst>
        </c:ser>
        <c:ser>
          <c:idx val="1"/>
          <c:order val="1"/>
          <c:tx>
            <c:strRef>
              <c:f>'More Values'!$B$22</c:f>
              <c:strCache>
                <c:ptCount val="1"/>
                <c:pt idx="0">
                  <c:v>PFPeA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Values'!$C$22:$F$22</c:f>
              <c:numCache>
                <c:formatCode>General</c:formatCode>
                <c:ptCount val="4"/>
                <c:pt idx="0">
                  <c:v>23.5</c:v>
                </c:pt>
                <c:pt idx="1">
                  <c:v>22.3</c:v>
                </c:pt>
                <c:pt idx="2">
                  <c:v>10.7</c:v>
                </c:pt>
                <c:pt idx="3" formatCode="#,##0.0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7-44DC-9D37-C6CC6B383532}"/>
            </c:ext>
          </c:extLst>
        </c:ser>
        <c:ser>
          <c:idx val="2"/>
          <c:order val="2"/>
          <c:tx>
            <c:strRef>
              <c:f>'More Values'!$B$23</c:f>
              <c:strCache>
                <c:ptCount val="1"/>
                <c:pt idx="0">
                  <c:v>PFBS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Values'!$C$23:$F$23</c:f>
              <c:numCache>
                <c:formatCode>General</c:formatCode>
                <c:ptCount val="4"/>
                <c:pt idx="0">
                  <c:v>9.0500000000000007</c:v>
                </c:pt>
                <c:pt idx="1">
                  <c:v>5.49</c:v>
                </c:pt>
                <c:pt idx="2">
                  <c:v>8.25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C7-44DC-9D37-C6CC6B383532}"/>
            </c:ext>
          </c:extLst>
        </c:ser>
        <c:ser>
          <c:idx val="3"/>
          <c:order val="3"/>
          <c:tx>
            <c:strRef>
              <c:f>'More Values'!$B$24</c:f>
              <c:strCache>
                <c:ptCount val="1"/>
                <c:pt idx="0">
                  <c:v>PFHxA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Values'!$C$24:$F$24</c:f>
              <c:numCache>
                <c:formatCode>General</c:formatCode>
                <c:ptCount val="4"/>
                <c:pt idx="0">
                  <c:v>30.7</c:v>
                </c:pt>
                <c:pt idx="1">
                  <c:v>26.8</c:v>
                </c:pt>
                <c:pt idx="2">
                  <c:v>17.100000000000001</c:v>
                </c:pt>
                <c:pt idx="3" formatCode="#,##0.00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C7-44DC-9D37-C6CC6B383532}"/>
            </c:ext>
          </c:extLst>
        </c:ser>
        <c:ser>
          <c:idx val="4"/>
          <c:order val="4"/>
          <c:tx>
            <c:strRef>
              <c:f>'More Values'!$B$25</c:f>
              <c:strCache>
                <c:ptCount val="1"/>
                <c:pt idx="0">
                  <c:v>PFHpA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Values'!$C$25:$F$25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4.8899999999999997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C7-44DC-9D37-C6CC6B383532}"/>
            </c:ext>
          </c:extLst>
        </c:ser>
        <c:ser>
          <c:idx val="5"/>
          <c:order val="5"/>
          <c:tx>
            <c:strRef>
              <c:f>'More Values'!$B$26</c:f>
              <c:strCache>
                <c:ptCount val="1"/>
                <c:pt idx="0">
                  <c:v>PFHxS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Values'!$C$26:$F$26</c:f>
              <c:numCache>
                <c:formatCode>0.00</c:formatCode>
                <c:ptCount val="4"/>
                <c:pt idx="0" formatCode="General">
                  <c:v>5.28</c:v>
                </c:pt>
                <c:pt idx="1">
                  <c:v>0</c:v>
                </c:pt>
                <c:pt idx="2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C7-44DC-9D37-C6CC6B383532}"/>
            </c:ext>
          </c:extLst>
        </c:ser>
        <c:ser>
          <c:idx val="6"/>
          <c:order val="6"/>
          <c:tx>
            <c:strRef>
              <c:f>'More Values'!$B$27</c:f>
              <c:strCache>
                <c:ptCount val="1"/>
                <c:pt idx="0">
                  <c:v>PFOA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Values'!$C$27:$F$27</c:f>
              <c:numCache>
                <c:formatCode>General</c:formatCode>
                <c:ptCount val="4"/>
                <c:pt idx="0">
                  <c:v>11.6</c:v>
                </c:pt>
                <c:pt idx="1">
                  <c:v>109</c:v>
                </c:pt>
                <c:pt idx="2">
                  <c:v>8.75</c:v>
                </c:pt>
                <c:pt idx="3" formatCode="#,##0.0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C7-44DC-9D37-C6CC6B383532}"/>
            </c:ext>
          </c:extLst>
        </c:ser>
        <c:ser>
          <c:idx val="7"/>
          <c:order val="7"/>
          <c:tx>
            <c:strRef>
              <c:f>'More Values'!$B$28</c:f>
              <c:strCache>
                <c:ptCount val="1"/>
                <c:pt idx="0">
                  <c:v>PFOSA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Values'!$C$28:$F$28</c:f>
              <c:numCache>
                <c:formatCode>General</c:formatCode>
                <c:ptCount val="4"/>
                <c:pt idx="0">
                  <c:v>7.2</c:v>
                </c:pt>
                <c:pt idx="1">
                  <c:v>9.27</c:v>
                </c:pt>
                <c:pt idx="2">
                  <c:v>17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C7-44DC-9D37-C6CC6B383532}"/>
            </c:ext>
          </c:extLst>
        </c:ser>
        <c:ser>
          <c:idx val="8"/>
          <c:order val="8"/>
          <c:tx>
            <c:strRef>
              <c:f>'More Values'!$B$29</c:f>
              <c:strCache>
                <c:ptCount val="1"/>
                <c:pt idx="0">
                  <c:v>PFOS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Values'!$C$20:$F$20</c:f>
              <c:numCache>
                <c:formatCode>m/d/yyyy</c:formatCode>
                <c:ptCount val="4"/>
                <c:pt idx="0">
                  <c:v>44148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Values'!$C$29:$F$29</c:f>
              <c:numCache>
                <c:formatCode>General</c:formatCode>
                <c:ptCount val="4"/>
                <c:pt idx="0">
                  <c:v>6.35</c:v>
                </c:pt>
                <c:pt idx="1">
                  <c:v>11.1</c:v>
                </c:pt>
                <c:pt idx="2">
                  <c:v>5.72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C7-44DC-9D37-C6CC6B383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10804160"/>
        <c:axId val="810807440"/>
      </c:barChart>
      <c:catAx>
        <c:axId val="810804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Effluent Sample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807440"/>
        <c:crosses val="autoZero"/>
        <c:auto val="0"/>
        <c:lblAlgn val="ctr"/>
        <c:lblOffset val="100"/>
        <c:noMultiLvlLbl val="0"/>
      </c:catAx>
      <c:valAx>
        <c:axId val="81080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ppt (ng/L)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08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'More Values'!$B$35</c:f>
              <c:strCache>
                <c:ptCount val="1"/>
                <c:pt idx="0">
                  <c:v>PFBS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Values'!$C$35:$F$35</c:f>
              <c:numCache>
                <c:formatCode>General</c:formatCode>
                <c:ptCount val="4"/>
                <c:pt idx="0" formatCode="0.00">
                  <c:v>0</c:v>
                </c:pt>
                <c:pt idx="1">
                  <c:v>4.6100000000000003</c:v>
                </c:pt>
                <c:pt idx="2">
                  <c:v>3.45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2-46C0-AE64-686BD27A09DC}"/>
            </c:ext>
          </c:extLst>
        </c:ser>
        <c:ser>
          <c:idx val="1"/>
          <c:order val="1"/>
          <c:tx>
            <c:strRef>
              <c:f>'More Values'!$B$36</c:f>
              <c:strCache>
                <c:ptCount val="1"/>
                <c:pt idx="0">
                  <c:v>PFHxA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Values'!$C$36:$F$36</c:f>
              <c:numCache>
                <c:formatCode>General</c:formatCode>
                <c:ptCount val="4"/>
                <c:pt idx="0">
                  <c:v>2.58</c:v>
                </c:pt>
                <c:pt idx="1">
                  <c:v>2.36</c:v>
                </c:pt>
                <c:pt idx="2">
                  <c:v>3.32</c:v>
                </c:pt>
                <c:pt idx="3" formatCode="#,##0.00">
                  <c:v>3.84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F2-46C0-AE64-686BD27A09DC}"/>
            </c:ext>
          </c:extLst>
        </c:ser>
        <c:ser>
          <c:idx val="2"/>
          <c:order val="2"/>
          <c:tx>
            <c:strRef>
              <c:f>'More Values'!$B$37</c:f>
              <c:strCache>
                <c:ptCount val="1"/>
                <c:pt idx="0">
                  <c:v>PFHxS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Values'!$C$37:$F$37</c:f>
              <c:numCache>
                <c:formatCode>0.00</c:formatCode>
                <c:ptCount val="4"/>
                <c:pt idx="0" formatCode="General">
                  <c:v>0.79</c:v>
                </c:pt>
                <c:pt idx="1">
                  <c:v>0</c:v>
                </c:pt>
                <c:pt idx="2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F2-46C0-AE64-686BD27A09DC}"/>
            </c:ext>
          </c:extLst>
        </c:ser>
        <c:ser>
          <c:idx val="3"/>
          <c:order val="3"/>
          <c:tx>
            <c:strRef>
              <c:f>'More Values'!$B$38</c:f>
              <c:strCache>
                <c:ptCount val="1"/>
                <c:pt idx="0">
                  <c:v>PFOA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Values'!$C$38:$F$38</c:f>
              <c:numCache>
                <c:formatCode>General</c:formatCode>
                <c:ptCount val="4"/>
                <c:pt idx="0">
                  <c:v>0.91</c:v>
                </c:pt>
                <c:pt idx="1">
                  <c:v>1.71</c:v>
                </c:pt>
                <c:pt idx="2">
                  <c:v>1.24</c:v>
                </c:pt>
                <c:pt idx="3" formatCode="#,##0.00">
                  <c:v>1.57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F2-46C0-AE64-686BD27A09DC}"/>
            </c:ext>
          </c:extLst>
        </c:ser>
        <c:ser>
          <c:idx val="4"/>
          <c:order val="4"/>
          <c:tx>
            <c:strRef>
              <c:f>'More Values'!$B$39</c:f>
              <c:strCache>
                <c:ptCount val="1"/>
                <c:pt idx="0">
                  <c:v>PFNA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Values'!$C$39:$F$39</c:f>
              <c:numCache>
                <c:formatCode>0.00</c:formatCode>
                <c:ptCount val="4"/>
                <c:pt idx="0" formatCode="General">
                  <c:v>0.53400000000000003</c:v>
                </c:pt>
                <c:pt idx="1">
                  <c:v>0</c:v>
                </c:pt>
                <c:pt idx="2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2-46C0-AE64-686BD27A09DC}"/>
            </c:ext>
          </c:extLst>
        </c:ser>
        <c:ser>
          <c:idx val="5"/>
          <c:order val="5"/>
          <c:tx>
            <c:strRef>
              <c:f>'More Values'!$B$40</c:f>
              <c:strCache>
                <c:ptCount val="1"/>
                <c:pt idx="0">
                  <c:v>PFOS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Values'!$C$40:$F$40</c:f>
              <c:numCache>
                <c:formatCode>General</c:formatCode>
                <c:ptCount val="4"/>
                <c:pt idx="0">
                  <c:v>20.2</c:v>
                </c:pt>
                <c:pt idx="1">
                  <c:v>14.5</c:v>
                </c:pt>
                <c:pt idx="2">
                  <c:v>20.3</c:v>
                </c:pt>
                <c:pt idx="3" formatCode="#,##0.00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F2-46C0-AE64-686BD27A09DC}"/>
            </c:ext>
          </c:extLst>
        </c:ser>
        <c:ser>
          <c:idx val="6"/>
          <c:order val="6"/>
          <c:tx>
            <c:strRef>
              <c:f>'More Values'!$B$41</c:f>
              <c:strCache>
                <c:ptCount val="1"/>
                <c:pt idx="0">
                  <c:v>PFDA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Values'!$C$41:$F$41</c:f>
              <c:numCache>
                <c:formatCode>General</c:formatCode>
                <c:ptCount val="4"/>
                <c:pt idx="0">
                  <c:v>3.35</c:v>
                </c:pt>
                <c:pt idx="1">
                  <c:v>4.78</c:v>
                </c:pt>
                <c:pt idx="2">
                  <c:v>3.02</c:v>
                </c:pt>
                <c:pt idx="3" formatCode="#,##0.00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F2-46C0-AE64-686BD27A09DC}"/>
            </c:ext>
          </c:extLst>
        </c:ser>
        <c:ser>
          <c:idx val="7"/>
          <c:order val="7"/>
          <c:tx>
            <c:strRef>
              <c:f>'More Values'!$B$42</c:f>
              <c:strCache>
                <c:ptCount val="1"/>
                <c:pt idx="0">
                  <c:v>MeFOSAA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Values'!$C$42:$F$42</c:f>
              <c:numCache>
                <c:formatCode>General</c:formatCode>
                <c:ptCount val="4"/>
                <c:pt idx="0">
                  <c:v>18.8</c:v>
                </c:pt>
                <c:pt idx="1">
                  <c:v>18.5</c:v>
                </c:pt>
                <c:pt idx="2">
                  <c:v>18.3</c:v>
                </c:pt>
                <c:pt idx="3" formatCode="#,##0.00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BF2-46C0-AE64-686BD27A09DC}"/>
            </c:ext>
          </c:extLst>
        </c:ser>
        <c:ser>
          <c:idx val="8"/>
          <c:order val="8"/>
          <c:tx>
            <c:strRef>
              <c:f>'More Values'!$B$43</c:f>
              <c:strCache>
                <c:ptCount val="1"/>
                <c:pt idx="0">
                  <c:v>EtFOSAA 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Values'!$C$43:$F$43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17.600000000000001</c:v>
                </c:pt>
                <c:pt idx="2">
                  <c:v>12.3</c:v>
                </c:pt>
                <c:pt idx="3" formatCode="#,##0.0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F2-46C0-AE64-686BD27A09DC}"/>
            </c:ext>
          </c:extLst>
        </c:ser>
        <c:ser>
          <c:idx val="9"/>
          <c:order val="9"/>
          <c:tx>
            <c:strRef>
              <c:f>'More Values'!$B$44</c:f>
              <c:strCache>
                <c:ptCount val="1"/>
                <c:pt idx="0">
                  <c:v>PFUnA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Values'!$C$44:$F$44</c:f>
              <c:numCache>
                <c:formatCode>General</c:formatCode>
                <c:ptCount val="4"/>
                <c:pt idx="0">
                  <c:v>0.75</c:v>
                </c:pt>
                <c:pt idx="1">
                  <c:v>0.622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BF2-46C0-AE64-686BD27A09DC}"/>
            </c:ext>
          </c:extLst>
        </c:ser>
        <c:ser>
          <c:idx val="10"/>
          <c:order val="10"/>
          <c:tx>
            <c:strRef>
              <c:f>'More Values'!$B$45</c:f>
              <c:strCache>
                <c:ptCount val="1"/>
                <c:pt idx="0">
                  <c:v>PFDoA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Values'!$C$45:$F$45</c:f>
              <c:numCache>
                <c:formatCode>General</c:formatCode>
                <c:ptCount val="4"/>
                <c:pt idx="0">
                  <c:v>2.37</c:v>
                </c:pt>
                <c:pt idx="1">
                  <c:v>2.11</c:v>
                </c:pt>
                <c:pt idx="2">
                  <c:v>2.98</c:v>
                </c:pt>
                <c:pt idx="3" formatCode="#,##0.00">
                  <c:v>2.76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F2-46C0-AE64-686BD27A09DC}"/>
            </c:ext>
          </c:extLst>
        </c:ser>
        <c:ser>
          <c:idx val="11"/>
          <c:order val="11"/>
          <c:tx>
            <c:strRef>
              <c:f>'More Values'!$B$46</c:f>
              <c:strCache>
                <c:ptCount val="1"/>
                <c:pt idx="0">
                  <c:v>PFTeDA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Values'!$C$46:$F$46</c:f>
              <c:numCache>
                <c:formatCode>0.00</c:formatCode>
                <c:ptCount val="4"/>
                <c:pt idx="0" formatCode="General">
                  <c:v>0.501</c:v>
                </c:pt>
                <c:pt idx="1">
                  <c:v>0</c:v>
                </c:pt>
                <c:pt idx="2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BF2-46C0-AE64-686BD27A09DC}"/>
            </c:ext>
          </c:extLst>
        </c:ser>
        <c:ser>
          <c:idx val="12"/>
          <c:order val="12"/>
          <c:tx>
            <c:strRef>
              <c:f>'More Values'!$B$47</c:f>
              <c:strCache>
                <c:ptCount val="1"/>
                <c:pt idx="0">
                  <c:v>MeFOSE 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'More Values'!$C$34:$F$34</c:f>
              <c:numCache>
                <c:formatCode>m/d/yyyy</c:formatCode>
                <c:ptCount val="4"/>
                <c:pt idx="0">
                  <c:v>44168</c:v>
                </c:pt>
                <c:pt idx="1">
                  <c:v>44224</c:v>
                </c:pt>
                <c:pt idx="2">
                  <c:v>44294</c:v>
                </c:pt>
                <c:pt idx="3">
                  <c:v>44392</c:v>
                </c:pt>
              </c:numCache>
            </c:numRef>
          </c:cat>
          <c:val>
            <c:numRef>
              <c:f>'More Values'!$C$47:$F$47</c:f>
              <c:numCache>
                <c:formatCode>General</c:formatCode>
                <c:ptCount val="4"/>
                <c:pt idx="0">
                  <c:v>20.8</c:v>
                </c:pt>
                <c:pt idx="1">
                  <c:v>12.9</c:v>
                </c:pt>
                <c:pt idx="2" formatCode="0.00">
                  <c:v>0</c:v>
                </c:pt>
                <c:pt idx="3" formatCode="#,##0.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F2-46C0-AE64-686BD27A0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07838480"/>
        <c:axId val="807836184"/>
      </c:barChart>
      <c:catAx>
        <c:axId val="807838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Dewatered Biosolids Sample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836184"/>
        <c:crosses val="autoZero"/>
        <c:auto val="0"/>
        <c:lblAlgn val="ctr"/>
        <c:lblOffset val="100"/>
        <c:noMultiLvlLbl val="0"/>
      </c:catAx>
      <c:valAx>
        <c:axId val="80783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ppb (ng/g)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83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'Values Only'!$C$35</c:f>
              <c:strCache>
                <c:ptCount val="1"/>
                <c:pt idx="0">
                  <c:v>PFBA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Only'!$D$35:$E$35,'Values Only'!$H$35:$J$35)</c:f>
              <c:numCache>
                <c:formatCode>#,##0.0</c:formatCode>
                <c:ptCount val="5"/>
                <c:pt idx="0">
                  <c:v>35.700000000000003</c:v>
                </c:pt>
                <c:pt idx="1">
                  <c:v>2.2000000000000002</c:v>
                </c:pt>
                <c:pt idx="2">
                  <c:v>29.7</c:v>
                </c:pt>
                <c:pt idx="3">
                  <c:v>2.02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1-42E1-906C-AF8F3E917530}"/>
            </c:ext>
          </c:extLst>
        </c:ser>
        <c:ser>
          <c:idx val="1"/>
          <c:order val="1"/>
          <c:tx>
            <c:strRef>
              <c:f>'Values Only'!$C$36</c:f>
              <c:strCache>
                <c:ptCount val="1"/>
                <c:pt idx="0">
                  <c:v>PFPeA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Only'!$D$36:$E$36,'Values Only'!$H$36:$J$36)</c:f>
              <c:numCache>
                <c:formatCode>#,##0.0</c:formatCode>
                <c:ptCount val="5"/>
                <c:pt idx="0">
                  <c:v>34.9</c:v>
                </c:pt>
                <c:pt idx="1">
                  <c:v>0</c:v>
                </c:pt>
                <c:pt idx="2">
                  <c:v>22.7</c:v>
                </c:pt>
                <c:pt idx="3">
                  <c:v>0</c:v>
                </c:pt>
                <c:pt idx="4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E1-42E1-906C-AF8F3E917530}"/>
            </c:ext>
          </c:extLst>
        </c:ser>
        <c:ser>
          <c:idx val="2"/>
          <c:order val="2"/>
          <c:tx>
            <c:strRef>
              <c:f>'Values Only'!$C$37</c:f>
              <c:strCache>
                <c:ptCount val="1"/>
                <c:pt idx="0">
                  <c:v>PFBS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Only'!$D$37:$E$37,'Values Only'!$H$37:$J$37)</c:f>
              <c:numCache>
                <c:formatCode>#,##0.0</c:formatCode>
                <c:ptCount val="5"/>
                <c:pt idx="0">
                  <c:v>490</c:v>
                </c:pt>
                <c:pt idx="1">
                  <c:v>19.399999999999999</c:v>
                </c:pt>
                <c:pt idx="2">
                  <c:v>381</c:v>
                </c:pt>
                <c:pt idx="3">
                  <c:v>22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E1-42E1-906C-AF8F3E917530}"/>
            </c:ext>
          </c:extLst>
        </c:ser>
        <c:ser>
          <c:idx val="3"/>
          <c:order val="3"/>
          <c:tx>
            <c:strRef>
              <c:f>'Values Only'!$C$38</c:f>
              <c:strCache>
                <c:ptCount val="1"/>
                <c:pt idx="0">
                  <c:v>PFHxA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Only'!$D$38:$E$38,'Values Only'!$H$38:$J$38)</c:f>
              <c:numCache>
                <c:formatCode>#,##0.0</c:formatCode>
                <c:ptCount val="5"/>
                <c:pt idx="0">
                  <c:v>44.4</c:v>
                </c:pt>
                <c:pt idx="1">
                  <c:v>0</c:v>
                </c:pt>
                <c:pt idx="2">
                  <c:v>31.8</c:v>
                </c:pt>
                <c:pt idx="3">
                  <c:v>0</c:v>
                </c:pt>
                <c:pt idx="4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E1-42E1-906C-AF8F3E917530}"/>
            </c:ext>
          </c:extLst>
        </c:ser>
        <c:ser>
          <c:idx val="4"/>
          <c:order val="4"/>
          <c:tx>
            <c:strRef>
              <c:f>'Values Only'!$C$39</c:f>
              <c:strCache>
                <c:ptCount val="1"/>
                <c:pt idx="0">
                  <c:v>PFPeS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Only'!$D$39:$E$39,'Values Only'!$H$39:$J$39)</c:f>
              <c:numCache>
                <c:formatCode>#,##0.0</c:formatCode>
                <c:ptCount val="5"/>
                <c:pt idx="0">
                  <c:v>8.9</c:v>
                </c:pt>
                <c:pt idx="1">
                  <c:v>3.78</c:v>
                </c:pt>
                <c:pt idx="2">
                  <c:v>7.64</c:v>
                </c:pt>
                <c:pt idx="3">
                  <c:v>2.67</c:v>
                </c:pt>
                <c:pt idx="4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E1-42E1-906C-AF8F3E917530}"/>
            </c:ext>
          </c:extLst>
        </c:ser>
        <c:ser>
          <c:idx val="5"/>
          <c:order val="5"/>
          <c:tx>
            <c:strRef>
              <c:f>'Values Only'!$C$40</c:f>
              <c:strCache>
                <c:ptCount val="1"/>
                <c:pt idx="0">
                  <c:v>PFHpA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Only'!$D$40:$E$40,'Values Only'!$H$40:$J$40)</c:f>
              <c:numCache>
                <c:formatCode>#,##0.0</c:formatCode>
                <c:ptCount val="5"/>
                <c:pt idx="0">
                  <c:v>25</c:v>
                </c:pt>
                <c:pt idx="1">
                  <c:v>0</c:v>
                </c:pt>
                <c:pt idx="2">
                  <c:v>15.6</c:v>
                </c:pt>
                <c:pt idx="3">
                  <c:v>0</c:v>
                </c:pt>
                <c:pt idx="4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E1-42E1-906C-AF8F3E917530}"/>
            </c:ext>
          </c:extLst>
        </c:ser>
        <c:ser>
          <c:idx val="6"/>
          <c:order val="6"/>
          <c:tx>
            <c:strRef>
              <c:f>'Values Only'!$C$41</c:f>
              <c:strCache>
                <c:ptCount val="1"/>
                <c:pt idx="0">
                  <c:v>PFHxS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Only'!$D$41:$E$41,'Values Only'!$H$41:$J$41)</c:f>
              <c:numCache>
                <c:formatCode>#,##0.0</c:formatCode>
                <c:ptCount val="5"/>
                <c:pt idx="0">
                  <c:v>45.3</c:v>
                </c:pt>
                <c:pt idx="1">
                  <c:v>18.399999999999999</c:v>
                </c:pt>
                <c:pt idx="2">
                  <c:v>38</c:v>
                </c:pt>
                <c:pt idx="3">
                  <c:v>19</c:v>
                </c:pt>
                <c:pt idx="4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E1-42E1-906C-AF8F3E917530}"/>
            </c:ext>
          </c:extLst>
        </c:ser>
        <c:ser>
          <c:idx val="7"/>
          <c:order val="7"/>
          <c:tx>
            <c:strRef>
              <c:f>'Values Only'!$C$42</c:f>
              <c:strCache>
                <c:ptCount val="1"/>
                <c:pt idx="0">
                  <c:v>PFOA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Only'!$D$42:$E$42,'Values Only'!$H$42:$J$42)</c:f>
              <c:numCache>
                <c:formatCode>#,##0.0</c:formatCode>
                <c:ptCount val="5"/>
                <c:pt idx="0">
                  <c:v>58.1</c:v>
                </c:pt>
                <c:pt idx="1">
                  <c:v>0</c:v>
                </c:pt>
                <c:pt idx="2">
                  <c:v>36.9</c:v>
                </c:pt>
                <c:pt idx="3">
                  <c:v>0</c:v>
                </c:pt>
                <c:pt idx="4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E1-42E1-906C-AF8F3E917530}"/>
            </c:ext>
          </c:extLst>
        </c:ser>
        <c:ser>
          <c:idx val="8"/>
          <c:order val="8"/>
          <c:tx>
            <c:strRef>
              <c:f>'Values Only'!$C$43</c:f>
              <c:strCache>
                <c:ptCount val="1"/>
                <c:pt idx="0">
                  <c:v>PFHpS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Only'!$D$43:$E$43,'Values Only'!$H$43:$J$43)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E1-42E1-906C-AF8F3E917530}"/>
            </c:ext>
          </c:extLst>
        </c:ser>
        <c:ser>
          <c:idx val="9"/>
          <c:order val="9"/>
          <c:tx>
            <c:strRef>
              <c:f>'Values Only'!$C$44</c:f>
              <c:strCache>
                <c:ptCount val="1"/>
                <c:pt idx="0">
                  <c:v>PFOSA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Only'!$D$44:$E$44,'Values Only'!$H$44:$J$44)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2.11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E1-42E1-906C-AF8F3E917530}"/>
            </c:ext>
          </c:extLst>
        </c:ser>
        <c:ser>
          <c:idx val="10"/>
          <c:order val="10"/>
          <c:tx>
            <c:strRef>
              <c:f>'Values Only'!$C$45</c:f>
              <c:strCache>
                <c:ptCount val="1"/>
                <c:pt idx="0">
                  <c:v>PFOS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Only'!$D$45:$E$45,'Values Only'!$H$45:$J$45)</c:f>
              <c:numCache>
                <c:formatCode>#,##0.0</c:formatCode>
                <c:ptCount val="5"/>
                <c:pt idx="0">
                  <c:v>10.6</c:v>
                </c:pt>
                <c:pt idx="1">
                  <c:v>0</c:v>
                </c:pt>
                <c:pt idx="2">
                  <c:v>7.84</c:v>
                </c:pt>
                <c:pt idx="3">
                  <c:v>0</c:v>
                </c:pt>
                <c:pt idx="4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E1-42E1-906C-AF8F3E917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24449536"/>
        <c:axId val="824449864"/>
      </c:barChart>
      <c:catAx>
        <c:axId val="824449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Biosolids</a:t>
                </a:r>
                <a:r>
                  <a:rPr lang="en-US" baseline="0"/>
                  <a:t> Application Site Monitoring Wells April and July 2021  Sampling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2456254735184553"/>
              <c:y val="0.94031714952532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449864"/>
        <c:crosses val="autoZero"/>
        <c:auto val="1"/>
        <c:lblAlgn val="ctr"/>
        <c:lblOffset val="100"/>
        <c:noMultiLvlLbl val="0"/>
      </c:catAx>
      <c:valAx>
        <c:axId val="82444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</a:t>
                </a:r>
                <a:r>
                  <a:rPr lang="en-US" baseline="0"/>
                  <a:t> ppt (ng/L)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6461589503447284E-3"/>
              <c:y val="0.29172005920631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44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'Values Only'!$C$35</c:f>
              <c:strCache>
                <c:ptCount val="1"/>
                <c:pt idx="0">
                  <c:v>PFBA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Only'!$D$35:$E$35,'Values Only'!$H$35:$J$35)</c:f>
              <c:numCache>
                <c:formatCode>#,##0.0</c:formatCode>
                <c:ptCount val="5"/>
                <c:pt idx="0">
                  <c:v>35.700000000000003</c:v>
                </c:pt>
                <c:pt idx="1">
                  <c:v>2.2000000000000002</c:v>
                </c:pt>
                <c:pt idx="2">
                  <c:v>29.7</c:v>
                </c:pt>
                <c:pt idx="3">
                  <c:v>2.02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B-4EC7-9A86-DC26EE6BB08F}"/>
            </c:ext>
          </c:extLst>
        </c:ser>
        <c:ser>
          <c:idx val="1"/>
          <c:order val="1"/>
          <c:tx>
            <c:strRef>
              <c:f>'Values Only'!$C$36</c:f>
              <c:strCache>
                <c:ptCount val="1"/>
                <c:pt idx="0">
                  <c:v>PFPeA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Only'!$D$36:$E$36,'Values Only'!$H$36:$J$36)</c:f>
              <c:numCache>
                <c:formatCode>#,##0.0</c:formatCode>
                <c:ptCount val="5"/>
                <c:pt idx="0">
                  <c:v>34.9</c:v>
                </c:pt>
                <c:pt idx="1">
                  <c:v>0</c:v>
                </c:pt>
                <c:pt idx="2">
                  <c:v>22.7</c:v>
                </c:pt>
                <c:pt idx="3">
                  <c:v>0</c:v>
                </c:pt>
                <c:pt idx="4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B-4EC7-9A86-DC26EE6BB08F}"/>
            </c:ext>
          </c:extLst>
        </c:ser>
        <c:ser>
          <c:idx val="2"/>
          <c:order val="2"/>
          <c:tx>
            <c:strRef>
              <c:f>'Values Only'!$C$37</c:f>
              <c:strCache>
                <c:ptCount val="1"/>
                <c:pt idx="0">
                  <c:v>PFBS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Only'!$D$37:$E$37,'Values Only'!$H$37:$J$37)</c:f>
              <c:numCache>
                <c:formatCode>#,##0.0</c:formatCode>
                <c:ptCount val="5"/>
                <c:pt idx="0">
                  <c:v>490</c:v>
                </c:pt>
                <c:pt idx="1">
                  <c:v>19.399999999999999</c:v>
                </c:pt>
                <c:pt idx="2">
                  <c:v>381</c:v>
                </c:pt>
                <c:pt idx="3">
                  <c:v>22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0B-4EC7-9A86-DC26EE6BB08F}"/>
            </c:ext>
          </c:extLst>
        </c:ser>
        <c:ser>
          <c:idx val="3"/>
          <c:order val="3"/>
          <c:tx>
            <c:strRef>
              <c:f>'Values Only'!$C$38</c:f>
              <c:strCache>
                <c:ptCount val="1"/>
                <c:pt idx="0">
                  <c:v>PFHxA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Only'!$D$38:$E$38,'Values Only'!$H$38:$J$38)</c:f>
              <c:numCache>
                <c:formatCode>#,##0.0</c:formatCode>
                <c:ptCount val="5"/>
                <c:pt idx="0">
                  <c:v>44.4</c:v>
                </c:pt>
                <c:pt idx="1">
                  <c:v>0</c:v>
                </c:pt>
                <c:pt idx="2">
                  <c:v>31.8</c:v>
                </c:pt>
                <c:pt idx="3">
                  <c:v>0</c:v>
                </c:pt>
                <c:pt idx="4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B-4EC7-9A86-DC26EE6BB08F}"/>
            </c:ext>
          </c:extLst>
        </c:ser>
        <c:ser>
          <c:idx val="4"/>
          <c:order val="4"/>
          <c:tx>
            <c:strRef>
              <c:f>'Values Only'!$C$39</c:f>
              <c:strCache>
                <c:ptCount val="1"/>
                <c:pt idx="0">
                  <c:v>PFPeS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Only'!$D$39:$E$39,'Values Only'!$H$39:$J$39)</c:f>
              <c:numCache>
                <c:formatCode>#,##0.0</c:formatCode>
                <c:ptCount val="5"/>
                <c:pt idx="0">
                  <c:v>8.9</c:v>
                </c:pt>
                <c:pt idx="1">
                  <c:v>3.78</c:v>
                </c:pt>
                <c:pt idx="2">
                  <c:v>7.64</c:v>
                </c:pt>
                <c:pt idx="3">
                  <c:v>2.67</c:v>
                </c:pt>
                <c:pt idx="4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0B-4EC7-9A86-DC26EE6BB08F}"/>
            </c:ext>
          </c:extLst>
        </c:ser>
        <c:ser>
          <c:idx val="5"/>
          <c:order val="5"/>
          <c:tx>
            <c:strRef>
              <c:f>'Values Only'!$C$40</c:f>
              <c:strCache>
                <c:ptCount val="1"/>
                <c:pt idx="0">
                  <c:v>PFHpA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Only'!$D$40:$E$40,'Values Only'!$H$40:$J$40)</c:f>
              <c:numCache>
                <c:formatCode>#,##0.0</c:formatCode>
                <c:ptCount val="5"/>
                <c:pt idx="0">
                  <c:v>25</c:v>
                </c:pt>
                <c:pt idx="1">
                  <c:v>0</c:v>
                </c:pt>
                <c:pt idx="2">
                  <c:v>15.6</c:v>
                </c:pt>
                <c:pt idx="3">
                  <c:v>0</c:v>
                </c:pt>
                <c:pt idx="4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0B-4EC7-9A86-DC26EE6BB08F}"/>
            </c:ext>
          </c:extLst>
        </c:ser>
        <c:ser>
          <c:idx val="6"/>
          <c:order val="6"/>
          <c:tx>
            <c:strRef>
              <c:f>'Values Only'!$C$41</c:f>
              <c:strCache>
                <c:ptCount val="1"/>
                <c:pt idx="0">
                  <c:v>PFHxS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Only'!$D$41:$E$41,'Values Only'!$H$41:$J$41)</c:f>
              <c:numCache>
                <c:formatCode>#,##0.0</c:formatCode>
                <c:ptCount val="5"/>
                <c:pt idx="0">
                  <c:v>45.3</c:v>
                </c:pt>
                <c:pt idx="1">
                  <c:v>18.399999999999999</c:v>
                </c:pt>
                <c:pt idx="2">
                  <c:v>38</c:v>
                </c:pt>
                <c:pt idx="3">
                  <c:v>19</c:v>
                </c:pt>
                <c:pt idx="4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0B-4EC7-9A86-DC26EE6BB08F}"/>
            </c:ext>
          </c:extLst>
        </c:ser>
        <c:ser>
          <c:idx val="7"/>
          <c:order val="7"/>
          <c:tx>
            <c:strRef>
              <c:f>'Values Only'!$C$42</c:f>
              <c:strCache>
                <c:ptCount val="1"/>
                <c:pt idx="0">
                  <c:v>PFOA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Only'!$D$42:$E$42,'Values Only'!$H$42:$J$42)</c:f>
              <c:numCache>
                <c:formatCode>#,##0.0</c:formatCode>
                <c:ptCount val="5"/>
                <c:pt idx="0">
                  <c:v>58.1</c:v>
                </c:pt>
                <c:pt idx="1">
                  <c:v>0</c:v>
                </c:pt>
                <c:pt idx="2">
                  <c:v>36.9</c:v>
                </c:pt>
                <c:pt idx="3">
                  <c:v>0</c:v>
                </c:pt>
                <c:pt idx="4">
                  <c:v>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0B-4EC7-9A86-DC26EE6BB08F}"/>
            </c:ext>
          </c:extLst>
        </c:ser>
        <c:ser>
          <c:idx val="8"/>
          <c:order val="8"/>
          <c:tx>
            <c:strRef>
              <c:f>'Values Only'!$C$43</c:f>
              <c:strCache>
                <c:ptCount val="1"/>
                <c:pt idx="0">
                  <c:v>PFHpS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Only'!$D$43:$E$43,'Values Only'!$H$43:$J$43)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0B-4EC7-9A86-DC26EE6BB08F}"/>
            </c:ext>
          </c:extLst>
        </c:ser>
        <c:ser>
          <c:idx val="9"/>
          <c:order val="9"/>
          <c:tx>
            <c:strRef>
              <c:f>'Values Only'!$C$44</c:f>
              <c:strCache>
                <c:ptCount val="1"/>
                <c:pt idx="0">
                  <c:v>PFOSA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Only'!$D$44:$E$44,'Values Only'!$H$44:$J$44)</c:f>
              <c:numCache>
                <c:formatCode>#,##0.0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2.11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0B-4EC7-9A86-DC26EE6BB08F}"/>
            </c:ext>
          </c:extLst>
        </c:ser>
        <c:ser>
          <c:idx val="10"/>
          <c:order val="10"/>
          <c:tx>
            <c:strRef>
              <c:f>'Values Only'!$C$45</c:f>
              <c:strCache>
                <c:ptCount val="1"/>
                <c:pt idx="0">
                  <c:v>PFOS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('Values Only'!$D$34:$E$34,'Values Only'!$H$34:$J$34)</c:f>
              <c:strCache>
                <c:ptCount val="5"/>
                <c:pt idx="0">
                  <c:v>MW 101 April</c:v>
                </c:pt>
                <c:pt idx="1">
                  <c:v>MW 103 April</c:v>
                </c:pt>
                <c:pt idx="2">
                  <c:v>MW 101 July</c:v>
                </c:pt>
                <c:pt idx="3">
                  <c:v>MW 103 July</c:v>
                </c:pt>
                <c:pt idx="4">
                  <c:v>MW 102 July</c:v>
                </c:pt>
              </c:strCache>
            </c:strRef>
          </c:cat>
          <c:val>
            <c:numRef>
              <c:f>('Values Only'!$D$45:$E$45,'Values Only'!$H$45:$J$45)</c:f>
              <c:numCache>
                <c:formatCode>#,##0.0</c:formatCode>
                <c:ptCount val="5"/>
                <c:pt idx="0">
                  <c:v>10.6</c:v>
                </c:pt>
                <c:pt idx="1">
                  <c:v>0</c:v>
                </c:pt>
                <c:pt idx="2">
                  <c:v>7.84</c:v>
                </c:pt>
                <c:pt idx="3">
                  <c:v>0</c:v>
                </c:pt>
                <c:pt idx="4">
                  <c:v>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60B-4EC7-9A86-DC26EE6BB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24449536"/>
        <c:axId val="824449864"/>
      </c:barChart>
      <c:catAx>
        <c:axId val="824449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Biosolids</a:t>
                </a:r>
                <a:r>
                  <a:rPr lang="en-US" baseline="0"/>
                  <a:t> Application Site Monitoring Wells April and July 2021  Sampling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2456254735184553"/>
              <c:y val="0.94031714952532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449864"/>
        <c:crosses val="autoZero"/>
        <c:auto val="1"/>
        <c:lblAlgn val="ctr"/>
        <c:lblOffset val="100"/>
        <c:noMultiLvlLbl val="0"/>
      </c:catAx>
      <c:valAx>
        <c:axId val="82444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</a:t>
                </a:r>
                <a:r>
                  <a:rPr lang="en-US" baseline="0"/>
                  <a:t> ppt (ng/L)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8962957653998441E-2"/>
              <c:y val="0.29995031181937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44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3492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E087-3BBF-4FF0-B187-B267E4527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43FE7-F572-4164-BFE2-A22626168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6F4F5-01C3-41FC-BC74-736ACDF8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27FED-C8EA-436A-A431-2FEE5A49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39AEC-AB97-4CCE-8905-97C9F818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B7E99-C435-4762-A60F-D71C5BA5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FA8B9-54D7-4A0E-95EC-A4D471284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16E94-BB03-4C75-8A12-43A266EB2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F77C-DFC0-47C7-B808-5D425E36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9B8B7-0EDC-45D8-A967-CB978C8C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D9DA5-79D0-41A9-ABE6-59719DCF2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7B68B-86B9-4F68-A83D-1E9E3FD0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C0217-7158-40C5-83F7-8ACCF9A5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F12DE-403C-4EEF-A965-E590F050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D01B-4049-4FCE-A1D9-0DCD8705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93E2-F9F6-4860-BB4D-47CB63AAF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5A24-257D-47B5-840B-BB88F9638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49390-C9FB-4D21-A3B8-47A852F6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4DFF5-7180-4940-B693-33A85C8A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24F4-CF18-483A-A526-0A8E6BEC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719A-11F9-4B5D-BA1C-3234E0B4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1C61A-6CF2-41DF-B12B-ED89EE8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5E66-26B3-4100-8CFC-8BAD3E10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838B6-7DA0-41D3-9745-580838E6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8F180-FA70-48DE-BF2F-F7AC9DD0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6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B901-D163-455D-B094-EA61A157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47C9-CC68-4D0A-80BE-C2A0C4C27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F3F84-A4EC-4E4A-B36A-D1D2267A3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FB38-7ED0-4E57-9746-245D45182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25CF5-5F21-4388-AC3A-211731EC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4C314-2D27-4D76-885D-11AE981BC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6E82-4590-4A2E-8A08-762C1006E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057B4-A3BD-401F-8A78-3AFFDD75A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C93C06-0CFE-45FF-9142-070F6F751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7B3B2-E431-46AC-9246-2E4EEF99B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24A27-6971-427A-BD60-297CA94A9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26CF6-C3AD-4826-9759-AC6164E6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BED3DB-E148-4C3F-99FE-4FE0673C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79F52D-5FAE-4E20-91E6-D4B98970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5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1A45-A8D3-4C06-88D2-C5B5EDC49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7D0671-1A29-4A64-8DD0-2D276A73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A3C30-A140-4F57-BDD3-270307B1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AF22D-7AA4-450C-A849-6395E371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2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62ED7-A625-4BC8-A407-419DD2CB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E377B-C9E5-40A3-8C8F-69E39605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428AB-4E7F-43C8-8038-52878232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5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6FDB7-9D1F-4D50-88C5-A11041C4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EA68-D09E-4367-B8D3-AB69B7F78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FC747-760D-44B9-B90C-77EF3A9AE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38901-EC34-4302-8A1F-62A589FE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392F-473B-4B61-9791-CBC2FA5E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97A3A-CFA3-43A0-84BF-3DAE7CA3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E36F-7CEB-445C-8685-CA6E00C0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5C779-67D8-4D7E-AC02-8EDA7DD69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790BE-DC45-49EA-A0F5-581D17476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18BDC-5ABB-4F0E-A09B-D6427A63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D933D-E9BF-4A84-86D1-1F68BCBE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C6A9-13B5-4B5C-B08E-2B0E51D4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D6429-A8E3-4ADF-AB3A-B1B6A322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69863-6CE3-4FFF-9663-BC1518B68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401F1-2A5B-4E41-B4A5-61DB8D59B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1D5C-8799-42D7-8685-FF85B3E032A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32E2-D7DD-4514-A4D6-11AC315D3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30A2A-4BAB-4D38-ACEB-937DF1D1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C707-CE7A-485D-8009-E740F2DA0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9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X1n2TP-ac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8E29A-A80E-48E8-A15C-CD4497728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283" y="707132"/>
            <a:ext cx="5469129" cy="2387600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Santa Rosa’s PFAS Sampling and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C93E3-6D96-4414-9372-23C096B86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9283" y="3494783"/>
            <a:ext cx="5469127" cy="2201159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bg1"/>
                </a:solidFill>
              </a:rPr>
              <a:t>Robert C. Wilson 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City of Santa Rosa</a:t>
            </a:r>
          </a:p>
          <a:p>
            <a:pPr algn="l"/>
            <a:r>
              <a:rPr lang="en-US" sz="2800">
                <a:solidFill>
                  <a:schemeClr val="bg1"/>
                </a:solidFill>
              </a:rPr>
              <a:t>October 6, 2021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929284" y="3209925"/>
            <a:ext cx="102627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02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5A96CA9-6CC3-48E4-996C-661B214ADB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6" b="16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209E0-A907-4BA4-B2B8-A1F98B29B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86844" y="0"/>
            <a:ext cx="5260623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11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4F900703-6A47-48B4-A3E4-B0A862E6E7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 r="9092" b="3716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13486-B97F-41F7-9778-F56565F4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Preparation (Continued)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7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4255-3667-40D0-B16E-34488BBC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2497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Influent Sampler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indoor, cluttered, trash&#10;&#10;Description automatically generated">
            <a:extLst>
              <a:ext uri="{FF2B5EF4-FFF2-40B4-BE49-F238E27FC236}">
                <a16:creationId xmlns:a16="http://schemas.microsoft.com/office/drawing/2014/main" id="{6E572237-BDFE-4796-94A1-500620CE4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" r="1" b="19790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251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39B52EFE-9149-4F70-8117-6B6C86D3E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C3633-8AC4-448E-A465-A02AB1CC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5589036"/>
            <a:ext cx="10058400" cy="8678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Effluent Sampler</a:t>
            </a:r>
          </a:p>
        </p:txBody>
      </p:sp>
    </p:spTree>
    <p:extLst>
      <p:ext uri="{BB962C8B-B14F-4D97-AF65-F5344CB8AC3E}">
        <p14:creationId xmlns:p14="http://schemas.microsoft.com/office/powerpoint/2010/main" val="295475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E7869-E95F-4ADD-90C2-1DB8024E24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4421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2000E-F29C-44B2-B09E-599EF2B4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1" y="1113032"/>
            <a:ext cx="10926147" cy="88371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Original Biosolids Sample Cup</a:t>
            </a:r>
          </a:p>
        </p:txBody>
      </p:sp>
    </p:spTree>
    <p:extLst>
      <p:ext uri="{BB962C8B-B14F-4D97-AF65-F5344CB8AC3E}">
        <p14:creationId xmlns:p14="http://schemas.microsoft.com/office/powerpoint/2010/main" val="209763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tanding in a factory&#10;&#10;Description automatically generated with low confidence">
            <a:extLst>
              <a:ext uri="{FF2B5EF4-FFF2-40B4-BE49-F238E27FC236}">
                <a16:creationId xmlns:a16="http://schemas.microsoft.com/office/drawing/2014/main" id="{1EC18AFC-A677-4556-ACA1-AB95E5C9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b="55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DE5AF-C30F-4FE2-9ABE-E3989771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5619285"/>
            <a:ext cx="10058400" cy="9891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</a:rPr>
              <a:t>Replacement Biosolids Sample Cup</a:t>
            </a:r>
          </a:p>
        </p:txBody>
      </p:sp>
    </p:spTree>
    <p:extLst>
      <p:ext uri="{BB962C8B-B14F-4D97-AF65-F5344CB8AC3E}">
        <p14:creationId xmlns:p14="http://schemas.microsoft.com/office/powerpoint/2010/main" val="17605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6F6DC-51EC-4847-A996-D77E792E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59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lass, vessel, bottle, beaker&#10;&#10;Description automatically generated">
            <a:extLst>
              <a:ext uri="{FF2B5EF4-FFF2-40B4-BE49-F238E27FC236}">
                <a16:creationId xmlns:a16="http://schemas.microsoft.com/office/drawing/2014/main" id="{AEC80D1D-AD9B-4484-B615-E9D5A6ACC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6" r="680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0E724-6318-43B6-A3D2-2847D6B8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So how did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2143-FA1D-4CF8-99CF-3FD639A97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 dirty="0"/>
              <a:t>Worked with Vista laboratories (sub-contract) to analyze DI blanks to test equipment prior to sampling </a:t>
            </a:r>
          </a:p>
          <a:p>
            <a:pPr lvl="1"/>
            <a:r>
              <a:rPr lang="en-US" sz="2000" dirty="0"/>
              <a:t>Test blanks returned non-detect results</a:t>
            </a:r>
          </a:p>
          <a:p>
            <a:pPr lvl="1"/>
            <a:r>
              <a:rPr lang="en-US" sz="2000" dirty="0"/>
              <a:t>Required the shipment of blank water from Vista</a:t>
            </a:r>
          </a:p>
          <a:p>
            <a:r>
              <a:rPr lang="en-US" sz="2000" dirty="0"/>
              <a:t>Influent and Effluent first sampled November 2020 and Biosolids sampled December 2020</a:t>
            </a:r>
          </a:p>
          <a:p>
            <a:r>
              <a:rPr lang="en-US" sz="2000" dirty="0"/>
              <a:t>Blanks remained non-detect throughout the project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9428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047A7-A8F3-4DB6-B793-207546C7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Influent Sample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FEC5C2-61AB-4387-B71D-B8960EB90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605483"/>
              </p:ext>
            </p:extLst>
          </p:nvPr>
        </p:nvGraphicFramePr>
        <p:xfrm>
          <a:off x="643467" y="557189"/>
          <a:ext cx="10905066" cy="46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83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F59D265-A6ED-417E-998A-17BD7ED7D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65569-60E7-4275-B3B5-AB98B5F4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PFAS Background Inforamtion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EFFD-A397-4464-8E11-8D28260C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What are Per and Polyfluorinated Substances (PFAS) and why are they in use?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122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75490-A286-4734-B9AE-7EFF61E2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Effluent Sample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B54814-DB8B-4677-8FFA-8566DCC80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686860"/>
              </p:ext>
            </p:extLst>
          </p:nvPr>
        </p:nvGraphicFramePr>
        <p:xfrm>
          <a:off x="643467" y="557189"/>
          <a:ext cx="10905066" cy="46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242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B316E-BCC1-42E7-88AC-BC9B53B6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Dewatered Biosolids Data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2F9DCB-2682-4C1D-B401-75C117592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840242"/>
              </p:ext>
            </p:extLst>
          </p:nvPr>
        </p:nvGraphicFramePr>
        <p:xfrm>
          <a:off x="643467" y="557189"/>
          <a:ext cx="10905066" cy="46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9467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814D4-F0D9-4579-A2E0-2649BC2F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Biosolids Application Sites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9D2B86-55F4-4689-A611-0F772A797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092351"/>
              </p:ext>
            </p:extLst>
          </p:nvPr>
        </p:nvGraphicFramePr>
        <p:xfrm>
          <a:off x="641942" y="557195"/>
          <a:ext cx="10905066" cy="46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36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209E0-A907-4BA4-B2B8-A1F98B29B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69172" y="0"/>
            <a:ext cx="5332844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6D06621-3460-4EDF-A50B-6972DBF2B431}"/>
              </a:ext>
            </a:extLst>
          </p:cNvPr>
          <p:cNvCxnSpPr/>
          <p:nvPr/>
        </p:nvCxnSpPr>
        <p:spPr>
          <a:xfrm>
            <a:off x="4095442" y="5609253"/>
            <a:ext cx="640080" cy="65314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49FAE7-992C-4252-ADA8-743F7867E969}"/>
              </a:ext>
            </a:extLst>
          </p:cNvPr>
          <p:cNvCxnSpPr/>
          <p:nvPr/>
        </p:nvCxnSpPr>
        <p:spPr>
          <a:xfrm>
            <a:off x="5383967" y="5098224"/>
            <a:ext cx="640080" cy="65314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E0208E-E44C-4A64-92FB-9BACD36C2F07}"/>
              </a:ext>
            </a:extLst>
          </p:cNvPr>
          <p:cNvCxnSpPr/>
          <p:nvPr/>
        </p:nvCxnSpPr>
        <p:spPr>
          <a:xfrm>
            <a:off x="4486882" y="5282682"/>
            <a:ext cx="640080" cy="65314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5339EB7-5D37-4324-B894-95EFCA4D6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4015229"/>
              </p:ext>
            </p:extLst>
          </p:nvPr>
        </p:nvGraphicFramePr>
        <p:xfrm>
          <a:off x="248999" y="308048"/>
          <a:ext cx="8451724" cy="3827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0331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97AD1-2EE3-4A7E-BAFA-23644AE6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Discussion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EEE5D8-EE90-4714-A06D-845F362D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30" y="214606"/>
            <a:ext cx="6792684" cy="6512762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Understanding and making decisions from the data is challenging.</a:t>
            </a:r>
          </a:p>
          <a:p>
            <a:r>
              <a:rPr lang="en-US" dirty="0">
                <a:solidFill>
                  <a:schemeClr val="bg1"/>
                </a:solidFill>
              </a:rPr>
              <a:t>Influent had the most noticeable seasonal variation</a:t>
            </a:r>
          </a:p>
          <a:p>
            <a:r>
              <a:rPr lang="en-US" dirty="0">
                <a:solidFill>
                  <a:schemeClr val="bg1"/>
                </a:solidFill>
              </a:rPr>
              <a:t>As expected, the effluent had higher concentration compared to the influent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No Total Organic Precursors (TOPs) on data set</a:t>
            </a:r>
          </a:p>
          <a:p>
            <a:r>
              <a:rPr lang="en-US" dirty="0">
                <a:solidFill>
                  <a:schemeClr val="bg1"/>
                </a:solidFill>
              </a:rPr>
              <a:t>Results for the downgradient wells show higher levels of PFAS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The City is looking into the data and additional sampling to further the discussion.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We are careful to interpret this data to suggest that biosolids lead to increased PFAS concentrations in groundwater. </a:t>
            </a:r>
          </a:p>
        </p:txBody>
      </p:sp>
    </p:spTree>
    <p:extLst>
      <p:ext uri="{BB962C8B-B14F-4D97-AF65-F5344CB8AC3E}">
        <p14:creationId xmlns:p14="http://schemas.microsoft.com/office/powerpoint/2010/main" val="38636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8D378A04-86D7-4025-A32C-A98EF9A9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9" r="9089" b="115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DEAB0-37C9-4F14-BF74-0F159CD8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51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BA9F52C-F702-4A4F-8934-3A22D3F0D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9091" r="1860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7CFA8-EE44-4AEF-9415-8EAB3977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5927" y="909701"/>
            <a:ext cx="4133449" cy="62407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What are they?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D0E2E-8E3F-43C5-B027-495DD858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5927" y="1694575"/>
            <a:ext cx="4387442" cy="4613945"/>
          </a:xfrm>
          <a:solidFill>
            <a:schemeClr val="bg1"/>
          </a:solidFill>
        </p:spPr>
        <p:txBody>
          <a:bodyPr anchor="t">
            <a:normAutofit fontScale="92500" lnSpcReduction="10000"/>
          </a:bodyPr>
          <a:lstStyle/>
          <a:p>
            <a:r>
              <a:rPr lang="en-US" sz="2400" dirty="0"/>
              <a:t>Human made chemicals that are used un manufacturing from various industries around the globe since the 1940s.</a:t>
            </a:r>
          </a:p>
          <a:p>
            <a:r>
              <a:rPr lang="en-US" sz="2400" dirty="0"/>
              <a:t>Used in </a:t>
            </a:r>
          </a:p>
          <a:p>
            <a:pPr lvl="1"/>
            <a:r>
              <a:rPr lang="en-US" dirty="0"/>
              <a:t>Food containers</a:t>
            </a:r>
          </a:p>
          <a:p>
            <a:pPr lvl="1"/>
            <a:r>
              <a:rPr lang="en-US" dirty="0"/>
              <a:t>Commercial household products </a:t>
            </a:r>
          </a:p>
          <a:p>
            <a:pPr lvl="2"/>
            <a:r>
              <a:rPr lang="en-US" sz="2400" dirty="0"/>
              <a:t>Electronics</a:t>
            </a:r>
          </a:p>
          <a:p>
            <a:pPr lvl="2"/>
            <a:r>
              <a:rPr lang="en-US" sz="2400" dirty="0"/>
              <a:t>Carpet</a:t>
            </a:r>
          </a:p>
          <a:p>
            <a:pPr lvl="2"/>
            <a:r>
              <a:rPr lang="en-US" sz="2400" dirty="0"/>
              <a:t>Paint, sealants, and varnishes</a:t>
            </a:r>
          </a:p>
          <a:p>
            <a:pPr lvl="1"/>
            <a:r>
              <a:rPr lang="en-US" dirty="0"/>
              <a:t>Personal Care Products</a:t>
            </a:r>
          </a:p>
          <a:p>
            <a:pPr lvl="1"/>
            <a:r>
              <a:rPr lang="en-US" dirty="0"/>
              <a:t>Firefighting foams</a:t>
            </a:r>
          </a:p>
          <a:p>
            <a:pPr lvl="1"/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156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CA141A-546A-470C-82A4-7C7F84EB7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2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D6DA6-92AE-4EDC-916E-236B8AEB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Why are they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76FC-337A-4387-90AA-691BEED8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dirty="0"/>
              <a:t>The group of chemicals are used to make coatings and products that resist heat, oil, stains, grease, and water. </a:t>
            </a:r>
          </a:p>
          <a:p>
            <a:r>
              <a:rPr lang="en-US" dirty="0"/>
              <a:t>Some of the congeners are used and studied more than others. </a:t>
            </a:r>
          </a:p>
        </p:txBody>
      </p:sp>
    </p:spTree>
    <p:extLst>
      <p:ext uri="{BB962C8B-B14F-4D97-AF65-F5344CB8AC3E}">
        <p14:creationId xmlns:p14="http://schemas.microsoft.com/office/powerpoint/2010/main" val="1966883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10DE-B17D-4962-BC8B-DD9D7D7C1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430"/>
            <a:ext cx="4245429" cy="2206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the media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F1E5E62-9EB9-408E-AE53-A04A4C811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PFAS Are the 'Forever Chemicals' You've Never Heard Of">
            <a:hlinkClick r:id="" action="ppaction://media"/>
            <a:extLst>
              <a:ext uri="{FF2B5EF4-FFF2-40B4-BE49-F238E27FC236}">
                <a16:creationId xmlns:a16="http://schemas.microsoft.com/office/drawing/2014/main" id="{BC67B48D-7CC0-4429-AC68-B0F71F6529A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12701" y="204985"/>
            <a:ext cx="7559097" cy="4270889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9C5704B2-7C5B-4738-AF0D-4A2756A6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chemeClr val="accent5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FB36DC4-A410-4DF1-8453-1D85743F5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683319"/>
            <a:ext cx="7092887" cy="2174681"/>
          </a:xfrm>
          <a:custGeom>
            <a:avLst/>
            <a:gdLst>
              <a:gd name="connsiteX0" fmla="*/ 0 w 7092887"/>
              <a:gd name="connsiteY0" fmla="*/ 0 h 2174681"/>
              <a:gd name="connsiteX1" fmla="*/ 7092887 w 7092887"/>
              <a:gd name="connsiteY1" fmla="*/ 0 h 2174681"/>
              <a:gd name="connsiteX2" fmla="*/ 6085725 w 7092887"/>
              <a:gd name="connsiteY2" fmla="*/ 2174681 h 2174681"/>
              <a:gd name="connsiteX3" fmla="*/ 1524000 w 7092887"/>
              <a:gd name="connsiteY3" fmla="*/ 2174681 h 2174681"/>
              <a:gd name="connsiteX4" fmla="*/ 1200418 w 7092887"/>
              <a:gd name="connsiteY4" fmla="*/ 2174681 h 2174681"/>
              <a:gd name="connsiteX5" fmla="*/ 0 w 7092887"/>
              <a:gd name="connsiteY5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2887" h="2174681">
                <a:moveTo>
                  <a:pt x="0" y="0"/>
                </a:moveTo>
                <a:lnTo>
                  <a:pt x="7092887" y="0"/>
                </a:lnTo>
                <a:lnTo>
                  <a:pt x="6085725" y="2174681"/>
                </a:lnTo>
                <a:lnTo>
                  <a:pt x="1524000" y="2174681"/>
                </a:lnTo>
                <a:lnTo>
                  <a:pt x="1200418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2E8A02-0A0F-4CA0-A8EC-2453EC33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3" y="669925"/>
            <a:ext cx="6774025" cy="13255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ORDER WQ 2020-0015-DWQ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BDA2-2B57-400B-BD26-79A5BDD1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45" y="2288833"/>
            <a:ext cx="6420409" cy="42892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Signed July 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, 2020</a:t>
            </a:r>
          </a:p>
          <a:p>
            <a:r>
              <a:rPr lang="en-US" dirty="0">
                <a:solidFill>
                  <a:schemeClr val="bg1"/>
                </a:solidFill>
              </a:rPr>
              <a:t>Required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Complete questionnaire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Conduct sampling and analysis for PFAS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Report data within 30 days of receiving the analytical report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Submit report summarizing data no later than 60 days following the receipt of the last analytical report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EDA5726-A409-4FC8-973C-3C180E33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27" y="476072"/>
            <a:ext cx="4562263" cy="59058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6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8B18208-CAFD-4B3D-8101-5DFC1AE73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30" name="Group 9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31" name="Freeform: Shape 10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11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04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91E56F-764F-4FE4-B7A2-A81C6A6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03" y="949325"/>
            <a:ext cx="807170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Preparation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4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person, road&#10;&#10;Description automatically generated">
            <a:extLst>
              <a:ext uri="{FF2B5EF4-FFF2-40B4-BE49-F238E27FC236}">
                <a16:creationId xmlns:a16="http://schemas.microsoft.com/office/drawing/2014/main" id="{50950587-BB87-4F13-9378-6DFB8888A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" b="94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F493A-F786-48E9-A235-D6F4C065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Preparation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9619E-60F6-4845-962C-C3284A64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659422"/>
            <a:ext cx="6512013" cy="578533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The City of Santa Rosa worked with Larry Walker and Associates to develop a sampling plan</a:t>
            </a:r>
          </a:p>
          <a:p>
            <a:r>
              <a:rPr lang="en-US" sz="3000" dirty="0">
                <a:solidFill>
                  <a:srgbClr val="FFFFFF"/>
                </a:solidFill>
              </a:rPr>
              <a:t>Draft plan was submitted to the RWQCB for review</a:t>
            </a:r>
          </a:p>
          <a:p>
            <a:r>
              <a:rPr lang="en-US" sz="3000" dirty="0">
                <a:solidFill>
                  <a:srgbClr val="FFFFFF"/>
                </a:solidFill>
              </a:rPr>
              <a:t>Addressed 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Separate spaces where only certain event activates will take place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Eating, Staging, and Sampling</a:t>
            </a:r>
          </a:p>
          <a:p>
            <a:pPr lvl="1"/>
            <a:r>
              <a:rPr lang="en-US" sz="3000" dirty="0">
                <a:solidFill>
                  <a:srgbClr val="FFFFFF"/>
                </a:solidFill>
              </a:rPr>
              <a:t>Prohibited materials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Water/stain/dirt resistant clothing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Clothes recently washed with Fabric softeners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Clothes chemically treated for insect repellant or UV Protection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New unwashed clothing</a:t>
            </a:r>
          </a:p>
          <a:p>
            <a:pPr lvl="2"/>
            <a:r>
              <a:rPr lang="en-US" sz="3000" dirty="0">
                <a:solidFill>
                  <a:srgbClr val="FFFFFF"/>
                </a:solidFill>
              </a:rPr>
              <a:t>First-aid adhesive wrappers.</a:t>
            </a:r>
          </a:p>
          <a:p>
            <a:pPr lvl="2"/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62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476</Words>
  <Application>Microsoft Office PowerPoint</Application>
  <PresentationFormat>Widescreen</PresentationFormat>
  <Paragraphs>75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Santa Rosa’s PFAS Sampling and Results</vt:lpstr>
      <vt:lpstr>PFAS Background Inforamtion</vt:lpstr>
      <vt:lpstr>What are they?</vt:lpstr>
      <vt:lpstr>Why are they used?</vt:lpstr>
      <vt:lpstr>In the media</vt:lpstr>
      <vt:lpstr>ORDER WQ 2020-0015-DWQ</vt:lpstr>
      <vt:lpstr>PowerPoint Presentation</vt:lpstr>
      <vt:lpstr>Preparation</vt:lpstr>
      <vt:lpstr>Preparation</vt:lpstr>
      <vt:lpstr>PowerPoint Presentation</vt:lpstr>
      <vt:lpstr>PowerPoint Presentation</vt:lpstr>
      <vt:lpstr>Preparation (Continued)</vt:lpstr>
      <vt:lpstr>Influent Sampler</vt:lpstr>
      <vt:lpstr>Effluent Sampler</vt:lpstr>
      <vt:lpstr>Original Biosolids Sample Cup</vt:lpstr>
      <vt:lpstr>Replacement Biosolids Sample Cup</vt:lpstr>
      <vt:lpstr>Results</vt:lpstr>
      <vt:lpstr>So how did we do?</vt:lpstr>
      <vt:lpstr>Influent Sample Data</vt:lpstr>
      <vt:lpstr>Effluent Sample Data</vt:lpstr>
      <vt:lpstr>Dewatered Biosolids Data</vt:lpstr>
      <vt:lpstr>Biosolids Application Sites</vt:lpstr>
      <vt:lpstr>PowerPoint Presentation</vt:lpstr>
      <vt:lpstr>Discussion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Rosa’s PFAS Sampling and Results</dc:title>
  <dc:creator>Wilson, Robert</dc:creator>
  <cp:lastModifiedBy>Wilson, Robert</cp:lastModifiedBy>
  <cp:revision>21</cp:revision>
  <dcterms:created xsi:type="dcterms:W3CDTF">2021-10-05T18:55:35Z</dcterms:created>
  <dcterms:modified xsi:type="dcterms:W3CDTF">2021-10-06T14:38:10Z</dcterms:modified>
</cp:coreProperties>
</file>