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4"/>
  </p:notesMasterIdLst>
  <p:handoutMasterIdLst>
    <p:handoutMasterId r:id="rId35"/>
  </p:handoutMasterIdLst>
  <p:sldIdLst>
    <p:sldId id="258" r:id="rId2"/>
    <p:sldId id="320" r:id="rId3"/>
    <p:sldId id="328" r:id="rId4"/>
    <p:sldId id="329" r:id="rId5"/>
    <p:sldId id="332" r:id="rId6"/>
    <p:sldId id="314" r:id="rId7"/>
    <p:sldId id="315" r:id="rId8"/>
    <p:sldId id="285" r:id="rId9"/>
    <p:sldId id="286" r:id="rId10"/>
    <p:sldId id="284" r:id="rId11"/>
    <p:sldId id="290" r:id="rId12"/>
    <p:sldId id="302" r:id="rId13"/>
    <p:sldId id="288" r:id="rId14"/>
    <p:sldId id="303" r:id="rId15"/>
    <p:sldId id="291" r:id="rId16"/>
    <p:sldId id="275" r:id="rId17"/>
    <p:sldId id="276" r:id="rId18"/>
    <p:sldId id="277" r:id="rId19"/>
    <p:sldId id="278" r:id="rId20"/>
    <p:sldId id="280" r:id="rId21"/>
    <p:sldId id="333" r:id="rId22"/>
    <p:sldId id="301" r:id="rId23"/>
    <p:sldId id="295" r:id="rId24"/>
    <p:sldId id="296" r:id="rId25"/>
    <p:sldId id="307" r:id="rId26"/>
    <p:sldId id="334" r:id="rId27"/>
    <p:sldId id="335" r:id="rId28"/>
    <p:sldId id="336" r:id="rId29"/>
    <p:sldId id="337" r:id="rId30"/>
    <p:sldId id="338" r:id="rId31"/>
    <p:sldId id="339" r:id="rId32"/>
    <p:sldId id="34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Cousins" initials="MC" lastIdx="1" clrIdx="0">
    <p:extLst>
      <p:ext uri="{19B8F6BF-5375-455C-9EA6-DF929625EA0E}">
        <p15:presenceInfo xmlns:p15="http://schemas.microsoft.com/office/powerpoint/2012/main" userId="S::mcousins@bacwa.org::b7c2dbf1-b36c-46a3-b7fc-c776d0cc1d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E8E71"/>
    <a:srgbClr val="FF66FF"/>
    <a:srgbClr val="FDFDCF"/>
    <a:srgbClr val="F4F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320" autoAdjust="0"/>
  </p:normalViewPr>
  <p:slideViewPr>
    <p:cSldViewPr snapToGrid="0">
      <p:cViewPr varScale="1">
        <p:scale>
          <a:sx n="80" d="100"/>
          <a:sy n="80" d="100"/>
        </p:scale>
        <p:origin x="1734"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0A020-0638-41D9-A89E-7B1456884C71}" type="doc">
      <dgm:prSet loTypeId="urn:microsoft.com/office/officeart/2005/8/layout/venn1" loCatId="relationship" qsTypeId="urn:microsoft.com/office/officeart/2005/8/quickstyle/simple1" qsCatId="simple" csTypeId="urn:microsoft.com/office/officeart/2005/8/colors/accent1_2" csCatId="accent1" phldr="1"/>
      <dgm:spPr/>
    </dgm:pt>
    <dgm:pt modelId="{0BEDEA9D-2FBA-4A9F-885D-CF17EE730A79}">
      <dgm:prSet phldrT="[Text]"/>
      <dgm:spPr>
        <a:solidFill>
          <a:srgbClr val="E7B90F">
            <a:alpha val="50000"/>
          </a:srgbClr>
        </a:solidFill>
      </dgm:spPr>
      <dgm:t>
        <a:bodyPr/>
        <a:lstStyle/>
        <a:p>
          <a:r>
            <a:rPr lang="en-US" dirty="0">
              <a:latin typeface="Franklin Gothic Book" panose="020B0503020102020204" pitchFamily="34" charset="0"/>
            </a:rPr>
            <a:t>Stakeholders</a:t>
          </a:r>
        </a:p>
      </dgm:t>
    </dgm:pt>
    <dgm:pt modelId="{DE678BFA-4D37-4BB7-A7B3-CB8BA50C90E0}" type="parTrans" cxnId="{84ED1071-903F-45F5-B631-7FD65E4ADF34}">
      <dgm:prSet/>
      <dgm:spPr/>
      <dgm:t>
        <a:bodyPr/>
        <a:lstStyle/>
        <a:p>
          <a:endParaRPr lang="en-US">
            <a:latin typeface="Franklin Gothic Book" panose="020B0503020102020204" pitchFamily="34" charset="0"/>
          </a:endParaRPr>
        </a:p>
      </dgm:t>
    </dgm:pt>
    <dgm:pt modelId="{E9098F2A-A728-4AA4-B69D-5EC261A22F7A}" type="sibTrans" cxnId="{84ED1071-903F-45F5-B631-7FD65E4ADF34}">
      <dgm:prSet/>
      <dgm:spPr/>
      <dgm:t>
        <a:bodyPr/>
        <a:lstStyle/>
        <a:p>
          <a:endParaRPr lang="en-US">
            <a:latin typeface="Franklin Gothic Book" panose="020B0503020102020204" pitchFamily="34" charset="0"/>
          </a:endParaRPr>
        </a:p>
      </dgm:t>
    </dgm:pt>
    <dgm:pt modelId="{F0392968-84C6-4559-8FB8-EF9CA18D79A6}">
      <dgm:prSet phldrT="[Text]"/>
      <dgm:spPr/>
      <dgm:t>
        <a:bodyPr/>
        <a:lstStyle/>
        <a:p>
          <a:r>
            <a:rPr lang="en-US" dirty="0">
              <a:latin typeface="Franklin Gothic Book" panose="020B0503020102020204" pitchFamily="34" charset="0"/>
            </a:rPr>
            <a:t>Government</a:t>
          </a:r>
        </a:p>
      </dgm:t>
    </dgm:pt>
    <dgm:pt modelId="{F537E491-0A60-4632-AAB5-9E7A19800203}" type="parTrans" cxnId="{DA41808F-AD1C-4FCF-AC9C-8EB05437FC7F}">
      <dgm:prSet/>
      <dgm:spPr/>
      <dgm:t>
        <a:bodyPr/>
        <a:lstStyle/>
        <a:p>
          <a:endParaRPr lang="en-US">
            <a:latin typeface="Franklin Gothic Book" panose="020B0503020102020204" pitchFamily="34" charset="0"/>
          </a:endParaRPr>
        </a:p>
      </dgm:t>
    </dgm:pt>
    <dgm:pt modelId="{06C70997-2BF2-4570-AAC4-8B1B18E224A0}" type="sibTrans" cxnId="{DA41808F-AD1C-4FCF-AC9C-8EB05437FC7F}">
      <dgm:prSet/>
      <dgm:spPr/>
      <dgm:t>
        <a:bodyPr/>
        <a:lstStyle/>
        <a:p>
          <a:endParaRPr lang="en-US">
            <a:latin typeface="Franklin Gothic Book" panose="020B0503020102020204" pitchFamily="34" charset="0"/>
          </a:endParaRPr>
        </a:p>
      </dgm:t>
    </dgm:pt>
    <dgm:pt modelId="{43EF5C86-F1A2-410F-A3DC-ABD7F15D7EF5}">
      <dgm:prSet phldrT="[Text]"/>
      <dgm:spPr>
        <a:solidFill>
          <a:schemeClr val="accent2">
            <a:lumMod val="75000"/>
            <a:alpha val="50000"/>
          </a:schemeClr>
        </a:solidFill>
      </dgm:spPr>
      <dgm:t>
        <a:bodyPr/>
        <a:lstStyle/>
        <a:p>
          <a:r>
            <a:rPr lang="en-US" dirty="0">
              <a:latin typeface="Franklin Gothic Book" panose="020B0503020102020204" pitchFamily="34" charset="0"/>
            </a:rPr>
            <a:t>Scientists</a:t>
          </a:r>
        </a:p>
      </dgm:t>
    </dgm:pt>
    <dgm:pt modelId="{654D95C1-B777-40A8-A021-DAFA05603AE9}" type="parTrans" cxnId="{EC964A65-597A-4F40-B0EA-C2A69639BB0C}">
      <dgm:prSet/>
      <dgm:spPr/>
      <dgm:t>
        <a:bodyPr/>
        <a:lstStyle/>
        <a:p>
          <a:endParaRPr lang="en-US">
            <a:latin typeface="Franklin Gothic Book" panose="020B0503020102020204" pitchFamily="34" charset="0"/>
          </a:endParaRPr>
        </a:p>
      </dgm:t>
    </dgm:pt>
    <dgm:pt modelId="{89087FBE-9B0E-4BE8-A463-2E050874AA80}" type="sibTrans" cxnId="{EC964A65-597A-4F40-B0EA-C2A69639BB0C}">
      <dgm:prSet/>
      <dgm:spPr/>
      <dgm:t>
        <a:bodyPr/>
        <a:lstStyle/>
        <a:p>
          <a:endParaRPr lang="en-US">
            <a:latin typeface="Franklin Gothic Book" panose="020B0503020102020204" pitchFamily="34" charset="0"/>
          </a:endParaRPr>
        </a:p>
      </dgm:t>
    </dgm:pt>
    <dgm:pt modelId="{D4CD6E58-15E0-4EC7-B2F6-021A8C77CD50}" type="pres">
      <dgm:prSet presAssocID="{2510A020-0638-41D9-A89E-7B1456884C71}" presName="compositeShape" presStyleCnt="0">
        <dgm:presLayoutVars>
          <dgm:chMax val="7"/>
          <dgm:dir/>
          <dgm:resizeHandles val="exact"/>
        </dgm:presLayoutVars>
      </dgm:prSet>
      <dgm:spPr/>
    </dgm:pt>
    <dgm:pt modelId="{1BD458CA-80B5-4CA0-BEB9-9E94D3DE5B6C}" type="pres">
      <dgm:prSet presAssocID="{0BEDEA9D-2FBA-4A9F-885D-CF17EE730A79}" presName="circ1" presStyleLbl="vennNode1" presStyleIdx="0" presStyleCnt="3"/>
      <dgm:spPr/>
    </dgm:pt>
    <dgm:pt modelId="{FF77E607-F2B9-4A8F-B7FD-E0BE38798408}" type="pres">
      <dgm:prSet presAssocID="{0BEDEA9D-2FBA-4A9F-885D-CF17EE730A79}" presName="circ1Tx" presStyleLbl="revTx" presStyleIdx="0" presStyleCnt="0">
        <dgm:presLayoutVars>
          <dgm:chMax val="0"/>
          <dgm:chPref val="0"/>
          <dgm:bulletEnabled val="1"/>
        </dgm:presLayoutVars>
      </dgm:prSet>
      <dgm:spPr/>
    </dgm:pt>
    <dgm:pt modelId="{51852B8B-16B0-46BB-833D-C930E2F679EF}" type="pres">
      <dgm:prSet presAssocID="{F0392968-84C6-4559-8FB8-EF9CA18D79A6}" presName="circ2" presStyleLbl="vennNode1" presStyleIdx="1" presStyleCnt="3"/>
      <dgm:spPr/>
    </dgm:pt>
    <dgm:pt modelId="{AF9CD5D3-BDD3-465F-AF54-4D91C68A701F}" type="pres">
      <dgm:prSet presAssocID="{F0392968-84C6-4559-8FB8-EF9CA18D79A6}" presName="circ2Tx" presStyleLbl="revTx" presStyleIdx="0" presStyleCnt="0">
        <dgm:presLayoutVars>
          <dgm:chMax val="0"/>
          <dgm:chPref val="0"/>
          <dgm:bulletEnabled val="1"/>
        </dgm:presLayoutVars>
      </dgm:prSet>
      <dgm:spPr/>
    </dgm:pt>
    <dgm:pt modelId="{5FFE4DAA-8D7F-44B1-A952-F56F4F65DB5F}" type="pres">
      <dgm:prSet presAssocID="{43EF5C86-F1A2-410F-A3DC-ABD7F15D7EF5}" presName="circ3" presStyleLbl="vennNode1" presStyleIdx="2" presStyleCnt="3"/>
      <dgm:spPr/>
    </dgm:pt>
    <dgm:pt modelId="{1CF69366-E180-4EA5-A53D-8558A84903AF}" type="pres">
      <dgm:prSet presAssocID="{43EF5C86-F1A2-410F-A3DC-ABD7F15D7EF5}" presName="circ3Tx" presStyleLbl="revTx" presStyleIdx="0" presStyleCnt="0">
        <dgm:presLayoutVars>
          <dgm:chMax val="0"/>
          <dgm:chPref val="0"/>
          <dgm:bulletEnabled val="1"/>
        </dgm:presLayoutVars>
      </dgm:prSet>
      <dgm:spPr/>
    </dgm:pt>
  </dgm:ptLst>
  <dgm:cxnLst>
    <dgm:cxn modelId="{723A3F02-8E8B-BA49-AB6C-5C4467A576B1}" type="presOf" srcId="{43EF5C86-F1A2-410F-A3DC-ABD7F15D7EF5}" destId="{5FFE4DAA-8D7F-44B1-A952-F56F4F65DB5F}" srcOrd="0" destOrd="0" presId="urn:microsoft.com/office/officeart/2005/8/layout/venn1"/>
    <dgm:cxn modelId="{9DD14D0C-C81C-8D4A-B569-1BB4F1358E18}" type="presOf" srcId="{43EF5C86-F1A2-410F-A3DC-ABD7F15D7EF5}" destId="{1CF69366-E180-4EA5-A53D-8558A84903AF}" srcOrd="1" destOrd="0" presId="urn:microsoft.com/office/officeart/2005/8/layout/venn1"/>
    <dgm:cxn modelId="{13A0D636-A34D-5345-B544-E300B9BD1920}" type="presOf" srcId="{0BEDEA9D-2FBA-4A9F-885D-CF17EE730A79}" destId="{FF77E607-F2B9-4A8F-B7FD-E0BE38798408}" srcOrd="1" destOrd="0" presId="urn:microsoft.com/office/officeart/2005/8/layout/venn1"/>
    <dgm:cxn modelId="{58EE4E63-4AE1-A744-935A-7BC5C0909BDD}" type="presOf" srcId="{F0392968-84C6-4559-8FB8-EF9CA18D79A6}" destId="{51852B8B-16B0-46BB-833D-C930E2F679EF}" srcOrd="0" destOrd="0" presId="urn:microsoft.com/office/officeart/2005/8/layout/venn1"/>
    <dgm:cxn modelId="{EC964A65-597A-4F40-B0EA-C2A69639BB0C}" srcId="{2510A020-0638-41D9-A89E-7B1456884C71}" destId="{43EF5C86-F1A2-410F-A3DC-ABD7F15D7EF5}" srcOrd="2" destOrd="0" parTransId="{654D95C1-B777-40A8-A021-DAFA05603AE9}" sibTransId="{89087FBE-9B0E-4BE8-A463-2E050874AA80}"/>
    <dgm:cxn modelId="{84ED1071-903F-45F5-B631-7FD65E4ADF34}" srcId="{2510A020-0638-41D9-A89E-7B1456884C71}" destId="{0BEDEA9D-2FBA-4A9F-885D-CF17EE730A79}" srcOrd="0" destOrd="0" parTransId="{DE678BFA-4D37-4BB7-A7B3-CB8BA50C90E0}" sibTransId="{E9098F2A-A728-4AA4-B69D-5EC261A22F7A}"/>
    <dgm:cxn modelId="{6EBE2956-02E4-D544-97A6-E80BD01BA96C}" type="presOf" srcId="{F0392968-84C6-4559-8FB8-EF9CA18D79A6}" destId="{AF9CD5D3-BDD3-465F-AF54-4D91C68A701F}" srcOrd="1" destOrd="0" presId="urn:microsoft.com/office/officeart/2005/8/layout/venn1"/>
    <dgm:cxn modelId="{D764AC7A-C0A4-A34E-988A-04517C8B0890}" type="presOf" srcId="{0BEDEA9D-2FBA-4A9F-885D-CF17EE730A79}" destId="{1BD458CA-80B5-4CA0-BEB9-9E94D3DE5B6C}" srcOrd="0" destOrd="0" presId="urn:microsoft.com/office/officeart/2005/8/layout/venn1"/>
    <dgm:cxn modelId="{BB97B184-9EF0-2C44-B615-3BCBCAFE1A74}" type="presOf" srcId="{2510A020-0638-41D9-A89E-7B1456884C71}" destId="{D4CD6E58-15E0-4EC7-B2F6-021A8C77CD50}" srcOrd="0" destOrd="0" presId="urn:microsoft.com/office/officeart/2005/8/layout/venn1"/>
    <dgm:cxn modelId="{DA41808F-AD1C-4FCF-AC9C-8EB05437FC7F}" srcId="{2510A020-0638-41D9-A89E-7B1456884C71}" destId="{F0392968-84C6-4559-8FB8-EF9CA18D79A6}" srcOrd="1" destOrd="0" parTransId="{F537E491-0A60-4632-AAB5-9E7A19800203}" sibTransId="{06C70997-2BF2-4570-AAC4-8B1B18E224A0}"/>
    <dgm:cxn modelId="{3094193C-CE73-B14E-B795-3D4A0774D474}" type="presParOf" srcId="{D4CD6E58-15E0-4EC7-B2F6-021A8C77CD50}" destId="{1BD458CA-80B5-4CA0-BEB9-9E94D3DE5B6C}" srcOrd="0" destOrd="0" presId="urn:microsoft.com/office/officeart/2005/8/layout/venn1"/>
    <dgm:cxn modelId="{7F92DE2C-8A46-C64A-9855-7D8E9CC263CD}" type="presParOf" srcId="{D4CD6E58-15E0-4EC7-B2F6-021A8C77CD50}" destId="{FF77E607-F2B9-4A8F-B7FD-E0BE38798408}" srcOrd="1" destOrd="0" presId="urn:microsoft.com/office/officeart/2005/8/layout/venn1"/>
    <dgm:cxn modelId="{96D7791C-2454-E148-BF5E-500AA5A3C172}" type="presParOf" srcId="{D4CD6E58-15E0-4EC7-B2F6-021A8C77CD50}" destId="{51852B8B-16B0-46BB-833D-C930E2F679EF}" srcOrd="2" destOrd="0" presId="urn:microsoft.com/office/officeart/2005/8/layout/venn1"/>
    <dgm:cxn modelId="{23534CDE-D89E-9843-BA87-5432870F5D4C}" type="presParOf" srcId="{D4CD6E58-15E0-4EC7-B2F6-021A8C77CD50}" destId="{AF9CD5D3-BDD3-465F-AF54-4D91C68A701F}" srcOrd="3" destOrd="0" presId="urn:microsoft.com/office/officeart/2005/8/layout/venn1"/>
    <dgm:cxn modelId="{D5D1D9F4-93F3-844D-AC46-985527936658}" type="presParOf" srcId="{D4CD6E58-15E0-4EC7-B2F6-021A8C77CD50}" destId="{5FFE4DAA-8D7F-44B1-A952-F56F4F65DB5F}" srcOrd="4" destOrd="0" presId="urn:microsoft.com/office/officeart/2005/8/layout/venn1"/>
    <dgm:cxn modelId="{C7C6283D-F927-164C-9010-13D486C9FD48}" type="presParOf" srcId="{D4CD6E58-15E0-4EC7-B2F6-021A8C77CD50}" destId="{1CF69366-E180-4EA5-A53D-8558A84903A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458CA-80B5-4CA0-BEB9-9E94D3DE5B6C}">
      <dsp:nvSpPr>
        <dsp:cNvPr id="0" name=""/>
        <dsp:cNvSpPr/>
      </dsp:nvSpPr>
      <dsp:spPr>
        <a:xfrm>
          <a:off x="1943099" y="53974"/>
          <a:ext cx="2590800" cy="2590800"/>
        </a:xfrm>
        <a:prstGeom prst="ellipse">
          <a:avLst/>
        </a:prstGeom>
        <a:solidFill>
          <a:srgbClr val="E7B90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Franklin Gothic Book" panose="020B0503020102020204" pitchFamily="34" charset="0"/>
            </a:rPr>
            <a:t>Stakeholders</a:t>
          </a:r>
        </a:p>
      </dsp:txBody>
      <dsp:txXfrm>
        <a:off x="2288540" y="507365"/>
        <a:ext cx="1899920" cy="1165860"/>
      </dsp:txXfrm>
    </dsp:sp>
    <dsp:sp modelId="{51852B8B-16B0-46BB-833D-C930E2F679EF}">
      <dsp:nvSpPr>
        <dsp:cNvPr id="0" name=""/>
        <dsp:cNvSpPr/>
      </dsp:nvSpPr>
      <dsp:spPr>
        <a:xfrm>
          <a:off x="2877946" y="1673224"/>
          <a:ext cx="2590800" cy="25908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Franklin Gothic Book" panose="020B0503020102020204" pitchFamily="34" charset="0"/>
            </a:rPr>
            <a:t>Government</a:t>
          </a:r>
        </a:p>
      </dsp:txBody>
      <dsp:txXfrm>
        <a:off x="3670300" y="2342515"/>
        <a:ext cx="1554480" cy="1424940"/>
      </dsp:txXfrm>
    </dsp:sp>
    <dsp:sp modelId="{5FFE4DAA-8D7F-44B1-A952-F56F4F65DB5F}">
      <dsp:nvSpPr>
        <dsp:cNvPr id="0" name=""/>
        <dsp:cNvSpPr/>
      </dsp:nvSpPr>
      <dsp:spPr>
        <a:xfrm>
          <a:off x="1008252" y="1673224"/>
          <a:ext cx="2590800" cy="2590800"/>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Franklin Gothic Book" panose="020B0503020102020204" pitchFamily="34" charset="0"/>
            </a:rPr>
            <a:t>Scientists</a:t>
          </a:r>
        </a:p>
      </dsp:txBody>
      <dsp:txXfrm>
        <a:off x="1252219" y="2342515"/>
        <a:ext cx="1554480" cy="14249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980B1-9322-44F6-ACF4-F6375A62C3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6132BA-08C2-44C9-ACA6-5A977DC581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AEEBB1-553A-4AD8-BC50-EF1CB16626BC}" type="datetimeFigureOut">
              <a:rPr lang="en-US" smtClean="0"/>
              <a:t>5/26/2022</a:t>
            </a:fld>
            <a:endParaRPr lang="en-US"/>
          </a:p>
        </p:txBody>
      </p:sp>
      <p:sp>
        <p:nvSpPr>
          <p:cNvPr id="4" name="Footer Placeholder 3">
            <a:extLst>
              <a:ext uri="{FF2B5EF4-FFF2-40B4-BE49-F238E27FC236}">
                <a16:creationId xmlns:a16="http://schemas.microsoft.com/office/drawing/2014/main" id="{BC4EFB15-0697-43F5-B9F4-D8C5E49E8F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58512-21D4-4399-AE3C-E55933A35E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276DA0-7576-4AE8-AC46-5809C90AC3F3}" type="slidenum">
              <a:rPr lang="en-US" smtClean="0"/>
              <a:t>‹#›</a:t>
            </a:fld>
            <a:endParaRPr lang="en-US"/>
          </a:p>
        </p:txBody>
      </p:sp>
    </p:spTree>
    <p:extLst>
      <p:ext uri="{BB962C8B-B14F-4D97-AF65-F5344CB8AC3E}">
        <p14:creationId xmlns:p14="http://schemas.microsoft.com/office/powerpoint/2010/main" val="511136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DE683-0E50-40E3-84E5-D9838E33E095}"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8FAEC-F26B-4725-B33D-B5677F8F55D0}" type="slidenum">
              <a:rPr lang="en-US" smtClean="0"/>
              <a:t>‹#›</a:t>
            </a:fld>
            <a:endParaRPr lang="en-US"/>
          </a:p>
        </p:txBody>
      </p:sp>
    </p:spTree>
    <p:extLst>
      <p:ext uri="{BB962C8B-B14F-4D97-AF65-F5344CB8AC3E}">
        <p14:creationId xmlns:p14="http://schemas.microsoft.com/office/powerpoint/2010/main" val="234031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2016, the Regional Water Board adopted an order called the Alternate Monitoring and Reporting Requirements, which allowed dischargers to drop certain monitoring requirements if they also paid a supplemental fee to the San Francisco Estuary Institute for funding the Regional Monitoring Program. In effect this allowed individual plants to drop certain types of monitoring, but it provided for better regional monitoring of Constituents of emerging concern.  For pretreatment programs, the main impact was that it reduced VOC and BNA monitoring requirements in plant effluent. </a:t>
            </a:r>
          </a:p>
          <a:p>
            <a:endParaRPr lang="en-US" dirty="0"/>
          </a:p>
          <a:p>
            <a:r>
              <a:rPr lang="en-US" dirty="0"/>
              <a:t>The way that the 2016 program was structured it was highly dependent on the toxicity monitoring requirements for funding, and due to new state requirements for toxicity testing, the program needed to be restructured. So, in 2020 and 2021, BACWA committees worked to develop a proposal to replace the 2016 order. </a:t>
            </a:r>
          </a:p>
        </p:txBody>
      </p:sp>
      <p:sp>
        <p:nvSpPr>
          <p:cNvPr id="4" name="Slide Number Placeholder 3"/>
          <p:cNvSpPr>
            <a:spLocks noGrp="1"/>
          </p:cNvSpPr>
          <p:nvPr>
            <p:ph type="sldNum" sz="quarter" idx="5"/>
          </p:nvPr>
        </p:nvSpPr>
        <p:spPr/>
        <p:txBody>
          <a:bodyPr/>
          <a:lstStyle/>
          <a:p>
            <a:fld id="{9128FAEC-F26B-4725-B33D-B5677F8F55D0}" type="slidenum">
              <a:rPr lang="en-US" smtClean="0"/>
              <a:t>2</a:t>
            </a:fld>
            <a:endParaRPr lang="en-US"/>
          </a:p>
        </p:txBody>
      </p:sp>
    </p:spTree>
    <p:extLst>
      <p:ext uri="{BB962C8B-B14F-4D97-AF65-F5344CB8AC3E}">
        <p14:creationId xmlns:p14="http://schemas.microsoft.com/office/powerpoint/2010/main" val="11516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7d07854a_0_13:notes"/>
          <p:cNvSpPr txBox="1">
            <a:spLocks noGrp="1"/>
          </p:cNvSpPr>
          <p:nvPr>
            <p:ph type="body" idx="1"/>
          </p:nvPr>
        </p:nvSpPr>
        <p:spPr>
          <a:xfrm>
            <a:off x="920115" y="3408681"/>
            <a:ext cx="7360920" cy="2789040"/>
          </a:xfrm>
          <a:prstGeom prst="rect">
            <a:avLst/>
          </a:prstGeom>
          <a:noFill/>
          <a:ln>
            <a:noFill/>
          </a:ln>
        </p:spPr>
        <p:txBody>
          <a:bodyPr spcFirstLastPara="1" wrap="square" lIns="92840" tIns="46407" rIns="92840" bIns="46407" anchor="t" anchorCtr="0">
            <a:noAutofit/>
          </a:bodyPr>
          <a:lstStyle/>
          <a:p>
            <a:pPr>
              <a:buClr>
                <a:schemeClr val="dk1"/>
              </a:buClr>
              <a:buSzPts val="1100"/>
            </a:pPr>
            <a:endParaRPr dirty="0"/>
          </a:p>
        </p:txBody>
      </p:sp>
      <p:sp>
        <p:nvSpPr>
          <p:cNvPr id="88" name="Google Shape;88;gec7d07854a_0_13:notes"/>
          <p:cNvSpPr>
            <a:spLocks noGrp="1" noRot="1" noChangeAspect="1"/>
          </p:cNvSpPr>
          <p:nvPr>
            <p:ph type="sldImg" idx="2"/>
          </p:nvPr>
        </p:nvSpPr>
        <p:spPr>
          <a:xfrm>
            <a:off x="2476500" y="885825"/>
            <a:ext cx="4248150" cy="23891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187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planned the study as a two-phase approach.</a:t>
            </a:r>
            <a:endParaRPr lang="en-US" dirty="0"/>
          </a:p>
        </p:txBody>
      </p:sp>
      <p:sp>
        <p:nvSpPr>
          <p:cNvPr id="4" name="Slide Number Placeholder 3"/>
          <p:cNvSpPr>
            <a:spLocks noGrp="1"/>
          </p:cNvSpPr>
          <p:nvPr>
            <p:ph type="sldNum" sz="quarter" idx="10"/>
          </p:nvPr>
        </p:nvSpPr>
        <p:spPr/>
        <p:txBody>
          <a:bodyPr/>
          <a:lstStyle/>
          <a:p>
            <a:fld id="{E3C2C206-EB72-4B65-AC3A-19D18C6AE571}" type="slidenum">
              <a:rPr lang="en-US" smtClean="0"/>
              <a:t>12</a:t>
            </a:fld>
            <a:endParaRPr lang="en-US" dirty="0"/>
          </a:p>
        </p:txBody>
      </p:sp>
    </p:spTree>
    <p:extLst>
      <p:ext uri="{BB962C8B-B14F-4D97-AF65-F5344CB8AC3E}">
        <p14:creationId xmlns:p14="http://schemas.microsoft.com/office/powerpoint/2010/main" val="18499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7ef1994a8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7ef1994a8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US" dirty="0"/>
              <a:t>PFAS includes</a:t>
            </a:r>
            <a:r>
              <a:rPr lang="en-US" baseline="0" dirty="0"/>
              <a:t> a broad and diverse class of fluorinated compounds including thousands of possible chemical structures. These compounds are used in a wide variety of products shown here, and formulations continue to change. </a:t>
            </a:r>
          </a:p>
          <a:p>
            <a:endParaRPr lang="en-US" baseline="0" dirty="0"/>
          </a:p>
          <a:p>
            <a:r>
              <a:rPr lang="en-US" baseline="0" dirty="0"/>
              <a:t>PFOA and PFOS are long-chain fully fluorinated compounds that are the most. </a:t>
            </a:r>
            <a:endParaRPr dirty="0"/>
          </a:p>
        </p:txBody>
      </p:sp>
    </p:spTree>
    <p:extLst>
      <p:ext uri="{BB962C8B-B14F-4D97-AF65-F5344CB8AC3E}">
        <p14:creationId xmlns:p14="http://schemas.microsoft.com/office/powerpoint/2010/main" val="279900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765c440ca_0_2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765c440ca_0_24: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a:lnSpc>
                <a:spcPct val="115000"/>
              </a:lnSpc>
            </a:pPr>
            <a:endParaRPr sz="1300" dirty="0">
              <a:solidFill>
                <a:srgbClr val="595959"/>
              </a:solidFill>
            </a:endParaRPr>
          </a:p>
          <a:p>
            <a:pPr>
              <a:spcBef>
                <a:spcPts val="1269"/>
              </a:spcBef>
            </a:pPr>
            <a:endParaRPr dirty="0"/>
          </a:p>
        </p:txBody>
      </p:sp>
    </p:spTree>
    <p:extLst>
      <p:ext uri="{BB962C8B-B14F-4D97-AF65-F5344CB8AC3E}">
        <p14:creationId xmlns:p14="http://schemas.microsoft.com/office/powerpoint/2010/main" val="681214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765c440ca_0_5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765c440ca_0_52: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a:lnSpc>
                <a:spcPct val="115000"/>
              </a:lnSpc>
              <a:spcAft>
                <a:spcPts val="1269"/>
              </a:spcAft>
            </a:pPr>
            <a:endParaRPr dirty="0"/>
          </a:p>
        </p:txBody>
      </p:sp>
    </p:spTree>
    <p:extLst>
      <p:ext uri="{BB962C8B-B14F-4D97-AF65-F5344CB8AC3E}">
        <p14:creationId xmlns:p14="http://schemas.microsoft.com/office/powerpoint/2010/main" val="401617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4118f7dd0_0_40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e4118f7dd0_0_403: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pPr marL="483306" indent="-362480">
              <a:lnSpc>
                <a:spcPct val="115000"/>
              </a:lnSpc>
              <a:buClr>
                <a:srgbClr val="595959"/>
              </a:buClr>
              <a:buSzPts val="1800"/>
              <a:buChar char="●"/>
            </a:pPr>
            <a:r>
              <a:rPr lang="en" sz="1900">
                <a:solidFill>
                  <a:srgbClr val="595959"/>
                </a:solidFill>
              </a:rPr>
              <a:t>Sum of PFAS in effluent concentration on average 2Xs greater than influent concentration</a:t>
            </a:r>
            <a:endParaRPr sz="1900" dirty="0">
              <a:solidFill>
                <a:srgbClr val="595959"/>
              </a:solidFill>
            </a:endParaRPr>
          </a:p>
          <a:p>
            <a:pPr marL="483306" indent="-362480">
              <a:lnSpc>
                <a:spcPct val="115000"/>
              </a:lnSpc>
              <a:buClr>
                <a:srgbClr val="595959"/>
              </a:buClr>
              <a:buSzPts val="1800"/>
              <a:buChar char="●"/>
            </a:pPr>
            <a:r>
              <a:rPr lang="en" sz="1900">
                <a:solidFill>
                  <a:srgbClr val="595959"/>
                </a:solidFill>
              </a:rPr>
              <a:t>No clear trend in treatment efficiency for advanced tertiary treatment. Further evaluation needed.</a:t>
            </a:r>
            <a:endParaRPr sz="1900" dirty="0">
              <a:solidFill>
                <a:srgbClr val="595959"/>
              </a:solidFill>
            </a:endParaRPr>
          </a:p>
          <a:p>
            <a:pPr>
              <a:lnSpc>
                <a:spcPct val="115000"/>
              </a:lnSpc>
              <a:spcBef>
                <a:spcPts val="1269"/>
              </a:spcBef>
              <a:spcAft>
                <a:spcPts val="1269"/>
              </a:spcAft>
            </a:pPr>
            <a:endParaRPr sz="1900" dirty="0">
              <a:solidFill>
                <a:srgbClr val="595959"/>
              </a:solidFill>
            </a:endParaRPr>
          </a:p>
        </p:txBody>
      </p:sp>
    </p:spTree>
    <p:extLst>
      <p:ext uri="{BB962C8B-B14F-4D97-AF65-F5344CB8AC3E}">
        <p14:creationId xmlns:p14="http://schemas.microsoft.com/office/powerpoint/2010/main" val="2375910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849c3c0d9_0_5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849c3c0d9_0_51: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a:t>Study question was whether we might seem significant variation in biosolid samples and whether our sampling was representative. </a:t>
            </a:r>
            <a:endParaRPr dirty="0"/>
          </a:p>
        </p:txBody>
      </p:sp>
    </p:spTree>
    <p:extLst>
      <p:ext uri="{BB962C8B-B14F-4D97-AF65-F5344CB8AC3E}">
        <p14:creationId xmlns:p14="http://schemas.microsoft.com/office/powerpoint/2010/main" val="239826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4118f7dd0_0_27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4118f7dd0_0_276: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a:t>TOP analysis of Biosolid results also indicate significant presence of precursors. (sum of TOP about 3Xs higher than sum of target)</a:t>
            </a:r>
            <a:endParaRPr dirty="0"/>
          </a:p>
        </p:txBody>
      </p:sp>
    </p:spTree>
    <p:extLst>
      <p:ext uri="{BB962C8B-B14F-4D97-AF65-F5344CB8AC3E}">
        <p14:creationId xmlns:p14="http://schemas.microsoft.com/office/powerpoint/2010/main" val="235952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54bdb7968_0_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54bdb7968_0_5: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a:t>Sampling locations selected by you. </a:t>
            </a:r>
            <a:endParaRPr dirty="0"/>
          </a:p>
        </p:txBody>
      </p:sp>
    </p:spTree>
    <p:extLst>
      <p:ext uri="{BB962C8B-B14F-4D97-AF65-F5344CB8AC3E}">
        <p14:creationId xmlns:p14="http://schemas.microsoft.com/office/powerpoint/2010/main" val="16882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5485bdf19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5485bdf19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US" dirty="0"/>
              <a:t>We prioritized a number</a:t>
            </a:r>
            <a:r>
              <a:rPr lang="en-US" baseline="0" dirty="0"/>
              <a:t> of industrial discharges that we could sample and analyze for PFAS. Our approach is meant to complement and not duplicate SWB investigation efforts, so we selected sites in coordination with State and Regional Water Board staff.</a:t>
            </a:r>
          </a:p>
          <a:p>
            <a:endParaRPr lang="en-US" baseline="0" dirty="0"/>
          </a:p>
          <a:p>
            <a:r>
              <a:rPr lang="en-US" baseline="0" dirty="0"/>
              <a:t>The types of industrial discharges that are being included are shown here. Where possible, we tried to include at least 3 sites of each type of industry shown here, but in some cases that was not possible. But results could inform larger state effort as well. </a:t>
            </a:r>
          </a:p>
          <a:p>
            <a:endParaRPr lang="en-US" baseline="0" dirty="0"/>
          </a:p>
          <a:p>
            <a:r>
              <a:rPr lang="en-US" baseline="0" dirty="0"/>
              <a:t>This was designed as a screening or exploration study of these industries (not representative for each industry). Results could highlight the need for further investigations. </a:t>
            </a:r>
          </a:p>
        </p:txBody>
      </p:sp>
    </p:spTree>
    <p:extLst>
      <p:ext uri="{BB962C8B-B14F-4D97-AF65-F5344CB8AC3E}">
        <p14:creationId xmlns:p14="http://schemas.microsoft.com/office/powerpoint/2010/main" val="146770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 Regional Water Board issued a draft version of the replacement order, and this committee assisted with reviewing it. The order was adopted in November and it went into effect back in January. Unlike the previous 2016 order, this one was rolled out as a permit amendment rather than an opt-in program. </a:t>
            </a:r>
          </a:p>
          <a:p>
            <a:endParaRPr lang="en-US" dirty="0"/>
          </a:p>
          <a:p>
            <a:r>
              <a:rPr lang="en-US" dirty="0"/>
              <a:t>The new order continues to reduce the VOC and BNA monitoring frequencies in effluent. In addition, the VOC and BNA monitoring frequencies in </a:t>
            </a:r>
            <a:r>
              <a:rPr lang="en-US" u="sng" dirty="0"/>
              <a:t>influent</a:t>
            </a:r>
            <a:r>
              <a:rPr lang="en-US" dirty="0"/>
              <a:t> and in </a:t>
            </a:r>
            <a:r>
              <a:rPr lang="en-US" u="sng" dirty="0"/>
              <a:t>biosolids</a:t>
            </a:r>
            <a:r>
              <a:rPr lang="en-US" dirty="0"/>
              <a:t> were reduced for most agencies with pretreatment programs. The order also reduced influent and effluent mercury monitoring frequencies. The effluent monitoring is tied to the regional mercury and PCBs watershed permit rather than being tied to pretreatment program requirements. Influent monitoring of mercury is a pretreatment program monitoring requirement.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128FAEC-F26B-4725-B33D-B5677F8F55D0}" type="slidenum">
              <a:rPr lang="en-US" smtClean="0"/>
              <a:t>3</a:t>
            </a:fld>
            <a:endParaRPr lang="en-US"/>
          </a:p>
        </p:txBody>
      </p:sp>
    </p:spTree>
    <p:extLst>
      <p:ext uri="{BB962C8B-B14F-4D97-AF65-F5344CB8AC3E}">
        <p14:creationId xmlns:p14="http://schemas.microsoft.com/office/powerpoint/2010/main" val="3639858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7ef1994a8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7ef1994a8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US" dirty="0"/>
              <a:t>Samples currently being collected.</a:t>
            </a:r>
            <a:r>
              <a:rPr lang="en-US" baseline="0" dirty="0"/>
              <a:t> </a:t>
            </a:r>
            <a:endParaRPr dirty="0"/>
          </a:p>
        </p:txBody>
      </p:sp>
    </p:spTree>
    <p:extLst>
      <p:ext uri="{BB962C8B-B14F-4D97-AF65-F5344CB8AC3E}">
        <p14:creationId xmlns:p14="http://schemas.microsoft.com/office/powerpoint/2010/main" val="261033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54bdb7968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54bdb7968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dirty="0"/>
              <a:t>Currently</a:t>
            </a:r>
            <a:r>
              <a:rPr lang="en" baseline="0" dirty="0"/>
              <a:t> collecting samples, and looking forward to analyzing data to sharing results. </a:t>
            </a:r>
            <a:endParaRPr dirty="0"/>
          </a:p>
        </p:txBody>
      </p:sp>
    </p:spTree>
    <p:extLst>
      <p:ext uri="{BB962C8B-B14F-4D97-AF65-F5344CB8AC3E}">
        <p14:creationId xmlns:p14="http://schemas.microsoft.com/office/powerpoint/2010/main" val="312434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54bdb7968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54bdb7968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dirty="0"/>
              <a:t>Currently</a:t>
            </a:r>
            <a:r>
              <a:rPr lang="en" baseline="0" dirty="0"/>
              <a:t> collecting samples, and looking forward to analyzing data to sharing results. </a:t>
            </a:r>
            <a:endParaRPr dirty="0"/>
          </a:p>
        </p:txBody>
      </p:sp>
    </p:spTree>
    <p:extLst>
      <p:ext uri="{BB962C8B-B14F-4D97-AF65-F5344CB8AC3E}">
        <p14:creationId xmlns:p14="http://schemas.microsoft.com/office/powerpoint/2010/main" val="275047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54bdb7968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54bdb7968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dirty="0"/>
              <a:t>Currently</a:t>
            </a:r>
            <a:r>
              <a:rPr lang="en" baseline="0" dirty="0"/>
              <a:t> collecting samples, and looking forward to analyzing data to sharing results. </a:t>
            </a:r>
            <a:endParaRPr dirty="0"/>
          </a:p>
        </p:txBody>
      </p:sp>
    </p:spTree>
    <p:extLst>
      <p:ext uri="{BB962C8B-B14F-4D97-AF65-F5344CB8AC3E}">
        <p14:creationId xmlns:p14="http://schemas.microsoft.com/office/powerpoint/2010/main" val="3908996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54bdb7968_0_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54bdb7968_0_0:notes"/>
          <p:cNvSpPr txBox="1">
            <a:spLocks noGrp="1"/>
          </p:cNvSpPr>
          <p:nvPr>
            <p:ph type="body" idx="1"/>
          </p:nvPr>
        </p:nvSpPr>
        <p:spPr>
          <a:xfrm>
            <a:off x="960120" y="3474720"/>
            <a:ext cx="7680960" cy="3291840"/>
          </a:xfrm>
          <a:prstGeom prst="rect">
            <a:avLst/>
          </a:prstGeom>
        </p:spPr>
        <p:txBody>
          <a:bodyPr spcFirstLastPara="1" wrap="square" lIns="96645" tIns="96645" rIns="96645" bIns="96645" anchor="t" anchorCtr="0">
            <a:noAutofit/>
          </a:bodyPr>
          <a:lstStyle/>
          <a:p>
            <a:r>
              <a:rPr lang="en" dirty="0"/>
              <a:t>Currently</a:t>
            </a:r>
            <a:r>
              <a:rPr lang="en" baseline="0" dirty="0"/>
              <a:t> collecting samples, and looking forward to analyzing data to sharing results. </a:t>
            </a:r>
            <a:endParaRPr dirty="0"/>
          </a:p>
        </p:txBody>
      </p:sp>
    </p:spTree>
    <p:extLst>
      <p:ext uri="{BB962C8B-B14F-4D97-AF65-F5344CB8AC3E}">
        <p14:creationId xmlns:p14="http://schemas.microsoft.com/office/powerpoint/2010/main" val="102104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9:notes"/>
          <p:cNvSpPr txBox="1">
            <a:spLocks noGrp="1"/>
          </p:cNvSpPr>
          <p:nvPr>
            <p:ph type="body" idx="1"/>
          </p:nvPr>
        </p:nvSpPr>
        <p:spPr>
          <a:xfrm>
            <a:off x="701040" y="4473893"/>
            <a:ext cx="5608320" cy="3660458"/>
          </a:xfrm>
          <a:prstGeom prst="rect">
            <a:avLst/>
          </a:prstGeom>
        </p:spPr>
        <p:txBody>
          <a:bodyPr spcFirstLastPara="1" wrap="square" lIns="93175" tIns="46575" rIns="93175" bIns="46575" anchor="t" anchorCtr="0">
            <a:noAutofit/>
          </a:bodyPr>
          <a:lstStyle/>
          <a:p>
            <a:r>
              <a:rPr lang="en-US" baseline="0" dirty="0"/>
              <a:t>I’m really looking forward to interpreting and sharing results in the future.</a:t>
            </a:r>
          </a:p>
          <a:p>
            <a:r>
              <a:rPr lang="en-US" baseline="0" dirty="0"/>
              <a:t>I think this has been a very valuable and collaborative approach for conducting PFAS investigations. And we’ve had a lot of discussions and coordination with BACWA members and State and regional water board staff to </a:t>
            </a:r>
            <a:r>
              <a:rPr lang="en-US" baseline="0" dirty="0" err="1"/>
              <a:t>implmenet</a:t>
            </a:r>
            <a:r>
              <a:rPr lang="en-US" baseline="0" dirty="0"/>
              <a:t> this study. I hope this can be a model for taking a collaborative and proactive approach to gathering information to inform management decisions on priority contaminants</a:t>
            </a:r>
            <a:endParaRPr dirty="0"/>
          </a:p>
        </p:txBody>
      </p:sp>
      <p:sp>
        <p:nvSpPr>
          <p:cNvPr id="149" name="Google Shape;14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618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https://www.epa.gov/system/files/documents/2021-10/pfas-roadmap_final-508.pdf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EPA has a strategic roadmap for PFAS and has been taking a very active role regarding PFAS response. One of the major elements of that roadmap is to use the federal pretreatment program to reduce industrial loading of PFAS.  In April, EPA announced a few actions related to this roadmap. First, they have issued a draft method for adsorbable organic fluorine, which is part of building the toolbox for assessing PFAS concentrations in wastewater.  Second, they released draft water quality criteria for PFAS in fish. These draft aquatic life criteria are just one example of the water quality criteria that are going to be rolling out. These particular limits are to protect the fish themselves, not the people that eat the fish, and they are fairly high limits. EPA is also planning to developing drinking water MCLs for PFOA and PFOS, and the California Division of Drinking water has also issued drinking water response and notification levels for PFOS, PFOA, and PFBS.  Drinking water MCLs are not applicable to Bay discharges, but these limits will affect inland dischargers. Eventually there may also be criteria that apply to human consumption of fish, and those would be appliable to Bay discharges.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dirty="0"/>
              <a:t>Also in April EPA issued a memo about how they will roll out new PFAS related requirements into NPDES permits where they are the pretreatment program control authority. So for example, in some states like Masachuseetts, the state doesn’t have authority over the pretreatment program – the EPA does. In California, the State has been delegated authority for the pretreatment program. So technically, this memo does not aplpy in California. However, I would like to share it with you for interest, because it may indicate the direction we are headed.  There is a link to the memo in your agenda.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https://www.epa.gov/system/files/documents/2022-04/npdes_pfas-memo.pdf</a:t>
            </a:r>
            <a:endParaRPr lang="en" dirty="0"/>
          </a:p>
          <a:p>
            <a:endParaRPr lang="en-US" dirty="0"/>
          </a:p>
        </p:txBody>
      </p:sp>
      <p:sp>
        <p:nvSpPr>
          <p:cNvPr id="4" name="Slide Number Placeholder 3"/>
          <p:cNvSpPr>
            <a:spLocks noGrp="1"/>
          </p:cNvSpPr>
          <p:nvPr>
            <p:ph type="sldNum" sz="quarter" idx="5"/>
          </p:nvPr>
        </p:nvSpPr>
        <p:spPr/>
        <p:txBody>
          <a:bodyPr/>
          <a:lstStyle/>
          <a:p>
            <a:fld id="{9128FAEC-F26B-4725-B33D-B5677F8F55D0}" type="slidenum">
              <a:rPr lang="en-US" smtClean="0"/>
              <a:t>31</a:t>
            </a:fld>
            <a:endParaRPr lang="en-US"/>
          </a:p>
        </p:txBody>
      </p:sp>
    </p:spTree>
    <p:extLst>
      <p:ext uri="{BB962C8B-B14F-4D97-AF65-F5344CB8AC3E}">
        <p14:creationId xmlns:p14="http://schemas.microsoft.com/office/powerpoint/2010/main" val="389044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EPA memo recommends influent, effluent and biosolids monitoring at least quarterly;</a:t>
            </a:r>
          </a:p>
          <a:p>
            <a:r>
              <a:rPr lang="en-US" dirty="0"/>
              <a:t>It requires pretreatment programs to update their industrial user inventory to identify any users that may have expected or suspected discharge of PFAS and those industries are listed here.</a:t>
            </a:r>
          </a:p>
          <a:p>
            <a:endParaRPr lang="en-US" dirty="0"/>
          </a:p>
          <a:p>
            <a:r>
              <a:rPr lang="en-US" dirty="0"/>
              <a:t>Some of these have categorical limits and others do not</a:t>
            </a:r>
          </a:p>
          <a:p>
            <a:endParaRPr lang="en-US" dirty="0"/>
          </a:p>
          <a:p>
            <a:r>
              <a:rPr lang="en-US" dirty="0"/>
              <a:t>It also requires BMPS and pollution prevention to address PFAS discharges, including specific industrial user BMPS or local limits. </a:t>
            </a:r>
          </a:p>
          <a:p>
            <a:endParaRPr lang="en-US" dirty="0"/>
          </a:p>
          <a:p>
            <a:r>
              <a:rPr lang="en-US" dirty="0"/>
              <a:t>BACWA wanted to bring this to your attention, because it is probably a good idea for everyone to be prepared to complete the inventory step, even though it’s not yet a regulatory requirement. Of course, we will be very interested to first find out if some of the industrial discharges from the Phase 2 Regional Study have elevated levels of PFAS, or whether residential sources are equally important. </a:t>
            </a:r>
          </a:p>
        </p:txBody>
      </p:sp>
      <p:sp>
        <p:nvSpPr>
          <p:cNvPr id="4" name="Slide Number Placeholder 3"/>
          <p:cNvSpPr>
            <a:spLocks noGrp="1"/>
          </p:cNvSpPr>
          <p:nvPr>
            <p:ph type="sldNum" sz="quarter" idx="5"/>
          </p:nvPr>
        </p:nvSpPr>
        <p:spPr/>
        <p:txBody>
          <a:bodyPr/>
          <a:lstStyle/>
          <a:p>
            <a:fld id="{9128FAEC-F26B-4725-B33D-B5677F8F55D0}" type="slidenum">
              <a:rPr lang="en-US" smtClean="0"/>
              <a:t>32</a:t>
            </a:fld>
            <a:endParaRPr lang="en-US"/>
          </a:p>
        </p:txBody>
      </p:sp>
    </p:spTree>
    <p:extLst>
      <p:ext uri="{BB962C8B-B14F-4D97-AF65-F5344CB8AC3E}">
        <p14:creationId xmlns:p14="http://schemas.microsoft.com/office/powerpoint/2010/main" val="257051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your required pretreatment program monitoring frequencies have likely changed as a result of this order, so please check it out</a:t>
            </a:r>
          </a:p>
          <a:p>
            <a:r>
              <a:rPr lang="en-US" dirty="0"/>
              <a:t>There is a link to the new order in the agenda</a:t>
            </a:r>
          </a:p>
          <a:p>
            <a:r>
              <a:rPr lang="en-US" b="0" dirty="0"/>
              <a:t>(Optional – put this link in the Zoom chat)</a:t>
            </a:r>
          </a:p>
          <a:p>
            <a:r>
              <a:rPr lang="en-US" dirty="0"/>
              <a:t>https://www.waterboards.ca.gov/sanfranciscobay/board_decisions/adopted_orders/2021/R2-2021-0028.pdf</a:t>
            </a:r>
          </a:p>
          <a:p>
            <a:endParaRPr lang="en-US" dirty="0"/>
          </a:p>
          <a:p>
            <a:endParaRPr lang="en-US" dirty="0"/>
          </a:p>
        </p:txBody>
      </p:sp>
      <p:sp>
        <p:nvSpPr>
          <p:cNvPr id="4" name="Slide Number Placeholder 3"/>
          <p:cNvSpPr>
            <a:spLocks noGrp="1"/>
          </p:cNvSpPr>
          <p:nvPr>
            <p:ph type="sldNum" sz="quarter" idx="5"/>
          </p:nvPr>
        </p:nvSpPr>
        <p:spPr/>
        <p:txBody>
          <a:bodyPr/>
          <a:lstStyle/>
          <a:p>
            <a:fld id="{9128FAEC-F26B-4725-B33D-B5677F8F55D0}" type="slidenum">
              <a:rPr lang="en-US" smtClean="0"/>
              <a:t>4</a:t>
            </a:fld>
            <a:endParaRPr lang="en-US"/>
          </a:p>
        </p:txBody>
      </p:sp>
    </p:spTree>
    <p:extLst>
      <p:ext uri="{BB962C8B-B14F-4D97-AF65-F5344CB8AC3E}">
        <p14:creationId xmlns:p14="http://schemas.microsoft.com/office/powerpoint/2010/main" val="292735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28FAEC-F26B-4725-B33D-B5677F8F55D0}" type="slidenum">
              <a:rPr lang="en-US" smtClean="0"/>
              <a:t>5</a:t>
            </a:fld>
            <a:endParaRPr lang="en-US"/>
          </a:p>
        </p:txBody>
      </p:sp>
    </p:spTree>
    <p:extLst>
      <p:ext uri="{BB962C8B-B14F-4D97-AF65-F5344CB8AC3E}">
        <p14:creationId xmlns:p14="http://schemas.microsoft.com/office/powerpoint/2010/main" val="264220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aa4e46412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eaa4e46412_0_148:notes"/>
          <p:cNvSpPr txBox="1">
            <a:spLocks noGrp="1"/>
          </p:cNvSpPr>
          <p:nvPr>
            <p:ph type="body" idx="1"/>
          </p:nvPr>
        </p:nvSpPr>
        <p:spPr>
          <a:xfrm>
            <a:off x="685800" y="4400550"/>
            <a:ext cx="5486400" cy="36003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 name="Google Shape;65;geaa4e46412_0_148:notes"/>
          <p:cNvSpPr txBox="1">
            <a:spLocks noGrp="1"/>
          </p:cNvSpPr>
          <p:nvPr>
            <p:ph type="sldNum" idx="12"/>
          </p:nvPr>
        </p:nvSpPr>
        <p:spPr>
          <a:xfrm>
            <a:off x="3884613" y="8685214"/>
            <a:ext cx="2971800" cy="458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291147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c7d07854a_0_1:notes"/>
          <p:cNvSpPr txBox="1">
            <a:spLocks noGrp="1"/>
          </p:cNvSpPr>
          <p:nvPr>
            <p:ph type="body" idx="1"/>
          </p:nvPr>
        </p:nvSpPr>
        <p:spPr>
          <a:xfrm>
            <a:off x="657225" y="4260850"/>
            <a:ext cx="5257800" cy="3486300"/>
          </a:xfrm>
          <a:prstGeom prst="rect">
            <a:avLst/>
          </a:prstGeom>
          <a:noFill/>
          <a:ln>
            <a:noFill/>
          </a:ln>
        </p:spPr>
        <p:txBody>
          <a:bodyPr spcFirstLastPara="1" wrap="square" lIns="87825" tIns="43900" rIns="87825" bIns="43900" anchor="t" anchorCtr="0">
            <a:noAutofit/>
          </a:bodyPr>
          <a:lstStyle/>
          <a:p>
            <a:pPr marL="0" lvl="0" indent="0" algn="l" rtl="0">
              <a:spcBef>
                <a:spcPts val="0"/>
              </a:spcBef>
              <a:spcAft>
                <a:spcPts val="0"/>
              </a:spcAft>
              <a:buClr>
                <a:schemeClr val="dk1"/>
              </a:buClr>
              <a:buSzPts val="1100"/>
              <a:buFont typeface="Calibri"/>
              <a:buNone/>
            </a:pPr>
            <a:endParaRPr/>
          </a:p>
        </p:txBody>
      </p:sp>
      <p:sp>
        <p:nvSpPr>
          <p:cNvPr id="74" name="Google Shape;74;gec7d07854a_0_1:notes"/>
          <p:cNvSpPr>
            <a:spLocks noGrp="1" noRot="1" noChangeAspect="1"/>
          </p:cNvSpPr>
          <p:nvPr>
            <p:ph type="sldImg" idx="2"/>
          </p:nvPr>
        </p:nvSpPr>
        <p:spPr>
          <a:xfrm>
            <a:off x="631825" y="1106488"/>
            <a:ext cx="5308600" cy="2987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82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wanted to leverage the experience and framework we have developed through the Regional Monitoring Program for the SF Bay. </a:t>
            </a:r>
          </a:p>
          <a:p>
            <a:endParaRPr lang="en-US" baseline="0" dirty="0"/>
          </a:p>
          <a:p>
            <a:r>
              <a:rPr lang="en-US" baseline="0" dirty="0"/>
              <a:t>The RMP is a partnership among stakeholders including all of our regional POTWs, government including our regional and state Water board, and independent scientists, like myself to collaboratively conduct the monitoring and science needed to ensure the health of the Bay. And through the last 30 years, we’ve developed one of the leading monitoring programs for emerging contaminants in the world. </a:t>
            </a:r>
          </a:p>
          <a:p>
            <a:endParaRPr lang="en-US" baseline="0" dirty="0"/>
          </a:p>
          <a:p>
            <a:r>
              <a:rPr lang="en-US" baseline="0" dirty="0"/>
              <a:t>All key decisions for the program are determined by </a:t>
            </a:r>
            <a:r>
              <a:rPr lang="en-US" baseline="0" dirty="0" err="1"/>
              <a:t>by</a:t>
            </a:r>
            <a:r>
              <a:rPr lang="en-US" baseline="0" dirty="0"/>
              <a:t> committee.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84D6C4F-78CD-3445-A477-882739A4ACA5}" type="slidenum">
              <a:rPr lang="en-US" smtClean="0"/>
              <a:t>8</a:t>
            </a:fld>
            <a:endParaRPr lang="en-US" dirty="0"/>
          </a:p>
        </p:txBody>
      </p:sp>
    </p:spTree>
    <p:extLst>
      <p:ext uri="{BB962C8B-B14F-4D97-AF65-F5344CB8AC3E}">
        <p14:creationId xmlns:p14="http://schemas.microsoft.com/office/powerpoint/2010/main" val="386282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monitoring and investigating</a:t>
            </a:r>
            <a:r>
              <a:rPr lang="en-US" baseline="0" dirty="0"/>
              <a:t> </a:t>
            </a:r>
            <a:r>
              <a:rPr lang="en-US" dirty="0"/>
              <a:t>PFAS</a:t>
            </a:r>
            <a:r>
              <a:rPr lang="en-US" baseline="0" dirty="0"/>
              <a:t> in Bay water, sediment, bivalves, fish, brid eggs, and mammals. </a:t>
            </a:r>
            <a:endParaRPr lang="en-US" dirty="0"/>
          </a:p>
        </p:txBody>
      </p:sp>
      <p:sp>
        <p:nvSpPr>
          <p:cNvPr id="4" name="Slide Number Placeholder 3"/>
          <p:cNvSpPr>
            <a:spLocks noGrp="1"/>
          </p:cNvSpPr>
          <p:nvPr>
            <p:ph type="sldNum" sz="quarter" idx="10"/>
          </p:nvPr>
        </p:nvSpPr>
        <p:spPr/>
        <p:txBody>
          <a:bodyPr/>
          <a:lstStyle/>
          <a:p>
            <a:fld id="{0650FCAC-E7AC-4AA4-80A8-6631E97FBE44}" type="slidenum">
              <a:rPr lang="en-US" smtClean="0"/>
              <a:t>9</a:t>
            </a:fld>
            <a:endParaRPr lang="en-US" dirty="0"/>
          </a:p>
        </p:txBody>
      </p:sp>
    </p:spTree>
    <p:extLst>
      <p:ext uri="{BB962C8B-B14F-4D97-AF65-F5344CB8AC3E}">
        <p14:creationId xmlns:p14="http://schemas.microsoft.com/office/powerpoint/2010/main" val="23590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proposed that we should leverage the resources and experiences of our RMP to conduct PFAS investigations in wastewater to address the SWB and RMP information needs.</a:t>
            </a:r>
          </a:p>
          <a:p>
            <a:endParaRPr lang="en-US" baseline="0" dirty="0"/>
          </a:p>
          <a:p>
            <a:r>
              <a:rPr lang="en-US" baseline="0" dirty="0"/>
              <a:t>This is particularly important for the SF Bay because </a:t>
            </a:r>
            <a:r>
              <a:rPr lang="en-US" baseline="0" dirty="0" err="1"/>
              <a:t>almos</a:t>
            </a:r>
            <a:r>
              <a:rPr lang="en-US" baseline="0" dirty="0"/>
              <a:t> all the effluent goes to the Bay, and generally not sources to drinking water, and therefore we should take a regional approach to understanding impacts. </a:t>
            </a:r>
          </a:p>
          <a:p>
            <a:endParaRPr lang="en-US" baseline="0" dirty="0"/>
          </a:p>
          <a:p>
            <a:r>
              <a:rPr lang="en-US" baseline="0" dirty="0"/>
              <a:t>By conducing a combined regional study, instead of one implemented by each facility we could implement a study more efficient. We would gain a lot of efficiency by designing the study regionally, coordinating needed QA/QC samples across the study, coordinate the with the laboratory, rigorously QA/QC the data, and interpret and report data results to inform management. </a:t>
            </a:r>
          </a:p>
          <a:p>
            <a:endParaRPr lang="en-US" baseline="0" dirty="0"/>
          </a:p>
          <a:p>
            <a:r>
              <a:rPr lang="en-US" baseline="0" dirty="0"/>
              <a:t>And most importantly, we could use the additional resources to carefully design and interpret the data, conduct more </a:t>
            </a:r>
            <a:r>
              <a:rPr lang="en-US" baseline="0" dirty="0" err="1"/>
              <a:t>indepth</a:t>
            </a:r>
            <a:r>
              <a:rPr lang="en-US" baseline="0" dirty="0"/>
              <a:t> investigations,  to inform management.  </a:t>
            </a:r>
          </a:p>
          <a:p>
            <a:endParaRPr lang="en-US" dirty="0"/>
          </a:p>
        </p:txBody>
      </p:sp>
      <p:sp>
        <p:nvSpPr>
          <p:cNvPr id="4" name="Slide Number Placeholder 3"/>
          <p:cNvSpPr>
            <a:spLocks noGrp="1"/>
          </p:cNvSpPr>
          <p:nvPr>
            <p:ph type="sldNum" sz="quarter" idx="10"/>
          </p:nvPr>
        </p:nvSpPr>
        <p:spPr/>
        <p:txBody>
          <a:bodyPr/>
          <a:lstStyle/>
          <a:p>
            <a:fld id="{E3C2C206-EB72-4B65-AC3A-19D18C6AE571}" type="slidenum">
              <a:rPr lang="en-US" smtClean="0"/>
              <a:t>10</a:t>
            </a:fld>
            <a:endParaRPr lang="en-US" dirty="0"/>
          </a:p>
        </p:txBody>
      </p:sp>
    </p:spTree>
    <p:extLst>
      <p:ext uri="{BB962C8B-B14F-4D97-AF65-F5344CB8AC3E}">
        <p14:creationId xmlns:p14="http://schemas.microsoft.com/office/powerpoint/2010/main" val="429040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20016-4D7E-4528-9835-78DEB0166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BEA36D-AE42-4B3D-BC52-6B0C241DF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7A6EF-2690-4B74-BF18-5C61451444B6}"/>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5" name="Footer Placeholder 4">
            <a:extLst>
              <a:ext uri="{FF2B5EF4-FFF2-40B4-BE49-F238E27FC236}">
                <a16:creationId xmlns:a16="http://schemas.microsoft.com/office/drawing/2014/main" id="{5BBE0735-B8C8-4434-8D36-5A8D09071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6E18A-19CE-4DC3-AB4B-797CDA7376ED}"/>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95685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C773-97DC-4B99-9394-FDADA893F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80644E-BD88-4625-943E-E35416B53B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2FBB-5223-4D25-8710-EC351C6EBAEB}"/>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5" name="Footer Placeholder 4">
            <a:extLst>
              <a:ext uri="{FF2B5EF4-FFF2-40B4-BE49-F238E27FC236}">
                <a16:creationId xmlns:a16="http://schemas.microsoft.com/office/drawing/2014/main" id="{5F7E7653-C474-4769-97CC-4A220083F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BC853-13AA-46D8-BF41-1ADB3598DB4F}"/>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335501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BFB22-A63B-4D91-AFB4-EE3E1BDC7D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081100-CA80-4596-B1A8-3AF552B3A2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8A04-B8F4-4EE7-8CD6-E741FA7C1378}"/>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5" name="Footer Placeholder 4">
            <a:extLst>
              <a:ext uri="{FF2B5EF4-FFF2-40B4-BE49-F238E27FC236}">
                <a16:creationId xmlns:a16="http://schemas.microsoft.com/office/drawing/2014/main" id="{21AC1411-E7F1-4E85-BEA0-188EB1A60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92088-C12A-4FBB-A252-81B1EB6FDB43}"/>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53013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pic>
        <p:nvPicPr>
          <p:cNvPr id="16" name="Google Shape;16;p29" descr="download.png"/>
          <p:cNvPicPr preferRelativeResize="0"/>
          <p:nvPr/>
        </p:nvPicPr>
        <p:blipFill rotWithShape="1">
          <a:blip r:embed="rId2">
            <a:alphaModFix/>
          </a:blip>
          <a:srcRect/>
          <a:stretch/>
        </p:blipFill>
        <p:spPr>
          <a:xfrm>
            <a:off x="199603" y="6040770"/>
            <a:ext cx="3135252" cy="692495"/>
          </a:xfrm>
          <a:prstGeom prst="rect">
            <a:avLst/>
          </a:prstGeom>
          <a:noFill/>
          <a:ln>
            <a:noFill/>
          </a:ln>
        </p:spPr>
      </p:pic>
      <p:pic>
        <p:nvPicPr>
          <p:cNvPr id="17" name="Google Shape;17;p29"/>
          <p:cNvPicPr preferRelativeResize="0"/>
          <p:nvPr/>
        </p:nvPicPr>
        <p:blipFill rotWithShape="1">
          <a:blip r:embed="rId3">
            <a:alphaModFix/>
          </a:blip>
          <a:srcRect/>
          <a:stretch/>
        </p:blipFill>
        <p:spPr>
          <a:xfrm>
            <a:off x="10743795" y="5584718"/>
            <a:ext cx="1220011" cy="1148546"/>
          </a:xfrm>
          <a:prstGeom prst="rect">
            <a:avLst/>
          </a:prstGeom>
          <a:noFill/>
          <a:ln>
            <a:noFill/>
          </a:ln>
        </p:spPr>
      </p:pic>
    </p:spTree>
    <p:extLst>
      <p:ext uri="{BB962C8B-B14F-4D97-AF65-F5344CB8AC3E}">
        <p14:creationId xmlns:p14="http://schemas.microsoft.com/office/powerpoint/2010/main" val="421706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356967"/>
            <a:ext cx="11360800" cy="4734866"/>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928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1A6F-1874-4A72-B130-A2B7F9FE5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95ACB5-DACD-4B2B-960E-07AAF77B2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34587-303A-49DC-A709-F7D619ED354B}"/>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5" name="Footer Placeholder 4">
            <a:extLst>
              <a:ext uri="{FF2B5EF4-FFF2-40B4-BE49-F238E27FC236}">
                <a16:creationId xmlns:a16="http://schemas.microsoft.com/office/drawing/2014/main" id="{49004472-3A8B-4976-8858-0F3D01BEB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919E6-B287-4BE4-AA35-44623DD96256}"/>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407012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CE85-9B94-4BDE-9338-224C8E5C3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11EDE-6F7B-413C-9AEC-47BAE3A988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ABB69D-45D2-4282-9C00-FC7B891029FD}"/>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5" name="Footer Placeholder 4">
            <a:extLst>
              <a:ext uri="{FF2B5EF4-FFF2-40B4-BE49-F238E27FC236}">
                <a16:creationId xmlns:a16="http://schemas.microsoft.com/office/drawing/2014/main" id="{5FDD74C4-3EEA-479E-8689-9A0B6E70B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675B2-5410-4649-B0EC-DEAE07C70243}"/>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282466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88A1-8961-4F91-AE41-935BB7A40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0F97D-044A-492C-9447-7736E6FDF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1AF5F-6DE2-49A0-80B4-411B9BDE15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83312B-85D0-4BD8-89DB-ED81A1D9890F}"/>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6" name="Footer Placeholder 5">
            <a:extLst>
              <a:ext uri="{FF2B5EF4-FFF2-40B4-BE49-F238E27FC236}">
                <a16:creationId xmlns:a16="http://schemas.microsoft.com/office/drawing/2014/main" id="{0AFD4DB2-9BEF-451A-9640-70432E5C4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D8056-2D17-45AD-B351-F3B22C4E72C3}"/>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349217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79B4-CDB9-4E2D-B116-99C5EA2732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F2AAE-8F72-4E48-8B44-5F755F51E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DD381-85DE-4DA3-A9B3-5FCCBCDE46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21008-1FDB-4F75-AE1C-1BF192424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32E23E-2954-417F-885B-A7C1101F57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4261D0-C950-4B57-9F33-387620B6C087}"/>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8" name="Footer Placeholder 7">
            <a:extLst>
              <a:ext uri="{FF2B5EF4-FFF2-40B4-BE49-F238E27FC236}">
                <a16:creationId xmlns:a16="http://schemas.microsoft.com/office/drawing/2014/main" id="{901D4A09-7587-43F3-AC5D-FC646E22DC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56878-4019-4889-85BD-71348CD0A96A}"/>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344245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8B39-5117-4A31-9D32-1312D91AA9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51C908-5392-41D2-BE29-1547AA734467}"/>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4" name="Footer Placeholder 3">
            <a:extLst>
              <a:ext uri="{FF2B5EF4-FFF2-40B4-BE49-F238E27FC236}">
                <a16:creationId xmlns:a16="http://schemas.microsoft.com/office/drawing/2014/main" id="{3C1B037F-C287-4BBD-BA80-6888516BD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6BE25B-92A9-4D9F-A1DC-17AEC61F4100}"/>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109173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9A6F3-E634-4E03-B748-06451FF59382}"/>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3" name="Footer Placeholder 2">
            <a:extLst>
              <a:ext uri="{FF2B5EF4-FFF2-40B4-BE49-F238E27FC236}">
                <a16:creationId xmlns:a16="http://schemas.microsoft.com/office/drawing/2014/main" id="{20F48455-A855-4B9F-94EA-06E1C75102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095D6C-E09A-44A6-A79B-D0EE839BC341}"/>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36052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933F-5F66-45ED-96DD-C2CF4D62D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BB072-ADB3-4B11-A0DC-B65FDC914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FE433-5864-4C71-8211-899C68634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ABC2A-04E6-48A8-BD80-04315AD230F7}"/>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6" name="Footer Placeholder 5">
            <a:extLst>
              <a:ext uri="{FF2B5EF4-FFF2-40B4-BE49-F238E27FC236}">
                <a16:creationId xmlns:a16="http://schemas.microsoft.com/office/drawing/2014/main" id="{05442BA0-7319-4643-B37D-09313245B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692D0-979B-4B21-99EA-CDE45487576C}"/>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245182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B4BA-6C22-4781-8D0A-31513BB8B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F59F0-4DCE-4740-B714-075568578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065B2-9CED-4300-AC51-009B51B43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86A57-576B-48A0-AFED-97FD7EBD29AA}"/>
              </a:ext>
            </a:extLst>
          </p:cNvPr>
          <p:cNvSpPr>
            <a:spLocks noGrp="1"/>
          </p:cNvSpPr>
          <p:nvPr>
            <p:ph type="dt" sz="half" idx="10"/>
          </p:nvPr>
        </p:nvSpPr>
        <p:spPr/>
        <p:txBody>
          <a:bodyPr/>
          <a:lstStyle/>
          <a:p>
            <a:fld id="{7C3D7F3C-6442-4C01-88C6-05D560FE4632}" type="datetimeFigureOut">
              <a:rPr lang="en-US" smtClean="0"/>
              <a:t>5/26/2022</a:t>
            </a:fld>
            <a:endParaRPr lang="en-US"/>
          </a:p>
        </p:txBody>
      </p:sp>
      <p:sp>
        <p:nvSpPr>
          <p:cNvPr id="6" name="Footer Placeholder 5">
            <a:extLst>
              <a:ext uri="{FF2B5EF4-FFF2-40B4-BE49-F238E27FC236}">
                <a16:creationId xmlns:a16="http://schemas.microsoft.com/office/drawing/2014/main" id="{25DF4BAE-877E-4C0B-A18E-E6DA976A3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1E828-E17D-4BB1-B516-FD049571FEE1}"/>
              </a:ext>
            </a:extLst>
          </p:cNvPr>
          <p:cNvSpPr>
            <a:spLocks noGrp="1"/>
          </p:cNvSpPr>
          <p:nvPr>
            <p:ph type="sldNum" sz="quarter" idx="12"/>
          </p:nvPr>
        </p:nvSpPr>
        <p:spPr/>
        <p:txBody>
          <a:bodyPr/>
          <a:lstStyle/>
          <a:p>
            <a:fld id="{2A2DE422-C24C-4B0E-95E5-C11C6DEA18EC}" type="slidenum">
              <a:rPr lang="en-US" smtClean="0"/>
              <a:t>‹#›</a:t>
            </a:fld>
            <a:endParaRPr lang="en-US"/>
          </a:p>
        </p:txBody>
      </p:sp>
    </p:spTree>
    <p:extLst>
      <p:ext uri="{BB962C8B-B14F-4D97-AF65-F5344CB8AC3E}">
        <p14:creationId xmlns:p14="http://schemas.microsoft.com/office/powerpoint/2010/main" val="319029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B0D5D-DD7A-4F3C-9F2A-BBC696A65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74F2A-A261-4D4A-B770-146806F29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5FEA3-E504-4705-9F7E-0D51A0908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D7F3C-6442-4C01-88C6-05D560FE4632}" type="datetimeFigureOut">
              <a:rPr lang="en-US" smtClean="0"/>
              <a:t>5/26/2022</a:t>
            </a:fld>
            <a:endParaRPr lang="en-US"/>
          </a:p>
        </p:txBody>
      </p:sp>
      <p:sp>
        <p:nvSpPr>
          <p:cNvPr id="5" name="Footer Placeholder 4">
            <a:extLst>
              <a:ext uri="{FF2B5EF4-FFF2-40B4-BE49-F238E27FC236}">
                <a16:creationId xmlns:a16="http://schemas.microsoft.com/office/drawing/2014/main" id="{31ECD9AB-59A1-4254-8F15-47D09BC23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19DE51-BE57-4E7F-94AC-8F53627C4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DE422-C24C-4B0E-95E5-C11C6DEA18EC}" type="slidenum">
              <a:rPr lang="en-US" smtClean="0"/>
              <a:t>‹#›</a:t>
            </a:fld>
            <a:endParaRPr lang="en-US"/>
          </a:p>
        </p:txBody>
      </p:sp>
    </p:spTree>
    <p:extLst>
      <p:ext uri="{BB962C8B-B14F-4D97-AF65-F5344CB8AC3E}">
        <p14:creationId xmlns:p14="http://schemas.microsoft.com/office/powerpoint/2010/main" val="202682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 Id="rId14" Type="http://schemas.openxmlformats.org/officeDocument/2006/relationships/image" Target="../media/image30.jpg"/></Relationships>
</file>

<file path=ppt/slides/_rels/slide14.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9.png"/><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fei.org/CEC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hyperlink" Target="https://www.epa.gov/system/files/documents/2021-10/pfas-roadmap_final-508.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CC9CC3-5EED-4338-8B58-FF86E0F0ACD8}"/>
              </a:ext>
            </a:extLst>
          </p:cNvPr>
          <p:cNvSpPr>
            <a:spLocks noGrp="1"/>
          </p:cNvSpPr>
          <p:nvPr>
            <p:ph type="ctrTitle"/>
          </p:nvPr>
        </p:nvSpPr>
        <p:spPr>
          <a:xfrm>
            <a:off x="801624" y="853761"/>
            <a:ext cx="5294376" cy="3072384"/>
          </a:xfrm>
        </p:spPr>
        <p:txBody>
          <a:bodyPr anchor="b">
            <a:normAutofit/>
          </a:bodyPr>
          <a:lstStyle/>
          <a:p>
            <a:pPr algn="l"/>
            <a:r>
              <a:rPr lang="en-US" sz="4200" dirty="0"/>
              <a:t>Pretreatment</a:t>
            </a:r>
            <a:br>
              <a:rPr lang="en-US" sz="4200" dirty="0"/>
            </a:br>
            <a:r>
              <a:rPr lang="en-US" sz="4200" dirty="0"/>
              <a:t>Committee</a:t>
            </a:r>
            <a:br>
              <a:rPr lang="en-US" sz="4200" dirty="0"/>
            </a:br>
            <a:r>
              <a:rPr lang="en-US" sz="4200" dirty="0"/>
              <a:t>Update</a:t>
            </a:r>
          </a:p>
        </p:txBody>
      </p:sp>
      <p:sp>
        <p:nvSpPr>
          <p:cNvPr id="3" name="Subtitle 2">
            <a:extLst>
              <a:ext uri="{FF2B5EF4-FFF2-40B4-BE49-F238E27FC236}">
                <a16:creationId xmlns:a16="http://schemas.microsoft.com/office/drawing/2014/main" id="{C0A3827A-5D6A-44A1-83E7-7A10ED58C99F}"/>
              </a:ext>
            </a:extLst>
          </p:cNvPr>
          <p:cNvSpPr>
            <a:spLocks noGrp="1"/>
          </p:cNvSpPr>
          <p:nvPr>
            <p:ph type="subTitle" idx="1"/>
          </p:nvPr>
        </p:nvSpPr>
        <p:spPr>
          <a:xfrm>
            <a:off x="804672" y="4096512"/>
            <a:ext cx="4167376" cy="1155525"/>
          </a:xfrm>
        </p:spPr>
        <p:txBody>
          <a:bodyPr anchor="t">
            <a:normAutofit/>
          </a:bodyPr>
          <a:lstStyle/>
          <a:p>
            <a:pPr algn="l"/>
            <a:r>
              <a:rPr lang="en-US" sz="2000" dirty="0"/>
              <a:t>June 2, 2022</a:t>
            </a:r>
          </a:p>
        </p:txBody>
      </p:sp>
      <p:pic>
        <p:nvPicPr>
          <p:cNvPr id="6" name="Picture 5" descr="Text&#10;&#10;Description automatically generated with low confidence">
            <a:extLst>
              <a:ext uri="{FF2B5EF4-FFF2-40B4-BE49-F238E27FC236}">
                <a16:creationId xmlns:a16="http://schemas.microsoft.com/office/drawing/2014/main" id="{A0E55FBA-6A7E-6EAE-FC32-2BCF17A77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49" y="2389953"/>
            <a:ext cx="3847189" cy="1381823"/>
          </a:xfrm>
          <a:prstGeom prst="rect">
            <a:avLst/>
          </a:prstGeom>
        </p:spPr>
      </p:pic>
    </p:spTree>
    <p:extLst>
      <p:ext uri="{BB962C8B-B14F-4D97-AF65-F5344CB8AC3E}">
        <p14:creationId xmlns:p14="http://schemas.microsoft.com/office/powerpoint/2010/main" val="24039604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ABE4-9212-244F-A392-670F769A6091}"/>
              </a:ext>
            </a:extLst>
          </p:cNvPr>
          <p:cNvSpPr>
            <a:spLocks noGrp="1"/>
          </p:cNvSpPr>
          <p:nvPr>
            <p:ph type="title"/>
          </p:nvPr>
        </p:nvSpPr>
        <p:spPr/>
        <p:txBody>
          <a:bodyPr>
            <a:normAutofit/>
          </a:bodyPr>
          <a:lstStyle/>
          <a:p>
            <a:r>
              <a:rPr lang="en-US" sz="4000" dirty="0"/>
              <a:t>Advantages of R2/RMP Combined Study</a:t>
            </a:r>
          </a:p>
        </p:txBody>
      </p:sp>
      <p:sp>
        <p:nvSpPr>
          <p:cNvPr id="3" name="Content Placeholder 2">
            <a:extLst>
              <a:ext uri="{FF2B5EF4-FFF2-40B4-BE49-F238E27FC236}">
                <a16:creationId xmlns:a16="http://schemas.microsoft.com/office/drawing/2014/main" id="{C1A19D41-012F-3B4E-A0DF-C6489C73C4C0}"/>
              </a:ext>
            </a:extLst>
          </p:cNvPr>
          <p:cNvSpPr>
            <a:spLocks noGrp="1"/>
          </p:cNvSpPr>
          <p:nvPr>
            <p:ph idx="1"/>
          </p:nvPr>
        </p:nvSpPr>
        <p:spPr>
          <a:xfrm>
            <a:off x="5023756" y="1612979"/>
            <a:ext cx="7064829" cy="4692552"/>
          </a:xfrm>
        </p:spPr>
        <p:txBody>
          <a:bodyPr anchor="t">
            <a:normAutofit/>
          </a:bodyPr>
          <a:lstStyle/>
          <a:p>
            <a:r>
              <a:rPr lang="en-US" sz="2400" dirty="0"/>
              <a:t>Leverage RMP experience and inform region wide understanding</a:t>
            </a:r>
          </a:p>
          <a:p>
            <a:r>
              <a:rPr lang="en-US" sz="2400" dirty="0"/>
              <a:t>(Nearly) all effluent goes to the Bay </a:t>
            </a:r>
          </a:p>
          <a:p>
            <a:r>
              <a:rPr lang="en-US" sz="2400" dirty="0"/>
              <a:t>Develop study design that is efficient and informs management actions</a:t>
            </a:r>
          </a:p>
          <a:p>
            <a:pPr lvl="1"/>
            <a:r>
              <a:rPr lang="en-US" sz="2000" dirty="0"/>
              <a:t>Study design</a:t>
            </a:r>
          </a:p>
          <a:p>
            <a:pPr lvl="1"/>
            <a:r>
              <a:rPr lang="en-US" sz="2000" dirty="0"/>
              <a:t>QA/QC sample collection</a:t>
            </a:r>
          </a:p>
          <a:p>
            <a:pPr lvl="1"/>
            <a:r>
              <a:rPr lang="en-US" sz="2000" dirty="0"/>
              <a:t>Coordination with laboratory</a:t>
            </a:r>
          </a:p>
          <a:p>
            <a:pPr lvl="1"/>
            <a:r>
              <a:rPr lang="en-US" sz="2000" dirty="0"/>
              <a:t>Data QA</a:t>
            </a:r>
          </a:p>
          <a:p>
            <a:pPr lvl="1"/>
            <a:r>
              <a:rPr lang="en-US" sz="2000" dirty="0"/>
              <a:t>Data interpretation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28" y="1758043"/>
            <a:ext cx="4673087" cy="4496903"/>
          </a:xfrm>
          <a:prstGeom prst="rect">
            <a:avLst/>
          </a:prstGeom>
        </p:spPr>
      </p:pic>
    </p:spTree>
    <p:extLst>
      <p:ext uri="{BB962C8B-B14F-4D97-AF65-F5344CB8AC3E}">
        <p14:creationId xmlns:p14="http://schemas.microsoft.com/office/powerpoint/2010/main" val="18574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Google Shape;90;p19"/>
          <p:cNvSpPr txBox="1">
            <a:spLocks noGrp="1"/>
          </p:cNvSpPr>
          <p:nvPr>
            <p:ph type="title" idx="4294967295"/>
          </p:nvPr>
        </p:nvSpPr>
        <p:spPr>
          <a:xfrm>
            <a:off x="420624" y="365760"/>
            <a:ext cx="10972800" cy="1143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D88E04"/>
              </a:buClr>
              <a:buSzPts val="3600"/>
            </a:pPr>
            <a:r>
              <a:rPr lang="en" sz="4000" dirty="0"/>
              <a:t>Why is the R2/RMP study important?</a:t>
            </a:r>
            <a:endParaRPr sz="4000" dirty="0"/>
          </a:p>
        </p:txBody>
      </p:sp>
      <p:sp>
        <p:nvSpPr>
          <p:cNvPr id="91" name="Google Shape;91;p19"/>
          <p:cNvSpPr txBox="1">
            <a:spLocks noGrp="1"/>
          </p:cNvSpPr>
          <p:nvPr>
            <p:ph type="body" idx="4294967295"/>
          </p:nvPr>
        </p:nvSpPr>
        <p:spPr>
          <a:xfrm>
            <a:off x="609600" y="1600200"/>
            <a:ext cx="5994400" cy="4526000"/>
          </a:xfrm>
          <a:prstGeom prst="rect">
            <a:avLst/>
          </a:prstGeom>
          <a:noFill/>
          <a:ln>
            <a:noFill/>
          </a:ln>
        </p:spPr>
        <p:txBody>
          <a:bodyPr spcFirstLastPara="1" vert="horz" wrap="square" lIns="121900" tIns="60933" rIns="121900" bIns="60933" rtlCol="0" anchor="t" anchorCtr="0">
            <a:noAutofit/>
          </a:bodyPr>
          <a:lstStyle/>
          <a:p>
            <a:pPr marL="457189" indent="-355591">
              <a:spcBef>
                <a:spcPts val="0"/>
              </a:spcBef>
              <a:buClr>
                <a:schemeClr val="dk2"/>
              </a:buClr>
              <a:buSzPts val="2000"/>
              <a:buChar char="●"/>
            </a:pPr>
            <a:r>
              <a:rPr lang="en" sz="2400" dirty="0"/>
              <a:t>POTWs are PFAS receivers, not PFAS sources</a:t>
            </a:r>
            <a:endParaRPr sz="2400" dirty="0"/>
          </a:p>
          <a:p>
            <a:pPr marL="457189" indent="-355591">
              <a:spcBef>
                <a:spcPts val="1333"/>
              </a:spcBef>
              <a:buClr>
                <a:schemeClr val="dk2"/>
              </a:buClr>
              <a:buSzPts val="2000"/>
              <a:buChar char="●"/>
            </a:pPr>
            <a:r>
              <a:rPr lang="en" sz="2400" dirty="0"/>
              <a:t>POTWs have limited ability to control PFAS sources or destroy PFAS</a:t>
            </a:r>
            <a:endParaRPr sz="2400" dirty="0"/>
          </a:p>
          <a:p>
            <a:pPr marL="457189" indent="-355591">
              <a:spcBef>
                <a:spcPts val="1333"/>
              </a:spcBef>
              <a:buClr>
                <a:schemeClr val="dk2"/>
              </a:buClr>
              <a:buSzPts val="2000"/>
              <a:buChar char="●"/>
            </a:pPr>
            <a:r>
              <a:rPr lang="en" sz="2400" dirty="0"/>
              <a:t>We can use this study to better understand the sources, transport, and fate of PFAS to best target management actions and source control efforts</a:t>
            </a:r>
            <a:endParaRPr sz="2400" dirty="0"/>
          </a:p>
          <a:p>
            <a:pPr marL="457189" indent="-186262">
              <a:spcBef>
                <a:spcPts val="0"/>
              </a:spcBef>
              <a:buClr>
                <a:srgbClr val="07597E"/>
              </a:buClr>
              <a:buSzPts val="3200"/>
              <a:buNone/>
            </a:pPr>
            <a:endParaRPr sz="2267" dirty="0"/>
          </a:p>
          <a:p>
            <a:pPr marL="457189" indent="-186262">
              <a:spcBef>
                <a:spcPts val="0"/>
              </a:spcBef>
              <a:buClr>
                <a:srgbClr val="07597E"/>
              </a:buClr>
              <a:buSzPts val="3200"/>
              <a:buNone/>
            </a:pPr>
            <a:endParaRPr sz="2267" dirty="0"/>
          </a:p>
          <a:p>
            <a:pPr marL="457189" indent="-186262">
              <a:spcBef>
                <a:spcPts val="0"/>
              </a:spcBef>
              <a:spcAft>
                <a:spcPts val="1600"/>
              </a:spcAft>
              <a:buClr>
                <a:srgbClr val="07597E"/>
              </a:buClr>
              <a:buSzPts val="3200"/>
              <a:buNone/>
            </a:pPr>
            <a:endParaRPr sz="2267" dirty="0"/>
          </a:p>
        </p:txBody>
      </p:sp>
      <p:pic>
        <p:nvPicPr>
          <p:cNvPr id="92" name="Google Shape;92;p19"/>
          <p:cNvPicPr preferRelativeResize="0"/>
          <p:nvPr/>
        </p:nvPicPr>
        <p:blipFill rotWithShape="1">
          <a:blip r:embed="rId3">
            <a:alphaModFix/>
          </a:blip>
          <a:srcRect/>
          <a:stretch/>
        </p:blipFill>
        <p:spPr>
          <a:xfrm>
            <a:off x="6661349" y="1725169"/>
            <a:ext cx="3724657" cy="3407663"/>
          </a:xfrm>
          <a:prstGeom prst="rect">
            <a:avLst/>
          </a:prstGeom>
          <a:noFill/>
          <a:ln>
            <a:noFill/>
          </a:ln>
        </p:spPr>
      </p:pic>
      <p:sp>
        <p:nvSpPr>
          <p:cNvPr id="93" name="Google Shape;93;p19"/>
          <p:cNvSpPr txBox="1"/>
          <p:nvPr/>
        </p:nvSpPr>
        <p:spPr>
          <a:xfrm>
            <a:off x="6662492" y="5132832"/>
            <a:ext cx="2618400" cy="492388"/>
          </a:xfrm>
          <a:prstGeom prst="rect">
            <a:avLst/>
          </a:prstGeom>
          <a:noFill/>
          <a:ln>
            <a:noFill/>
          </a:ln>
        </p:spPr>
        <p:txBody>
          <a:bodyPr spcFirstLastPara="1" wrap="square" lIns="121900" tIns="60933" rIns="121900" bIns="60933" anchor="t" anchorCtr="0">
            <a:spAutoFit/>
          </a:bodyPr>
          <a:lstStyle/>
          <a:p>
            <a:r>
              <a:rPr lang="en" sz="2400">
                <a:solidFill>
                  <a:schemeClr val="dk2"/>
                </a:solidFill>
                <a:latin typeface="Calibri"/>
                <a:ea typeface="Calibri"/>
                <a:cs typeface="Calibri"/>
                <a:sym typeface="Calibri"/>
              </a:rPr>
              <a:t>Image credit: CASA</a:t>
            </a:r>
            <a:endParaRPr sz="1333" dirty="0">
              <a:solidFill>
                <a:schemeClr val="dk2"/>
              </a:solidFill>
            </a:endParaRPr>
          </a:p>
        </p:txBody>
      </p:sp>
      <p:sp>
        <p:nvSpPr>
          <p:cNvPr id="94" name="Google Shape;94;p1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11</a:t>
            </a:fld>
            <a:endParaRPr dirty="0"/>
          </a:p>
        </p:txBody>
      </p:sp>
    </p:spTree>
    <p:extLst>
      <p:ext uri="{BB962C8B-B14F-4D97-AF65-F5344CB8AC3E}">
        <p14:creationId xmlns:p14="http://schemas.microsoft.com/office/powerpoint/2010/main" val="302466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F1FB-439B-5941-A064-97A486086B75}"/>
              </a:ext>
            </a:extLst>
          </p:cNvPr>
          <p:cNvSpPr>
            <a:spLocks noGrp="1"/>
          </p:cNvSpPr>
          <p:nvPr>
            <p:ph type="title"/>
          </p:nvPr>
        </p:nvSpPr>
        <p:spPr>
          <a:xfrm>
            <a:off x="420624" y="365760"/>
            <a:ext cx="10306520" cy="1325563"/>
          </a:xfrm>
        </p:spPr>
        <p:txBody>
          <a:bodyPr>
            <a:normAutofit/>
          </a:bodyPr>
          <a:lstStyle/>
          <a:p>
            <a:r>
              <a:rPr lang="en-US" sz="4000" b="1" dirty="0"/>
              <a:t>Project Overview </a:t>
            </a:r>
            <a:endParaRPr lang="en-US" sz="4000" dirty="0"/>
          </a:p>
        </p:txBody>
      </p:sp>
      <p:sp>
        <p:nvSpPr>
          <p:cNvPr id="3" name="Content Placeholder 2">
            <a:extLst>
              <a:ext uri="{FF2B5EF4-FFF2-40B4-BE49-F238E27FC236}">
                <a16:creationId xmlns:a16="http://schemas.microsoft.com/office/drawing/2014/main" id="{4A1467DB-F047-FE4F-9752-5D98ABA35394}"/>
              </a:ext>
            </a:extLst>
          </p:cNvPr>
          <p:cNvSpPr>
            <a:spLocks noGrp="1"/>
          </p:cNvSpPr>
          <p:nvPr>
            <p:ph idx="1"/>
          </p:nvPr>
        </p:nvSpPr>
        <p:spPr>
          <a:xfrm>
            <a:off x="817756" y="2432613"/>
            <a:ext cx="5033668" cy="2459104"/>
          </a:xfrm>
        </p:spPr>
        <p:txBody>
          <a:bodyPr>
            <a:normAutofit/>
          </a:bodyPr>
          <a:lstStyle/>
          <a:p>
            <a:pPr marL="0" lvl="0" indent="0">
              <a:lnSpc>
                <a:spcPct val="120000"/>
              </a:lnSpc>
              <a:spcBef>
                <a:spcPts val="0"/>
              </a:spcBef>
              <a:buClr>
                <a:srgbClr val="07597E"/>
              </a:buClr>
              <a:buSzPts val="3200"/>
              <a:buNone/>
            </a:pPr>
            <a:r>
              <a:rPr lang="en" sz="2400" dirty="0"/>
              <a:t>S</a:t>
            </a:r>
            <a:r>
              <a:rPr lang="en-US" sz="2400" dirty="0"/>
              <a:t>t</a:t>
            </a:r>
            <a:r>
              <a:rPr lang="en" sz="2400" dirty="0"/>
              <a:t>udy design based on Statewide Investigation Order</a:t>
            </a:r>
          </a:p>
          <a:p>
            <a:pPr>
              <a:lnSpc>
                <a:spcPct val="120000"/>
              </a:lnSpc>
              <a:spcBef>
                <a:spcPts val="0"/>
              </a:spcBef>
              <a:buClr>
                <a:srgbClr val="07597E"/>
              </a:buClr>
              <a:buSzPts val="3200"/>
            </a:pPr>
            <a:r>
              <a:rPr lang="en" sz="2000" dirty="0"/>
              <a:t>Monitor representative subset of facilities in Q4 2020</a:t>
            </a:r>
          </a:p>
          <a:p>
            <a:pPr>
              <a:lnSpc>
                <a:spcPct val="120000"/>
              </a:lnSpc>
              <a:spcBef>
                <a:spcPts val="0"/>
              </a:spcBef>
              <a:buClr>
                <a:srgbClr val="07597E"/>
              </a:buClr>
              <a:buSzPts val="3200"/>
            </a:pPr>
            <a:r>
              <a:rPr lang="en" sz="2000" dirty="0"/>
              <a:t>Include additional analytes and analytical methods</a:t>
            </a:r>
          </a:p>
        </p:txBody>
      </p:sp>
      <p:sp>
        <p:nvSpPr>
          <p:cNvPr id="19" name="Content Placeholder 2">
            <a:extLst>
              <a:ext uri="{FF2B5EF4-FFF2-40B4-BE49-F238E27FC236}">
                <a16:creationId xmlns:a16="http://schemas.microsoft.com/office/drawing/2014/main" id="{8AC95375-BC7F-0B4A-A139-AD27B4FE3502}"/>
              </a:ext>
            </a:extLst>
          </p:cNvPr>
          <p:cNvSpPr txBox="1">
            <a:spLocks/>
          </p:cNvSpPr>
          <p:nvPr/>
        </p:nvSpPr>
        <p:spPr>
          <a:xfrm>
            <a:off x="1180647" y="1795969"/>
            <a:ext cx="4043832" cy="468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Arial" panose="020B0604020202020204" pitchFamily="34" charset="0"/>
                <a:cs typeface="Arial" panose="020B0604020202020204" pitchFamily="34" charset="0"/>
              </a:rPr>
              <a:t>Phase 1</a:t>
            </a:r>
          </a:p>
        </p:txBody>
      </p:sp>
      <p:sp>
        <p:nvSpPr>
          <p:cNvPr id="20" name="Content Placeholder 2">
            <a:extLst>
              <a:ext uri="{FF2B5EF4-FFF2-40B4-BE49-F238E27FC236}">
                <a16:creationId xmlns:a16="http://schemas.microsoft.com/office/drawing/2014/main" id="{5597FDB2-E31B-9E4B-9EB0-53E1900FC02E}"/>
              </a:ext>
            </a:extLst>
          </p:cNvPr>
          <p:cNvSpPr txBox="1">
            <a:spLocks/>
          </p:cNvSpPr>
          <p:nvPr/>
        </p:nvSpPr>
        <p:spPr>
          <a:xfrm>
            <a:off x="6619136" y="1785382"/>
            <a:ext cx="4043832" cy="468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Arial" panose="020B0604020202020204" pitchFamily="34" charset="0"/>
                <a:cs typeface="Arial" panose="020B0604020202020204" pitchFamily="34" charset="0"/>
              </a:rPr>
              <a:t>Phase 2</a:t>
            </a:r>
          </a:p>
        </p:txBody>
      </p:sp>
      <p:sp>
        <p:nvSpPr>
          <p:cNvPr id="26" name="Content Placeholder 2">
            <a:extLst>
              <a:ext uri="{FF2B5EF4-FFF2-40B4-BE49-F238E27FC236}">
                <a16:creationId xmlns:a16="http://schemas.microsoft.com/office/drawing/2014/main" id="{4A1467DB-F047-FE4F-9752-5D98ABA35394}"/>
              </a:ext>
            </a:extLst>
          </p:cNvPr>
          <p:cNvSpPr txBox="1">
            <a:spLocks/>
          </p:cNvSpPr>
          <p:nvPr/>
        </p:nvSpPr>
        <p:spPr>
          <a:xfrm>
            <a:off x="6841793" y="2415957"/>
            <a:ext cx="4822383" cy="2933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rgbClr val="07597E"/>
              </a:buClr>
              <a:buSzPts val="3200"/>
              <a:buFont typeface="Arial" panose="020B0604020202020204" pitchFamily="34" charset="0"/>
              <a:buNone/>
            </a:pPr>
            <a:r>
              <a:rPr lang="en" sz="2400" dirty="0">
                <a:latin typeface="Arial" panose="020B0604020202020204" pitchFamily="34" charset="0"/>
                <a:cs typeface="Arial" panose="020B0604020202020204" pitchFamily="34" charset="0"/>
              </a:rPr>
              <a:t>Design study based on Phase 1 results</a:t>
            </a:r>
          </a:p>
          <a:p>
            <a:pPr>
              <a:lnSpc>
                <a:spcPct val="120000"/>
              </a:lnSpc>
              <a:spcBef>
                <a:spcPts val="0"/>
              </a:spcBef>
              <a:buClr>
                <a:srgbClr val="07597E"/>
              </a:buClr>
              <a:buSzPts val="3200"/>
            </a:pPr>
            <a:r>
              <a:rPr lang="en-US" sz="2000" dirty="0">
                <a:latin typeface="Arial" panose="020B0604020202020204" pitchFamily="34" charset="0"/>
                <a:cs typeface="Arial" panose="020B0604020202020204" pitchFamily="34" charset="0"/>
              </a:rPr>
              <a:t>Conduct more in-depth investigations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5958" y="5916025"/>
            <a:ext cx="2040775" cy="814647"/>
          </a:xfrm>
          <a:prstGeom prst="rect">
            <a:avLst/>
          </a:prstGeom>
        </p:spPr>
      </p:pic>
      <p:sp>
        <p:nvSpPr>
          <p:cNvPr id="8" name="TextBox 7"/>
          <p:cNvSpPr txBox="1"/>
          <p:nvPr/>
        </p:nvSpPr>
        <p:spPr>
          <a:xfrm>
            <a:off x="8527770" y="3896335"/>
            <a:ext cx="1450427" cy="369332"/>
          </a:xfrm>
          <a:prstGeom prst="rect">
            <a:avLst/>
          </a:prstGeom>
          <a:noFill/>
        </p:spPr>
        <p:txBody>
          <a:bodyPr wrap="square" rtlCol="0">
            <a:spAutoFit/>
          </a:bodyPr>
          <a:lstStyle/>
          <a:p>
            <a:r>
              <a:rPr lang="en-US" i="1" dirty="0">
                <a:solidFill>
                  <a:srgbClr val="92D050"/>
                </a:solidFill>
                <a:latin typeface="Arial" panose="020B0604020202020204" pitchFamily="34" charset="0"/>
                <a:cs typeface="Arial" panose="020B0604020202020204" pitchFamily="34" charset="0"/>
              </a:rPr>
              <a:t>in progress</a:t>
            </a:r>
          </a:p>
        </p:txBody>
      </p:sp>
    </p:spTree>
    <p:extLst>
      <p:ext uri="{BB962C8B-B14F-4D97-AF65-F5344CB8AC3E}">
        <p14:creationId xmlns:p14="http://schemas.microsoft.com/office/powerpoint/2010/main" val="21674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AF4A-A144-F54B-8652-556869159279}"/>
              </a:ext>
            </a:extLst>
          </p:cNvPr>
          <p:cNvSpPr>
            <a:spLocks noGrp="1"/>
          </p:cNvSpPr>
          <p:nvPr>
            <p:ph type="title"/>
          </p:nvPr>
        </p:nvSpPr>
        <p:spPr/>
        <p:txBody>
          <a:bodyPr>
            <a:normAutofit/>
          </a:bodyPr>
          <a:lstStyle/>
          <a:p>
            <a:r>
              <a:rPr lang="en-US" sz="4000" b="1" dirty="0"/>
              <a:t>Phase 1 Study Design: Sampling and Analysis </a:t>
            </a:r>
            <a:endParaRPr lang="en-US" sz="4000" dirty="0"/>
          </a:p>
        </p:txBody>
      </p:sp>
      <p:sp>
        <p:nvSpPr>
          <p:cNvPr id="3" name="Content Placeholder 2">
            <a:extLst>
              <a:ext uri="{FF2B5EF4-FFF2-40B4-BE49-F238E27FC236}">
                <a16:creationId xmlns:a16="http://schemas.microsoft.com/office/drawing/2014/main" id="{BC5326F4-2B66-CD46-B37E-2BB98A9112EF}"/>
              </a:ext>
            </a:extLst>
          </p:cNvPr>
          <p:cNvSpPr>
            <a:spLocks noGrp="1"/>
          </p:cNvSpPr>
          <p:nvPr>
            <p:ph idx="1"/>
          </p:nvPr>
        </p:nvSpPr>
        <p:spPr>
          <a:xfrm>
            <a:off x="521331" y="1431234"/>
            <a:ext cx="7206722" cy="4291369"/>
          </a:xfrm>
        </p:spPr>
        <p:txBody>
          <a:bodyPr anchor="ctr">
            <a:normAutofit/>
          </a:bodyPr>
          <a:lstStyle/>
          <a:p>
            <a:pPr marL="0">
              <a:spcBef>
                <a:spcPts val="0"/>
              </a:spcBef>
            </a:pPr>
            <a:r>
              <a:rPr lang="en-US" sz="2400" dirty="0"/>
              <a:t>Monitor representative subset of facilities</a:t>
            </a:r>
          </a:p>
          <a:p>
            <a:pPr lvl="1"/>
            <a:r>
              <a:rPr lang="en-US" sz="2000" dirty="0"/>
              <a:t>Sample influent, effluent, biosolids at 15 facilities</a:t>
            </a:r>
          </a:p>
          <a:p>
            <a:pPr lvl="1"/>
            <a:r>
              <a:rPr lang="en-US" sz="2000" dirty="0"/>
              <a:t>Include diversity in size, service population, and treatment type</a:t>
            </a:r>
          </a:p>
          <a:p>
            <a:r>
              <a:rPr lang="en-US" sz="2400" dirty="0"/>
              <a:t>Apply Target PFAS method</a:t>
            </a:r>
          </a:p>
          <a:p>
            <a:pPr lvl="1"/>
            <a:r>
              <a:rPr lang="en-US" sz="2000" dirty="0"/>
              <a:t>40 PFAS compounds</a:t>
            </a:r>
          </a:p>
          <a:p>
            <a:pPr lvl="1"/>
            <a:r>
              <a:rPr lang="en-US" sz="2000" dirty="0"/>
              <a:t>Influent, effluent, </a:t>
            </a:r>
            <a:r>
              <a:rPr lang="en-US" sz="2000" dirty="0" err="1"/>
              <a:t>biosolids</a:t>
            </a:r>
            <a:r>
              <a:rPr lang="en-US" sz="2000" dirty="0"/>
              <a:t>, reverse osmosis concentrate </a:t>
            </a:r>
          </a:p>
          <a:p>
            <a:r>
              <a:rPr lang="en-US" sz="2400" dirty="0"/>
              <a:t>Apply Total Oxidizable Precursors (TOP) assay</a:t>
            </a:r>
          </a:p>
          <a:p>
            <a:pPr lvl="1"/>
            <a:r>
              <a:rPr lang="en-US" sz="2000" dirty="0"/>
              <a:t>Indirectly quantify PFAS precursors through oxidation of precursors to terminal PFAS</a:t>
            </a:r>
          </a:p>
          <a:p>
            <a:pPr lvl="1"/>
            <a:r>
              <a:rPr lang="en-US" sz="2000" dirty="0"/>
              <a:t>Influent, </a:t>
            </a:r>
            <a:r>
              <a:rPr lang="en-US" sz="2000" dirty="0" err="1"/>
              <a:t>biosolids</a:t>
            </a:r>
            <a:endParaRPr lang="en-US" sz="2000" dirty="0"/>
          </a:p>
        </p:txBody>
      </p:sp>
      <p:sp>
        <p:nvSpPr>
          <p:cNvPr id="5" name="Rectangle 4"/>
          <p:cNvSpPr/>
          <p:nvPr/>
        </p:nvSpPr>
        <p:spPr>
          <a:xfrm>
            <a:off x="10084009" y="4975986"/>
            <a:ext cx="1556425" cy="1314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0128" y="2849560"/>
            <a:ext cx="1049882" cy="76937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725" y="2206090"/>
            <a:ext cx="1993285" cy="42470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3267" y="3256087"/>
            <a:ext cx="1283937" cy="7257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488" y="5633141"/>
            <a:ext cx="900059" cy="90005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4029" y="4582211"/>
            <a:ext cx="2247900" cy="8191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7037" y="2849560"/>
            <a:ext cx="1160440" cy="116044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9902" y="5387576"/>
            <a:ext cx="1294938" cy="1238284"/>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8947" y="5475634"/>
            <a:ext cx="1215072" cy="121507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08524" y="4044269"/>
            <a:ext cx="1802194" cy="1200731"/>
          </a:xfrm>
          <a:prstGeom prst="rect">
            <a:avLst/>
          </a:prstGeom>
        </p:spPr>
      </p:pic>
      <p:pic>
        <p:nvPicPr>
          <p:cNvPr id="18" name="Picture 17"/>
          <p:cNvPicPr>
            <a:picLocks noChangeAspect="1"/>
          </p:cNvPicPr>
          <p:nvPr/>
        </p:nvPicPr>
        <p:blipFill rotWithShape="1">
          <a:blip r:embed="rId11"/>
          <a:srcRect l="11605" t="13455" r="7110" b="6499"/>
          <a:stretch/>
        </p:blipFill>
        <p:spPr>
          <a:xfrm>
            <a:off x="10487060" y="4017026"/>
            <a:ext cx="1517516" cy="564205"/>
          </a:xfrm>
          <a:prstGeom prst="rect">
            <a:avLst/>
          </a:prstGeom>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16979" y="5111408"/>
            <a:ext cx="2984365" cy="1790619"/>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73067" y="5886551"/>
            <a:ext cx="2275983" cy="575360"/>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37895" y="1250054"/>
            <a:ext cx="1258830" cy="1258830"/>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50701" y="2319579"/>
            <a:ext cx="1336182" cy="750489"/>
          </a:xfrm>
          <a:prstGeom prst="rect">
            <a:avLst/>
          </a:prstGeom>
        </p:spPr>
      </p:pic>
    </p:spTree>
    <p:extLst>
      <p:ext uri="{BB962C8B-B14F-4D97-AF65-F5344CB8AC3E}">
        <p14:creationId xmlns:p14="http://schemas.microsoft.com/office/powerpoint/2010/main" val="252068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p:nvPr/>
        </p:nvSpPr>
        <p:spPr>
          <a:xfrm>
            <a:off x="2844967" y="676100"/>
            <a:ext cx="6096000" cy="609600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28" name="Google Shape;128;p24"/>
          <p:cNvSpPr txBox="1">
            <a:spLocks noGrp="1"/>
          </p:cNvSpPr>
          <p:nvPr>
            <p:ph type="title"/>
          </p:nvPr>
        </p:nvSpPr>
        <p:spPr>
          <a:xfrm>
            <a:off x="359333" y="54853"/>
            <a:ext cx="11360800" cy="763600"/>
          </a:xfrm>
          <a:prstGeom prst="rect">
            <a:avLst/>
          </a:prstGeom>
        </p:spPr>
        <p:txBody>
          <a:bodyPr spcFirstLastPara="1" vert="horz" wrap="square" lIns="121900" tIns="121900" rIns="121900" bIns="121900" rtlCol="0" anchor="t" anchorCtr="0">
            <a:normAutofit/>
          </a:bodyPr>
          <a:lstStyle/>
          <a:p>
            <a:r>
              <a:rPr lang="en" sz="3600" dirty="0"/>
              <a:t>PFAS Analytical Methods</a:t>
            </a:r>
            <a:endParaRPr sz="3600" dirty="0"/>
          </a:p>
        </p:txBody>
      </p:sp>
      <p:sp>
        <p:nvSpPr>
          <p:cNvPr id="130" name="Google Shape;130;p24"/>
          <p:cNvSpPr/>
          <p:nvPr/>
        </p:nvSpPr>
        <p:spPr>
          <a:xfrm>
            <a:off x="3420133" y="1894100"/>
            <a:ext cx="4876800" cy="48780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31" name="Google Shape;131;p24"/>
          <p:cNvSpPr/>
          <p:nvPr/>
        </p:nvSpPr>
        <p:spPr>
          <a:xfrm>
            <a:off x="4799933" y="4577700"/>
            <a:ext cx="2194400" cy="21944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32" name="Google Shape;132;p24"/>
          <p:cNvSpPr/>
          <p:nvPr/>
        </p:nvSpPr>
        <p:spPr>
          <a:xfrm>
            <a:off x="5287533" y="5552900"/>
            <a:ext cx="1219200" cy="1219200"/>
          </a:xfrm>
          <a:prstGeom prst="ellipse">
            <a:avLst/>
          </a:prstGeom>
          <a:solidFill>
            <a:srgbClr val="6FA8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33" name="Google Shape;133;p24"/>
          <p:cNvSpPr txBox="1"/>
          <p:nvPr/>
        </p:nvSpPr>
        <p:spPr>
          <a:xfrm>
            <a:off x="4600233" y="2090001"/>
            <a:ext cx="2699600" cy="1354176"/>
          </a:xfrm>
          <a:prstGeom prst="rect">
            <a:avLst/>
          </a:prstGeom>
          <a:noFill/>
          <a:ln>
            <a:noFill/>
          </a:ln>
        </p:spPr>
        <p:txBody>
          <a:bodyPr spcFirstLastPara="1" wrap="square" lIns="121900" tIns="121900" rIns="121900" bIns="121900" anchor="t" anchorCtr="0">
            <a:spAutoFit/>
          </a:bodyPr>
          <a:lstStyle/>
          <a:p>
            <a:pPr algn="ctr"/>
            <a:r>
              <a:rPr lang="en" sz="2400" b="1"/>
              <a:t> TOP </a:t>
            </a:r>
            <a:endParaRPr sz="2400" b="1" dirty="0"/>
          </a:p>
          <a:p>
            <a:pPr algn="ctr"/>
            <a:r>
              <a:rPr lang="en" sz="2400" b="1"/>
              <a:t>(Total Oxidizable Precursors)</a:t>
            </a:r>
            <a:endParaRPr sz="2400" b="1" dirty="0"/>
          </a:p>
        </p:txBody>
      </p:sp>
      <p:sp>
        <p:nvSpPr>
          <p:cNvPr id="134" name="Google Shape;134;p24"/>
          <p:cNvSpPr txBox="1"/>
          <p:nvPr/>
        </p:nvSpPr>
        <p:spPr>
          <a:xfrm>
            <a:off x="4825367" y="4769301"/>
            <a:ext cx="2135200" cy="615513"/>
          </a:xfrm>
          <a:prstGeom prst="rect">
            <a:avLst/>
          </a:prstGeom>
          <a:noFill/>
          <a:ln>
            <a:noFill/>
          </a:ln>
        </p:spPr>
        <p:txBody>
          <a:bodyPr spcFirstLastPara="1" wrap="square" lIns="121900" tIns="121900" rIns="121900" bIns="121900" anchor="t" anchorCtr="0">
            <a:spAutoFit/>
          </a:bodyPr>
          <a:lstStyle/>
          <a:p>
            <a:pPr algn="ctr"/>
            <a:r>
              <a:rPr lang="en" sz="2400" b="1"/>
              <a:t>Target PFAS</a:t>
            </a:r>
            <a:endParaRPr sz="2400" b="1" dirty="0"/>
          </a:p>
        </p:txBody>
      </p:sp>
      <p:sp>
        <p:nvSpPr>
          <p:cNvPr id="135" name="Google Shape;135;p24"/>
          <p:cNvSpPr txBox="1"/>
          <p:nvPr/>
        </p:nvSpPr>
        <p:spPr>
          <a:xfrm>
            <a:off x="4825367" y="5843700"/>
            <a:ext cx="2135200" cy="533311"/>
          </a:xfrm>
          <a:prstGeom prst="rect">
            <a:avLst/>
          </a:prstGeom>
          <a:noFill/>
          <a:ln>
            <a:noFill/>
          </a:ln>
        </p:spPr>
        <p:txBody>
          <a:bodyPr spcFirstLastPara="1" wrap="square" lIns="121900" tIns="121900" rIns="121900" bIns="121900" anchor="t" anchorCtr="0">
            <a:spAutoFit/>
          </a:bodyPr>
          <a:lstStyle/>
          <a:p>
            <a:pPr algn="ctr"/>
            <a:r>
              <a:rPr lang="en" sz="933" dirty="0"/>
              <a:t>Perfluorocarboxylates </a:t>
            </a:r>
            <a:endParaRPr sz="933" dirty="0"/>
          </a:p>
          <a:p>
            <a:pPr algn="ctr"/>
            <a:r>
              <a:rPr lang="en" sz="933" dirty="0"/>
              <a:t>(e.g. PFOA)</a:t>
            </a:r>
            <a:endParaRPr sz="933" dirty="0"/>
          </a:p>
        </p:txBody>
      </p:sp>
      <p:sp>
        <p:nvSpPr>
          <p:cNvPr id="138" name="Google Shape;138;p24"/>
          <p:cNvSpPr txBox="1"/>
          <p:nvPr/>
        </p:nvSpPr>
        <p:spPr>
          <a:xfrm>
            <a:off x="4723767" y="777700"/>
            <a:ext cx="2135200" cy="615513"/>
          </a:xfrm>
          <a:prstGeom prst="rect">
            <a:avLst/>
          </a:prstGeom>
          <a:noFill/>
          <a:ln>
            <a:noFill/>
          </a:ln>
        </p:spPr>
        <p:txBody>
          <a:bodyPr spcFirstLastPara="1" wrap="square" lIns="121900" tIns="121900" rIns="121900" bIns="121900" anchor="t" anchorCtr="0">
            <a:spAutoFit/>
          </a:bodyPr>
          <a:lstStyle/>
          <a:p>
            <a:pPr algn="ctr"/>
            <a:r>
              <a:rPr lang="en" sz="2400"/>
              <a:t>PFAS</a:t>
            </a:r>
            <a:endParaRPr sz="2400" dirty="0"/>
          </a:p>
        </p:txBody>
      </p:sp>
      <p:pic>
        <p:nvPicPr>
          <p:cNvPr id="139" name="Google Shape;139;p24"/>
          <p:cNvPicPr preferRelativeResize="0"/>
          <p:nvPr/>
        </p:nvPicPr>
        <p:blipFill rotWithShape="1">
          <a:blip r:embed="rId3">
            <a:alphaModFix/>
          </a:blip>
          <a:srcRect r="73201" b="88163"/>
          <a:stretch/>
        </p:blipFill>
        <p:spPr>
          <a:xfrm>
            <a:off x="9142500" y="5738436"/>
            <a:ext cx="2519911" cy="821001"/>
          </a:xfrm>
          <a:prstGeom prst="rect">
            <a:avLst/>
          </a:prstGeom>
          <a:noFill/>
          <a:ln>
            <a:noFill/>
          </a:ln>
        </p:spPr>
      </p:pic>
      <p:sp>
        <p:nvSpPr>
          <p:cNvPr id="140" name="Google Shape;140;p2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14</a:t>
            </a:fld>
            <a:endParaRPr dirty="0"/>
          </a:p>
        </p:txBody>
      </p:sp>
      <p:cxnSp>
        <p:nvCxnSpPr>
          <p:cNvPr id="3" name="Straight Arrow Connector 2"/>
          <p:cNvCxnSpPr/>
          <p:nvPr/>
        </p:nvCxnSpPr>
        <p:spPr>
          <a:xfrm flipH="1">
            <a:off x="6188149" y="4859079"/>
            <a:ext cx="1111684" cy="1063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59;p2"/>
          <p:cNvSpPr txBox="1"/>
          <p:nvPr/>
        </p:nvSpPr>
        <p:spPr>
          <a:xfrm>
            <a:off x="9403133" y="4968165"/>
            <a:ext cx="1847963" cy="584735"/>
          </a:xfrm>
          <a:prstGeom prst="rect">
            <a:avLst/>
          </a:prstGeom>
          <a:noFill/>
          <a:ln>
            <a:noFill/>
          </a:ln>
        </p:spPr>
        <p:txBody>
          <a:bodyPr spcFirstLastPara="1" wrap="square" lIns="91425" tIns="45700" rIns="91425" bIns="45700" anchor="t" anchorCtr="0">
            <a:spAutoFit/>
          </a:bodyPr>
          <a:lstStyle/>
          <a:p>
            <a:pPr algn="ctr"/>
            <a:r>
              <a:rPr lang="en-US" sz="3200" b="1" dirty="0">
                <a:solidFill>
                  <a:schemeClr val="dk1"/>
                </a:solidFill>
                <a:latin typeface="Century Gothic"/>
                <a:ea typeface="Century Gothic"/>
                <a:cs typeface="Century Gothic"/>
                <a:sym typeface="Century Gothic"/>
              </a:rPr>
              <a:t>PFOA</a:t>
            </a:r>
            <a:endParaRPr sz="1050" dirty="0"/>
          </a:p>
        </p:txBody>
      </p:sp>
      <p:sp>
        <p:nvSpPr>
          <p:cNvPr id="15" name="Google Shape;65;p2"/>
          <p:cNvSpPr txBox="1"/>
          <p:nvPr/>
        </p:nvSpPr>
        <p:spPr>
          <a:xfrm>
            <a:off x="9446736" y="5508406"/>
            <a:ext cx="1849875" cy="261570"/>
          </a:xfrm>
          <a:prstGeom prst="rect">
            <a:avLst/>
          </a:prstGeom>
          <a:noFill/>
          <a:ln>
            <a:noFill/>
          </a:ln>
        </p:spPr>
        <p:txBody>
          <a:bodyPr spcFirstLastPara="1" wrap="square" lIns="91425" tIns="45700" rIns="91425" bIns="45700" anchor="t" anchorCtr="0">
            <a:spAutoFit/>
          </a:bodyPr>
          <a:lstStyle/>
          <a:p>
            <a:pPr algn="ctr"/>
            <a:r>
              <a:rPr lang="en-US" sz="1100" dirty="0">
                <a:solidFill>
                  <a:schemeClr val="dk1"/>
                </a:solidFill>
                <a:latin typeface="Arial"/>
                <a:ea typeface="Arial"/>
                <a:cs typeface="Arial"/>
                <a:sym typeface="Arial"/>
              </a:rPr>
              <a:t>Perfluorooctanoic acid</a:t>
            </a:r>
            <a:endParaRPr sz="1050" dirty="0"/>
          </a:p>
        </p:txBody>
      </p:sp>
      <p:cxnSp>
        <p:nvCxnSpPr>
          <p:cNvPr id="4" name="Straight Connector 3"/>
          <p:cNvCxnSpPr>
            <a:endCxn id="15" idx="1"/>
          </p:cNvCxnSpPr>
          <p:nvPr/>
        </p:nvCxnSpPr>
        <p:spPr>
          <a:xfrm flipV="1">
            <a:off x="6321287" y="5639191"/>
            <a:ext cx="3125449" cy="631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Google Shape;55;p2"/>
          <p:cNvPicPr preferRelativeResize="0">
            <a:picLocks noGrp="1"/>
          </p:cNvPicPr>
          <p:nvPr>
            <p:ph type="body" idx="4294967295"/>
          </p:nvPr>
        </p:nvPicPr>
        <p:blipFill rotWithShape="1">
          <a:blip r:embed="rId4">
            <a:alphaModFix/>
          </a:blip>
          <a:srcRect/>
          <a:stretch/>
        </p:blipFill>
        <p:spPr>
          <a:xfrm>
            <a:off x="10528697" y="1850857"/>
            <a:ext cx="1191436" cy="1110236"/>
          </a:xfrm>
          <a:prstGeom prst="rect">
            <a:avLst/>
          </a:prstGeom>
          <a:noFill/>
          <a:ln>
            <a:noFill/>
          </a:ln>
        </p:spPr>
      </p:pic>
      <p:pic>
        <p:nvPicPr>
          <p:cNvPr id="22" name="Google Shape;60;p2"/>
          <p:cNvPicPr preferRelativeResize="0"/>
          <p:nvPr/>
        </p:nvPicPr>
        <p:blipFill rotWithShape="1">
          <a:blip r:embed="rId5">
            <a:alphaModFix/>
          </a:blip>
          <a:srcRect/>
          <a:stretch/>
        </p:blipFill>
        <p:spPr>
          <a:xfrm>
            <a:off x="463154" y="3289676"/>
            <a:ext cx="1760677" cy="1011200"/>
          </a:xfrm>
          <a:prstGeom prst="rect">
            <a:avLst/>
          </a:prstGeom>
          <a:noFill/>
          <a:ln>
            <a:noFill/>
          </a:ln>
        </p:spPr>
      </p:pic>
      <p:pic>
        <p:nvPicPr>
          <p:cNvPr id="23" name="Google Shape;61;p2"/>
          <p:cNvPicPr preferRelativeResize="0"/>
          <p:nvPr/>
        </p:nvPicPr>
        <p:blipFill rotWithShape="1">
          <a:blip r:embed="rId6">
            <a:alphaModFix/>
          </a:blip>
          <a:srcRect/>
          <a:stretch/>
        </p:blipFill>
        <p:spPr>
          <a:xfrm>
            <a:off x="699116" y="5023085"/>
            <a:ext cx="1098366" cy="1353926"/>
          </a:xfrm>
          <a:prstGeom prst="rect">
            <a:avLst/>
          </a:prstGeom>
          <a:noFill/>
          <a:ln>
            <a:noFill/>
          </a:ln>
        </p:spPr>
      </p:pic>
      <p:pic>
        <p:nvPicPr>
          <p:cNvPr id="24" name="Google Shape;62;p2"/>
          <p:cNvPicPr preferRelativeResize="0"/>
          <p:nvPr/>
        </p:nvPicPr>
        <p:blipFill rotWithShape="1">
          <a:blip r:embed="rId7">
            <a:alphaModFix/>
          </a:blip>
          <a:srcRect/>
          <a:stretch/>
        </p:blipFill>
        <p:spPr>
          <a:xfrm>
            <a:off x="10327114" y="399728"/>
            <a:ext cx="1393019" cy="1351884"/>
          </a:xfrm>
          <a:prstGeom prst="rect">
            <a:avLst/>
          </a:prstGeom>
          <a:noFill/>
          <a:ln>
            <a:noFill/>
          </a:ln>
        </p:spPr>
      </p:pic>
      <p:pic>
        <p:nvPicPr>
          <p:cNvPr id="25" name="Google Shape;63;p2"/>
          <p:cNvPicPr preferRelativeResize="0"/>
          <p:nvPr/>
        </p:nvPicPr>
        <p:blipFill rotWithShape="1">
          <a:blip r:embed="rId8">
            <a:alphaModFix/>
          </a:blip>
          <a:srcRect l="34217" r="35051" b="4534"/>
          <a:stretch/>
        </p:blipFill>
        <p:spPr>
          <a:xfrm>
            <a:off x="10762658" y="3273479"/>
            <a:ext cx="718352" cy="1445466"/>
          </a:xfrm>
          <a:prstGeom prst="rect">
            <a:avLst/>
          </a:prstGeom>
          <a:noFill/>
          <a:ln>
            <a:noFill/>
          </a:ln>
        </p:spPr>
      </p:pic>
      <p:pic>
        <p:nvPicPr>
          <p:cNvPr id="26" name="Google Shape;64;p2"/>
          <p:cNvPicPr preferRelativeResize="0"/>
          <p:nvPr/>
        </p:nvPicPr>
        <p:blipFill rotWithShape="1">
          <a:blip r:embed="rId9">
            <a:alphaModFix/>
          </a:blip>
          <a:srcRect/>
          <a:stretch/>
        </p:blipFill>
        <p:spPr>
          <a:xfrm>
            <a:off x="431060" y="1033683"/>
            <a:ext cx="1720833" cy="1720833"/>
          </a:xfrm>
          <a:prstGeom prst="rect">
            <a:avLst/>
          </a:prstGeom>
          <a:noFill/>
          <a:ln>
            <a:noFill/>
          </a:ln>
        </p:spPr>
      </p:pic>
      <p:grpSp>
        <p:nvGrpSpPr>
          <p:cNvPr id="6" name="Group 5"/>
          <p:cNvGrpSpPr/>
          <p:nvPr/>
        </p:nvGrpSpPr>
        <p:grpSpPr>
          <a:xfrm>
            <a:off x="4799933" y="4890863"/>
            <a:ext cx="417155" cy="369669"/>
            <a:chOff x="8546739" y="777700"/>
            <a:chExt cx="417155" cy="369669"/>
          </a:xfrm>
        </p:grpSpPr>
        <p:sp>
          <p:nvSpPr>
            <p:cNvPr id="2" name="TextBox 1"/>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a:t>
              </a:r>
            </a:p>
          </p:txBody>
        </p:sp>
        <p:sp>
          <p:nvSpPr>
            <p:cNvPr id="5" name="Oval 4"/>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5284559" y="2157067"/>
            <a:ext cx="417155" cy="369669"/>
            <a:chOff x="8546739" y="777700"/>
            <a:chExt cx="417155" cy="369669"/>
          </a:xfrm>
        </p:grpSpPr>
        <p:sp>
          <p:nvSpPr>
            <p:cNvPr id="28" name="TextBox 27"/>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2</a:t>
              </a:r>
            </a:p>
          </p:txBody>
        </p:sp>
        <p:sp>
          <p:nvSpPr>
            <p:cNvPr id="29" name="Oval 28"/>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5406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8"/>
          <p:cNvPicPr preferRelativeResize="0"/>
          <p:nvPr/>
        </p:nvPicPr>
        <p:blipFill>
          <a:blip r:embed="rId3">
            <a:alphaModFix/>
          </a:blip>
          <a:stretch>
            <a:fillRect/>
          </a:stretch>
        </p:blipFill>
        <p:spPr>
          <a:xfrm>
            <a:off x="1" y="44999"/>
            <a:ext cx="9460900" cy="6858000"/>
          </a:xfrm>
          <a:prstGeom prst="rect">
            <a:avLst/>
          </a:prstGeom>
          <a:noFill/>
          <a:ln>
            <a:noFill/>
          </a:ln>
        </p:spPr>
      </p:pic>
      <p:cxnSp>
        <p:nvCxnSpPr>
          <p:cNvPr id="179" name="Google Shape;179;p28"/>
          <p:cNvCxnSpPr/>
          <p:nvPr/>
        </p:nvCxnSpPr>
        <p:spPr>
          <a:xfrm rot="10800000" flipH="1">
            <a:off x="1241367" y="3342084"/>
            <a:ext cx="7971200" cy="11200"/>
          </a:xfrm>
          <a:prstGeom prst="straightConnector1">
            <a:avLst/>
          </a:prstGeom>
          <a:noFill/>
          <a:ln w="28575" cap="flat" cmpd="sng">
            <a:solidFill>
              <a:srgbClr val="FF0000"/>
            </a:solidFill>
            <a:prstDash val="solid"/>
            <a:round/>
            <a:headEnd type="none" w="med" len="med"/>
            <a:tailEnd type="none" w="med" len="med"/>
          </a:ln>
        </p:spPr>
      </p:cxnSp>
      <p:sp>
        <p:nvSpPr>
          <p:cNvPr id="180" name="Google Shape;180;p28"/>
          <p:cNvSpPr txBox="1"/>
          <p:nvPr/>
        </p:nvSpPr>
        <p:spPr>
          <a:xfrm>
            <a:off x="5113838" y="2831515"/>
            <a:ext cx="2842860" cy="615513"/>
          </a:xfrm>
          <a:prstGeom prst="rect">
            <a:avLst/>
          </a:prstGeom>
          <a:noFill/>
          <a:ln>
            <a:noFill/>
          </a:ln>
        </p:spPr>
        <p:txBody>
          <a:bodyPr spcFirstLastPara="1" wrap="square" lIns="121900" tIns="121900" rIns="121900" bIns="121900" anchor="t" anchorCtr="0">
            <a:spAutoFit/>
          </a:bodyPr>
          <a:lstStyle/>
          <a:p>
            <a:r>
              <a:rPr lang="en" sz="2400" dirty="0">
                <a:solidFill>
                  <a:srgbClr val="FF0000"/>
                </a:solidFill>
              </a:rPr>
              <a:t>Median: 27 ng/L</a:t>
            </a:r>
            <a:endParaRPr sz="2400" dirty="0">
              <a:solidFill>
                <a:srgbClr val="FF0000"/>
              </a:solidFill>
            </a:endParaRPr>
          </a:p>
        </p:txBody>
      </p:sp>
      <p:sp>
        <p:nvSpPr>
          <p:cNvPr id="181" name="Google Shape;181;p28"/>
          <p:cNvSpPr txBox="1">
            <a:spLocks noGrp="1"/>
          </p:cNvSpPr>
          <p:nvPr>
            <p:ph type="body" idx="1"/>
          </p:nvPr>
        </p:nvSpPr>
        <p:spPr>
          <a:xfrm>
            <a:off x="9157383" y="3112733"/>
            <a:ext cx="3048000" cy="1648800"/>
          </a:xfrm>
          <a:prstGeom prst="rect">
            <a:avLst/>
          </a:prstGeom>
          <a:solidFill>
            <a:schemeClr val="lt1"/>
          </a:solidFill>
        </p:spPr>
        <p:txBody>
          <a:bodyPr spcFirstLastPara="1" vert="horz" wrap="square" lIns="121900" tIns="121900" rIns="121900" bIns="121900" rtlCol="0" anchor="t" anchorCtr="0">
            <a:normAutofit/>
          </a:bodyPr>
          <a:lstStyle/>
          <a:p>
            <a:pPr indent="-406390">
              <a:buSzPct val="100000"/>
            </a:pPr>
            <a:r>
              <a:rPr lang="en" sz="2000" dirty="0"/>
              <a:t>PFAS in municipal facilities generally comparable </a:t>
            </a:r>
            <a:endParaRPr sz="2000" dirty="0"/>
          </a:p>
        </p:txBody>
      </p:sp>
      <p:sp>
        <p:nvSpPr>
          <p:cNvPr id="192" name="Google Shape;192;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15</a:t>
            </a:fld>
            <a:endParaRPr dirty="0"/>
          </a:p>
        </p:txBody>
      </p:sp>
      <p:sp>
        <p:nvSpPr>
          <p:cNvPr id="23" name="Title 1">
            <a:extLst>
              <a:ext uri="{FF2B5EF4-FFF2-40B4-BE49-F238E27FC236}">
                <a16:creationId xmlns:a16="http://schemas.microsoft.com/office/drawing/2014/main" id="{B1A3AF4A-A144-F54B-8652-556869159279}"/>
              </a:ext>
            </a:extLst>
          </p:cNvPr>
          <p:cNvSpPr>
            <a:spLocks noGrp="1"/>
          </p:cNvSpPr>
          <p:nvPr>
            <p:ph type="title"/>
          </p:nvPr>
        </p:nvSpPr>
        <p:spPr>
          <a:xfrm>
            <a:off x="1138506" y="56285"/>
            <a:ext cx="9686693" cy="717296"/>
          </a:xfrm>
          <a:solidFill>
            <a:schemeClr val="bg1"/>
          </a:solidFill>
        </p:spPr>
        <p:txBody>
          <a:bodyPr>
            <a:noAutofit/>
          </a:bodyPr>
          <a:lstStyle/>
          <a:p>
            <a:r>
              <a:rPr lang="en-US" sz="3600" dirty="0"/>
              <a:t>Influent Concentration (Target method) </a:t>
            </a:r>
          </a:p>
        </p:txBody>
      </p:sp>
      <p:sp>
        <p:nvSpPr>
          <p:cNvPr id="24" name="Google Shape;174;p28"/>
          <p:cNvSpPr txBox="1">
            <a:spLocks/>
          </p:cNvSpPr>
          <p:nvPr/>
        </p:nvSpPr>
        <p:spPr>
          <a:xfrm>
            <a:off x="9227389" y="1108151"/>
            <a:ext cx="2435831" cy="981459"/>
          </a:xfrm>
          <a:prstGeom prst="rect">
            <a:avLst/>
          </a:prstGeom>
          <a:solidFill>
            <a:schemeClr val="lt1"/>
          </a:solidFill>
        </p:spPr>
        <p:txBody>
          <a:bodyPr spcFirstLastPara="1" vert="horz" wrap="square" lIns="0" tIns="91440" rIns="0" bIns="91440" rtlCol="0" anchor="t" anchorCtr="0">
            <a:normAutofit lnSpcReduction="10000"/>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indent="-406390">
              <a:buSzPct val="100000"/>
            </a:pPr>
            <a:r>
              <a:rPr lang="en-US" sz="2000" dirty="0"/>
              <a:t>No clear trend observed from industrial flows</a:t>
            </a:r>
          </a:p>
        </p:txBody>
      </p:sp>
      <p:cxnSp>
        <p:nvCxnSpPr>
          <p:cNvPr id="25" name="Google Shape;175;p28"/>
          <p:cNvCxnSpPr/>
          <p:nvPr/>
        </p:nvCxnSpPr>
        <p:spPr>
          <a:xfrm>
            <a:off x="1474167" y="1257133"/>
            <a:ext cx="7505600" cy="1"/>
          </a:xfrm>
          <a:prstGeom prst="straightConnector1">
            <a:avLst/>
          </a:prstGeom>
          <a:noFill/>
          <a:ln w="28575" cap="flat" cmpd="sng">
            <a:solidFill>
              <a:srgbClr val="9900FF"/>
            </a:solidFill>
            <a:prstDash val="solid"/>
            <a:round/>
            <a:headEnd type="none" w="med" len="med"/>
            <a:tailEnd type="triangle" w="med" len="med"/>
          </a:ln>
        </p:spPr>
      </p:cxnSp>
      <p:sp>
        <p:nvSpPr>
          <p:cNvPr id="26" name="Google Shape;177;p28"/>
          <p:cNvSpPr txBox="1"/>
          <p:nvPr/>
        </p:nvSpPr>
        <p:spPr>
          <a:xfrm>
            <a:off x="3678420" y="784305"/>
            <a:ext cx="4589094" cy="553957"/>
          </a:xfrm>
          <a:prstGeom prst="rect">
            <a:avLst/>
          </a:prstGeom>
          <a:noFill/>
          <a:ln>
            <a:noFill/>
          </a:ln>
        </p:spPr>
        <p:txBody>
          <a:bodyPr spcFirstLastPara="1" wrap="square" lIns="121900" tIns="121900" rIns="121900" bIns="121900" anchor="t" anchorCtr="0">
            <a:spAutoFit/>
          </a:bodyPr>
          <a:lstStyle/>
          <a:p>
            <a:r>
              <a:rPr lang="en" sz="2000" dirty="0">
                <a:solidFill>
                  <a:srgbClr val="9900FF"/>
                </a:solidFill>
              </a:rPr>
              <a:t>Decreasing industrial flows</a:t>
            </a:r>
            <a:endParaRPr sz="2000" dirty="0">
              <a:solidFill>
                <a:srgbClr val="9900FF"/>
              </a:solidFill>
            </a:endParaRPr>
          </a:p>
        </p:txBody>
      </p:sp>
      <p:sp>
        <p:nvSpPr>
          <p:cNvPr id="27" name="Google Shape;176;p28"/>
          <p:cNvSpPr txBox="1"/>
          <p:nvPr/>
        </p:nvSpPr>
        <p:spPr>
          <a:xfrm>
            <a:off x="1279203" y="1695272"/>
            <a:ext cx="655600" cy="471948"/>
          </a:xfrm>
          <a:prstGeom prst="rect">
            <a:avLst/>
          </a:prstGeom>
          <a:noFill/>
          <a:ln>
            <a:noFill/>
          </a:ln>
        </p:spPr>
        <p:txBody>
          <a:bodyPr spcFirstLastPara="1" wrap="square" lIns="121900" tIns="121900" rIns="121900" bIns="121900" anchor="t" anchorCtr="0">
            <a:spAutoFit/>
          </a:bodyPr>
          <a:lstStyle/>
          <a:p>
            <a:r>
              <a:rPr lang="en" sz="1467" dirty="0">
                <a:solidFill>
                  <a:srgbClr val="9900FF"/>
                </a:solidFill>
              </a:rPr>
              <a:t>25%</a:t>
            </a:r>
            <a:endParaRPr sz="1467" dirty="0">
              <a:solidFill>
                <a:srgbClr val="9900FF"/>
              </a:solidFill>
            </a:endParaRPr>
          </a:p>
        </p:txBody>
      </p:sp>
      <p:sp>
        <p:nvSpPr>
          <p:cNvPr id="28" name="Google Shape;178;p28"/>
          <p:cNvSpPr txBox="1"/>
          <p:nvPr/>
        </p:nvSpPr>
        <p:spPr>
          <a:xfrm>
            <a:off x="8702873" y="1948368"/>
            <a:ext cx="516000" cy="471948"/>
          </a:xfrm>
          <a:prstGeom prst="rect">
            <a:avLst/>
          </a:prstGeom>
          <a:noFill/>
          <a:ln>
            <a:noFill/>
          </a:ln>
        </p:spPr>
        <p:txBody>
          <a:bodyPr spcFirstLastPara="1" wrap="square" lIns="121900" tIns="121900" rIns="121900" bIns="121900" anchor="t" anchorCtr="0">
            <a:spAutoFit/>
          </a:bodyPr>
          <a:lstStyle/>
          <a:p>
            <a:r>
              <a:rPr lang="en" sz="1467" dirty="0">
                <a:solidFill>
                  <a:srgbClr val="9900FF"/>
                </a:solidFill>
              </a:rPr>
              <a:t>0%</a:t>
            </a:r>
            <a:endParaRPr sz="1467" dirty="0">
              <a:solidFill>
                <a:srgbClr val="9900FF"/>
              </a:solidFill>
            </a:endParaRPr>
          </a:p>
        </p:txBody>
      </p:sp>
      <p:sp>
        <p:nvSpPr>
          <p:cNvPr id="29" name="Google Shape;182;p28"/>
          <p:cNvSpPr txBox="1"/>
          <p:nvPr/>
        </p:nvSpPr>
        <p:spPr>
          <a:xfrm>
            <a:off x="1982175" y="1111702"/>
            <a:ext cx="655600" cy="471948"/>
          </a:xfrm>
          <a:prstGeom prst="rect">
            <a:avLst/>
          </a:prstGeom>
          <a:noFill/>
          <a:ln>
            <a:noFill/>
          </a:ln>
        </p:spPr>
        <p:txBody>
          <a:bodyPr spcFirstLastPara="1" wrap="square" lIns="121900" tIns="121900" rIns="121900" bIns="121900" anchor="t" anchorCtr="0">
            <a:spAutoFit/>
          </a:bodyPr>
          <a:lstStyle/>
          <a:p>
            <a:r>
              <a:rPr lang="en" sz="1467" dirty="0">
                <a:solidFill>
                  <a:srgbClr val="9900FF"/>
                </a:solidFill>
              </a:rPr>
              <a:t>25%</a:t>
            </a:r>
            <a:endParaRPr sz="1467" dirty="0">
              <a:solidFill>
                <a:srgbClr val="9900FF"/>
              </a:solidFill>
            </a:endParaRPr>
          </a:p>
        </p:txBody>
      </p:sp>
      <p:sp>
        <p:nvSpPr>
          <p:cNvPr id="30" name="Google Shape;183;p28"/>
          <p:cNvSpPr txBox="1"/>
          <p:nvPr/>
        </p:nvSpPr>
        <p:spPr>
          <a:xfrm>
            <a:off x="2632833" y="2561239"/>
            <a:ext cx="655600" cy="471948"/>
          </a:xfrm>
          <a:prstGeom prst="rect">
            <a:avLst/>
          </a:prstGeom>
          <a:noFill/>
          <a:ln>
            <a:noFill/>
          </a:ln>
        </p:spPr>
        <p:txBody>
          <a:bodyPr spcFirstLastPara="1" wrap="square" lIns="121900" tIns="121900" rIns="121900" bIns="121900" anchor="t" anchorCtr="0">
            <a:spAutoFit/>
          </a:bodyPr>
          <a:lstStyle/>
          <a:p>
            <a:r>
              <a:rPr lang="en" sz="1467" dirty="0">
                <a:solidFill>
                  <a:srgbClr val="9900FF"/>
                </a:solidFill>
              </a:rPr>
              <a:t>10%</a:t>
            </a:r>
            <a:endParaRPr sz="1467" dirty="0">
              <a:solidFill>
                <a:srgbClr val="9900FF"/>
              </a:solidFill>
            </a:endParaRPr>
          </a:p>
        </p:txBody>
      </p:sp>
      <p:sp>
        <p:nvSpPr>
          <p:cNvPr id="31" name="Google Shape;184;p28"/>
          <p:cNvSpPr txBox="1"/>
          <p:nvPr/>
        </p:nvSpPr>
        <p:spPr>
          <a:xfrm>
            <a:off x="3334000" y="2257872"/>
            <a:ext cx="516000" cy="471948"/>
          </a:xfrm>
          <a:prstGeom prst="rect">
            <a:avLst/>
          </a:prstGeom>
          <a:noFill/>
          <a:ln>
            <a:noFill/>
          </a:ln>
        </p:spPr>
        <p:txBody>
          <a:bodyPr spcFirstLastPara="1" wrap="square" lIns="121900" tIns="121900" rIns="121900" bIns="121900" anchor="t" anchorCtr="0">
            <a:spAutoFit/>
          </a:bodyPr>
          <a:lstStyle/>
          <a:p>
            <a:r>
              <a:rPr lang="en" sz="1467">
                <a:solidFill>
                  <a:srgbClr val="9900FF"/>
                </a:solidFill>
              </a:rPr>
              <a:t>6%</a:t>
            </a:r>
            <a:endParaRPr sz="1467" dirty="0">
              <a:solidFill>
                <a:srgbClr val="9900FF"/>
              </a:solidFill>
            </a:endParaRPr>
          </a:p>
        </p:txBody>
      </p:sp>
      <p:sp>
        <p:nvSpPr>
          <p:cNvPr id="32" name="Google Shape;185;p28"/>
          <p:cNvSpPr txBox="1"/>
          <p:nvPr/>
        </p:nvSpPr>
        <p:spPr>
          <a:xfrm>
            <a:off x="4008267" y="3887705"/>
            <a:ext cx="516000" cy="471948"/>
          </a:xfrm>
          <a:prstGeom prst="rect">
            <a:avLst/>
          </a:prstGeom>
          <a:noFill/>
          <a:ln>
            <a:noFill/>
          </a:ln>
        </p:spPr>
        <p:txBody>
          <a:bodyPr spcFirstLastPara="1" wrap="square" lIns="121900" tIns="121900" rIns="121900" bIns="121900" anchor="t" anchorCtr="0">
            <a:spAutoFit/>
          </a:bodyPr>
          <a:lstStyle/>
          <a:p>
            <a:r>
              <a:rPr lang="en" sz="1467" dirty="0">
                <a:solidFill>
                  <a:srgbClr val="9900FF"/>
                </a:solidFill>
              </a:rPr>
              <a:t>6%</a:t>
            </a:r>
            <a:endParaRPr sz="1467" dirty="0">
              <a:solidFill>
                <a:srgbClr val="9900FF"/>
              </a:solidFill>
            </a:endParaRPr>
          </a:p>
        </p:txBody>
      </p:sp>
      <p:sp>
        <p:nvSpPr>
          <p:cNvPr id="33" name="Google Shape;186;p28"/>
          <p:cNvSpPr txBox="1"/>
          <p:nvPr/>
        </p:nvSpPr>
        <p:spPr>
          <a:xfrm>
            <a:off x="4668266" y="2877156"/>
            <a:ext cx="516000" cy="471948"/>
          </a:xfrm>
          <a:prstGeom prst="rect">
            <a:avLst/>
          </a:prstGeom>
          <a:noFill/>
          <a:ln>
            <a:noFill/>
          </a:ln>
        </p:spPr>
        <p:txBody>
          <a:bodyPr spcFirstLastPara="1" wrap="square" lIns="121900" tIns="121900" rIns="121900" bIns="121900" anchor="t" anchorCtr="0">
            <a:spAutoFit/>
          </a:bodyPr>
          <a:lstStyle/>
          <a:p>
            <a:r>
              <a:rPr lang="en" sz="1467">
                <a:solidFill>
                  <a:srgbClr val="9900FF"/>
                </a:solidFill>
              </a:rPr>
              <a:t>6%</a:t>
            </a:r>
            <a:endParaRPr sz="1467" dirty="0">
              <a:solidFill>
                <a:srgbClr val="9900FF"/>
              </a:solidFill>
            </a:endParaRPr>
          </a:p>
        </p:txBody>
      </p:sp>
      <p:sp>
        <p:nvSpPr>
          <p:cNvPr id="34" name="Google Shape;187;p28"/>
          <p:cNvSpPr txBox="1"/>
          <p:nvPr/>
        </p:nvSpPr>
        <p:spPr>
          <a:xfrm>
            <a:off x="5359045" y="3705241"/>
            <a:ext cx="516000" cy="471948"/>
          </a:xfrm>
          <a:prstGeom prst="rect">
            <a:avLst/>
          </a:prstGeom>
          <a:noFill/>
          <a:ln>
            <a:noFill/>
          </a:ln>
        </p:spPr>
        <p:txBody>
          <a:bodyPr spcFirstLastPara="1" wrap="square" lIns="121900" tIns="121900" rIns="121900" bIns="121900" anchor="t" anchorCtr="0">
            <a:spAutoFit/>
          </a:bodyPr>
          <a:lstStyle/>
          <a:p>
            <a:r>
              <a:rPr lang="en" sz="1467">
                <a:solidFill>
                  <a:srgbClr val="9900FF"/>
                </a:solidFill>
              </a:rPr>
              <a:t>5%</a:t>
            </a:r>
            <a:endParaRPr sz="1467" dirty="0">
              <a:solidFill>
                <a:srgbClr val="9900FF"/>
              </a:solidFill>
            </a:endParaRPr>
          </a:p>
        </p:txBody>
      </p:sp>
      <p:sp>
        <p:nvSpPr>
          <p:cNvPr id="35" name="Google Shape;188;p28"/>
          <p:cNvSpPr txBox="1"/>
          <p:nvPr/>
        </p:nvSpPr>
        <p:spPr>
          <a:xfrm>
            <a:off x="6007584" y="3366972"/>
            <a:ext cx="516000" cy="471948"/>
          </a:xfrm>
          <a:prstGeom prst="rect">
            <a:avLst/>
          </a:prstGeom>
          <a:noFill/>
          <a:ln>
            <a:noFill/>
          </a:ln>
        </p:spPr>
        <p:txBody>
          <a:bodyPr spcFirstLastPara="1" wrap="square" lIns="121900" tIns="121900" rIns="121900" bIns="121900" anchor="t" anchorCtr="0">
            <a:spAutoFit/>
          </a:bodyPr>
          <a:lstStyle/>
          <a:p>
            <a:r>
              <a:rPr lang="en" sz="1467">
                <a:solidFill>
                  <a:srgbClr val="9900FF"/>
                </a:solidFill>
              </a:rPr>
              <a:t>4%</a:t>
            </a:r>
            <a:endParaRPr sz="1467" dirty="0">
              <a:solidFill>
                <a:srgbClr val="9900FF"/>
              </a:solidFill>
            </a:endParaRPr>
          </a:p>
        </p:txBody>
      </p:sp>
      <p:sp>
        <p:nvSpPr>
          <p:cNvPr id="36" name="Google Shape;189;p28"/>
          <p:cNvSpPr txBox="1"/>
          <p:nvPr/>
        </p:nvSpPr>
        <p:spPr>
          <a:xfrm>
            <a:off x="6684600" y="3453872"/>
            <a:ext cx="516000" cy="471948"/>
          </a:xfrm>
          <a:prstGeom prst="rect">
            <a:avLst/>
          </a:prstGeom>
          <a:noFill/>
          <a:ln>
            <a:noFill/>
          </a:ln>
        </p:spPr>
        <p:txBody>
          <a:bodyPr spcFirstLastPara="1" wrap="square" lIns="121900" tIns="121900" rIns="121900" bIns="121900" anchor="t" anchorCtr="0">
            <a:spAutoFit/>
          </a:bodyPr>
          <a:lstStyle/>
          <a:p>
            <a:r>
              <a:rPr lang="en" sz="1467" dirty="0">
                <a:solidFill>
                  <a:srgbClr val="9900FF"/>
                </a:solidFill>
              </a:rPr>
              <a:t>3%</a:t>
            </a:r>
            <a:endParaRPr sz="1467" dirty="0">
              <a:solidFill>
                <a:srgbClr val="9900FF"/>
              </a:solidFill>
            </a:endParaRPr>
          </a:p>
        </p:txBody>
      </p:sp>
      <p:sp>
        <p:nvSpPr>
          <p:cNvPr id="37" name="Google Shape;190;p28"/>
          <p:cNvSpPr txBox="1"/>
          <p:nvPr/>
        </p:nvSpPr>
        <p:spPr>
          <a:xfrm>
            <a:off x="7361584" y="3238000"/>
            <a:ext cx="516000" cy="471948"/>
          </a:xfrm>
          <a:prstGeom prst="rect">
            <a:avLst/>
          </a:prstGeom>
          <a:noFill/>
          <a:ln>
            <a:noFill/>
          </a:ln>
        </p:spPr>
        <p:txBody>
          <a:bodyPr spcFirstLastPara="1" wrap="square" lIns="121900" tIns="121900" rIns="121900" bIns="121900" anchor="t" anchorCtr="0">
            <a:spAutoFit/>
          </a:bodyPr>
          <a:lstStyle/>
          <a:p>
            <a:r>
              <a:rPr lang="en" sz="1467">
                <a:solidFill>
                  <a:srgbClr val="9900FF"/>
                </a:solidFill>
              </a:rPr>
              <a:t>2%</a:t>
            </a:r>
            <a:endParaRPr sz="1467" dirty="0">
              <a:solidFill>
                <a:srgbClr val="9900FF"/>
              </a:solidFill>
            </a:endParaRPr>
          </a:p>
        </p:txBody>
      </p:sp>
      <p:sp>
        <p:nvSpPr>
          <p:cNvPr id="38" name="Google Shape;191;p28"/>
          <p:cNvSpPr txBox="1"/>
          <p:nvPr/>
        </p:nvSpPr>
        <p:spPr>
          <a:xfrm>
            <a:off x="8022420" y="4033757"/>
            <a:ext cx="516000" cy="471948"/>
          </a:xfrm>
          <a:prstGeom prst="rect">
            <a:avLst/>
          </a:prstGeom>
          <a:noFill/>
          <a:ln>
            <a:noFill/>
          </a:ln>
        </p:spPr>
        <p:txBody>
          <a:bodyPr spcFirstLastPara="1" wrap="square" lIns="121900" tIns="121900" rIns="121900" bIns="121900" anchor="t" anchorCtr="0">
            <a:spAutoFit/>
          </a:bodyPr>
          <a:lstStyle/>
          <a:p>
            <a:r>
              <a:rPr lang="en" sz="1467">
                <a:solidFill>
                  <a:srgbClr val="9900FF"/>
                </a:solidFill>
              </a:rPr>
              <a:t>1%</a:t>
            </a:r>
            <a:endParaRPr sz="1467" dirty="0">
              <a:solidFill>
                <a:srgbClr val="9900FF"/>
              </a:solidFill>
            </a:endParaRPr>
          </a:p>
        </p:txBody>
      </p:sp>
    </p:spTree>
    <p:extLst>
      <p:ext uri="{BB962C8B-B14F-4D97-AF65-F5344CB8AC3E}">
        <p14:creationId xmlns:p14="http://schemas.microsoft.com/office/powerpoint/2010/main" val="57749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1" name="Google Shape;181;p28"/>
          <p:cNvSpPr txBox="1">
            <a:spLocks/>
          </p:cNvSpPr>
          <p:nvPr/>
        </p:nvSpPr>
        <p:spPr>
          <a:xfrm>
            <a:off x="9135145" y="1694932"/>
            <a:ext cx="3009744" cy="2240735"/>
          </a:xfrm>
          <a:prstGeom prst="rect">
            <a:avLst/>
          </a:prstGeom>
          <a:solidFill>
            <a:schemeClr val="lt1"/>
          </a:solidFill>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indent="-406390">
              <a:buSzPct val="100000"/>
            </a:pPr>
            <a:r>
              <a:rPr lang="en-US" sz="2000" dirty="0"/>
              <a:t>PFAS in municipal facilities generally comparable</a:t>
            </a:r>
          </a:p>
          <a:p>
            <a:pPr marL="203195" indent="0">
              <a:buSzPts val="1200"/>
              <a:buNone/>
            </a:pPr>
            <a:endParaRPr lang="en-US" sz="2000" dirty="0"/>
          </a:p>
          <a:p>
            <a:pPr indent="-406390">
              <a:buSzPct val="100000"/>
            </a:pPr>
            <a:r>
              <a:rPr lang="en-US" sz="2000" dirty="0"/>
              <a:t>TOP results indicate significant presence of precursors</a:t>
            </a:r>
          </a:p>
        </p:txBody>
      </p:sp>
      <p:sp>
        <p:nvSpPr>
          <p:cNvPr id="206" name="Google Shape;206;p30"/>
          <p:cNvSpPr txBox="1">
            <a:spLocks noGrp="1"/>
          </p:cNvSpPr>
          <p:nvPr>
            <p:ph type="body" idx="1"/>
          </p:nvPr>
        </p:nvSpPr>
        <p:spPr>
          <a:xfrm>
            <a:off x="8698067" y="4302967"/>
            <a:ext cx="3218000" cy="1132800"/>
          </a:xfrm>
          <a:prstGeom prst="rect">
            <a:avLst/>
          </a:prstGeom>
          <a:solidFill>
            <a:srgbClr val="FFFFFF"/>
          </a:solidFill>
          <a:ln w="9525" cap="flat" cmpd="sng">
            <a:solidFill>
              <a:schemeClr val="lt1"/>
            </a:solidFill>
            <a:prstDash val="solid"/>
            <a:round/>
            <a:headEnd type="none" w="sm" len="sm"/>
            <a:tailEnd type="none" w="sm" len="sm"/>
          </a:ln>
        </p:spPr>
        <p:txBody>
          <a:bodyPr spcFirstLastPara="1" vert="horz" wrap="square" lIns="121900" tIns="121900" rIns="121900" bIns="121900" rtlCol="0" anchor="t" anchorCtr="0">
            <a:normAutofit/>
          </a:bodyPr>
          <a:lstStyle/>
          <a:p>
            <a:pPr indent="0">
              <a:spcAft>
                <a:spcPts val="1600"/>
              </a:spcAft>
              <a:buNone/>
            </a:pPr>
            <a:r>
              <a:rPr lang="en" sz="1600" dirty="0">
                <a:solidFill>
                  <a:srgbClr val="38761D"/>
                </a:solidFill>
              </a:rPr>
              <a:t>Influent Target Analysis Median = 27 ng/L </a:t>
            </a:r>
            <a:endParaRPr sz="1600" dirty="0">
              <a:solidFill>
                <a:srgbClr val="38761D"/>
              </a:solidFill>
            </a:endParaRPr>
          </a:p>
        </p:txBody>
      </p:sp>
      <p:pic>
        <p:nvPicPr>
          <p:cNvPr id="207" name="Google Shape;207;p30"/>
          <p:cNvPicPr preferRelativeResize="0"/>
          <p:nvPr/>
        </p:nvPicPr>
        <p:blipFill rotWithShape="1">
          <a:blip r:embed="rId3">
            <a:alphaModFix/>
          </a:blip>
          <a:srcRect t="8062"/>
          <a:stretch/>
        </p:blipFill>
        <p:spPr>
          <a:xfrm>
            <a:off x="-21333" y="1703000"/>
            <a:ext cx="9385300" cy="5102433"/>
          </a:xfrm>
          <a:prstGeom prst="rect">
            <a:avLst/>
          </a:prstGeom>
          <a:noFill/>
          <a:ln>
            <a:noFill/>
          </a:ln>
        </p:spPr>
      </p:pic>
      <p:sp>
        <p:nvSpPr>
          <p:cNvPr id="208" name="Google Shape;208;p30"/>
          <p:cNvSpPr txBox="1">
            <a:spLocks noGrp="1"/>
          </p:cNvSpPr>
          <p:nvPr>
            <p:ph type="title"/>
          </p:nvPr>
        </p:nvSpPr>
        <p:spPr>
          <a:xfrm>
            <a:off x="415600" y="365760"/>
            <a:ext cx="11247600" cy="1132800"/>
          </a:xfrm>
          <a:prstGeom prst="rect">
            <a:avLst/>
          </a:prstGeom>
        </p:spPr>
        <p:txBody>
          <a:bodyPr spcFirstLastPara="1" vert="horz" wrap="square" lIns="121900" tIns="121900" rIns="121900" bIns="121900" rtlCol="0" anchor="t" anchorCtr="0">
            <a:normAutofit/>
          </a:bodyPr>
          <a:lstStyle/>
          <a:p>
            <a:r>
              <a:rPr lang="en" dirty="0"/>
              <a:t>Influent </a:t>
            </a:r>
            <a:r>
              <a:rPr lang="en" sz="4000" dirty="0"/>
              <a:t>Concentration</a:t>
            </a:r>
            <a:r>
              <a:rPr lang="en" dirty="0"/>
              <a:t> (TOP method)</a:t>
            </a:r>
            <a:endParaRPr dirty="0"/>
          </a:p>
        </p:txBody>
      </p:sp>
      <p:cxnSp>
        <p:nvCxnSpPr>
          <p:cNvPr id="209" name="Google Shape;209;p30"/>
          <p:cNvCxnSpPr/>
          <p:nvPr/>
        </p:nvCxnSpPr>
        <p:spPr>
          <a:xfrm rot="10800000" flipH="1">
            <a:off x="1177800" y="2806100"/>
            <a:ext cx="8194800" cy="18400"/>
          </a:xfrm>
          <a:prstGeom prst="straightConnector1">
            <a:avLst/>
          </a:prstGeom>
          <a:noFill/>
          <a:ln w="28575" cap="flat" cmpd="sng">
            <a:solidFill>
              <a:srgbClr val="FF0000"/>
            </a:solidFill>
            <a:prstDash val="solid"/>
            <a:round/>
            <a:headEnd type="none" w="med" len="med"/>
            <a:tailEnd type="none" w="med" len="med"/>
          </a:ln>
        </p:spPr>
      </p:cxnSp>
      <p:sp>
        <p:nvSpPr>
          <p:cNvPr id="210" name="Google Shape;210;p30"/>
          <p:cNvSpPr txBox="1"/>
          <p:nvPr/>
        </p:nvSpPr>
        <p:spPr>
          <a:xfrm>
            <a:off x="2490433" y="2129660"/>
            <a:ext cx="2847284" cy="615513"/>
          </a:xfrm>
          <a:prstGeom prst="rect">
            <a:avLst/>
          </a:prstGeom>
          <a:noFill/>
          <a:ln>
            <a:noFill/>
          </a:ln>
        </p:spPr>
        <p:txBody>
          <a:bodyPr spcFirstLastPara="1" wrap="square" lIns="121900" tIns="121900" rIns="121900" bIns="121900" anchor="t" anchorCtr="0">
            <a:spAutoFit/>
          </a:bodyPr>
          <a:lstStyle/>
          <a:p>
            <a:r>
              <a:rPr lang="en" sz="2400" dirty="0">
                <a:solidFill>
                  <a:srgbClr val="FF0000"/>
                </a:solidFill>
              </a:rPr>
              <a:t>Median = 231 ng/L</a:t>
            </a:r>
            <a:endParaRPr sz="2400" dirty="0">
              <a:solidFill>
                <a:srgbClr val="FF0000"/>
              </a:solidFill>
            </a:endParaRPr>
          </a:p>
        </p:txBody>
      </p:sp>
      <p:cxnSp>
        <p:nvCxnSpPr>
          <p:cNvPr id="213" name="Google Shape;213;p30"/>
          <p:cNvCxnSpPr/>
          <p:nvPr/>
        </p:nvCxnSpPr>
        <p:spPr>
          <a:xfrm rot="10800000" flipH="1">
            <a:off x="1112767" y="4547933"/>
            <a:ext cx="8072400" cy="14400"/>
          </a:xfrm>
          <a:prstGeom prst="straightConnector1">
            <a:avLst/>
          </a:prstGeom>
          <a:noFill/>
          <a:ln w="28575" cap="flat" cmpd="sng">
            <a:solidFill>
              <a:srgbClr val="38761D"/>
            </a:solidFill>
            <a:prstDash val="dash"/>
            <a:round/>
            <a:headEnd type="none" w="med" len="med"/>
            <a:tailEnd type="none" w="med" len="med"/>
          </a:ln>
        </p:spPr>
      </p:cxnSp>
      <p:sp>
        <p:nvSpPr>
          <p:cNvPr id="214" name="Google Shape;214;p3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16</a:t>
            </a:fld>
            <a:endParaRPr dirty="0"/>
          </a:p>
        </p:txBody>
      </p:sp>
    </p:spTree>
    <p:extLst>
      <p:ext uri="{BB962C8B-B14F-4D97-AF65-F5344CB8AC3E}">
        <p14:creationId xmlns:p14="http://schemas.microsoft.com/office/powerpoint/2010/main" val="22829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1" name="Google Shape;221;p31"/>
          <p:cNvSpPr txBox="1">
            <a:spLocks noGrp="1"/>
          </p:cNvSpPr>
          <p:nvPr>
            <p:ph type="title"/>
          </p:nvPr>
        </p:nvSpPr>
        <p:spPr>
          <a:xfrm>
            <a:off x="415600" y="365760"/>
            <a:ext cx="11360800" cy="1062800"/>
          </a:xfrm>
          <a:prstGeom prst="rect">
            <a:avLst/>
          </a:prstGeom>
        </p:spPr>
        <p:txBody>
          <a:bodyPr spcFirstLastPara="1" vert="horz" wrap="square" lIns="121900" tIns="121900" rIns="121900" bIns="121900" rtlCol="0" anchor="t" anchorCtr="0">
            <a:normAutofit/>
          </a:bodyPr>
          <a:lstStyle/>
          <a:p>
            <a:r>
              <a:rPr lang="en" sz="4000" dirty="0"/>
              <a:t>Effluent Concentration (Target method)</a:t>
            </a:r>
            <a:endParaRPr sz="4000" dirty="0"/>
          </a:p>
        </p:txBody>
      </p:sp>
      <p:pic>
        <p:nvPicPr>
          <p:cNvPr id="222" name="Google Shape;222;p31"/>
          <p:cNvPicPr preferRelativeResize="0"/>
          <p:nvPr/>
        </p:nvPicPr>
        <p:blipFill rotWithShape="1">
          <a:blip r:embed="rId3">
            <a:alphaModFix/>
          </a:blip>
          <a:srcRect t="8450"/>
          <a:stretch/>
        </p:blipFill>
        <p:spPr>
          <a:xfrm>
            <a:off x="1" y="2120134"/>
            <a:ext cx="10322033" cy="3835933"/>
          </a:xfrm>
          <a:prstGeom prst="rect">
            <a:avLst/>
          </a:prstGeom>
          <a:noFill/>
          <a:ln>
            <a:noFill/>
          </a:ln>
        </p:spPr>
      </p:pic>
      <p:cxnSp>
        <p:nvCxnSpPr>
          <p:cNvPr id="223" name="Google Shape;223;p31"/>
          <p:cNvCxnSpPr/>
          <p:nvPr/>
        </p:nvCxnSpPr>
        <p:spPr>
          <a:xfrm rot="10800000" flipH="1">
            <a:off x="1063617" y="3418600"/>
            <a:ext cx="9026400" cy="19600"/>
          </a:xfrm>
          <a:prstGeom prst="straightConnector1">
            <a:avLst/>
          </a:prstGeom>
          <a:noFill/>
          <a:ln w="28575" cap="flat" cmpd="sng">
            <a:solidFill>
              <a:srgbClr val="FF0000"/>
            </a:solidFill>
            <a:prstDash val="solid"/>
            <a:round/>
            <a:headEnd type="none" w="med" len="med"/>
            <a:tailEnd type="none" w="med" len="med"/>
          </a:ln>
        </p:spPr>
      </p:cxnSp>
      <p:sp>
        <p:nvSpPr>
          <p:cNvPr id="224" name="Google Shape;224;p31"/>
          <p:cNvSpPr txBox="1"/>
          <p:nvPr/>
        </p:nvSpPr>
        <p:spPr>
          <a:xfrm>
            <a:off x="4664563" y="2916756"/>
            <a:ext cx="2862874" cy="615513"/>
          </a:xfrm>
          <a:prstGeom prst="rect">
            <a:avLst/>
          </a:prstGeom>
          <a:noFill/>
          <a:ln>
            <a:noFill/>
          </a:ln>
        </p:spPr>
        <p:txBody>
          <a:bodyPr spcFirstLastPara="1" wrap="square" lIns="121900" tIns="121900" rIns="121900" bIns="121900" anchor="t" anchorCtr="0">
            <a:spAutoFit/>
          </a:bodyPr>
          <a:lstStyle/>
          <a:p>
            <a:r>
              <a:rPr lang="en" sz="2400" dirty="0">
                <a:solidFill>
                  <a:srgbClr val="FF0000"/>
                </a:solidFill>
              </a:rPr>
              <a:t>Median = 58 ng/L</a:t>
            </a:r>
            <a:endParaRPr sz="2400" dirty="0">
              <a:solidFill>
                <a:srgbClr val="FF0000"/>
              </a:solidFill>
            </a:endParaRPr>
          </a:p>
        </p:txBody>
      </p:sp>
      <p:sp>
        <p:nvSpPr>
          <p:cNvPr id="226" name="Google Shape;226;p31"/>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17</a:t>
            </a:fld>
            <a:endParaRPr dirty="0"/>
          </a:p>
        </p:txBody>
      </p:sp>
      <p:sp>
        <p:nvSpPr>
          <p:cNvPr id="9" name="Google Shape;181;p28"/>
          <p:cNvSpPr txBox="1">
            <a:spLocks/>
          </p:cNvSpPr>
          <p:nvPr/>
        </p:nvSpPr>
        <p:spPr>
          <a:xfrm>
            <a:off x="8515934" y="5065441"/>
            <a:ext cx="3512277" cy="1648800"/>
          </a:xfrm>
          <a:prstGeom prst="rect">
            <a:avLst/>
          </a:prstGeom>
          <a:solidFill>
            <a:schemeClr val="lt1"/>
          </a:solidFill>
        </p:spPr>
        <p:txBody>
          <a:bodyPr spcFirstLastPara="1" vert="horz" wrap="square" lIns="121900" tIns="121900" rIns="121900" bIns="121900"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indent="-406390">
              <a:buSzPct val="100000"/>
            </a:pPr>
            <a:r>
              <a:rPr lang="en-US" sz="2000" dirty="0"/>
              <a:t>PFAS  effluent concentration increase due to conversion of PFAS precursors</a:t>
            </a:r>
          </a:p>
        </p:txBody>
      </p:sp>
      <p:sp>
        <p:nvSpPr>
          <p:cNvPr id="11" name="Google Shape;181;p28"/>
          <p:cNvSpPr txBox="1">
            <a:spLocks/>
          </p:cNvSpPr>
          <p:nvPr/>
        </p:nvSpPr>
        <p:spPr>
          <a:xfrm>
            <a:off x="8728400" y="1357133"/>
            <a:ext cx="3048000" cy="950190"/>
          </a:xfrm>
          <a:prstGeom prst="rect">
            <a:avLst/>
          </a:prstGeom>
          <a:solidFill>
            <a:schemeClr val="lt1"/>
          </a:solidFill>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indent="-406390">
              <a:buSzPct val="100000"/>
            </a:pPr>
            <a:r>
              <a:rPr lang="en-US" sz="2000" dirty="0"/>
              <a:t>PFAS in municipal facilities generally comparable </a:t>
            </a:r>
          </a:p>
        </p:txBody>
      </p:sp>
    </p:spTree>
    <p:extLst>
      <p:ext uri="{BB962C8B-B14F-4D97-AF65-F5344CB8AC3E}">
        <p14:creationId xmlns:p14="http://schemas.microsoft.com/office/powerpoint/2010/main" val="21639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pic>
        <p:nvPicPr>
          <p:cNvPr id="257" name="Google Shape;257;p34"/>
          <p:cNvPicPr preferRelativeResize="0"/>
          <p:nvPr/>
        </p:nvPicPr>
        <p:blipFill rotWithShape="1">
          <a:blip r:embed="rId3">
            <a:alphaModFix/>
          </a:blip>
          <a:srcRect t="7330"/>
          <a:stretch/>
        </p:blipFill>
        <p:spPr>
          <a:xfrm>
            <a:off x="101601" y="2271234"/>
            <a:ext cx="12191999" cy="4082933"/>
          </a:xfrm>
          <a:prstGeom prst="rect">
            <a:avLst/>
          </a:prstGeom>
          <a:noFill/>
          <a:ln>
            <a:noFill/>
          </a:ln>
        </p:spPr>
      </p:pic>
      <p:cxnSp>
        <p:nvCxnSpPr>
          <p:cNvPr id="258" name="Google Shape;258;p34"/>
          <p:cNvCxnSpPr/>
          <p:nvPr/>
        </p:nvCxnSpPr>
        <p:spPr>
          <a:xfrm>
            <a:off x="827767" y="3649100"/>
            <a:ext cx="11109600" cy="0"/>
          </a:xfrm>
          <a:prstGeom prst="straightConnector1">
            <a:avLst/>
          </a:prstGeom>
          <a:noFill/>
          <a:ln w="28575" cap="flat" cmpd="sng">
            <a:solidFill>
              <a:srgbClr val="00FF00"/>
            </a:solidFill>
            <a:prstDash val="solid"/>
            <a:round/>
            <a:headEnd type="none" w="med" len="med"/>
            <a:tailEnd type="none" w="med" len="med"/>
          </a:ln>
        </p:spPr>
      </p:cxnSp>
      <p:sp>
        <p:nvSpPr>
          <p:cNvPr id="259" name="Google Shape;259;p34"/>
          <p:cNvSpPr txBox="1">
            <a:spLocks noGrp="1"/>
          </p:cNvSpPr>
          <p:nvPr>
            <p:ph type="title"/>
          </p:nvPr>
        </p:nvSpPr>
        <p:spPr>
          <a:xfrm>
            <a:off x="415600" y="365760"/>
            <a:ext cx="11360800" cy="763600"/>
          </a:xfrm>
          <a:prstGeom prst="rect">
            <a:avLst/>
          </a:prstGeom>
        </p:spPr>
        <p:txBody>
          <a:bodyPr spcFirstLastPara="1" vert="horz" wrap="square" lIns="121900" tIns="121900" rIns="121900" bIns="121900" rtlCol="0" anchor="t" anchorCtr="0">
            <a:normAutofit fontScale="90000"/>
          </a:bodyPr>
          <a:lstStyle/>
          <a:p>
            <a:r>
              <a:rPr lang="en" dirty="0"/>
              <a:t>Biosolid Concentration (Target Method)</a:t>
            </a:r>
            <a:endParaRPr dirty="0"/>
          </a:p>
        </p:txBody>
      </p:sp>
      <p:sp>
        <p:nvSpPr>
          <p:cNvPr id="260" name="Google Shape;260;p34"/>
          <p:cNvSpPr txBox="1"/>
          <p:nvPr/>
        </p:nvSpPr>
        <p:spPr>
          <a:xfrm>
            <a:off x="979815" y="3151287"/>
            <a:ext cx="2675070" cy="553957"/>
          </a:xfrm>
          <a:prstGeom prst="rect">
            <a:avLst/>
          </a:prstGeom>
          <a:noFill/>
          <a:ln>
            <a:noFill/>
          </a:ln>
        </p:spPr>
        <p:txBody>
          <a:bodyPr spcFirstLastPara="1" wrap="square" lIns="121900" tIns="121900" rIns="121900" bIns="121900" anchor="t" anchorCtr="0">
            <a:spAutoFit/>
          </a:bodyPr>
          <a:lstStyle/>
          <a:p>
            <a:pPr algn="ctr"/>
            <a:r>
              <a:rPr lang="en" sz="2000" dirty="0">
                <a:solidFill>
                  <a:srgbClr val="6AA84F"/>
                </a:solidFill>
              </a:rPr>
              <a:t>Median: 178 ng/g</a:t>
            </a:r>
            <a:endParaRPr sz="2000" dirty="0">
              <a:solidFill>
                <a:srgbClr val="6AA84F"/>
              </a:solidFill>
            </a:endParaRPr>
          </a:p>
        </p:txBody>
      </p:sp>
      <p:sp>
        <p:nvSpPr>
          <p:cNvPr id="268" name="Google Shape;268;p3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18</a:t>
            </a:fld>
            <a:endParaRPr dirty="0"/>
          </a:p>
        </p:txBody>
      </p:sp>
      <p:sp>
        <p:nvSpPr>
          <p:cNvPr id="7" name="Google Shape;181;p28"/>
          <p:cNvSpPr txBox="1">
            <a:spLocks/>
          </p:cNvSpPr>
          <p:nvPr/>
        </p:nvSpPr>
        <p:spPr>
          <a:xfrm>
            <a:off x="8713057" y="1387918"/>
            <a:ext cx="3478943" cy="990120"/>
          </a:xfrm>
          <a:prstGeom prst="rect">
            <a:avLst/>
          </a:prstGeom>
          <a:solidFill>
            <a:schemeClr val="lt1"/>
          </a:solidFill>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indent="-406390">
              <a:buSzPct val="100000"/>
            </a:pPr>
            <a:r>
              <a:rPr lang="en-US" sz="2000" dirty="0"/>
              <a:t>PFAS in municipal facilities generally comparable</a:t>
            </a:r>
          </a:p>
        </p:txBody>
      </p:sp>
    </p:spTree>
    <p:extLst>
      <p:ext uri="{BB962C8B-B14F-4D97-AF65-F5344CB8AC3E}">
        <p14:creationId xmlns:p14="http://schemas.microsoft.com/office/powerpoint/2010/main" val="306794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pic>
        <p:nvPicPr>
          <p:cNvPr id="274" name="Google Shape;274;p35"/>
          <p:cNvPicPr preferRelativeResize="0"/>
          <p:nvPr/>
        </p:nvPicPr>
        <p:blipFill rotWithShape="1">
          <a:blip r:embed="rId3">
            <a:alphaModFix/>
          </a:blip>
          <a:srcRect t="7587"/>
          <a:stretch/>
        </p:blipFill>
        <p:spPr>
          <a:xfrm>
            <a:off x="1" y="2168001"/>
            <a:ext cx="12192001" cy="4735900"/>
          </a:xfrm>
          <a:prstGeom prst="rect">
            <a:avLst/>
          </a:prstGeom>
          <a:noFill/>
          <a:ln>
            <a:noFill/>
          </a:ln>
        </p:spPr>
      </p:pic>
      <p:sp>
        <p:nvSpPr>
          <p:cNvPr id="275" name="Google Shape;275;p35"/>
          <p:cNvSpPr txBox="1"/>
          <p:nvPr/>
        </p:nvSpPr>
        <p:spPr>
          <a:xfrm>
            <a:off x="1049700" y="4356534"/>
            <a:ext cx="902400" cy="697715"/>
          </a:xfrm>
          <a:prstGeom prst="rect">
            <a:avLst/>
          </a:prstGeom>
          <a:noFill/>
          <a:ln>
            <a:noFill/>
          </a:ln>
        </p:spPr>
        <p:txBody>
          <a:bodyPr spcFirstLastPara="1" wrap="square" lIns="121900" tIns="121900" rIns="121900" bIns="121900" anchor="t" anchorCtr="0">
            <a:spAutoFit/>
          </a:bodyPr>
          <a:lstStyle/>
          <a:p>
            <a:pPr algn="ctr"/>
            <a:r>
              <a:rPr lang="en" sz="1467"/>
              <a:t>Wet ash sample</a:t>
            </a:r>
            <a:endParaRPr sz="1467" dirty="0"/>
          </a:p>
        </p:txBody>
      </p:sp>
      <p:cxnSp>
        <p:nvCxnSpPr>
          <p:cNvPr id="276" name="Google Shape;276;p35"/>
          <p:cNvCxnSpPr/>
          <p:nvPr/>
        </p:nvCxnSpPr>
        <p:spPr>
          <a:xfrm rot="10800000" flipH="1">
            <a:off x="1049700" y="4310700"/>
            <a:ext cx="11002800" cy="32000"/>
          </a:xfrm>
          <a:prstGeom prst="straightConnector1">
            <a:avLst/>
          </a:prstGeom>
          <a:noFill/>
          <a:ln w="28575" cap="flat" cmpd="sng">
            <a:solidFill>
              <a:srgbClr val="00FF00"/>
            </a:solidFill>
            <a:prstDash val="solid"/>
            <a:round/>
            <a:headEnd type="none" w="med" len="med"/>
            <a:tailEnd type="none" w="med" len="med"/>
          </a:ln>
        </p:spPr>
      </p:cxnSp>
      <p:sp>
        <p:nvSpPr>
          <p:cNvPr id="277" name="Google Shape;277;p35"/>
          <p:cNvSpPr txBox="1"/>
          <p:nvPr/>
        </p:nvSpPr>
        <p:spPr>
          <a:xfrm>
            <a:off x="1492980" y="3869462"/>
            <a:ext cx="2802830" cy="553957"/>
          </a:xfrm>
          <a:prstGeom prst="rect">
            <a:avLst/>
          </a:prstGeom>
          <a:noFill/>
          <a:ln>
            <a:noFill/>
          </a:ln>
        </p:spPr>
        <p:txBody>
          <a:bodyPr spcFirstLastPara="1" wrap="square" lIns="121900" tIns="121900" rIns="121900" bIns="121900" anchor="t" anchorCtr="0">
            <a:spAutoFit/>
          </a:bodyPr>
          <a:lstStyle/>
          <a:p>
            <a:r>
              <a:rPr lang="en" sz="2000" dirty="0">
                <a:solidFill>
                  <a:srgbClr val="6AA84F"/>
                </a:solidFill>
              </a:rPr>
              <a:t>Median = 594 ng/g</a:t>
            </a:r>
            <a:endParaRPr sz="2000" dirty="0">
              <a:solidFill>
                <a:srgbClr val="6AA84F"/>
              </a:solidFill>
            </a:endParaRPr>
          </a:p>
        </p:txBody>
      </p:sp>
      <p:sp>
        <p:nvSpPr>
          <p:cNvPr id="278" name="Google Shape;278;p35"/>
          <p:cNvSpPr txBox="1">
            <a:spLocks noGrp="1"/>
          </p:cNvSpPr>
          <p:nvPr>
            <p:ph type="body" idx="1"/>
          </p:nvPr>
        </p:nvSpPr>
        <p:spPr>
          <a:xfrm>
            <a:off x="6297411" y="1528175"/>
            <a:ext cx="4999200" cy="1529200"/>
          </a:xfrm>
          <a:prstGeom prst="rect">
            <a:avLst/>
          </a:prstGeom>
        </p:spPr>
        <p:txBody>
          <a:bodyPr spcFirstLastPara="1" vert="horz" wrap="square" lIns="121900" tIns="121900" rIns="121900" bIns="121900" rtlCol="0" anchor="t" anchorCtr="0">
            <a:normAutofit/>
          </a:bodyPr>
          <a:lstStyle/>
          <a:p>
            <a:pPr indent="-406390">
              <a:buSzPct val="100000"/>
            </a:pPr>
            <a:r>
              <a:rPr lang="en" sz="2000" dirty="0"/>
              <a:t>TOP results indicate significant presence of PFAS precursors</a:t>
            </a:r>
            <a:endParaRPr sz="2000" dirty="0"/>
          </a:p>
          <a:p>
            <a:pPr indent="-406390">
              <a:buSzPct val="100000"/>
            </a:pPr>
            <a:r>
              <a:rPr lang="en" sz="2000" dirty="0"/>
              <a:t>Sum of target PFAS median was 178 ng/g </a:t>
            </a:r>
            <a:endParaRPr sz="2000" dirty="0"/>
          </a:p>
        </p:txBody>
      </p:sp>
      <p:sp>
        <p:nvSpPr>
          <p:cNvPr id="282" name="Google Shape;282;p35"/>
          <p:cNvSpPr txBox="1">
            <a:spLocks noGrp="1"/>
          </p:cNvSpPr>
          <p:nvPr>
            <p:ph type="title"/>
          </p:nvPr>
        </p:nvSpPr>
        <p:spPr>
          <a:xfrm>
            <a:off x="415600" y="365760"/>
            <a:ext cx="11360800" cy="763600"/>
          </a:xfrm>
          <a:prstGeom prst="rect">
            <a:avLst/>
          </a:prstGeom>
        </p:spPr>
        <p:txBody>
          <a:bodyPr spcFirstLastPara="1" vert="horz" wrap="square" lIns="121900" tIns="121900" rIns="121900" bIns="121900" rtlCol="0" anchor="t" anchorCtr="0">
            <a:normAutofit fontScale="90000"/>
          </a:bodyPr>
          <a:lstStyle/>
          <a:p>
            <a:r>
              <a:rPr lang="en" dirty="0"/>
              <a:t>TOP results in Biosolids</a:t>
            </a:r>
            <a:endParaRPr dirty="0"/>
          </a:p>
        </p:txBody>
      </p:sp>
      <p:sp>
        <p:nvSpPr>
          <p:cNvPr id="287" name="Google Shape;287;p3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19</a:t>
            </a:fld>
            <a:endParaRPr dirty="0"/>
          </a:p>
        </p:txBody>
      </p:sp>
    </p:spTree>
    <p:extLst>
      <p:ext uri="{BB962C8B-B14F-4D97-AF65-F5344CB8AC3E}">
        <p14:creationId xmlns:p14="http://schemas.microsoft.com/office/powerpoint/2010/main" val="36648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9123F2-418A-4206-A355-F206799AE9DD}"/>
              </a:ext>
            </a:extLst>
          </p:cNvPr>
          <p:cNvSpPr>
            <a:spLocks noGrp="1"/>
          </p:cNvSpPr>
          <p:nvPr>
            <p:ph type="title"/>
          </p:nvPr>
        </p:nvSpPr>
        <p:spPr>
          <a:xfrm>
            <a:off x="333809" y="353678"/>
            <a:ext cx="3197013" cy="2743200"/>
          </a:xfrm>
        </p:spPr>
        <p:txBody>
          <a:bodyPr anchor="t">
            <a:normAutofit fontScale="90000"/>
          </a:bodyPr>
          <a:lstStyle/>
          <a:p>
            <a:pPr algn="ctr"/>
            <a:r>
              <a:rPr lang="en-US" sz="4800" b="1" dirty="0">
                <a:solidFill>
                  <a:schemeClr val="bg1"/>
                </a:solidFill>
              </a:rPr>
              <a:t>a. Blanket NPDES Permit Amendment </a:t>
            </a:r>
            <a:br>
              <a:rPr lang="en-US" sz="4800" b="1" dirty="0">
                <a:solidFill>
                  <a:schemeClr val="bg1"/>
                </a:solidFill>
              </a:rPr>
            </a:br>
            <a:br>
              <a:rPr lang="en-US" sz="4800" b="1" dirty="0">
                <a:solidFill>
                  <a:schemeClr val="bg1"/>
                </a:solidFill>
              </a:rPr>
            </a:br>
            <a:r>
              <a:rPr lang="en-US" sz="4800" b="1" i="1" dirty="0">
                <a:solidFill>
                  <a:schemeClr val="bg1"/>
                </a:solidFill>
              </a:rPr>
              <a:t>for</a:t>
            </a:r>
            <a:br>
              <a:rPr lang="en-US" sz="4800" b="1" dirty="0">
                <a:solidFill>
                  <a:schemeClr val="bg1"/>
                </a:solidFill>
              </a:rPr>
            </a:br>
            <a:br>
              <a:rPr lang="en-US" sz="4800" b="1" dirty="0">
                <a:solidFill>
                  <a:schemeClr val="bg1"/>
                </a:solidFill>
              </a:rPr>
            </a:br>
            <a:r>
              <a:rPr lang="en-US" sz="4800" b="1" dirty="0">
                <a:solidFill>
                  <a:schemeClr val="bg1"/>
                </a:solidFill>
              </a:rPr>
              <a:t>Monitoring and Reporting Programs</a:t>
            </a:r>
          </a:p>
        </p:txBody>
      </p:sp>
      <p:sp>
        <p:nvSpPr>
          <p:cNvPr id="12" name="TextBox 11">
            <a:extLst>
              <a:ext uri="{FF2B5EF4-FFF2-40B4-BE49-F238E27FC236}">
                <a16:creationId xmlns:a16="http://schemas.microsoft.com/office/drawing/2014/main" id="{DBDCE81C-794D-40E0-0231-59213B335C1F}"/>
              </a:ext>
            </a:extLst>
          </p:cNvPr>
          <p:cNvSpPr txBox="1"/>
          <p:nvPr/>
        </p:nvSpPr>
        <p:spPr>
          <a:xfrm>
            <a:off x="4198444" y="1019386"/>
            <a:ext cx="7901739" cy="4524315"/>
          </a:xfrm>
          <a:prstGeom prst="rect">
            <a:avLst/>
          </a:prstGeom>
          <a:noFill/>
        </p:spPr>
        <p:txBody>
          <a:bodyPr wrap="square">
            <a:spAutoFit/>
          </a:bodyPr>
          <a:lstStyle/>
          <a:p>
            <a:pPr marL="457200" indent="-457200">
              <a:buFont typeface="Arial" panose="020B0604020202020204" pitchFamily="34" charset="0"/>
              <a:buChar char="•"/>
            </a:pPr>
            <a:r>
              <a:rPr lang="en-US" sz="2400" dirty="0">
                <a:sym typeface="Wingdings" panose="05000000000000000000" pitchFamily="2" charset="2"/>
              </a:rPr>
              <a:t>2016 Order Needed Replacement</a:t>
            </a:r>
          </a:p>
          <a:p>
            <a:pPr marL="914400" lvl="1" indent="-457200">
              <a:buFont typeface="Arial" panose="020B0604020202020204" pitchFamily="34" charset="0"/>
              <a:buChar char="•"/>
            </a:pPr>
            <a:r>
              <a:rPr lang="en-US" sz="2400" i="1" dirty="0">
                <a:sym typeface="Wingdings" panose="05000000000000000000" pitchFamily="2" charset="2"/>
              </a:rPr>
              <a:t>Order R2-2016-0008  Alternate Monitoring and Reporting Requirements for Municipal Wastewater Dischargers for the Purpose of Adding Support to the San Francisco Bay Regional Monitoring Program (RMP)</a:t>
            </a:r>
          </a:p>
          <a:p>
            <a:pPr marL="914400" lvl="1" indent="-457200">
              <a:buFont typeface="Arial" panose="020B0604020202020204" pitchFamily="34" charset="0"/>
              <a:buChar char="•"/>
            </a:pPr>
            <a:r>
              <a:rPr lang="en-US" sz="2400" dirty="0">
                <a:sym typeface="Wingdings" panose="05000000000000000000" pitchFamily="2" charset="2"/>
              </a:rPr>
              <a:t>Opt-In by paying for RMP studies</a:t>
            </a:r>
          </a:p>
          <a:p>
            <a:pPr marL="914400" lvl="1" indent="-457200">
              <a:buFont typeface="Arial" panose="020B0604020202020204" pitchFamily="34" charset="0"/>
              <a:buChar char="•"/>
            </a:pPr>
            <a:r>
              <a:rPr lang="en-US" sz="2400" dirty="0">
                <a:sym typeface="Wingdings" panose="05000000000000000000" pitchFamily="2" charset="2"/>
              </a:rPr>
              <a:t>Pretreatment:  Reduced VOC &amp; BNA (EPA 624/625) Monitoring in Effluent</a:t>
            </a:r>
          </a:p>
          <a:p>
            <a:pPr marL="914400" lvl="1" indent="-457200">
              <a:buFont typeface="Arial" panose="020B0604020202020204" pitchFamily="34" charset="0"/>
              <a:buChar char="•"/>
            </a:pPr>
            <a:endParaRPr lang="en-US" sz="2400" dirty="0">
              <a:sym typeface="Wingdings" panose="05000000000000000000" pitchFamily="2" charset="2"/>
            </a:endParaRPr>
          </a:p>
          <a:p>
            <a:pPr marL="457200" indent="-457200">
              <a:buFont typeface="Arial" panose="020B0604020202020204" pitchFamily="34" charset="0"/>
              <a:buChar char="•"/>
            </a:pPr>
            <a:r>
              <a:rPr lang="en-US" sz="2400" dirty="0">
                <a:sym typeface="Wingdings" panose="05000000000000000000" pitchFamily="2" charset="2"/>
              </a:rPr>
              <a:t>In 2020 and 2021, BACWA Lab, Permits, and Pretreatment Committees worked to develop an updated version of the 2016 Order</a:t>
            </a:r>
          </a:p>
        </p:txBody>
      </p:sp>
      <p:sp>
        <p:nvSpPr>
          <p:cNvPr id="8" name="TextBox 7">
            <a:extLst>
              <a:ext uri="{FF2B5EF4-FFF2-40B4-BE49-F238E27FC236}">
                <a16:creationId xmlns:a16="http://schemas.microsoft.com/office/drawing/2014/main" id="{05DBC223-BCDC-73A5-089E-C224A629CD1A}"/>
              </a:ext>
            </a:extLst>
          </p:cNvPr>
          <p:cNvSpPr txBox="1"/>
          <p:nvPr/>
        </p:nvSpPr>
        <p:spPr>
          <a:xfrm>
            <a:off x="4326780" y="434611"/>
            <a:ext cx="2100255" cy="584775"/>
          </a:xfrm>
          <a:prstGeom prst="rect">
            <a:avLst/>
          </a:prstGeom>
          <a:noFill/>
        </p:spPr>
        <p:txBody>
          <a:bodyPr wrap="none" rtlCol="0">
            <a:spAutoFit/>
          </a:bodyPr>
          <a:lstStyle/>
          <a:p>
            <a:r>
              <a:rPr lang="en-US" sz="3200" b="1" dirty="0">
                <a:solidFill>
                  <a:schemeClr val="accent6"/>
                </a:solidFill>
                <a:latin typeface="+mj-lt"/>
              </a:rPr>
              <a:t>Background</a:t>
            </a:r>
          </a:p>
        </p:txBody>
      </p:sp>
    </p:spTree>
    <p:extLst>
      <p:ext uri="{BB962C8B-B14F-4D97-AF65-F5344CB8AC3E}">
        <p14:creationId xmlns:p14="http://schemas.microsoft.com/office/powerpoint/2010/main" val="169006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AF4A-A144-F54B-8652-556869159279}"/>
              </a:ext>
            </a:extLst>
          </p:cNvPr>
          <p:cNvSpPr>
            <a:spLocks noGrp="1"/>
          </p:cNvSpPr>
          <p:nvPr>
            <p:ph type="title"/>
          </p:nvPr>
        </p:nvSpPr>
        <p:spPr/>
        <p:txBody>
          <a:bodyPr>
            <a:normAutofit/>
          </a:bodyPr>
          <a:lstStyle/>
          <a:p>
            <a:r>
              <a:rPr lang="en-US" sz="4000" b="1" dirty="0"/>
              <a:t>Main Takeaways from Phase 1</a:t>
            </a:r>
            <a:br>
              <a:rPr lang="en-US" sz="4000" dirty="0"/>
            </a:br>
            <a:endParaRPr lang="en-US" sz="4000" dirty="0"/>
          </a:p>
        </p:txBody>
      </p:sp>
      <p:sp>
        <p:nvSpPr>
          <p:cNvPr id="3" name="Content Placeholder 2">
            <a:extLst>
              <a:ext uri="{FF2B5EF4-FFF2-40B4-BE49-F238E27FC236}">
                <a16:creationId xmlns:a16="http://schemas.microsoft.com/office/drawing/2014/main" id="{BC5326F4-2B66-CD46-B37E-2BB98A9112EF}"/>
              </a:ext>
            </a:extLst>
          </p:cNvPr>
          <p:cNvSpPr>
            <a:spLocks noGrp="1"/>
          </p:cNvSpPr>
          <p:nvPr>
            <p:ph idx="1"/>
          </p:nvPr>
        </p:nvSpPr>
        <p:spPr>
          <a:xfrm>
            <a:off x="419100" y="865498"/>
            <a:ext cx="11381014" cy="4486275"/>
          </a:xfrm>
        </p:spPr>
        <p:txBody>
          <a:bodyPr wrap="square" tIns="0" rIns="91440" bIns="91440" anchor="ctr">
            <a:normAutofit/>
          </a:bodyPr>
          <a:lstStyle/>
          <a:p>
            <a:r>
              <a:rPr lang="en-US" sz="2400" dirty="0"/>
              <a:t>Sum of PFAS concentrations in municipal influent, effluent, and biosolids generally comparable for each matrix </a:t>
            </a:r>
          </a:p>
          <a:p>
            <a:r>
              <a:rPr lang="en-US" sz="2400" dirty="0"/>
              <a:t>Significant presence of unknown PFAS precursors in influent and biosolids</a:t>
            </a:r>
          </a:p>
          <a:p>
            <a:r>
              <a:rPr lang="en-US" sz="2400" dirty="0"/>
              <a:t>Gained experience </a:t>
            </a:r>
          </a:p>
          <a:p>
            <a:pPr lvl="1"/>
            <a:r>
              <a:rPr lang="en-US" sz="2000" dirty="0"/>
              <a:t>PFAS sample collection methods</a:t>
            </a:r>
          </a:p>
          <a:p>
            <a:pPr lvl="1"/>
            <a:r>
              <a:rPr lang="en-US" sz="2000" dirty="0"/>
              <a:t>Study design</a:t>
            </a:r>
          </a:p>
          <a:p>
            <a:pPr lvl="1"/>
            <a:r>
              <a:rPr lang="en-US" sz="2000" dirty="0"/>
              <a:t>QA/QC</a:t>
            </a:r>
          </a:p>
          <a:p>
            <a:pPr lvl="1"/>
            <a:r>
              <a:rPr lang="en-US" sz="2000" dirty="0"/>
              <a:t>Reporting to </a:t>
            </a:r>
            <a:r>
              <a:rPr lang="en-US" sz="2000" dirty="0" err="1"/>
              <a:t>Geotracker</a:t>
            </a:r>
            <a:endParaRPr lang="en-US" sz="2000" dirty="0"/>
          </a:p>
        </p:txBody>
      </p:sp>
    </p:spTree>
    <p:extLst>
      <p:ext uri="{BB962C8B-B14F-4D97-AF65-F5344CB8AC3E}">
        <p14:creationId xmlns:p14="http://schemas.microsoft.com/office/powerpoint/2010/main" val="2075884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AF4A-A144-F54B-8652-556869159279}"/>
              </a:ext>
            </a:extLst>
          </p:cNvPr>
          <p:cNvSpPr>
            <a:spLocks noGrp="1"/>
          </p:cNvSpPr>
          <p:nvPr>
            <p:ph type="title"/>
          </p:nvPr>
        </p:nvSpPr>
        <p:spPr/>
        <p:txBody>
          <a:bodyPr>
            <a:normAutofit/>
          </a:bodyPr>
          <a:lstStyle/>
          <a:p>
            <a:r>
              <a:rPr lang="en-US" sz="4000" dirty="0"/>
              <a:t>Reporting </a:t>
            </a:r>
          </a:p>
        </p:txBody>
      </p:sp>
      <p:sp>
        <p:nvSpPr>
          <p:cNvPr id="3" name="Content Placeholder 2">
            <a:extLst>
              <a:ext uri="{FF2B5EF4-FFF2-40B4-BE49-F238E27FC236}">
                <a16:creationId xmlns:a16="http://schemas.microsoft.com/office/drawing/2014/main" id="{BC5326F4-2B66-CD46-B37E-2BB98A9112EF}"/>
              </a:ext>
            </a:extLst>
          </p:cNvPr>
          <p:cNvSpPr>
            <a:spLocks noGrp="1"/>
          </p:cNvSpPr>
          <p:nvPr>
            <p:ph idx="1"/>
          </p:nvPr>
        </p:nvSpPr>
        <p:spPr>
          <a:xfrm>
            <a:off x="464536" y="1291045"/>
            <a:ext cx="4570235" cy="3659327"/>
          </a:xfrm>
        </p:spPr>
        <p:txBody>
          <a:bodyPr anchor="ctr">
            <a:normAutofit/>
          </a:bodyPr>
          <a:lstStyle/>
          <a:p>
            <a:r>
              <a:rPr lang="en-US" sz="2400" dirty="0"/>
              <a:t>SWB </a:t>
            </a:r>
            <a:r>
              <a:rPr lang="en-US" sz="2400" dirty="0" err="1"/>
              <a:t>Geotracker</a:t>
            </a:r>
            <a:r>
              <a:rPr lang="en-US" sz="2400" dirty="0"/>
              <a:t> database </a:t>
            </a:r>
          </a:p>
          <a:p>
            <a:pPr lvl="1"/>
            <a:r>
              <a:rPr lang="en-US" sz="2000" dirty="0"/>
              <a:t>Sampling and Analysis Plan</a:t>
            </a:r>
          </a:p>
          <a:p>
            <a:pPr lvl="1"/>
            <a:r>
              <a:rPr lang="en-US" sz="2000" dirty="0"/>
              <a:t>Monitoring Report, including QA/QC summary</a:t>
            </a:r>
          </a:p>
          <a:p>
            <a:pPr lvl="1"/>
            <a:r>
              <a:rPr lang="en-US" sz="2000" dirty="0"/>
              <a:t>Data</a:t>
            </a:r>
          </a:p>
          <a:p>
            <a:r>
              <a:rPr lang="en-US" sz="2400" dirty="0"/>
              <a:t>Technical report</a:t>
            </a:r>
          </a:p>
          <a:p>
            <a:r>
              <a:rPr lang="en-US" sz="2400" dirty="0"/>
              <a:t>Presentations: </a:t>
            </a:r>
          </a:p>
          <a:p>
            <a:pPr lvl="1"/>
            <a:r>
              <a:rPr lang="en-US" sz="2000" dirty="0"/>
              <a:t>&gt;7 invited webinars/meetings</a:t>
            </a:r>
          </a:p>
        </p:txBody>
      </p:sp>
      <p:sp>
        <p:nvSpPr>
          <p:cNvPr id="4" name="Title 1">
            <a:extLst>
              <a:ext uri="{FF2B5EF4-FFF2-40B4-BE49-F238E27FC236}">
                <a16:creationId xmlns:a16="http://schemas.microsoft.com/office/drawing/2014/main" id="{B1A3AF4A-A144-F54B-8652-556869159279}"/>
              </a:ext>
            </a:extLst>
          </p:cNvPr>
          <p:cNvSpPr txBox="1">
            <a:spLocks/>
          </p:cNvSpPr>
          <p:nvPr/>
        </p:nvSpPr>
        <p:spPr>
          <a:xfrm>
            <a:off x="706913" y="4858445"/>
            <a:ext cx="87465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a:lstStyle>
          <a:p>
            <a:r>
              <a:rPr lang="en-US" sz="2400" i="1" dirty="0">
                <a:solidFill>
                  <a:srgbClr val="00B050"/>
                </a:solidFill>
              </a:rPr>
              <a:t>Model for collaborative, regional approach</a:t>
            </a:r>
            <a:br>
              <a:rPr lang="en-US" sz="2400" i="1" dirty="0">
                <a:solidFill>
                  <a:srgbClr val="00B050"/>
                </a:solidFill>
              </a:rPr>
            </a:br>
            <a:endParaRPr lang="en-US" sz="2400" i="1" dirty="0">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958" y="5916025"/>
            <a:ext cx="2040775" cy="814647"/>
          </a:xfrm>
          <a:prstGeom prst="rect">
            <a:avLst/>
          </a:prstGeom>
        </p:spPr>
      </p:pic>
      <p:pic>
        <p:nvPicPr>
          <p:cNvPr id="6" name="Google Shape;16;p29" descr="download.png"/>
          <p:cNvPicPr preferRelativeResize="0"/>
          <p:nvPr/>
        </p:nvPicPr>
        <p:blipFill rotWithShape="1">
          <a:blip r:embed="rId3">
            <a:alphaModFix/>
          </a:blip>
          <a:srcRect/>
          <a:stretch/>
        </p:blipFill>
        <p:spPr>
          <a:xfrm>
            <a:off x="146830" y="6092080"/>
            <a:ext cx="2072956" cy="692495"/>
          </a:xfrm>
          <a:prstGeom prst="rect">
            <a:avLst/>
          </a:prstGeom>
          <a:noFill/>
          <a:ln>
            <a:noFill/>
          </a:ln>
        </p:spPr>
      </p:pic>
      <p:pic>
        <p:nvPicPr>
          <p:cNvPr id="7" name="Google Shape;17;p29"/>
          <p:cNvPicPr preferRelativeResize="0"/>
          <p:nvPr/>
        </p:nvPicPr>
        <p:blipFill rotWithShape="1">
          <a:blip r:embed="rId4">
            <a:alphaModFix/>
          </a:blip>
          <a:srcRect/>
          <a:stretch/>
        </p:blipFill>
        <p:spPr>
          <a:xfrm>
            <a:off x="5962204" y="5636029"/>
            <a:ext cx="915008" cy="1148546"/>
          </a:xfrm>
          <a:prstGeom prst="rect">
            <a:avLst/>
          </a:prstGeom>
          <a:noFill/>
          <a:ln>
            <a:noFill/>
          </a:ln>
        </p:spPr>
      </p:pic>
      <p:pic>
        <p:nvPicPr>
          <p:cNvPr id="8" name="Picture 7">
            <a:extLst>
              <a:ext uri="{FF2B5EF4-FFF2-40B4-BE49-F238E27FC236}">
                <a16:creationId xmlns:a16="http://schemas.microsoft.com/office/drawing/2014/main" id="{C9EF0914-E46E-4921-BED1-B9F8070FE836}"/>
              </a:ext>
            </a:extLst>
          </p:cNvPr>
          <p:cNvPicPr>
            <a:picLocks noChangeAspect="1"/>
          </p:cNvPicPr>
          <p:nvPr/>
        </p:nvPicPr>
        <p:blipFill rotWithShape="1">
          <a:blip r:embed="rId5"/>
          <a:srcRect t="5332" r="10230" b="5777"/>
          <a:stretch/>
        </p:blipFill>
        <p:spPr>
          <a:xfrm>
            <a:off x="5034771" y="621128"/>
            <a:ext cx="7157229" cy="3986416"/>
          </a:xfrm>
          <a:prstGeom prst="rect">
            <a:avLst/>
          </a:prstGeom>
        </p:spPr>
      </p:pic>
    </p:spTree>
    <p:extLst>
      <p:ext uri="{BB962C8B-B14F-4D97-AF65-F5344CB8AC3E}">
        <p14:creationId xmlns:p14="http://schemas.microsoft.com/office/powerpoint/2010/main" val="167667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F1FB-439B-5941-A064-97A486086B75}"/>
              </a:ext>
            </a:extLst>
          </p:cNvPr>
          <p:cNvSpPr>
            <a:spLocks noGrp="1"/>
          </p:cNvSpPr>
          <p:nvPr>
            <p:ph type="title"/>
          </p:nvPr>
        </p:nvSpPr>
        <p:spPr/>
        <p:txBody>
          <a:bodyPr>
            <a:normAutofit/>
          </a:bodyPr>
          <a:lstStyle/>
          <a:p>
            <a:r>
              <a:rPr lang="en-US" sz="4000" dirty="0"/>
              <a:t>Phase 2 Priority Study Questions to Inform Management of PFAS Entering </a:t>
            </a:r>
            <a:r>
              <a:rPr lang="en-US" sz="4000" dirty="0" err="1"/>
              <a:t>Sewershed</a:t>
            </a:r>
            <a:endParaRPr lang="en-US" sz="4000" dirty="0"/>
          </a:p>
        </p:txBody>
      </p:sp>
      <p:sp>
        <p:nvSpPr>
          <p:cNvPr id="3" name="Content Placeholder 2">
            <a:extLst>
              <a:ext uri="{FF2B5EF4-FFF2-40B4-BE49-F238E27FC236}">
                <a16:creationId xmlns:a16="http://schemas.microsoft.com/office/drawing/2014/main" id="{4A1467DB-F047-FE4F-9752-5D98ABA35394}"/>
              </a:ext>
            </a:extLst>
          </p:cNvPr>
          <p:cNvSpPr>
            <a:spLocks noGrp="1"/>
          </p:cNvSpPr>
          <p:nvPr>
            <p:ph idx="1"/>
          </p:nvPr>
        </p:nvSpPr>
        <p:spPr>
          <a:xfrm>
            <a:off x="419100" y="1851518"/>
            <a:ext cx="11381014" cy="4325445"/>
          </a:xfrm>
        </p:spPr>
        <p:txBody>
          <a:bodyPr>
            <a:normAutofit/>
          </a:bodyPr>
          <a:lstStyle/>
          <a:p>
            <a:pPr>
              <a:lnSpc>
                <a:spcPct val="100000"/>
              </a:lnSpc>
              <a:spcBef>
                <a:spcPts val="0"/>
              </a:spcBef>
              <a:buSzPts val="3200"/>
            </a:pPr>
            <a:r>
              <a:rPr lang="en-US" sz="2400" dirty="0"/>
              <a:t>Are residential flows an important source of PFAS?</a:t>
            </a:r>
          </a:p>
          <a:p>
            <a:pPr>
              <a:lnSpc>
                <a:spcPct val="100000"/>
              </a:lnSpc>
              <a:spcBef>
                <a:spcPts val="0"/>
              </a:spcBef>
              <a:buSzPts val="3200"/>
            </a:pPr>
            <a:r>
              <a:rPr lang="en-US" sz="2400" dirty="0"/>
              <a:t>Can specific industries (e.g., industrial laundry, food waste, semiconductor manufacturing) be identified as discharging higher than average concentrations of PFAS (including TOP) to POTWs? </a:t>
            </a:r>
          </a:p>
          <a:p>
            <a:pPr>
              <a:lnSpc>
                <a:spcPct val="100000"/>
              </a:lnSpc>
              <a:spcBef>
                <a:spcPts val="0"/>
              </a:spcBef>
              <a:buSzPts val="3200"/>
            </a:pPr>
            <a:endParaRPr lang="en-US" dirty="0"/>
          </a:p>
        </p:txBody>
      </p:sp>
      <p:sp>
        <p:nvSpPr>
          <p:cNvPr id="5" name="Title 1">
            <a:extLst>
              <a:ext uri="{FF2B5EF4-FFF2-40B4-BE49-F238E27FC236}">
                <a16:creationId xmlns:a16="http://schemas.microsoft.com/office/drawing/2014/main" id="{EBC8F1FB-439B-5941-A064-97A486086B75}"/>
              </a:ext>
            </a:extLst>
          </p:cNvPr>
          <p:cNvSpPr txBox="1">
            <a:spLocks/>
          </p:cNvSpPr>
          <p:nvPr/>
        </p:nvSpPr>
        <p:spPr>
          <a:xfrm>
            <a:off x="2639840" y="3530476"/>
            <a:ext cx="69395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a:lstStyle>
          <a:p>
            <a:pPr algn="ctr"/>
            <a:r>
              <a:rPr lang="en-US" sz="2000" i="1" dirty="0">
                <a:solidFill>
                  <a:srgbClr val="00B050"/>
                </a:solidFill>
              </a:rPr>
              <a:t>Work with study participants to identify and prioritize upstream </a:t>
            </a:r>
            <a:r>
              <a:rPr lang="en-US" sz="2000" i="1" dirty="0" err="1">
                <a:solidFill>
                  <a:srgbClr val="00B050"/>
                </a:solidFill>
              </a:rPr>
              <a:t>sewershed</a:t>
            </a:r>
            <a:r>
              <a:rPr lang="en-US" sz="2000" i="1" dirty="0">
                <a:solidFill>
                  <a:srgbClr val="00B050"/>
                </a:solidFill>
              </a:rPr>
              <a:t> sampling locations.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408" y="5800100"/>
            <a:ext cx="1049882" cy="76937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18" y="5814111"/>
            <a:ext cx="1283937" cy="7257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231" y="5596742"/>
            <a:ext cx="1160440" cy="11604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4131" y="5889282"/>
            <a:ext cx="2275983" cy="57536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2907" y="5533450"/>
            <a:ext cx="1294938" cy="123828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0484" y="5281653"/>
            <a:ext cx="2984365" cy="1790619"/>
          </a:xfrm>
          <a:prstGeom prst="rect">
            <a:avLst/>
          </a:prstGeom>
        </p:spPr>
      </p:pic>
    </p:spTree>
    <p:extLst>
      <p:ext uri="{BB962C8B-B14F-4D97-AF65-F5344CB8AC3E}">
        <p14:creationId xmlns:p14="http://schemas.microsoft.com/office/powerpoint/2010/main" val="406017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415600" y="365760"/>
            <a:ext cx="11360800" cy="1275600"/>
          </a:xfrm>
          <a:prstGeom prst="rect">
            <a:avLst/>
          </a:prstGeom>
        </p:spPr>
        <p:txBody>
          <a:bodyPr spcFirstLastPara="1" vert="horz" wrap="square" lIns="121900" tIns="121900" rIns="121900" bIns="121900" rtlCol="0" anchor="t" anchorCtr="0">
            <a:normAutofit fontScale="90000"/>
          </a:bodyPr>
          <a:lstStyle/>
          <a:p>
            <a:pPr>
              <a:buClr>
                <a:schemeClr val="dk1"/>
              </a:buClr>
              <a:buSzPct val="39285"/>
            </a:pPr>
            <a:r>
              <a:rPr lang="en" dirty="0"/>
              <a:t>Are residential flows an important source of PFAS to participating POTWs?</a:t>
            </a:r>
            <a:endParaRPr dirty="0"/>
          </a:p>
          <a:p>
            <a:pPr>
              <a:buClr>
                <a:schemeClr val="dk1"/>
              </a:buClr>
              <a:buSzPct val="39285"/>
            </a:pPr>
            <a:endParaRPr dirty="0"/>
          </a:p>
          <a:p>
            <a:endParaRPr dirty="0"/>
          </a:p>
        </p:txBody>
      </p:sp>
      <p:sp>
        <p:nvSpPr>
          <p:cNvPr id="75" name="Google Shape;75;p16"/>
          <p:cNvSpPr txBox="1">
            <a:spLocks noGrp="1"/>
          </p:cNvSpPr>
          <p:nvPr>
            <p:ph type="body" idx="1"/>
          </p:nvPr>
        </p:nvSpPr>
        <p:spPr>
          <a:xfrm>
            <a:off x="415600" y="1948069"/>
            <a:ext cx="11360800" cy="2434745"/>
          </a:xfrm>
          <a:prstGeom prst="rect">
            <a:avLst/>
          </a:prstGeom>
        </p:spPr>
        <p:txBody>
          <a:bodyPr spcFirstLastPara="1" vert="horz" wrap="square" lIns="121900" tIns="121900" rIns="121900" bIns="121900" rtlCol="0" anchor="t" anchorCtr="0">
            <a:normAutofit/>
          </a:bodyPr>
          <a:lstStyle/>
          <a:p>
            <a:r>
              <a:rPr lang="en" sz="2400" dirty="0"/>
              <a:t>Sample diverse residential neighborhoods to screen for range of PFAS levels in residential wastewater </a:t>
            </a:r>
            <a:endParaRPr sz="2400" dirty="0"/>
          </a:p>
          <a:p>
            <a:pPr lvl="1"/>
            <a:r>
              <a:rPr lang="en" sz="2000" dirty="0"/>
              <a:t>Includes single-family homes and multi-unit dwelling</a:t>
            </a:r>
            <a:endParaRPr sz="2000" dirty="0"/>
          </a:p>
          <a:p>
            <a:pPr lvl="1"/>
            <a:r>
              <a:rPr lang="en" sz="2000" dirty="0"/>
              <a:t>Neighborhoods in diverse geographic locations </a:t>
            </a:r>
          </a:p>
          <a:p>
            <a:pPr lvl="1"/>
            <a:r>
              <a:rPr lang="en" sz="2000" dirty="0"/>
              <a:t>Sample during different dates to capture variation</a:t>
            </a:r>
          </a:p>
          <a:p>
            <a:pPr lvl="1"/>
            <a:r>
              <a:rPr lang="en" sz="2000" dirty="0"/>
              <a:t>Field blanks and duplicates (QA/QC) included</a:t>
            </a:r>
            <a:endParaRPr sz="2000" dirty="0"/>
          </a:p>
          <a:p>
            <a:pPr lvl="1"/>
            <a:r>
              <a:rPr lang="en" sz="2000" dirty="0"/>
              <a:t>Results will be compared to average influent and industrial sources</a:t>
            </a:r>
            <a:endParaRPr sz="2000" dirty="0"/>
          </a:p>
        </p:txBody>
      </p:sp>
      <p:sp>
        <p:nvSpPr>
          <p:cNvPr id="76" name="Google Shape;76;p16"/>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23</a:t>
            </a:fld>
            <a:endParaRPr dirty="0"/>
          </a:p>
        </p:txBody>
      </p:sp>
      <p:sp>
        <p:nvSpPr>
          <p:cNvPr id="5" name="Title 1">
            <a:extLst>
              <a:ext uri="{FF2B5EF4-FFF2-40B4-BE49-F238E27FC236}">
                <a16:creationId xmlns:a16="http://schemas.microsoft.com/office/drawing/2014/main" id="{EBC8F1FB-439B-5941-A064-97A486086B75}"/>
              </a:ext>
            </a:extLst>
          </p:cNvPr>
          <p:cNvSpPr txBox="1">
            <a:spLocks/>
          </p:cNvSpPr>
          <p:nvPr/>
        </p:nvSpPr>
        <p:spPr>
          <a:xfrm>
            <a:off x="2261468" y="4167950"/>
            <a:ext cx="69395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a:lstStyle>
          <a:p>
            <a:pPr algn="ctr"/>
            <a:r>
              <a:rPr lang="en-US" sz="2000" i="1" dirty="0">
                <a:solidFill>
                  <a:srgbClr val="00B050"/>
                </a:solidFill>
              </a:rPr>
              <a:t>14 residential neighborhoods included</a:t>
            </a:r>
          </a:p>
        </p:txBody>
      </p:sp>
    </p:spTree>
    <p:extLst>
      <p:ext uri="{BB962C8B-B14F-4D97-AF65-F5344CB8AC3E}">
        <p14:creationId xmlns:p14="http://schemas.microsoft.com/office/powerpoint/2010/main" val="411074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365760"/>
            <a:ext cx="11360800" cy="1748084"/>
          </a:xfrm>
          <a:prstGeom prst="rect">
            <a:avLst/>
          </a:prstGeom>
        </p:spPr>
        <p:txBody>
          <a:bodyPr spcFirstLastPara="1" vert="horz" wrap="square" lIns="121900" tIns="121900" rIns="121900" bIns="121900" rtlCol="0" anchor="t" anchorCtr="0">
            <a:normAutofit fontScale="90000"/>
          </a:bodyPr>
          <a:lstStyle/>
          <a:p>
            <a:r>
              <a:rPr lang="en" dirty="0"/>
              <a:t>Can specific industries be identified as discharging higher than average concentrations of PFAS to POTWs? </a:t>
            </a:r>
            <a:endParaRPr dirty="0"/>
          </a:p>
        </p:txBody>
      </p:sp>
      <p:sp>
        <p:nvSpPr>
          <p:cNvPr id="82" name="Google Shape;82;p17"/>
          <p:cNvSpPr txBox="1">
            <a:spLocks noGrp="1"/>
          </p:cNvSpPr>
          <p:nvPr>
            <p:ph type="body" idx="1"/>
          </p:nvPr>
        </p:nvSpPr>
        <p:spPr>
          <a:xfrm>
            <a:off x="415600" y="2175249"/>
            <a:ext cx="7665719" cy="4212583"/>
          </a:xfrm>
          <a:prstGeom prst="rect">
            <a:avLst/>
          </a:prstGeom>
        </p:spPr>
        <p:txBody>
          <a:bodyPr spcFirstLastPara="1" vert="horz" wrap="square" lIns="121900" tIns="121900" rIns="121900" bIns="121900" rtlCol="0" anchor="t" anchorCtr="0">
            <a:normAutofit fontScale="92500"/>
          </a:bodyPr>
          <a:lstStyle/>
          <a:p>
            <a:pPr indent="-414432">
              <a:lnSpc>
                <a:spcPct val="115000"/>
              </a:lnSpc>
              <a:buSzPct val="100000"/>
            </a:pPr>
            <a:r>
              <a:rPr lang="en" sz="2400" dirty="0"/>
              <a:t>Industrial laundry (6 facilities)</a:t>
            </a:r>
          </a:p>
          <a:p>
            <a:pPr indent="-414432">
              <a:lnSpc>
                <a:spcPct val="115000"/>
              </a:lnSpc>
              <a:buSzPct val="100000"/>
            </a:pPr>
            <a:r>
              <a:rPr lang="en" sz="2400" dirty="0"/>
              <a:t>Manufacturing </a:t>
            </a:r>
          </a:p>
          <a:p>
            <a:pPr lvl="1" indent="-414432">
              <a:lnSpc>
                <a:spcPct val="115000"/>
              </a:lnSpc>
              <a:buSzPct val="100000"/>
            </a:pPr>
            <a:r>
              <a:rPr lang="en" sz="2000" dirty="0"/>
              <a:t>Semiconductor/electronics (2 businesses) </a:t>
            </a:r>
          </a:p>
          <a:p>
            <a:pPr lvl="1" indent="-414432">
              <a:lnSpc>
                <a:spcPct val="115000"/>
              </a:lnSpc>
              <a:buSzPct val="100000"/>
            </a:pPr>
            <a:r>
              <a:rPr lang="en" sz="2000" dirty="0"/>
              <a:t>Chemical (1 business)</a:t>
            </a:r>
            <a:endParaRPr sz="2000" dirty="0"/>
          </a:p>
          <a:p>
            <a:pPr indent="-414432">
              <a:lnSpc>
                <a:spcPct val="115000"/>
              </a:lnSpc>
              <a:buSzPct val="100000"/>
            </a:pPr>
            <a:r>
              <a:rPr lang="en" sz="2400" dirty="0"/>
              <a:t>Chrome reduction/chrome plating operations (3 facilities)</a:t>
            </a:r>
            <a:endParaRPr sz="2400" dirty="0"/>
          </a:p>
          <a:p>
            <a:pPr indent="-414432">
              <a:lnSpc>
                <a:spcPct val="115000"/>
              </a:lnSpc>
              <a:buSzPct val="100000"/>
            </a:pPr>
            <a:r>
              <a:rPr lang="en" sz="2400" dirty="0"/>
              <a:t>Hospital (4 sites)</a:t>
            </a:r>
            <a:endParaRPr sz="2400" dirty="0"/>
          </a:p>
          <a:p>
            <a:pPr indent="-414432">
              <a:lnSpc>
                <a:spcPct val="115000"/>
              </a:lnSpc>
              <a:buSzPct val="100000"/>
            </a:pPr>
            <a:r>
              <a:rPr lang="en" sz="2400" dirty="0"/>
              <a:t>Car wash (3 sites)</a:t>
            </a:r>
            <a:endParaRPr sz="2400" dirty="0"/>
          </a:p>
          <a:p>
            <a:pPr indent="-414432">
              <a:lnSpc>
                <a:spcPct val="115000"/>
              </a:lnSpc>
              <a:buSzPct val="100000"/>
            </a:pPr>
            <a:r>
              <a:rPr lang="en" sz="2400" dirty="0"/>
              <a:t>Military site/AFFF on-site (1 site)</a:t>
            </a:r>
            <a:endParaRPr sz="2400" dirty="0"/>
          </a:p>
          <a:p>
            <a:pPr indent="-414432">
              <a:lnSpc>
                <a:spcPct val="115000"/>
              </a:lnSpc>
              <a:buSzPct val="100000"/>
            </a:pPr>
            <a:r>
              <a:rPr lang="en" sz="2400" dirty="0"/>
              <a:t>Pulp paperboard (1 site)</a:t>
            </a:r>
            <a:endParaRPr sz="2400" dirty="0"/>
          </a:p>
          <a:p>
            <a:pPr indent="-414432">
              <a:lnSpc>
                <a:spcPct val="115000"/>
              </a:lnSpc>
              <a:buSzPct val="100000"/>
            </a:pPr>
            <a:r>
              <a:rPr lang="en" sz="2400" dirty="0"/>
              <a:t>Trucked food waste (combined from many businesses)</a:t>
            </a:r>
            <a:endParaRPr sz="2400" dirty="0"/>
          </a:p>
          <a:p>
            <a:pPr marL="0" indent="0">
              <a:spcBef>
                <a:spcPts val="1600"/>
              </a:spcBef>
              <a:spcAft>
                <a:spcPts val="1600"/>
              </a:spcAft>
              <a:buNone/>
            </a:pPr>
            <a:endParaRPr dirty="0"/>
          </a:p>
        </p:txBody>
      </p:sp>
      <p:sp>
        <p:nvSpPr>
          <p:cNvPr id="83" name="Google Shape;83;p1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24</a:t>
            </a:fld>
            <a:endParaRPr dirty="0"/>
          </a:p>
        </p:txBody>
      </p:sp>
      <p:sp>
        <p:nvSpPr>
          <p:cNvPr id="5" name="Title 1">
            <a:extLst>
              <a:ext uri="{FF2B5EF4-FFF2-40B4-BE49-F238E27FC236}">
                <a16:creationId xmlns:a16="http://schemas.microsoft.com/office/drawing/2014/main" id="{EBC8F1FB-439B-5941-A064-97A486086B75}"/>
              </a:ext>
            </a:extLst>
          </p:cNvPr>
          <p:cNvSpPr txBox="1">
            <a:spLocks/>
          </p:cNvSpPr>
          <p:nvPr/>
        </p:nvSpPr>
        <p:spPr>
          <a:xfrm>
            <a:off x="7744022" y="3081615"/>
            <a:ext cx="43638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a:lstStyle>
          <a:p>
            <a:pPr marL="342900" indent="-342900">
              <a:buFont typeface="Arial" panose="020B0604020202020204" pitchFamily="34" charset="0"/>
              <a:buChar char="•"/>
            </a:pPr>
            <a:r>
              <a:rPr lang="en-US" sz="2000" i="1" dirty="0">
                <a:solidFill>
                  <a:srgbClr val="00B050"/>
                </a:solidFill>
              </a:rPr>
              <a:t>22 business operations included</a:t>
            </a:r>
          </a:p>
          <a:p>
            <a:pPr marL="342900" indent="-342900">
              <a:buFont typeface="Arial" panose="020B0604020202020204" pitchFamily="34" charset="0"/>
              <a:buChar char="•"/>
            </a:pPr>
            <a:r>
              <a:rPr lang="en-US" sz="2000" i="1" dirty="0">
                <a:solidFill>
                  <a:srgbClr val="00B050"/>
                </a:solidFill>
              </a:rPr>
              <a:t>Leverage ongoing compliance monitoring efforts</a:t>
            </a:r>
          </a:p>
        </p:txBody>
      </p:sp>
    </p:spTree>
    <p:extLst>
      <p:ext uri="{BB962C8B-B14F-4D97-AF65-F5344CB8AC3E}">
        <p14:creationId xmlns:p14="http://schemas.microsoft.com/office/powerpoint/2010/main" val="654828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sp>
        <p:nvSpPr>
          <p:cNvPr id="127" name="Google Shape;127;p24"/>
          <p:cNvSpPr/>
          <p:nvPr/>
        </p:nvSpPr>
        <p:spPr>
          <a:xfrm>
            <a:off x="2844967" y="676100"/>
            <a:ext cx="6096000" cy="609600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28" name="Google Shape;128;p24"/>
          <p:cNvSpPr txBox="1">
            <a:spLocks noGrp="1"/>
          </p:cNvSpPr>
          <p:nvPr>
            <p:ph type="title"/>
          </p:nvPr>
        </p:nvSpPr>
        <p:spPr>
          <a:xfrm>
            <a:off x="359333" y="54853"/>
            <a:ext cx="11360800" cy="763600"/>
          </a:xfrm>
          <a:prstGeom prst="rect">
            <a:avLst/>
          </a:prstGeom>
        </p:spPr>
        <p:txBody>
          <a:bodyPr spcFirstLastPara="1" vert="horz" wrap="square" lIns="121900" tIns="121900" rIns="121900" bIns="121900" rtlCol="0" anchor="t" anchorCtr="0">
            <a:normAutofit/>
          </a:bodyPr>
          <a:lstStyle/>
          <a:p>
            <a:r>
              <a:rPr lang="en" sz="3600" dirty="0"/>
              <a:t>PFAS Analytical Methods</a:t>
            </a:r>
            <a:endParaRPr sz="3600" dirty="0"/>
          </a:p>
        </p:txBody>
      </p:sp>
      <p:sp>
        <p:nvSpPr>
          <p:cNvPr id="130" name="Google Shape;130;p24"/>
          <p:cNvSpPr/>
          <p:nvPr/>
        </p:nvSpPr>
        <p:spPr>
          <a:xfrm>
            <a:off x="3420133" y="1894100"/>
            <a:ext cx="4876800" cy="48780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31" name="Google Shape;131;p24"/>
          <p:cNvSpPr/>
          <p:nvPr/>
        </p:nvSpPr>
        <p:spPr>
          <a:xfrm>
            <a:off x="4799933" y="4577700"/>
            <a:ext cx="2194400" cy="21944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33" name="Google Shape;133;p24"/>
          <p:cNvSpPr txBox="1"/>
          <p:nvPr/>
        </p:nvSpPr>
        <p:spPr>
          <a:xfrm>
            <a:off x="4600233" y="2090001"/>
            <a:ext cx="2699600" cy="1354176"/>
          </a:xfrm>
          <a:prstGeom prst="rect">
            <a:avLst/>
          </a:prstGeom>
          <a:noFill/>
          <a:ln>
            <a:noFill/>
          </a:ln>
        </p:spPr>
        <p:txBody>
          <a:bodyPr spcFirstLastPara="1" wrap="square" lIns="121900" tIns="121900" rIns="121900" bIns="121900" anchor="t" anchorCtr="0">
            <a:spAutoFit/>
          </a:bodyPr>
          <a:lstStyle/>
          <a:p>
            <a:pPr algn="ctr"/>
            <a:r>
              <a:rPr lang="en" sz="2400" b="1"/>
              <a:t> TOP </a:t>
            </a:r>
            <a:endParaRPr sz="2400" b="1" dirty="0"/>
          </a:p>
          <a:p>
            <a:pPr algn="ctr"/>
            <a:r>
              <a:rPr lang="en" sz="2400" b="1"/>
              <a:t>(Total Oxidizable Precursors)</a:t>
            </a:r>
            <a:endParaRPr sz="2400" b="1" dirty="0"/>
          </a:p>
        </p:txBody>
      </p:sp>
      <p:sp>
        <p:nvSpPr>
          <p:cNvPr id="134" name="Google Shape;134;p24"/>
          <p:cNvSpPr txBox="1"/>
          <p:nvPr/>
        </p:nvSpPr>
        <p:spPr>
          <a:xfrm>
            <a:off x="4825367" y="4769301"/>
            <a:ext cx="2135200" cy="615513"/>
          </a:xfrm>
          <a:prstGeom prst="rect">
            <a:avLst/>
          </a:prstGeom>
          <a:noFill/>
          <a:ln>
            <a:noFill/>
          </a:ln>
        </p:spPr>
        <p:txBody>
          <a:bodyPr spcFirstLastPara="1" wrap="square" lIns="121900" tIns="121900" rIns="121900" bIns="121900" anchor="t" anchorCtr="0">
            <a:spAutoFit/>
          </a:bodyPr>
          <a:lstStyle/>
          <a:p>
            <a:pPr algn="ctr"/>
            <a:r>
              <a:rPr lang="en" sz="2400" b="1"/>
              <a:t>Target PFAS</a:t>
            </a:r>
            <a:endParaRPr sz="2400" b="1" dirty="0"/>
          </a:p>
        </p:txBody>
      </p:sp>
      <p:sp>
        <p:nvSpPr>
          <p:cNvPr id="138" name="Google Shape;138;p24"/>
          <p:cNvSpPr txBox="1"/>
          <p:nvPr/>
        </p:nvSpPr>
        <p:spPr>
          <a:xfrm>
            <a:off x="4723767" y="777700"/>
            <a:ext cx="2135200" cy="615513"/>
          </a:xfrm>
          <a:prstGeom prst="rect">
            <a:avLst/>
          </a:prstGeom>
          <a:noFill/>
          <a:ln>
            <a:noFill/>
          </a:ln>
        </p:spPr>
        <p:txBody>
          <a:bodyPr spcFirstLastPara="1" wrap="square" lIns="121900" tIns="121900" rIns="121900" bIns="121900" anchor="t" anchorCtr="0">
            <a:spAutoFit/>
          </a:bodyPr>
          <a:lstStyle/>
          <a:p>
            <a:pPr algn="ctr"/>
            <a:r>
              <a:rPr lang="en" sz="2400" dirty="0"/>
              <a:t>PFAS</a:t>
            </a:r>
            <a:endParaRPr sz="2400" dirty="0"/>
          </a:p>
        </p:txBody>
      </p:sp>
      <p:sp>
        <p:nvSpPr>
          <p:cNvPr id="140" name="Google Shape;140;p24"/>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25</a:t>
            </a:fld>
            <a:endParaRPr dirty="0"/>
          </a:p>
        </p:txBody>
      </p:sp>
      <p:sp>
        <p:nvSpPr>
          <p:cNvPr id="20" name="Google Shape;88;p18"/>
          <p:cNvSpPr txBox="1">
            <a:spLocks/>
          </p:cNvSpPr>
          <p:nvPr/>
        </p:nvSpPr>
        <p:spPr>
          <a:xfrm>
            <a:off x="6831187" y="1529321"/>
            <a:ext cx="2730944" cy="5127378"/>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800"/>
              <a:buNone/>
              <a:defRPr sz="4400" b="1" kern="1200">
                <a:solidFill>
                  <a:schemeClr val="accent1"/>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indent="-440256">
              <a:buClr>
                <a:srgbClr val="666666"/>
              </a:buClr>
              <a:buSzPts val="1600"/>
              <a:buFont typeface="Arial" panose="020B0604020202020204" pitchFamily="34" charset="0"/>
              <a:buChar char="•"/>
            </a:pPr>
            <a:endParaRPr lang="en-US" sz="2000" b="0" dirty="0">
              <a:solidFill>
                <a:schemeClr val="tx1"/>
              </a:solidFill>
            </a:endParaRPr>
          </a:p>
        </p:txBody>
      </p:sp>
      <p:sp>
        <p:nvSpPr>
          <p:cNvPr id="21" name="Google Shape;181;p28"/>
          <p:cNvSpPr txBox="1">
            <a:spLocks/>
          </p:cNvSpPr>
          <p:nvPr/>
        </p:nvSpPr>
        <p:spPr>
          <a:xfrm>
            <a:off x="9228161" y="2756907"/>
            <a:ext cx="2911800" cy="1455639"/>
          </a:xfrm>
          <a:prstGeom prst="rect">
            <a:avLst/>
          </a:prstGeom>
          <a:solidFill>
            <a:schemeClr val="lt1"/>
          </a:solidFill>
        </p:spPr>
        <p:txBody>
          <a:bodyPr spcFirstLastPara="1" vert="horz" wrap="square" lIns="121900" tIns="121900" rIns="121900" bIns="121900"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455079" indent="-285750">
              <a:buClr>
                <a:srgbClr val="666666"/>
              </a:buClr>
              <a:buSzPts val="1600"/>
            </a:pPr>
            <a:r>
              <a:rPr lang="en-US" sz="2000" dirty="0"/>
              <a:t>Additional sample collection at influent, effluent, </a:t>
            </a:r>
            <a:r>
              <a:rPr lang="en-US" sz="2000" dirty="0" err="1"/>
              <a:t>biosolids</a:t>
            </a:r>
            <a:r>
              <a:rPr lang="en-US" sz="2000" dirty="0"/>
              <a:t> (undigested and digested), groundwater </a:t>
            </a:r>
          </a:p>
        </p:txBody>
      </p:sp>
      <p:sp>
        <p:nvSpPr>
          <p:cNvPr id="15" name="Oval 14"/>
          <p:cNvSpPr/>
          <p:nvPr/>
        </p:nvSpPr>
        <p:spPr>
          <a:xfrm>
            <a:off x="781567" y="777700"/>
            <a:ext cx="7609020" cy="6080300"/>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oogle Shape;138;p24"/>
          <p:cNvSpPr txBox="1"/>
          <p:nvPr/>
        </p:nvSpPr>
        <p:spPr>
          <a:xfrm>
            <a:off x="753467" y="2738834"/>
            <a:ext cx="2135200" cy="1354176"/>
          </a:xfrm>
          <a:prstGeom prst="rect">
            <a:avLst/>
          </a:prstGeom>
          <a:noFill/>
          <a:ln>
            <a:noFill/>
          </a:ln>
        </p:spPr>
        <p:txBody>
          <a:bodyPr spcFirstLastPara="1" wrap="square" lIns="121900" tIns="121900" rIns="121900" bIns="121900" anchor="t" anchorCtr="0">
            <a:spAutoFit/>
          </a:bodyPr>
          <a:lstStyle/>
          <a:p>
            <a:pPr algn="ctr"/>
            <a:r>
              <a:rPr lang="en" sz="2400" dirty="0"/>
              <a:t>Adsorbable Organofluorine Analysis</a:t>
            </a:r>
            <a:endParaRPr sz="2400" dirty="0"/>
          </a:p>
        </p:txBody>
      </p:sp>
      <p:grpSp>
        <p:nvGrpSpPr>
          <p:cNvPr id="17" name="Group 16"/>
          <p:cNvGrpSpPr/>
          <p:nvPr/>
        </p:nvGrpSpPr>
        <p:grpSpPr>
          <a:xfrm>
            <a:off x="4799933" y="4890863"/>
            <a:ext cx="417155" cy="369669"/>
            <a:chOff x="8546739" y="777700"/>
            <a:chExt cx="417155" cy="369669"/>
          </a:xfrm>
        </p:grpSpPr>
        <p:sp>
          <p:nvSpPr>
            <p:cNvPr id="18" name="TextBox 17"/>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a:t>
              </a:r>
            </a:p>
          </p:txBody>
        </p:sp>
        <p:sp>
          <p:nvSpPr>
            <p:cNvPr id="19" name="Oval 18"/>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5284559" y="2157067"/>
            <a:ext cx="417155" cy="369669"/>
            <a:chOff x="8546739" y="777700"/>
            <a:chExt cx="417155" cy="369669"/>
          </a:xfrm>
        </p:grpSpPr>
        <p:sp>
          <p:nvSpPr>
            <p:cNvPr id="24" name="TextBox 23"/>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2</a:t>
              </a:r>
            </a:p>
          </p:txBody>
        </p:sp>
        <p:sp>
          <p:nvSpPr>
            <p:cNvPr id="25" name="Oval 24"/>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1568789" y="2497074"/>
            <a:ext cx="417155" cy="369669"/>
            <a:chOff x="8546739" y="777700"/>
            <a:chExt cx="417155" cy="369669"/>
          </a:xfrm>
        </p:grpSpPr>
        <p:sp>
          <p:nvSpPr>
            <p:cNvPr id="27" name="TextBox 26"/>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3</a:t>
              </a:r>
            </a:p>
          </p:txBody>
        </p:sp>
        <p:sp>
          <p:nvSpPr>
            <p:cNvPr id="28" name="Oval 27"/>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224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365760"/>
            <a:ext cx="11360800" cy="1498800"/>
          </a:xfrm>
          <a:prstGeom prst="rect">
            <a:avLst/>
          </a:prstGeom>
        </p:spPr>
        <p:txBody>
          <a:bodyPr spcFirstLastPara="1" vert="horz" wrap="square" lIns="121900" tIns="121900" rIns="121900" bIns="121900" rtlCol="0" anchor="t" anchorCtr="0">
            <a:normAutofit/>
          </a:bodyPr>
          <a:lstStyle/>
          <a:p>
            <a:r>
              <a:rPr lang="en" sz="4000" dirty="0"/>
              <a:t>Adsorbable Organofluorine (AOF)</a:t>
            </a:r>
            <a:endParaRPr sz="4000" dirty="0"/>
          </a:p>
        </p:txBody>
      </p:sp>
      <p:sp>
        <p:nvSpPr>
          <p:cNvPr id="89" name="Google Shape;89;p18"/>
          <p:cNvSpPr txBox="1">
            <a:spLocks noGrp="1"/>
          </p:cNvSpPr>
          <p:nvPr>
            <p:ph type="body" idx="1"/>
          </p:nvPr>
        </p:nvSpPr>
        <p:spPr>
          <a:xfrm>
            <a:off x="258239" y="1138869"/>
            <a:ext cx="8528661" cy="3817810"/>
          </a:xfrm>
          <a:prstGeom prst="rect">
            <a:avLst/>
          </a:prstGeom>
        </p:spPr>
        <p:txBody>
          <a:bodyPr spcFirstLastPara="1" vert="horz" wrap="square" lIns="121900" tIns="121900" rIns="121900" bIns="121900" rtlCol="0" anchor="t" anchorCtr="0">
            <a:normAutofit/>
          </a:bodyPr>
          <a:lstStyle/>
          <a:p>
            <a:pPr>
              <a:spcBef>
                <a:spcPts val="600"/>
              </a:spcBef>
            </a:pPr>
            <a:r>
              <a:rPr lang="en" sz="2000" dirty="0"/>
              <a:t>Sample adsorbed to activated carbon</a:t>
            </a:r>
          </a:p>
          <a:p>
            <a:pPr>
              <a:spcBef>
                <a:spcPts val="600"/>
              </a:spcBef>
            </a:pPr>
            <a:r>
              <a:rPr lang="en" sz="2000" dirty="0"/>
              <a:t>Inorganic fluoride removed with nitrate</a:t>
            </a:r>
          </a:p>
          <a:p>
            <a:pPr>
              <a:spcBef>
                <a:spcPts val="600"/>
              </a:spcBef>
            </a:pPr>
            <a:r>
              <a:rPr lang="en" sz="2000" dirty="0"/>
              <a:t>Analyzed via combustion ion chromatography (F-)</a:t>
            </a:r>
          </a:p>
          <a:p>
            <a:pPr>
              <a:spcBef>
                <a:spcPts val="600"/>
              </a:spcBef>
            </a:pPr>
            <a:r>
              <a:rPr lang="en" sz="2000" dirty="0"/>
              <a:t>Advantage: may capture larger portion of PFAS present</a:t>
            </a:r>
          </a:p>
          <a:p>
            <a:pPr>
              <a:spcBef>
                <a:spcPts val="600"/>
              </a:spcBef>
            </a:pPr>
            <a:r>
              <a:rPr lang="en" sz="2000" dirty="0"/>
              <a:t>Limitations</a:t>
            </a:r>
          </a:p>
          <a:p>
            <a:pPr lvl="1">
              <a:spcBef>
                <a:spcPts val="600"/>
              </a:spcBef>
            </a:pPr>
            <a:r>
              <a:rPr lang="en" sz="1600" dirty="0"/>
              <a:t>High detection limits</a:t>
            </a:r>
          </a:p>
          <a:p>
            <a:pPr lvl="1">
              <a:spcBef>
                <a:spcPts val="600"/>
              </a:spcBef>
            </a:pPr>
            <a:r>
              <a:rPr lang="en-US" sz="1600" dirty="0"/>
              <a:t>L</a:t>
            </a:r>
            <a:r>
              <a:rPr lang="en" sz="1600" dirty="0"/>
              <a:t>ow recovery of short-chain compounds</a:t>
            </a:r>
          </a:p>
          <a:p>
            <a:pPr lvl="1">
              <a:spcBef>
                <a:spcPts val="600"/>
              </a:spcBef>
            </a:pPr>
            <a:r>
              <a:rPr lang="en" sz="1600" dirty="0"/>
              <a:t>Includes F from non-PFAS including pesticides and pharmaceuticals</a:t>
            </a:r>
          </a:p>
          <a:p>
            <a:pPr>
              <a:spcBef>
                <a:spcPts val="600"/>
              </a:spcBef>
            </a:pPr>
            <a:r>
              <a:rPr lang="en" sz="2000" dirty="0"/>
              <a:t>Included in limited scope for Phase 2</a:t>
            </a:r>
          </a:p>
          <a:p>
            <a:pPr lvl="1">
              <a:spcBef>
                <a:spcPts val="600"/>
              </a:spcBef>
            </a:pPr>
            <a:r>
              <a:rPr lang="en-US" sz="1600" dirty="0"/>
              <a:t>I</a:t>
            </a:r>
            <a:r>
              <a:rPr lang="en" sz="1600" dirty="0"/>
              <a:t>nfluent and effluent </a:t>
            </a:r>
          </a:p>
        </p:txBody>
      </p:sp>
      <p:sp>
        <p:nvSpPr>
          <p:cNvPr id="90" name="Google Shape;90;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26</a:t>
            </a:fld>
            <a:endParaRPr dirty="0"/>
          </a:p>
        </p:txBody>
      </p:sp>
      <p:sp>
        <p:nvSpPr>
          <p:cNvPr id="5" name="Google Shape;88;p18"/>
          <p:cNvSpPr txBox="1">
            <a:spLocks/>
          </p:cNvSpPr>
          <p:nvPr/>
        </p:nvSpPr>
        <p:spPr>
          <a:xfrm>
            <a:off x="415600" y="4155000"/>
            <a:ext cx="11360800" cy="1498800"/>
          </a:xfrm>
          <a:prstGeom prst="rect">
            <a:avLst/>
          </a:prstGeom>
        </p:spPr>
        <p:txBody>
          <a:bodyPr spcFirstLastPara="1" vert="horz" wrap="square" lIns="121900" tIns="121900" rIns="121900" bIns="121900" rtlCol="0" anchor="t" anchorCtr="0">
            <a:normAutofit/>
          </a:bodyPr>
          <a:lstStyle>
            <a:lvl1pPr lvl="0" algn="l" defTabSz="914400" rtl="0" eaLnBrk="1" latinLnBrk="0" hangingPunct="1">
              <a:lnSpc>
                <a:spcPct val="90000"/>
              </a:lnSpc>
              <a:spcBef>
                <a:spcPts val="0"/>
              </a:spcBef>
              <a:spcAft>
                <a:spcPts val="0"/>
              </a:spcAft>
              <a:buSzPts val="2800"/>
              <a:buNone/>
              <a:defRPr sz="4400" b="1" kern="1200">
                <a:solidFill>
                  <a:schemeClr val="accent1"/>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7" name="Google Shape;127;p24"/>
          <p:cNvSpPr/>
          <p:nvPr/>
        </p:nvSpPr>
        <p:spPr>
          <a:xfrm>
            <a:off x="8738506" y="3822880"/>
            <a:ext cx="3036659" cy="286332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 name="Google Shape;130;p24"/>
          <p:cNvSpPr/>
          <p:nvPr/>
        </p:nvSpPr>
        <p:spPr>
          <a:xfrm>
            <a:off x="9070648" y="4378459"/>
            <a:ext cx="2429327" cy="229122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 name="Google Shape;131;p24"/>
          <p:cNvSpPr/>
          <p:nvPr/>
        </p:nvSpPr>
        <p:spPr>
          <a:xfrm>
            <a:off x="9786030" y="5645109"/>
            <a:ext cx="1093117" cy="103072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1" name="Google Shape;133;p24"/>
          <p:cNvSpPr txBox="1"/>
          <p:nvPr/>
        </p:nvSpPr>
        <p:spPr>
          <a:xfrm>
            <a:off x="9693166" y="4305307"/>
            <a:ext cx="1344778" cy="1231066"/>
          </a:xfrm>
          <a:prstGeom prst="rect">
            <a:avLst/>
          </a:prstGeom>
          <a:noFill/>
          <a:ln>
            <a:noFill/>
          </a:ln>
        </p:spPr>
        <p:txBody>
          <a:bodyPr spcFirstLastPara="1" wrap="square" lIns="121900" tIns="121900" rIns="121900" bIns="121900" anchor="t" anchorCtr="0">
            <a:spAutoFit/>
          </a:bodyPr>
          <a:lstStyle/>
          <a:p>
            <a:pPr algn="ctr"/>
            <a:r>
              <a:rPr lang="en" sz="1600" b="1" dirty="0"/>
              <a:t> TOP </a:t>
            </a:r>
            <a:endParaRPr sz="1600" b="1" dirty="0"/>
          </a:p>
          <a:p>
            <a:pPr algn="ctr"/>
            <a:r>
              <a:rPr lang="en" sz="1600" b="1" dirty="0"/>
              <a:t>(Total Oxidizable Precursors)</a:t>
            </a:r>
            <a:endParaRPr sz="1600" b="1" dirty="0"/>
          </a:p>
        </p:txBody>
      </p:sp>
      <p:sp>
        <p:nvSpPr>
          <p:cNvPr id="12" name="Google Shape;134;p24"/>
          <p:cNvSpPr txBox="1"/>
          <p:nvPr/>
        </p:nvSpPr>
        <p:spPr>
          <a:xfrm>
            <a:off x="9799524" y="5762536"/>
            <a:ext cx="1063628" cy="738623"/>
          </a:xfrm>
          <a:prstGeom prst="rect">
            <a:avLst/>
          </a:prstGeom>
          <a:noFill/>
          <a:ln>
            <a:noFill/>
          </a:ln>
        </p:spPr>
        <p:txBody>
          <a:bodyPr spcFirstLastPara="1" wrap="square" lIns="121900" tIns="121900" rIns="121900" bIns="121900" anchor="t" anchorCtr="0">
            <a:spAutoFit/>
          </a:bodyPr>
          <a:lstStyle/>
          <a:p>
            <a:pPr algn="ctr"/>
            <a:r>
              <a:rPr lang="en" sz="1600" b="1" dirty="0"/>
              <a:t>Target PFAS</a:t>
            </a:r>
            <a:endParaRPr sz="1600" b="1" dirty="0"/>
          </a:p>
        </p:txBody>
      </p:sp>
      <p:sp>
        <p:nvSpPr>
          <p:cNvPr id="15" name="Oval 14"/>
          <p:cNvSpPr/>
          <p:nvPr/>
        </p:nvSpPr>
        <p:spPr>
          <a:xfrm>
            <a:off x="8116088" y="3990307"/>
            <a:ext cx="3459504" cy="2679372"/>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oogle Shape;138;p24"/>
          <p:cNvSpPr txBox="1"/>
          <p:nvPr/>
        </p:nvSpPr>
        <p:spPr>
          <a:xfrm>
            <a:off x="7752739" y="5145924"/>
            <a:ext cx="1316674" cy="492402"/>
          </a:xfrm>
          <a:prstGeom prst="rect">
            <a:avLst/>
          </a:prstGeom>
          <a:noFill/>
          <a:ln>
            <a:noFill/>
          </a:ln>
        </p:spPr>
        <p:txBody>
          <a:bodyPr spcFirstLastPara="1" wrap="square" lIns="121900" tIns="121900" rIns="121900" bIns="121900" anchor="t" anchorCtr="0">
            <a:spAutoFit/>
          </a:bodyPr>
          <a:lstStyle/>
          <a:p>
            <a:pPr algn="ctr"/>
            <a:r>
              <a:rPr lang="en" sz="1600" dirty="0"/>
              <a:t>AOF</a:t>
            </a:r>
            <a:endParaRPr sz="1600" dirty="0"/>
          </a:p>
        </p:txBody>
      </p:sp>
      <p:sp>
        <p:nvSpPr>
          <p:cNvPr id="17" name="Google Shape;138;p24"/>
          <p:cNvSpPr txBox="1"/>
          <p:nvPr/>
        </p:nvSpPr>
        <p:spPr>
          <a:xfrm>
            <a:off x="9440392" y="3755002"/>
            <a:ext cx="2135200" cy="492402"/>
          </a:xfrm>
          <a:prstGeom prst="rect">
            <a:avLst/>
          </a:prstGeom>
          <a:noFill/>
          <a:ln>
            <a:noFill/>
          </a:ln>
        </p:spPr>
        <p:txBody>
          <a:bodyPr spcFirstLastPara="1" wrap="square" lIns="121900" tIns="121900" rIns="121900" bIns="121900" anchor="t" anchorCtr="0">
            <a:spAutoFit/>
          </a:bodyPr>
          <a:lstStyle/>
          <a:p>
            <a:pPr algn="ctr"/>
            <a:r>
              <a:rPr lang="en" sz="1600" dirty="0"/>
              <a:t>PFAS</a:t>
            </a:r>
            <a:endParaRPr sz="1600" dirty="0"/>
          </a:p>
        </p:txBody>
      </p:sp>
    </p:spTree>
    <p:extLst>
      <p:ext uri="{BB962C8B-B14F-4D97-AF65-F5344CB8AC3E}">
        <p14:creationId xmlns:p14="http://schemas.microsoft.com/office/powerpoint/2010/main" val="366398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365760"/>
            <a:ext cx="11360800" cy="1498800"/>
          </a:xfrm>
          <a:prstGeom prst="rect">
            <a:avLst/>
          </a:prstGeom>
        </p:spPr>
        <p:txBody>
          <a:bodyPr spcFirstLastPara="1" vert="horz" wrap="square" lIns="121900" tIns="121900" rIns="121900" bIns="121900" rtlCol="0" anchor="t" anchorCtr="0">
            <a:normAutofit/>
          </a:bodyPr>
          <a:lstStyle/>
          <a:p>
            <a:r>
              <a:rPr lang="en" sz="4000" dirty="0"/>
              <a:t>Secondary study questions </a:t>
            </a:r>
            <a:endParaRPr sz="4000" dirty="0"/>
          </a:p>
        </p:txBody>
      </p:sp>
      <p:sp>
        <p:nvSpPr>
          <p:cNvPr id="89" name="Google Shape;89;p18"/>
          <p:cNvSpPr txBox="1">
            <a:spLocks noGrp="1"/>
          </p:cNvSpPr>
          <p:nvPr>
            <p:ph type="body" idx="1"/>
          </p:nvPr>
        </p:nvSpPr>
        <p:spPr>
          <a:xfrm>
            <a:off x="258239" y="1138869"/>
            <a:ext cx="8528661" cy="5021600"/>
          </a:xfrm>
          <a:prstGeom prst="rect">
            <a:avLst/>
          </a:prstGeom>
        </p:spPr>
        <p:txBody>
          <a:bodyPr spcFirstLastPara="1" vert="horz" wrap="square" lIns="121900" tIns="121900" rIns="121900" bIns="121900" rtlCol="0" anchor="t" anchorCtr="0">
            <a:normAutofit/>
          </a:bodyPr>
          <a:lstStyle/>
          <a:p>
            <a:pPr>
              <a:spcBef>
                <a:spcPts val="600"/>
              </a:spcBef>
            </a:pPr>
            <a:r>
              <a:rPr lang="en" sz="2000" dirty="0"/>
              <a:t>How do TOP concentrations compare in influent, effluent, and biosolids from participating POTWs? </a:t>
            </a:r>
          </a:p>
          <a:p>
            <a:pPr indent="-440256">
              <a:spcBef>
                <a:spcPts val="600"/>
              </a:spcBef>
              <a:buClr>
                <a:srgbClr val="666666"/>
              </a:buClr>
              <a:buSzPts val="1600"/>
            </a:pPr>
            <a:r>
              <a:rPr lang="en" sz="2000" dirty="0"/>
              <a:t>Are there significant amounts of adsorbable organofluorine in wastewater samples not captured by TOP?</a:t>
            </a:r>
          </a:p>
          <a:p>
            <a:pPr lvl="1" indent="-440256">
              <a:spcBef>
                <a:spcPts val="600"/>
              </a:spcBef>
              <a:buClr>
                <a:srgbClr val="666666"/>
              </a:buClr>
              <a:buSzPts val="1600"/>
            </a:pPr>
            <a:r>
              <a:rPr lang="en" sz="1600" dirty="0"/>
              <a:t>AOF analysis in influent and effluent</a:t>
            </a:r>
            <a:endParaRPr sz="1600" dirty="0"/>
          </a:p>
          <a:p>
            <a:pPr indent="-440256">
              <a:spcBef>
                <a:spcPts val="600"/>
              </a:spcBef>
              <a:buClr>
                <a:srgbClr val="666666"/>
              </a:buClr>
              <a:buSzPts val="1600"/>
            </a:pPr>
            <a:r>
              <a:rPr lang="en" sz="2000" dirty="0"/>
              <a:t>How do biosolid digestion processes at POTWs affect the transformation and levels of measurable PFAS in biosolids </a:t>
            </a:r>
          </a:p>
          <a:p>
            <a:pPr lvl="1" indent="-440256">
              <a:spcBef>
                <a:spcPts val="600"/>
              </a:spcBef>
              <a:buClr>
                <a:srgbClr val="666666"/>
              </a:buClr>
              <a:buSzPts val="1600"/>
            </a:pPr>
            <a:r>
              <a:rPr lang="en" sz="1600" dirty="0"/>
              <a:t>Compare target a</a:t>
            </a:r>
            <a:r>
              <a:rPr lang="en-US" sz="1600" dirty="0" err="1"/>
              <a:t>nd</a:t>
            </a:r>
            <a:r>
              <a:rPr lang="en" sz="1600" dirty="0"/>
              <a:t> TOP analysis in undigested to digested biosolids at 3 facilities</a:t>
            </a:r>
          </a:p>
          <a:p>
            <a:pPr indent="-440256">
              <a:spcBef>
                <a:spcPts val="600"/>
              </a:spcBef>
              <a:buClr>
                <a:srgbClr val="666666"/>
              </a:buClr>
              <a:buSzPts val="1600"/>
            </a:pPr>
            <a:r>
              <a:rPr lang="en" sz="2000" dirty="0"/>
              <a:t>Evaluate potential PFAS transport from on-site biosolid disposal </a:t>
            </a:r>
          </a:p>
          <a:p>
            <a:pPr lvl="1" indent="-440256">
              <a:spcBef>
                <a:spcPts val="600"/>
              </a:spcBef>
              <a:buClr>
                <a:srgbClr val="666666"/>
              </a:buClr>
              <a:buSzPts val="1600"/>
            </a:pPr>
            <a:r>
              <a:rPr lang="en" sz="1600" dirty="0"/>
              <a:t>3 sites at DSRSD</a:t>
            </a:r>
          </a:p>
          <a:p>
            <a:pPr indent="-440256">
              <a:buClr>
                <a:srgbClr val="666666"/>
              </a:buClr>
              <a:buSzPts val="1600"/>
            </a:pPr>
            <a:endParaRPr lang="en" sz="2000" dirty="0"/>
          </a:p>
        </p:txBody>
      </p:sp>
      <p:sp>
        <p:nvSpPr>
          <p:cNvPr id="90" name="Google Shape;90;p1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
              <a:pPr/>
              <a:t>27</a:t>
            </a:fld>
            <a:endParaRPr dirty="0"/>
          </a:p>
        </p:txBody>
      </p:sp>
      <p:sp>
        <p:nvSpPr>
          <p:cNvPr id="5" name="Google Shape;88;p18"/>
          <p:cNvSpPr txBox="1">
            <a:spLocks/>
          </p:cNvSpPr>
          <p:nvPr/>
        </p:nvSpPr>
        <p:spPr>
          <a:xfrm>
            <a:off x="415600" y="4155000"/>
            <a:ext cx="11360800" cy="1498800"/>
          </a:xfrm>
          <a:prstGeom prst="rect">
            <a:avLst/>
          </a:prstGeom>
        </p:spPr>
        <p:txBody>
          <a:bodyPr spcFirstLastPara="1" vert="horz" wrap="square" lIns="121900" tIns="121900" rIns="121900" bIns="121900" rtlCol="0" anchor="t" anchorCtr="0">
            <a:normAutofit/>
          </a:bodyPr>
          <a:lstStyle>
            <a:lvl1pPr lvl="0" algn="l" defTabSz="914400" rtl="0" eaLnBrk="1" latinLnBrk="0" hangingPunct="1">
              <a:lnSpc>
                <a:spcPct val="90000"/>
              </a:lnSpc>
              <a:spcBef>
                <a:spcPts val="0"/>
              </a:spcBef>
              <a:spcAft>
                <a:spcPts val="0"/>
              </a:spcAft>
              <a:buSzPts val="2800"/>
              <a:buNone/>
              <a:defRPr sz="4400" b="1" kern="1200">
                <a:solidFill>
                  <a:schemeClr val="accent1"/>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7" name="Google Shape;127;p24"/>
          <p:cNvSpPr/>
          <p:nvPr/>
        </p:nvSpPr>
        <p:spPr>
          <a:xfrm>
            <a:off x="8738506" y="3822880"/>
            <a:ext cx="3036659" cy="2863320"/>
          </a:xfrm>
          <a:prstGeom prst="ellipse">
            <a:avLst/>
          </a:prstGeom>
          <a:solidFill>
            <a:srgbClr val="B4A7D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8" name="Google Shape;130;p24"/>
          <p:cNvSpPr/>
          <p:nvPr/>
        </p:nvSpPr>
        <p:spPr>
          <a:xfrm>
            <a:off x="9070648" y="4378459"/>
            <a:ext cx="2429327" cy="229122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9" name="Google Shape;131;p24"/>
          <p:cNvSpPr/>
          <p:nvPr/>
        </p:nvSpPr>
        <p:spPr>
          <a:xfrm>
            <a:off x="9786030" y="5645109"/>
            <a:ext cx="1093117" cy="103072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1" name="Google Shape;133;p24"/>
          <p:cNvSpPr txBox="1"/>
          <p:nvPr/>
        </p:nvSpPr>
        <p:spPr>
          <a:xfrm>
            <a:off x="9693166" y="4305307"/>
            <a:ext cx="1344778" cy="1231066"/>
          </a:xfrm>
          <a:prstGeom prst="rect">
            <a:avLst/>
          </a:prstGeom>
          <a:noFill/>
          <a:ln>
            <a:noFill/>
          </a:ln>
        </p:spPr>
        <p:txBody>
          <a:bodyPr spcFirstLastPara="1" wrap="square" lIns="121900" tIns="121900" rIns="121900" bIns="121900" anchor="t" anchorCtr="0">
            <a:spAutoFit/>
          </a:bodyPr>
          <a:lstStyle/>
          <a:p>
            <a:pPr algn="ctr"/>
            <a:r>
              <a:rPr lang="en" sz="1600" b="1" dirty="0"/>
              <a:t> TOP </a:t>
            </a:r>
            <a:endParaRPr sz="1600" b="1" dirty="0"/>
          </a:p>
          <a:p>
            <a:pPr algn="ctr"/>
            <a:r>
              <a:rPr lang="en" sz="1600" b="1" dirty="0"/>
              <a:t>(Total Oxidizable Precursors)</a:t>
            </a:r>
            <a:endParaRPr sz="1600" b="1" dirty="0"/>
          </a:p>
        </p:txBody>
      </p:sp>
      <p:sp>
        <p:nvSpPr>
          <p:cNvPr id="12" name="Google Shape;134;p24"/>
          <p:cNvSpPr txBox="1"/>
          <p:nvPr/>
        </p:nvSpPr>
        <p:spPr>
          <a:xfrm>
            <a:off x="9799524" y="5762536"/>
            <a:ext cx="1063628" cy="738623"/>
          </a:xfrm>
          <a:prstGeom prst="rect">
            <a:avLst/>
          </a:prstGeom>
          <a:noFill/>
          <a:ln>
            <a:noFill/>
          </a:ln>
        </p:spPr>
        <p:txBody>
          <a:bodyPr spcFirstLastPara="1" wrap="square" lIns="121900" tIns="121900" rIns="121900" bIns="121900" anchor="t" anchorCtr="0">
            <a:spAutoFit/>
          </a:bodyPr>
          <a:lstStyle/>
          <a:p>
            <a:pPr algn="ctr"/>
            <a:r>
              <a:rPr lang="en" sz="1600" b="1" dirty="0"/>
              <a:t>Target PFAS</a:t>
            </a:r>
            <a:endParaRPr sz="1600" b="1" dirty="0"/>
          </a:p>
        </p:txBody>
      </p:sp>
      <p:sp>
        <p:nvSpPr>
          <p:cNvPr id="15" name="Oval 14"/>
          <p:cNvSpPr/>
          <p:nvPr/>
        </p:nvSpPr>
        <p:spPr>
          <a:xfrm>
            <a:off x="8116088" y="3990307"/>
            <a:ext cx="3459504" cy="2679372"/>
          </a:xfrm>
          <a:prstGeom prst="ellipse">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oogle Shape;138;p24"/>
          <p:cNvSpPr txBox="1"/>
          <p:nvPr/>
        </p:nvSpPr>
        <p:spPr>
          <a:xfrm>
            <a:off x="7752739" y="5145924"/>
            <a:ext cx="1316674" cy="492402"/>
          </a:xfrm>
          <a:prstGeom prst="rect">
            <a:avLst/>
          </a:prstGeom>
          <a:noFill/>
          <a:ln>
            <a:noFill/>
          </a:ln>
        </p:spPr>
        <p:txBody>
          <a:bodyPr spcFirstLastPara="1" wrap="square" lIns="121900" tIns="121900" rIns="121900" bIns="121900" anchor="t" anchorCtr="0">
            <a:spAutoFit/>
          </a:bodyPr>
          <a:lstStyle/>
          <a:p>
            <a:pPr algn="ctr"/>
            <a:r>
              <a:rPr lang="en" sz="1600" dirty="0"/>
              <a:t>AOF</a:t>
            </a:r>
            <a:endParaRPr sz="1600" dirty="0"/>
          </a:p>
        </p:txBody>
      </p:sp>
      <p:sp>
        <p:nvSpPr>
          <p:cNvPr id="17" name="Google Shape;138;p24"/>
          <p:cNvSpPr txBox="1"/>
          <p:nvPr/>
        </p:nvSpPr>
        <p:spPr>
          <a:xfrm>
            <a:off x="9440392" y="3755002"/>
            <a:ext cx="2135200" cy="492402"/>
          </a:xfrm>
          <a:prstGeom prst="rect">
            <a:avLst/>
          </a:prstGeom>
          <a:noFill/>
          <a:ln>
            <a:noFill/>
          </a:ln>
        </p:spPr>
        <p:txBody>
          <a:bodyPr spcFirstLastPara="1" wrap="square" lIns="121900" tIns="121900" rIns="121900" bIns="121900" anchor="t" anchorCtr="0">
            <a:spAutoFit/>
          </a:bodyPr>
          <a:lstStyle/>
          <a:p>
            <a:pPr algn="ctr"/>
            <a:r>
              <a:rPr lang="en" sz="1600" dirty="0"/>
              <a:t>PFAS</a:t>
            </a:r>
            <a:endParaRPr sz="1600" dirty="0"/>
          </a:p>
        </p:txBody>
      </p:sp>
      <p:sp>
        <p:nvSpPr>
          <p:cNvPr id="18" name="Title 1">
            <a:extLst>
              <a:ext uri="{FF2B5EF4-FFF2-40B4-BE49-F238E27FC236}">
                <a16:creationId xmlns:a16="http://schemas.microsoft.com/office/drawing/2014/main" id="{EBC8F1FB-439B-5941-A064-97A486086B75}"/>
              </a:ext>
            </a:extLst>
          </p:cNvPr>
          <p:cNvSpPr txBox="1">
            <a:spLocks/>
          </p:cNvSpPr>
          <p:nvPr/>
        </p:nvSpPr>
        <p:spPr>
          <a:xfrm>
            <a:off x="2448774" y="4729343"/>
            <a:ext cx="37186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a:lstStyle>
          <a:p>
            <a:pPr marL="342900" indent="-342900">
              <a:buFont typeface="Arial" panose="020B0604020202020204" pitchFamily="34" charset="0"/>
              <a:buChar char="•"/>
            </a:pPr>
            <a:r>
              <a:rPr lang="en-US" sz="2000" i="1" dirty="0">
                <a:solidFill>
                  <a:srgbClr val="00B050"/>
                </a:solidFill>
              </a:rPr>
              <a:t>~460 Sample bottles</a:t>
            </a:r>
          </a:p>
          <a:p>
            <a:pPr marL="342900" indent="-342900">
              <a:buFont typeface="Arial" panose="020B0604020202020204" pitchFamily="34" charset="0"/>
              <a:buChar char="•"/>
            </a:pPr>
            <a:r>
              <a:rPr lang="en-US" sz="2000" i="1" dirty="0">
                <a:solidFill>
                  <a:srgbClr val="00B050"/>
                </a:solidFill>
              </a:rPr>
              <a:t>~230 Analytical samples</a:t>
            </a:r>
          </a:p>
          <a:p>
            <a:endParaRPr lang="en-US" sz="2000" i="1" dirty="0">
              <a:solidFill>
                <a:srgbClr val="00B050"/>
              </a:solidFill>
            </a:endParaRPr>
          </a:p>
          <a:p>
            <a:pPr algn="ctr"/>
            <a:r>
              <a:rPr lang="en-US" sz="2000" i="1" dirty="0">
                <a:solidFill>
                  <a:srgbClr val="00B050"/>
                </a:solidFill>
              </a:rPr>
              <a:t>THANK YOU</a:t>
            </a:r>
          </a:p>
        </p:txBody>
      </p:sp>
      <p:grpSp>
        <p:nvGrpSpPr>
          <p:cNvPr id="19" name="Group 18"/>
          <p:cNvGrpSpPr/>
          <p:nvPr/>
        </p:nvGrpSpPr>
        <p:grpSpPr>
          <a:xfrm>
            <a:off x="9693166" y="4481115"/>
            <a:ext cx="417155" cy="369669"/>
            <a:chOff x="8546739" y="777700"/>
            <a:chExt cx="417155" cy="369669"/>
          </a:xfrm>
        </p:grpSpPr>
        <p:sp>
          <p:nvSpPr>
            <p:cNvPr id="20" name="TextBox 19"/>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2</a:t>
              </a:r>
            </a:p>
          </p:txBody>
        </p:sp>
        <p:sp>
          <p:nvSpPr>
            <p:cNvPr id="21" name="Oval 20"/>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8287691" y="5515903"/>
            <a:ext cx="417155" cy="369669"/>
            <a:chOff x="8546739" y="777700"/>
            <a:chExt cx="417155" cy="369669"/>
          </a:xfrm>
        </p:grpSpPr>
        <p:sp>
          <p:nvSpPr>
            <p:cNvPr id="23" name="TextBox 22"/>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3</a:t>
              </a:r>
            </a:p>
          </p:txBody>
        </p:sp>
        <p:sp>
          <p:nvSpPr>
            <p:cNvPr id="24" name="Oval 23"/>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9787781" y="5967175"/>
            <a:ext cx="417155" cy="369669"/>
            <a:chOff x="8546739" y="777700"/>
            <a:chExt cx="417155" cy="369669"/>
          </a:xfrm>
        </p:grpSpPr>
        <p:sp>
          <p:nvSpPr>
            <p:cNvPr id="26" name="TextBox 25"/>
            <p:cNvSpPr txBox="1"/>
            <p:nvPr/>
          </p:nvSpPr>
          <p:spPr>
            <a:xfrm>
              <a:off x="8547582" y="777700"/>
              <a:ext cx="416312"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a:t>
              </a:r>
            </a:p>
          </p:txBody>
        </p:sp>
        <p:sp>
          <p:nvSpPr>
            <p:cNvPr id="27" name="Oval 26"/>
            <p:cNvSpPr/>
            <p:nvPr/>
          </p:nvSpPr>
          <p:spPr>
            <a:xfrm>
              <a:off x="8546739" y="778037"/>
              <a:ext cx="332226" cy="369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10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365760"/>
            <a:ext cx="11360800" cy="1498800"/>
          </a:xfrm>
          <a:prstGeom prst="rect">
            <a:avLst/>
          </a:prstGeom>
        </p:spPr>
        <p:txBody>
          <a:bodyPr spcFirstLastPara="1" vert="horz" wrap="square" lIns="121900" tIns="121900" rIns="121900" bIns="121900" rtlCol="0" anchor="t" anchorCtr="0">
            <a:normAutofit/>
          </a:bodyPr>
          <a:lstStyle/>
          <a:p>
            <a:r>
              <a:rPr lang="en" sz="4000" dirty="0"/>
              <a:t>Project Timeline</a:t>
            </a:r>
            <a:endParaRPr sz="4000" dirty="0"/>
          </a:p>
        </p:txBody>
      </p:sp>
      <p:sp>
        <p:nvSpPr>
          <p:cNvPr id="89" name="Google Shape;89;p18"/>
          <p:cNvSpPr txBox="1">
            <a:spLocks noGrp="1"/>
          </p:cNvSpPr>
          <p:nvPr>
            <p:ph type="body" idx="1"/>
          </p:nvPr>
        </p:nvSpPr>
        <p:spPr>
          <a:xfrm>
            <a:off x="258239" y="1138869"/>
            <a:ext cx="10590993" cy="5021600"/>
          </a:xfrm>
          <a:prstGeom prst="rect">
            <a:avLst/>
          </a:prstGeom>
        </p:spPr>
        <p:txBody>
          <a:bodyPr spcFirstLastPara="1" vert="horz" wrap="square" lIns="121900" tIns="121900" rIns="121900" bIns="121900" rtlCol="0" anchor="t" anchorCtr="0">
            <a:noAutofit/>
          </a:bodyPr>
          <a:lstStyle/>
          <a:p>
            <a:pPr>
              <a:spcBef>
                <a:spcPts val="600"/>
              </a:spcBef>
            </a:pPr>
            <a:r>
              <a:rPr lang="en-US" sz="2400" dirty="0"/>
              <a:t>2022</a:t>
            </a:r>
          </a:p>
          <a:p>
            <a:pPr lvl="1">
              <a:spcBef>
                <a:spcPts val="600"/>
              </a:spcBef>
            </a:pPr>
            <a:r>
              <a:rPr lang="en-US" dirty="0"/>
              <a:t>March – May: Sample Collection</a:t>
            </a:r>
          </a:p>
          <a:p>
            <a:pPr lvl="1">
              <a:spcBef>
                <a:spcPts val="600"/>
              </a:spcBef>
            </a:pPr>
            <a:r>
              <a:rPr lang="en-US" dirty="0"/>
              <a:t>September: SGS AXYS completes laboratory analysis</a:t>
            </a:r>
          </a:p>
          <a:p>
            <a:pPr lvl="1">
              <a:spcBef>
                <a:spcPts val="600"/>
              </a:spcBef>
            </a:pPr>
            <a:r>
              <a:rPr lang="en-US" dirty="0"/>
              <a:t>November: SFEI QA/QC data</a:t>
            </a:r>
          </a:p>
          <a:p>
            <a:pPr>
              <a:spcBef>
                <a:spcPts val="600"/>
              </a:spcBef>
            </a:pPr>
            <a:r>
              <a:rPr lang="en-US" sz="2400" dirty="0"/>
              <a:t>2023: </a:t>
            </a:r>
          </a:p>
          <a:p>
            <a:pPr lvl="1">
              <a:spcBef>
                <a:spcPts val="600"/>
              </a:spcBef>
            </a:pPr>
            <a:r>
              <a:rPr lang="en-US" dirty="0"/>
              <a:t>February: Data analysis and interpretation; results reported to </a:t>
            </a:r>
            <a:r>
              <a:rPr lang="en-US" dirty="0" err="1"/>
              <a:t>Geotracker</a:t>
            </a:r>
            <a:endParaRPr lang="en-US" dirty="0"/>
          </a:p>
          <a:p>
            <a:pPr lvl="1">
              <a:spcBef>
                <a:spcPts val="600"/>
              </a:spcBef>
            </a:pPr>
            <a:r>
              <a:rPr lang="en-US" dirty="0"/>
              <a:t>Feb – April: Results discussion</a:t>
            </a:r>
          </a:p>
          <a:p>
            <a:pPr lvl="1">
              <a:spcBef>
                <a:spcPts val="600"/>
              </a:spcBef>
            </a:pPr>
            <a:r>
              <a:rPr lang="en-US" dirty="0"/>
              <a:t>June: Draft Report</a:t>
            </a:r>
          </a:p>
          <a:p>
            <a:pPr lvl="1">
              <a:spcBef>
                <a:spcPts val="600"/>
              </a:spcBef>
            </a:pPr>
            <a:r>
              <a:rPr lang="en-US" dirty="0"/>
              <a:t>September: Final Report</a:t>
            </a:r>
            <a:endParaRPr lang="en" dirty="0"/>
          </a:p>
        </p:txBody>
      </p:sp>
      <p:sp>
        <p:nvSpPr>
          <p:cNvPr id="5" name="Google Shape;88;p18"/>
          <p:cNvSpPr txBox="1">
            <a:spLocks/>
          </p:cNvSpPr>
          <p:nvPr/>
        </p:nvSpPr>
        <p:spPr>
          <a:xfrm>
            <a:off x="415600" y="4155000"/>
            <a:ext cx="11360800" cy="1498800"/>
          </a:xfrm>
          <a:prstGeom prst="rect">
            <a:avLst/>
          </a:prstGeom>
        </p:spPr>
        <p:txBody>
          <a:bodyPr spcFirstLastPara="1" vert="horz" wrap="square" lIns="121900" tIns="121900" rIns="121900" bIns="121900" rtlCol="0" anchor="t" anchorCtr="0">
            <a:normAutofit/>
          </a:bodyPr>
          <a:lstStyle>
            <a:lvl1pPr lvl="0" algn="l" defTabSz="914400" rtl="0" eaLnBrk="1" latinLnBrk="0" hangingPunct="1">
              <a:lnSpc>
                <a:spcPct val="90000"/>
              </a:lnSpc>
              <a:spcBef>
                <a:spcPts val="0"/>
              </a:spcBef>
              <a:spcAft>
                <a:spcPts val="0"/>
              </a:spcAft>
              <a:buSzPts val="2800"/>
              <a:buNone/>
              <a:defRPr sz="4400" b="1" kern="1200">
                <a:solidFill>
                  <a:schemeClr val="accent1"/>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5958" y="5916025"/>
            <a:ext cx="2040775" cy="814647"/>
          </a:xfrm>
          <a:prstGeom prst="rect">
            <a:avLst/>
          </a:prstGeom>
        </p:spPr>
      </p:pic>
      <p:pic>
        <p:nvPicPr>
          <p:cNvPr id="18" name="Google Shape;16;p29" descr="download.png"/>
          <p:cNvPicPr preferRelativeResize="0"/>
          <p:nvPr/>
        </p:nvPicPr>
        <p:blipFill rotWithShape="1">
          <a:blip r:embed="rId4">
            <a:alphaModFix/>
          </a:blip>
          <a:srcRect/>
          <a:stretch/>
        </p:blipFill>
        <p:spPr>
          <a:xfrm>
            <a:off x="146830" y="6092080"/>
            <a:ext cx="2072956" cy="692495"/>
          </a:xfrm>
          <a:prstGeom prst="rect">
            <a:avLst/>
          </a:prstGeom>
          <a:noFill/>
          <a:ln>
            <a:noFill/>
          </a:ln>
        </p:spPr>
      </p:pic>
    </p:spTree>
    <p:extLst>
      <p:ext uri="{BB962C8B-B14F-4D97-AF65-F5344CB8AC3E}">
        <p14:creationId xmlns:p14="http://schemas.microsoft.com/office/powerpoint/2010/main" val="23758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15600" y="365760"/>
            <a:ext cx="11360800" cy="1498800"/>
          </a:xfrm>
          <a:prstGeom prst="rect">
            <a:avLst/>
          </a:prstGeom>
        </p:spPr>
        <p:txBody>
          <a:bodyPr spcFirstLastPara="1" vert="horz" wrap="square" lIns="121900" tIns="121900" rIns="121900" bIns="121900" rtlCol="0" anchor="t" anchorCtr="0">
            <a:normAutofit/>
          </a:bodyPr>
          <a:lstStyle/>
          <a:p>
            <a:r>
              <a:rPr lang="en" sz="4000" dirty="0"/>
              <a:t>Relevant RMP CEC Project Updates</a:t>
            </a:r>
            <a:endParaRPr sz="4000" dirty="0"/>
          </a:p>
        </p:txBody>
      </p:sp>
      <p:sp>
        <p:nvSpPr>
          <p:cNvPr id="89" name="Google Shape;89;p18"/>
          <p:cNvSpPr txBox="1">
            <a:spLocks noGrp="1"/>
          </p:cNvSpPr>
          <p:nvPr>
            <p:ph type="body" idx="1"/>
          </p:nvPr>
        </p:nvSpPr>
        <p:spPr>
          <a:xfrm>
            <a:off x="258239" y="1138869"/>
            <a:ext cx="10590993" cy="5021600"/>
          </a:xfrm>
          <a:prstGeom prst="rect">
            <a:avLst/>
          </a:prstGeom>
        </p:spPr>
        <p:txBody>
          <a:bodyPr spcFirstLastPara="1" vert="horz" wrap="square" lIns="121900" tIns="121900" rIns="121900" bIns="121900" rtlCol="0" anchor="t" anchorCtr="0">
            <a:noAutofit/>
          </a:bodyPr>
          <a:lstStyle/>
          <a:p>
            <a:pPr>
              <a:spcBef>
                <a:spcPts val="600"/>
              </a:spcBef>
            </a:pPr>
            <a:r>
              <a:rPr lang="en" dirty="0"/>
              <a:t>Quarternary Ammonium Compounds in wastewater</a:t>
            </a:r>
          </a:p>
          <a:p>
            <a:pPr lvl="1">
              <a:spcBef>
                <a:spcPts val="600"/>
              </a:spcBef>
            </a:pPr>
            <a:r>
              <a:rPr lang="en" dirty="0"/>
              <a:t>Monitoring extended to 2024</a:t>
            </a:r>
          </a:p>
          <a:p>
            <a:pPr lvl="1">
              <a:spcBef>
                <a:spcPts val="600"/>
              </a:spcBef>
            </a:pPr>
            <a:r>
              <a:rPr lang="en" dirty="0"/>
              <a:t>Evaluate trends in wastewater due to expected increased use</a:t>
            </a:r>
          </a:p>
          <a:p>
            <a:pPr>
              <a:spcBef>
                <a:spcPts val="600"/>
              </a:spcBef>
            </a:pPr>
            <a:r>
              <a:rPr lang="en" dirty="0"/>
              <a:t>Ethoxylated Surfactants</a:t>
            </a:r>
          </a:p>
          <a:p>
            <a:pPr lvl="1">
              <a:spcBef>
                <a:spcPts val="600"/>
              </a:spcBef>
            </a:pPr>
            <a:r>
              <a:rPr lang="en" dirty="0"/>
              <a:t>Additional wastewater sample collection proposed for 2023</a:t>
            </a:r>
          </a:p>
          <a:p>
            <a:pPr>
              <a:spcBef>
                <a:spcPts val="600"/>
              </a:spcBef>
            </a:pPr>
            <a:endParaRPr lang="en" dirty="0"/>
          </a:p>
          <a:p>
            <a:pPr>
              <a:spcBef>
                <a:spcPts val="600"/>
              </a:spcBef>
            </a:pPr>
            <a:r>
              <a:rPr lang="en" dirty="0"/>
              <a:t>Draft reports coming soon</a:t>
            </a:r>
          </a:p>
          <a:p>
            <a:pPr lvl="1">
              <a:spcBef>
                <a:spcPts val="600"/>
              </a:spcBef>
            </a:pPr>
            <a:r>
              <a:rPr lang="en" dirty="0"/>
              <a:t>Bisphenols in effluent and sediment</a:t>
            </a:r>
          </a:p>
          <a:p>
            <a:pPr lvl="1">
              <a:spcBef>
                <a:spcPts val="600"/>
              </a:spcBef>
            </a:pPr>
            <a:r>
              <a:rPr lang="en" dirty="0"/>
              <a:t>PFAS in Bay water</a:t>
            </a:r>
          </a:p>
          <a:p>
            <a:pPr lvl="1">
              <a:spcBef>
                <a:spcPts val="600"/>
              </a:spcBef>
            </a:pPr>
            <a:r>
              <a:rPr lang="en" dirty="0"/>
              <a:t>Sunscreen in effluent</a:t>
            </a:r>
          </a:p>
        </p:txBody>
      </p:sp>
      <p:sp>
        <p:nvSpPr>
          <p:cNvPr id="5" name="Google Shape;88;p18"/>
          <p:cNvSpPr txBox="1">
            <a:spLocks/>
          </p:cNvSpPr>
          <p:nvPr/>
        </p:nvSpPr>
        <p:spPr>
          <a:xfrm>
            <a:off x="415600" y="4155000"/>
            <a:ext cx="11360800" cy="1498800"/>
          </a:xfrm>
          <a:prstGeom prst="rect">
            <a:avLst/>
          </a:prstGeom>
        </p:spPr>
        <p:txBody>
          <a:bodyPr spcFirstLastPara="1" vert="horz" wrap="square" lIns="121900" tIns="121900" rIns="121900" bIns="121900" rtlCol="0" anchor="t" anchorCtr="0">
            <a:normAutofit/>
          </a:bodyPr>
          <a:lstStyle>
            <a:lvl1pPr lvl="0" algn="l" defTabSz="914400" rtl="0" eaLnBrk="1" latinLnBrk="0" hangingPunct="1">
              <a:lnSpc>
                <a:spcPct val="90000"/>
              </a:lnSpc>
              <a:spcBef>
                <a:spcPts val="0"/>
              </a:spcBef>
              <a:spcAft>
                <a:spcPts val="0"/>
              </a:spcAft>
              <a:buSzPts val="2800"/>
              <a:buNone/>
              <a:defRPr sz="4400" b="1" kern="1200">
                <a:solidFill>
                  <a:schemeClr val="accent1"/>
                </a:solidFill>
                <a:latin typeface="Arial" panose="020B0604020202020204" pitchFamily="34" charset="0"/>
                <a:ea typeface="+mj-ea"/>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pic>
        <p:nvPicPr>
          <p:cNvPr id="6" name="Google Shape;17;p29"/>
          <p:cNvPicPr preferRelativeResize="0"/>
          <p:nvPr/>
        </p:nvPicPr>
        <p:blipFill rotWithShape="1">
          <a:blip r:embed="rId3">
            <a:alphaModFix/>
          </a:blip>
          <a:srcRect/>
          <a:stretch/>
        </p:blipFill>
        <p:spPr>
          <a:xfrm>
            <a:off x="11139600" y="5586196"/>
            <a:ext cx="915008" cy="1148546"/>
          </a:xfrm>
          <a:prstGeom prst="rect">
            <a:avLst/>
          </a:prstGeom>
          <a:noFill/>
          <a:ln>
            <a:noFill/>
          </a:ln>
        </p:spPr>
      </p:pic>
    </p:spTree>
    <p:extLst>
      <p:ext uri="{BB962C8B-B14F-4D97-AF65-F5344CB8AC3E}">
        <p14:creationId xmlns:p14="http://schemas.microsoft.com/office/powerpoint/2010/main" val="13512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9123F2-418A-4206-A355-F206799AE9DD}"/>
              </a:ext>
            </a:extLst>
          </p:cNvPr>
          <p:cNvSpPr>
            <a:spLocks noGrp="1"/>
          </p:cNvSpPr>
          <p:nvPr>
            <p:ph type="title"/>
          </p:nvPr>
        </p:nvSpPr>
        <p:spPr>
          <a:xfrm>
            <a:off x="333809" y="353678"/>
            <a:ext cx="3197013" cy="2743200"/>
          </a:xfrm>
        </p:spPr>
        <p:txBody>
          <a:bodyPr anchor="t">
            <a:normAutofit fontScale="90000"/>
          </a:bodyPr>
          <a:lstStyle/>
          <a:p>
            <a:pPr algn="ctr"/>
            <a:r>
              <a:rPr lang="en-US" sz="4800" b="1" dirty="0">
                <a:solidFill>
                  <a:schemeClr val="bg1"/>
                </a:solidFill>
              </a:rPr>
              <a:t>a. Blanket NPDES Permit Amendment </a:t>
            </a:r>
            <a:br>
              <a:rPr lang="en-US" sz="4800" b="1" dirty="0">
                <a:solidFill>
                  <a:schemeClr val="bg1"/>
                </a:solidFill>
              </a:rPr>
            </a:br>
            <a:br>
              <a:rPr lang="en-US" sz="4800" b="1" dirty="0">
                <a:solidFill>
                  <a:schemeClr val="bg1"/>
                </a:solidFill>
              </a:rPr>
            </a:br>
            <a:r>
              <a:rPr lang="en-US" sz="4800" b="1" i="1" dirty="0">
                <a:solidFill>
                  <a:schemeClr val="bg1"/>
                </a:solidFill>
              </a:rPr>
              <a:t>for</a:t>
            </a:r>
            <a:br>
              <a:rPr lang="en-US" sz="4800" b="1" dirty="0">
                <a:solidFill>
                  <a:schemeClr val="bg1"/>
                </a:solidFill>
              </a:rPr>
            </a:br>
            <a:br>
              <a:rPr lang="en-US" sz="4800" b="1" dirty="0">
                <a:solidFill>
                  <a:schemeClr val="bg1"/>
                </a:solidFill>
              </a:rPr>
            </a:br>
            <a:r>
              <a:rPr lang="en-US" sz="4800" b="1" dirty="0">
                <a:solidFill>
                  <a:schemeClr val="bg1"/>
                </a:solidFill>
              </a:rPr>
              <a:t>Monitoring and Reporting Programs</a:t>
            </a:r>
          </a:p>
        </p:txBody>
      </p:sp>
      <p:sp>
        <p:nvSpPr>
          <p:cNvPr id="12" name="TextBox 11">
            <a:extLst>
              <a:ext uri="{FF2B5EF4-FFF2-40B4-BE49-F238E27FC236}">
                <a16:creationId xmlns:a16="http://schemas.microsoft.com/office/drawing/2014/main" id="{DBDCE81C-794D-40E0-0231-59213B335C1F}"/>
              </a:ext>
            </a:extLst>
          </p:cNvPr>
          <p:cNvSpPr txBox="1"/>
          <p:nvPr/>
        </p:nvSpPr>
        <p:spPr>
          <a:xfrm>
            <a:off x="4198444" y="1019386"/>
            <a:ext cx="7901739" cy="1938992"/>
          </a:xfrm>
          <a:prstGeom prst="rect">
            <a:avLst/>
          </a:prstGeom>
          <a:noFill/>
        </p:spPr>
        <p:txBody>
          <a:bodyPr wrap="square">
            <a:spAutoFit/>
          </a:bodyPr>
          <a:lstStyle/>
          <a:p>
            <a:pPr marL="457200" indent="-457200">
              <a:buFont typeface="Arial" panose="020B0604020202020204" pitchFamily="34" charset="0"/>
              <a:buChar char="•"/>
            </a:pPr>
            <a:r>
              <a:rPr lang="en-US" sz="2400" dirty="0">
                <a:sym typeface="Wingdings" panose="05000000000000000000" pitchFamily="2" charset="2"/>
              </a:rPr>
              <a:t>Pretreatment Committee assisted with reviewing the draft order</a:t>
            </a:r>
          </a:p>
          <a:p>
            <a:pPr marL="457200" indent="-457200">
              <a:buFont typeface="Arial" panose="020B0604020202020204" pitchFamily="34" charset="0"/>
              <a:buChar char="•"/>
            </a:pPr>
            <a:r>
              <a:rPr lang="en-US" sz="2400" dirty="0">
                <a:sym typeface="Wingdings" panose="05000000000000000000" pitchFamily="2" charset="2"/>
              </a:rPr>
              <a:t>R2-2021-0028 was adopted in November 2021</a:t>
            </a:r>
          </a:p>
          <a:p>
            <a:pPr marL="457200" indent="-457200">
              <a:buFont typeface="Arial" panose="020B0604020202020204" pitchFamily="34" charset="0"/>
              <a:buChar char="•"/>
            </a:pPr>
            <a:r>
              <a:rPr lang="en-US" sz="2400" dirty="0">
                <a:sym typeface="Wingdings" panose="05000000000000000000" pitchFamily="2" charset="2"/>
              </a:rPr>
              <a:t>Effective date was January 1, 2022</a:t>
            </a:r>
          </a:p>
          <a:p>
            <a:pPr marL="457200" indent="-457200">
              <a:buFont typeface="Arial" panose="020B0604020202020204" pitchFamily="34" charset="0"/>
              <a:buChar char="•"/>
            </a:pPr>
            <a:r>
              <a:rPr lang="en-US" sz="2400" dirty="0">
                <a:sym typeface="Wingdings" panose="05000000000000000000" pitchFamily="2" charset="2"/>
              </a:rPr>
              <a:t>Permit amendment, not an opt-in program</a:t>
            </a:r>
          </a:p>
        </p:txBody>
      </p:sp>
      <p:sp>
        <p:nvSpPr>
          <p:cNvPr id="8" name="TextBox 7">
            <a:extLst>
              <a:ext uri="{FF2B5EF4-FFF2-40B4-BE49-F238E27FC236}">
                <a16:creationId xmlns:a16="http://schemas.microsoft.com/office/drawing/2014/main" id="{05DBC223-BCDC-73A5-089E-C224A629CD1A}"/>
              </a:ext>
            </a:extLst>
          </p:cNvPr>
          <p:cNvSpPr txBox="1"/>
          <p:nvPr/>
        </p:nvSpPr>
        <p:spPr>
          <a:xfrm>
            <a:off x="4326780" y="434611"/>
            <a:ext cx="2279727" cy="584775"/>
          </a:xfrm>
          <a:prstGeom prst="rect">
            <a:avLst/>
          </a:prstGeom>
          <a:noFill/>
        </p:spPr>
        <p:txBody>
          <a:bodyPr wrap="none" rtlCol="0">
            <a:spAutoFit/>
          </a:bodyPr>
          <a:lstStyle/>
          <a:p>
            <a:r>
              <a:rPr lang="en-US" sz="3200" b="1" dirty="0">
                <a:solidFill>
                  <a:schemeClr val="accent6"/>
                </a:solidFill>
                <a:latin typeface="+mj-lt"/>
              </a:rPr>
              <a:t>2021 Update</a:t>
            </a:r>
          </a:p>
        </p:txBody>
      </p:sp>
      <p:sp>
        <p:nvSpPr>
          <p:cNvPr id="6" name="TextBox 5">
            <a:extLst>
              <a:ext uri="{FF2B5EF4-FFF2-40B4-BE49-F238E27FC236}">
                <a16:creationId xmlns:a16="http://schemas.microsoft.com/office/drawing/2014/main" id="{B586CB90-4453-9846-3472-F4028B27D032}"/>
              </a:ext>
            </a:extLst>
          </p:cNvPr>
          <p:cNvSpPr txBox="1"/>
          <p:nvPr/>
        </p:nvSpPr>
        <p:spPr>
          <a:xfrm>
            <a:off x="4326780" y="3105833"/>
            <a:ext cx="7300525" cy="584775"/>
          </a:xfrm>
          <a:prstGeom prst="rect">
            <a:avLst/>
          </a:prstGeom>
          <a:noFill/>
        </p:spPr>
        <p:txBody>
          <a:bodyPr wrap="none" rtlCol="0">
            <a:spAutoFit/>
          </a:bodyPr>
          <a:lstStyle/>
          <a:p>
            <a:r>
              <a:rPr lang="en-US" sz="3200" b="1" dirty="0">
                <a:solidFill>
                  <a:schemeClr val="accent6"/>
                </a:solidFill>
                <a:latin typeface="+mj-lt"/>
              </a:rPr>
              <a:t>Monitoring and Reporting Program Changes</a:t>
            </a:r>
          </a:p>
        </p:txBody>
      </p:sp>
      <p:sp>
        <p:nvSpPr>
          <p:cNvPr id="7" name="TextBox 6">
            <a:extLst>
              <a:ext uri="{FF2B5EF4-FFF2-40B4-BE49-F238E27FC236}">
                <a16:creationId xmlns:a16="http://schemas.microsoft.com/office/drawing/2014/main" id="{7C8094AA-A417-FBC4-2C60-002835CB237C}"/>
              </a:ext>
            </a:extLst>
          </p:cNvPr>
          <p:cNvSpPr txBox="1"/>
          <p:nvPr/>
        </p:nvSpPr>
        <p:spPr>
          <a:xfrm>
            <a:off x="4198444" y="3745733"/>
            <a:ext cx="7901739" cy="2677656"/>
          </a:xfrm>
          <a:prstGeom prst="rect">
            <a:avLst/>
          </a:prstGeom>
          <a:noFill/>
        </p:spPr>
        <p:txBody>
          <a:bodyPr wrap="square">
            <a:spAutoFit/>
          </a:bodyPr>
          <a:lstStyle/>
          <a:p>
            <a:pPr marL="457200" indent="-457200">
              <a:buFont typeface="Arial" panose="020B0604020202020204" pitchFamily="34" charset="0"/>
              <a:buChar char="•"/>
            </a:pPr>
            <a:r>
              <a:rPr lang="en-US" sz="2400" dirty="0">
                <a:sym typeface="Wingdings" panose="05000000000000000000" pitchFamily="2" charset="2"/>
              </a:rPr>
              <a:t>Continues VOC and BNA </a:t>
            </a:r>
            <a:r>
              <a:rPr lang="en-US" sz="2400" b="1" dirty="0">
                <a:sym typeface="Wingdings" panose="05000000000000000000" pitchFamily="2" charset="2"/>
              </a:rPr>
              <a:t>effluent</a:t>
            </a:r>
            <a:r>
              <a:rPr lang="en-US" sz="2400" dirty="0">
                <a:sym typeface="Wingdings" panose="05000000000000000000" pitchFamily="2" charset="2"/>
              </a:rPr>
              <a:t> monitoring reductions from 2016 Order</a:t>
            </a:r>
          </a:p>
          <a:p>
            <a:pPr marL="457200" indent="-457200">
              <a:buFont typeface="Arial" panose="020B0604020202020204" pitchFamily="34" charset="0"/>
              <a:buChar char="•"/>
            </a:pPr>
            <a:r>
              <a:rPr lang="en-US" sz="2400" dirty="0">
                <a:sym typeface="Wingdings" panose="05000000000000000000" pitchFamily="2" charset="2"/>
              </a:rPr>
              <a:t>Modifies VOC and BNA </a:t>
            </a:r>
            <a:r>
              <a:rPr lang="en-US" sz="2400" b="1" dirty="0">
                <a:sym typeface="Wingdings" panose="05000000000000000000" pitchFamily="2" charset="2"/>
              </a:rPr>
              <a:t>influent </a:t>
            </a:r>
            <a:r>
              <a:rPr lang="en-US" sz="2400" dirty="0">
                <a:sym typeface="Wingdings" panose="05000000000000000000" pitchFamily="2" charset="2"/>
              </a:rPr>
              <a:t>monitoring frequency for some dischargers (14 reduced, 2 increased)</a:t>
            </a:r>
          </a:p>
          <a:p>
            <a:pPr marL="457200" indent="-457200">
              <a:buFont typeface="Arial" panose="020B0604020202020204" pitchFamily="34" charset="0"/>
              <a:buChar char="•"/>
            </a:pPr>
            <a:r>
              <a:rPr lang="en-US" sz="2400" dirty="0">
                <a:sym typeface="Wingdings" panose="05000000000000000000" pitchFamily="2" charset="2"/>
              </a:rPr>
              <a:t>Modifies VOC and BNA </a:t>
            </a:r>
            <a:r>
              <a:rPr lang="en-US" sz="2400" b="1" dirty="0">
                <a:sym typeface="Wingdings" panose="05000000000000000000" pitchFamily="2" charset="2"/>
              </a:rPr>
              <a:t>biosolids</a:t>
            </a:r>
            <a:r>
              <a:rPr lang="en-US" sz="2400" dirty="0">
                <a:sym typeface="Wingdings" panose="05000000000000000000" pitchFamily="2" charset="2"/>
              </a:rPr>
              <a:t> monitoring frequency for some dischargers (11 reduced, 3 increased)</a:t>
            </a:r>
          </a:p>
          <a:p>
            <a:pPr marL="457200" indent="-457200">
              <a:buFont typeface="Arial" panose="020B0604020202020204" pitchFamily="34" charset="0"/>
              <a:buChar char="•"/>
            </a:pPr>
            <a:r>
              <a:rPr lang="en-US" sz="2400" dirty="0">
                <a:sym typeface="Wingdings" panose="05000000000000000000" pitchFamily="2" charset="2"/>
              </a:rPr>
              <a:t>Reduces </a:t>
            </a:r>
            <a:r>
              <a:rPr lang="en-US" sz="2400" b="1" dirty="0">
                <a:sym typeface="Wingdings" panose="05000000000000000000" pitchFamily="2" charset="2"/>
              </a:rPr>
              <a:t>influent</a:t>
            </a:r>
            <a:r>
              <a:rPr lang="en-US" sz="2400" dirty="0">
                <a:sym typeface="Wingdings" panose="05000000000000000000" pitchFamily="2" charset="2"/>
              </a:rPr>
              <a:t> and effluent mercury monitoring</a:t>
            </a:r>
          </a:p>
        </p:txBody>
      </p:sp>
    </p:spTree>
    <p:extLst>
      <p:ext uri="{BB962C8B-B14F-4D97-AF65-F5344CB8AC3E}">
        <p14:creationId xmlns:p14="http://schemas.microsoft.com/office/powerpoint/2010/main" val="297070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2065962" y="3854739"/>
            <a:ext cx="8178900" cy="1303800"/>
          </a:xfrm>
          <a:prstGeom prst="rect">
            <a:avLst/>
          </a:prstGeom>
          <a:noFill/>
          <a:ln>
            <a:noFill/>
          </a:ln>
        </p:spPr>
        <p:txBody>
          <a:bodyPr spcFirstLastPara="1" vert="horz" wrap="square" lIns="91425" tIns="45700" rIns="91425" bIns="45700" rtlCol="0" anchor="ctr" anchorCtr="0">
            <a:normAutofit/>
          </a:bodyPr>
          <a:lstStyle/>
          <a:p>
            <a:pPr algn="ctr">
              <a:spcBef>
                <a:spcPts val="0"/>
              </a:spcBef>
              <a:buClr>
                <a:schemeClr val="dk1"/>
              </a:buClr>
              <a:buSzPts val="4400"/>
            </a:pPr>
            <a:r>
              <a:rPr lang="en-US" sz="4800" b="1" dirty="0">
                <a:latin typeface="Arial"/>
                <a:ea typeface="Arial"/>
                <a:cs typeface="Arial"/>
                <a:sym typeface="Arial"/>
              </a:rPr>
              <a:t>Thank you</a:t>
            </a:r>
            <a:endParaRPr sz="4800" dirty="0"/>
          </a:p>
        </p:txBody>
      </p:sp>
      <p:sp>
        <p:nvSpPr>
          <p:cNvPr id="152" name="Google Shape;152;p19"/>
          <p:cNvSpPr txBox="1">
            <a:spLocks noGrp="1"/>
          </p:cNvSpPr>
          <p:nvPr>
            <p:ph type="body" idx="1"/>
          </p:nvPr>
        </p:nvSpPr>
        <p:spPr>
          <a:xfrm>
            <a:off x="2144412" y="5188900"/>
            <a:ext cx="7886700" cy="8661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200"/>
            </a:pPr>
            <a:r>
              <a:rPr lang="en-US" sz="3200" u="sng" dirty="0">
                <a:solidFill>
                  <a:schemeClr val="hlink"/>
                </a:solidFill>
                <a:latin typeface="Helvetica Neue"/>
                <a:ea typeface="Helvetica Neue"/>
                <a:cs typeface="Helvetica Neue"/>
                <a:sym typeface="Helvetica Neue"/>
                <a:hlinkClick r:id="rId3"/>
              </a:rPr>
              <a:t>www.sfei.org/CECs</a:t>
            </a:r>
            <a:endParaRPr sz="3200" dirty="0">
              <a:latin typeface="Helvetica Neue"/>
              <a:ea typeface="Helvetica Neue"/>
              <a:cs typeface="Helvetica Neue"/>
              <a:sym typeface="Helvetica Neue"/>
            </a:endParaRPr>
          </a:p>
          <a:p>
            <a:pPr algn="ctr">
              <a:buClr>
                <a:schemeClr val="dk1"/>
              </a:buClr>
              <a:buSzPts val="800"/>
            </a:pPr>
            <a:endParaRPr sz="800" dirty="0">
              <a:latin typeface="Helvetica Neue"/>
              <a:ea typeface="Helvetica Neue"/>
              <a:cs typeface="Helvetica Neue"/>
              <a:sym typeface="Helvetica Neue"/>
            </a:endParaRPr>
          </a:p>
          <a:p>
            <a:pPr algn="ctr">
              <a:buClr>
                <a:schemeClr val="dk1"/>
              </a:buClr>
              <a:buSzPts val="3200"/>
            </a:pPr>
            <a:r>
              <a:rPr lang="en-US" sz="3200" dirty="0">
                <a:latin typeface="Helvetica Neue"/>
                <a:ea typeface="Helvetica Neue"/>
                <a:cs typeface="Helvetica Neue"/>
                <a:sym typeface="Helvetica Neue"/>
              </a:rPr>
              <a:t>diana@sfei.org</a:t>
            </a:r>
            <a:endParaRPr sz="3200" dirty="0">
              <a:latin typeface="Helvetica Neue"/>
              <a:ea typeface="Helvetica Neue"/>
              <a:cs typeface="Helvetica Neue"/>
              <a:sym typeface="Helvetica Neue"/>
            </a:endParaRPr>
          </a:p>
        </p:txBody>
      </p:sp>
      <p:pic>
        <p:nvPicPr>
          <p:cNvPr id="4" name="Google Shape;38;p34"/>
          <p:cNvPicPr preferRelativeResize="0"/>
          <p:nvPr/>
        </p:nvPicPr>
        <p:blipFill rotWithShape="1">
          <a:blip r:embed="rId4">
            <a:alphaModFix/>
          </a:blip>
          <a:srcRect/>
          <a:stretch/>
        </p:blipFill>
        <p:spPr>
          <a:xfrm>
            <a:off x="4989876" y="358581"/>
            <a:ext cx="2195772" cy="3513235"/>
          </a:xfrm>
          <a:prstGeom prst="rect">
            <a:avLst/>
          </a:prstGeom>
          <a:noFill/>
          <a:ln>
            <a:noFill/>
          </a:ln>
        </p:spPr>
      </p:pic>
      <p:pic>
        <p:nvPicPr>
          <p:cNvPr id="5" name="Google Shape;71;p16"/>
          <p:cNvPicPr preferRelativeResize="0"/>
          <p:nvPr/>
        </p:nvPicPr>
        <p:blipFill rotWithShape="1">
          <a:blip r:embed="rId5">
            <a:alphaModFix/>
          </a:blip>
          <a:srcRect/>
          <a:stretch/>
        </p:blipFill>
        <p:spPr>
          <a:xfrm>
            <a:off x="9686334" y="5795404"/>
            <a:ext cx="2359679" cy="973646"/>
          </a:xfrm>
          <a:prstGeom prst="rect">
            <a:avLst/>
          </a:prstGeom>
          <a:noFill/>
          <a:ln>
            <a:noFill/>
          </a:ln>
        </p:spPr>
      </p:pic>
      <p:pic>
        <p:nvPicPr>
          <p:cNvPr id="6" name="Google Shape;16;p29" descr="download.png"/>
          <p:cNvPicPr preferRelativeResize="0"/>
          <p:nvPr/>
        </p:nvPicPr>
        <p:blipFill rotWithShape="1">
          <a:blip r:embed="rId6">
            <a:alphaModFix/>
          </a:blip>
          <a:srcRect/>
          <a:stretch/>
        </p:blipFill>
        <p:spPr>
          <a:xfrm>
            <a:off x="149702" y="6040769"/>
            <a:ext cx="2351439" cy="692495"/>
          </a:xfrm>
          <a:prstGeom prst="rect">
            <a:avLst/>
          </a:prstGeom>
          <a:noFill/>
          <a:ln>
            <a:noFill/>
          </a:ln>
        </p:spPr>
      </p:pic>
    </p:spTree>
    <p:extLst>
      <p:ext uri="{BB962C8B-B14F-4D97-AF65-F5344CB8AC3E}">
        <p14:creationId xmlns:p14="http://schemas.microsoft.com/office/powerpoint/2010/main" val="49656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9123F2-418A-4206-A355-F206799AE9DD}"/>
              </a:ext>
            </a:extLst>
          </p:cNvPr>
          <p:cNvSpPr>
            <a:spLocks noGrp="1"/>
          </p:cNvSpPr>
          <p:nvPr>
            <p:ph type="title"/>
          </p:nvPr>
        </p:nvSpPr>
        <p:spPr>
          <a:xfrm>
            <a:off x="333809" y="353678"/>
            <a:ext cx="3197013" cy="2743200"/>
          </a:xfrm>
        </p:spPr>
        <p:txBody>
          <a:bodyPr anchor="t">
            <a:normAutofit fontScale="90000"/>
          </a:bodyPr>
          <a:lstStyle/>
          <a:p>
            <a:pPr algn="ctr"/>
            <a:r>
              <a:rPr lang="en-US" sz="4800" b="1" dirty="0">
                <a:solidFill>
                  <a:schemeClr val="bg1"/>
                </a:solidFill>
              </a:rPr>
              <a:t>c. EPA</a:t>
            </a:r>
            <a:br>
              <a:rPr lang="en-US" sz="4800" b="1" dirty="0">
                <a:solidFill>
                  <a:schemeClr val="bg1"/>
                </a:solidFill>
              </a:rPr>
            </a:br>
            <a:r>
              <a:rPr lang="en-US" sz="4800" b="1" dirty="0">
                <a:solidFill>
                  <a:schemeClr val="bg1"/>
                </a:solidFill>
              </a:rPr>
              <a:t>Pretreatment Memo for PFAS</a:t>
            </a:r>
            <a:br>
              <a:rPr lang="en-US" sz="4800" b="1" dirty="0">
                <a:solidFill>
                  <a:schemeClr val="bg1"/>
                </a:solidFill>
              </a:rPr>
            </a:br>
            <a:endParaRPr lang="en-US" sz="4800" b="1" dirty="0">
              <a:solidFill>
                <a:schemeClr val="bg1"/>
              </a:solidFill>
            </a:endParaRPr>
          </a:p>
        </p:txBody>
      </p:sp>
      <p:sp>
        <p:nvSpPr>
          <p:cNvPr id="6" name="Google Shape;89;p18">
            <a:extLst>
              <a:ext uri="{FF2B5EF4-FFF2-40B4-BE49-F238E27FC236}">
                <a16:creationId xmlns:a16="http://schemas.microsoft.com/office/drawing/2014/main" id="{EF34DF8A-77A6-F727-8D72-720326E12298}"/>
              </a:ext>
            </a:extLst>
          </p:cNvPr>
          <p:cNvSpPr txBox="1">
            <a:spLocks/>
          </p:cNvSpPr>
          <p:nvPr/>
        </p:nvSpPr>
        <p:spPr>
          <a:xfrm>
            <a:off x="4198444" y="353678"/>
            <a:ext cx="7425930" cy="635192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 dirty="0"/>
              <a:t>EPA has a PFAS Strategic Roadmap 2021-2024</a:t>
            </a:r>
          </a:p>
          <a:p>
            <a:pPr marL="0" indent="0">
              <a:spcBef>
                <a:spcPts val="600"/>
              </a:spcBef>
              <a:buNone/>
            </a:pPr>
            <a:r>
              <a:rPr lang="en-US" dirty="0">
                <a:hlinkClick r:id="rId3"/>
              </a:rPr>
              <a:t>https://www.epa.gov/system/files/documents/2021-10/pfas-roadmap_final-508.pdf</a:t>
            </a:r>
            <a:endParaRPr lang="en-US" dirty="0"/>
          </a:p>
          <a:p>
            <a:pPr marL="0" indent="0">
              <a:spcBef>
                <a:spcPts val="600"/>
              </a:spcBef>
              <a:buNone/>
            </a:pPr>
            <a:endParaRPr lang="en-US" dirty="0"/>
          </a:p>
          <a:p>
            <a:pPr>
              <a:spcBef>
                <a:spcPts val="600"/>
              </a:spcBef>
            </a:pPr>
            <a:r>
              <a:rPr lang="en-US" dirty="0"/>
              <a:t>Leveraging pretreatment programs to reduce industrial sources is part of the Roadmap</a:t>
            </a:r>
          </a:p>
          <a:p>
            <a:pPr marL="0" indent="0">
              <a:spcBef>
                <a:spcPts val="600"/>
              </a:spcBef>
              <a:buNone/>
            </a:pPr>
            <a:endParaRPr lang="en-US" dirty="0"/>
          </a:p>
          <a:p>
            <a:pPr>
              <a:spcBef>
                <a:spcPts val="600"/>
              </a:spcBef>
            </a:pPr>
            <a:r>
              <a:rPr lang="en-US" dirty="0"/>
              <a:t>In April, EPA announced:</a:t>
            </a:r>
          </a:p>
          <a:p>
            <a:pPr lvl="1">
              <a:spcBef>
                <a:spcPts val="600"/>
              </a:spcBef>
            </a:pPr>
            <a:r>
              <a:rPr lang="en-US" dirty="0"/>
              <a:t>Draft method 1621 for Adsorbable Organic Fluorine (AOF) in water </a:t>
            </a:r>
          </a:p>
          <a:p>
            <a:pPr lvl="1">
              <a:spcBef>
                <a:spcPts val="600"/>
              </a:spcBef>
            </a:pPr>
            <a:r>
              <a:rPr lang="en-US" dirty="0"/>
              <a:t>Draft aquatic life criteria for two PFAS compounds (PFOA and PFOS)</a:t>
            </a:r>
          </a:p>
          <a:p>
            <a:pPr lvl="1">
              <a:spcBef>
                <a:spcPts val="600"/>
              </a:spcBef>
            </a:pPr>
            <a:r>
              <a:rPr lang="en-US" b="1" dirty="0">
                <a:solidFill>
                  <a:schemeClr val="accent6"/>
                </a:solidFill>
              </a:rPr>
              <a:t>Memo: “Addressing PFAS Discharges in EPA-Issued NPDES Permits and Expectations Where EPA is the Pretreatment Control Authority”</a:t>
            </a:r>
            <a:br>
              <a:rPr lang="en-US" dirty="0"/>
            </a:br>
            <a:endParaRPr lang="en" dirty="0"/>
          </a:p>
        </p:txBody>
      </p:sp>
    </p:spTree>
    <p:extLst>
      <p:ext uri="{BB962C8B-B14F-4D97-AF65-F5344CB8AC3E}">
        <p14:creationId xmlns:p14="http://schemas.microsoft.com/office/powerpoint/2010/main" val="162692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9123F2-418A-4206-A355-F206799AE9DD}"/>
              </a:ext>
            </a:extLst>
          </p:cNvPr>
          <p:cNvSpPr>
            <a:spLocks noGrp="1"/>
          </p:cNvSpPr>
          <p:nvPr>
            <p:ph type="title"/>
          </p:nvPr>
        </p:nvSpPr>
        <p:spPr>
          <a:xfrm>
            <a:off x="333809" y="353678"/>
            <a:ext cx="3197013" cy="2743200"/>
          </a:xfrm>
        </p:spPr>
        <p:txBody>
          <a:bodyPr anchor="t">
            <a:normAutofit fontScale="90000"/>
          </a:bodyPr>
          <a:lstStyle/>
          <a:p>
            <a:pPr algn="ctr"/>
            <a:r>
              <a:rPr lang="en-US" sz="4800" b="1" dirty="0">
                <a:solidFill>
                  <a:schemeClr val="bg1"/>
                </a:solidFill>
              </a:rPr>
              <a:t>c. EPA</a:t>
            </a:r>
            <a:br>
              <a:rPr lang="en-US" sz="4800" b="1" dirty="0">
                <a:solidFill>
                  <a:schemeClr val="bg1"/>
                </a:solidFill>
              </a:rPr>
            </a:br>
            <a:r>
              <a:rPr lang="en-US" sz="4800" b="1" dirty="0">
                <a:solidFill>
                  <a:schemeClr val="bg1"/>
                </a:solidFill>
              </a:rPr>
              <a:t>Pretreatment Memo for PFAS</a:t>
            </a:r>
            <a:br>
              <a:rPr lang="en-US" sz="4800" b="1" dirty="0">
                <a:solidFill>
                  <a:schemeClr val="bg1"/>
                </a:solidFill>
              </a:rPr>
            </a:br>
            <a:endParaRPr lang="en-US" sz="4800" b="1" dirty="0">
              <a:solidFill>
                <a:schemeClr val="bg1"/>
              </a:solidFill>
            </a:endParaRPr>
          </a:p>
        </p:txBody>
      </p:sp>
      <p:sp>
        <p:nvSpPr>
          <p:cNvPr id="6" name="Google Shape;89;p18">
            <a:extLst>
              <a:ext uri="{FF2B5EF4-FFF2-40B4-BE49-F238E27FC236}">
                <a16:creationId xmlns:a16="http://schemas.microsoft.com/office/drawing/2014/main" id="{EF34DF8A-77A6-F727-8D72-720326E12298}"/>
              </a:ext>
            </a:extLst>
          </p:cNvPr>
          <p:cNvSpPr txBox="1">
            <a:spLocks/>
          </p:cNvSpPr>
          <p:nvPr/>
        </p:nvSpPr>
        <p:spPr>
          <a:xfrm>
            <a:off x="4214486" y="353678"/>
            <a:ext cx="7425930" cy="603108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b="1" dirty="0">
                <a:solidFill>
                  <a:schemeClr val="accent6"/>
                </a:solidFill>
              </a:rPr>
              <a:t>Recommendations from April 2022 EPA Memo</a:t>
            </a:r>
          </a:p>
          <a:p>
            <a:pPr>
              <a:spcBef>
                <a:spcPts val="600"/>
              </a:spcBef>
            </a:pPr>
            <a:endParaRPr lang="en-US" dirty="0"/>
          </a:p>
          <a:p>
            <a:pPr>
              <a:spcBef>
                <a:spcPts val="600"/>
              </a:spcBef>
            </a:pPr>
            <a:r>
              <a:rPr lang="en-US" dirty="0"/>
              <a:t>Quarterly plant monitoring of influent, effluent, and biosolids </a:t>
            </a:r>
          </a:p>
          <a:p>
            <a:pPr>
              <a:spcBef>
                <a:spcPts val="600"/>
              </a:spcBef>
            </a:pPr>
            <a:r>
              <a:rPr lang="en-US" dirty="0"/>
              <a:t>Update Industrial User (IU) inventory to include all IUs with “expected or suspected” discharge</a:t>
            </a:r>
          </a:p>
          <a:p>
            <a:pPr>
              <a:spcBef>
                <a:spcPts val="600"/>
              </a:spcBef>
            </a:pPr>
            <a:endParaRPr lang="en-US" dirty="0"/>
          </a:p>
          <a:p>
            <a:pPr>
              <a:spcBef>
                <a:spcPts val="600"/>
              </a:spcBef>
            </a:pPr>
            <a:endParaRPr lang="en-US" dirty="0"/>
          </a:p>
          <a:p>
            <a:pPr>
              <a:spcBef>
                <a:spcPts val="600"/>
              </a:spcBef>
            </a:pPr>
            <a:endParaRPr lang="en-US" dirty="0"/>
          </a:p>
          <a:p>
            <a:pPr>
              <a:spcBef>
                <a:spcPts val="600"/>
              </a:spcBef>
            </a:pPr>
            <a:endParaRPr lang="en-US" dirty="0"/>
          </a:p>
          <a:p>
            <a:pPr>
              <a:spcBef>
                <a:spcPts val="600"/>
              </a:spcBef>
            </a:pPr>
            <a:endParaRPr lang="en-US" dirty="0"/>
          </a:p>
          <a:p>
            <a:pPr>
              <a:spcBef>
                <a:spcPts val="600"/>
              </a:spcBef>
            </a:pPr>
            <a:endParaRPr lang="en-US" dirty="0"/>
          </a:p>
          <a:p>
            <a:pPr>
              <a:spcBef>
                <a:spcPts val="600"/>
              </a:spcBef>
            </a:pPr>
            <a:r>
              <a:rPr lang="en-US" b="1" dirty="0">
                <a:solidFill>
                  <a:schemeClr val="accent6"/>
                </a:solidFill>
              </a:rPr>
              <a:t>Require BMPs or local limits, and quarterly monitoring</a:t>
            </a:r>
          </a:p>
          <a:p>
            <a:pPr lvl="1">
              <a:spcBef>
                <a:spcPts val="600"/>
              </a:spcBef>
            </a:pPr>
            <a:endParaRPr lang="en-US" dirty="0"/>
          </a:p>
        </p:txBody>
      </p:sp>
      <p:sp>
        <p:nvSpPr>
          <p:cNvPr id="3" name="TextBox 2">
            <a:extLst>
              <a:ext uri="{FF2B5EF4-FFF2-40B4-BE49-F238E27FC236}">
                <a16:creationId xmlns:a16="http://schemas.microsoft.com/office/drawing/2014/main" id="{5ECCFA1C-FD2E-57CF-BE69-0BA4D87AC7CB}"/>
              </a:ext>
            </a:extLst>
          </p:cNvPr>
          <p:cNvSpPr txBox="1"/>
          <p:nvPr/>
        </p:nvSpPr>
        <p:spPr>
          <a:xfrm>
            <a:off x="4908884" y="3240505"/>
            <a:ext cx="6410690" cy="2560320"/>
          </a:xfrm>
          <a:prstGeom prst="rect">
            <a:avLst/>
          </a:prstGeom>
          <a:noFill/>
        </p:spPr>
        <p:txBody>
          <a:bodyPr wrap="square" numCol="2" rtlCol="0">
            <a:spAutoFit/>
          </a:bodyPr>
          <a:lstStyle/>
          <a:p>
            <a:pPr lvl="1">
              <a:spcBef>
                <a:spcPts val="600"/>
              </a:spcBef>
            </a:pPr>
            <a:r>
              <a:rPr lang="en-US" dirty="0"/>
              <a:t>Organic chemicals, plastics &amp; synthetic fibers</a:t>
            </a:r>
          </a:p>
          <a:p>
            <a:pPr lvl="1">
              <a:spcBef>
                <a:spcPts val="600"/>
              </a:spcBef>
            </a:pPr>
            <a:r>
              <a:rPr lang="en-US" dirty="0"/>
              <a:t>Metal finishing</a:t>
            </a:r>
          </a:p>
          <a:p>
            <a:pPr lvl="1">
              <a:spcBef>
                <a:spcPts val="600"/>
              </a:spcBef>
            </a:pPr>
            <a:r>
              <a:rPr lang="en-US" dirty="0"/>
              <a:t>Electroplating</a:t>
            </a:r>
          </a:p>
          <a:p>
            <a:pPr lvl="1">
              <a:spcBef>
                <a:spcPts val="600"/>
              </a:spcBef>
            </a:pPr>
            <a:r>
              <a:rPr lang="en-US" dirty="0"/>
              <a:t>Electronic and Electronic components</a:t>
            </a:r>
          </a:p>
          <a:p>
            <a:pPr lvl="1">
              <a:spcBef>
                <a:spcPts val="600"/>
              </a:spcBef>
            </a:pPr>
            <a:r>
              <a:rPr lang="en-US" dirty="0"/>
              <a:t>Landfills</a:t>
            </a:r>
          </a:p>
          <a:p>
            <a:pPr lvl="1">
              <a:spcBef>
                <a:spcPts val="600"/>
              </a:spcBef>
            </a:pPr>
            <a:r>
              <a:rPr lang="en-US" dirty="0"/>
              <a:t>Pulp, paper, and paperboard</a:t>
            </a:r>
          </a:p>
          <a:p>
            <a:pPr lvl="1">
              <a:spcBef>
                <a:spcPts val="600"/>
              </a:spcBef>
            </a:pPr>
            <a:r>
              <a:rPr lang="en-US" dirty="0"/>
              <a:t>Leather tanning and finishing</a:t>
            </a:r>
          </a:p>
          <a:p>
            <a:pPr lvl="1">
              <a:spcBef>
                <a:spcPts val="600"/>
              </a:spcBef>
            </a:pPr>
            <a:r>
              <a:rPr lang="en-US" dirty="0"/>
              <a:t>Plastic molding and forming</a:t>
            </a:r>
          </a:p>
          <a:p>
            <a:pPr lvl="1">
              <a:spcBef>
                <a:spcPts val="600"/>
              </a:spcBef>
            </a:pPr>
            <a:r>
              <a:rPr lang="en-US" dirty="0"/>
              <a:t>Textile mills</a:t>
            </a:r>
          </a:p>
          <a:p>
            <a:pPr lvl="1">
              <a:spcBef>
                <a:spcPts val="600"/>
              </a:spcBef>
            </a:pPr>
            <a:r>
              <a:rPr lang="en-US" dirty="0"/>
              <a:t>Paint formulating</a:t>
            </a:r>
          </a:p>
          <a:p>
            <a:pPr lvl="1">
              <a:spcBef>
                <a:spcPts val="600"/>
              </a:spcBef>
            </a:pPr>
            <a:r>
              <a:rPr lang="en-US" dirty="0"/>
              <a:t>Airports</a:t>
            </a:r>
          </a:p>
        </p:txBody>
      </p:sp>
    </p:spTree>
    <p:extLst>
      <p:ext uri="{BB962C8B-B14F-4D97-AF65-F5344CB8AC3E}">
        <p14:creationId xmlns:p14="http://schemas.microsoft.com/office/powerpoint/2010/main" val="267997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9123F2-418A-4206-A355-F206799AE9DD}"/>
              </a:ext>
            </a:extLst>
          </p:cNvPr>
          <p:cNvSpPr>
            <a:spLocks noGrp="1"/>
          </p:cNvSpPr>
          <p:nvPr>
            <p:ph type="title"/>
          </p:nvPr>
        </p:nvSpPr>
        <p:spPr>
          <a:xfrm>
            <a:off x="333809" y="353678"/>
            <a:ext cx="3197013" cy="2743200"/>
          </a:xfrm>
        </p:spPr>
        <p:txBody>
          <a:bodyPr anchor="t">
            <a:normAutofit fontScale="90000"/>
          </a:bodyPr>
          <a:lstStyle/>
          <a:p>
            <a:pPr algn="ctr"/>
            <a:r>
              <a:rPr lang="en-US" sz="4800" b="1" dirty="0">
                <a:solidFill>
                  <a:schemeClr val="bg1"/>
                </a:solidFill>
              </a:rPr>
              <a:t>a. Blanket NPDES Permit Amendment </a:t>
            </a:r>
            <a:br>
              <a:rPr lang="en-US" sz="4800" b="1" dirty="0">
                <a:solidFill>
                  <a:schemeClr val="bg1"/>
                </a:solidFill>
              </a:rPr>
            </a:br>
            <a:br>
              <a:rPr lang="en-US" sz="4800" b="1" dirty="0">
                <a:solidFill>
                  <a:schemeClr val="bg1"/>
                </a:solidFill>
              </a:rPr>
            </a:br>
            <a:r>
              <a:rPr lang="en-US" sz="4800" b="1" i="1" dirty="0">
                <a:solidFill>
                  <a:schemeClr val="bg1"/>
                </a:solidFill>
              </a:rPr>
              <a:t>for</a:t>
            </a:r>
            <a:br>
              <a:rPr lang="en-US" sz="4800" b="1" dirty="0">
                <a:solidFill>
                  <a:schemeClr val="bg1"/>
                </a:solidFill>
              </a:rPr>
            </a:br>
            <a:br>
              <a:rPr lang="en-US" sz="4800" b="1" dirty="0">
                <a:solidFill>
                  <a:schemeClr val="bg1"/>
                </a:solidFill>
              </a:rPr>
            </a:br>
            <a:r>
              <a:rPr lang="en-US" sz="4800" b="1" dirty="0">
                <a:solidFill>
                  <a:schemeClr val="bg1"/>
                </a:solidFill>
              </a:rPr>
              <a:t>Monitoring and Reporting Programs</a:t>
            </a:r>
          </a:p>
        </p:txBody>
      </p:sp>
      <p:sp>
        <p:nvSpPr>
          <p:cNvPr id="12" name="TextBox 11">
            <a:extLst>
              <a:ext uri="{FF2B5EF4-FFF2-40B4-BE49-F238E27FC236}">
                <a16:creationId xmlns:a16="http://schemas.microsoft.com/office/drawing/2014/main" id="{DBDCE81C-794D-40E0-0231-59213B335C1F}"/>
              </a:ext>
            </a:extLst>
          </p:cNvPr>
          <p:cNvSpPr txBox="1"/>
          <p:nvPr/>
        </p:nvSpPr>
        <p:spPr>
          <a:xfrm>
            <a:off x="4106000" y="672830"/>
            <a:ext cx="8442735" cy="1200329"/>
          </a:xfrm>
          <a:prstGeom prst="rect">
            <a:avLst/>
          </a:prstGeom>
          <a:noFill/>
        </p:spPr>
        <p:txBody>
          <a:bodyPr wrap="square">
            <a:spAutoFit/>
          </a:bodyPr>
          <a:lstStyle/>
          <a:p>
            <a:pPr marL="457200" indent="-457200">
              <a:buFont typeface="Arial" panose="020B0604020202020204" pitchFamily="34" charset="0"/>
              <a:buChar char="•"/>
            </a:pPr>
            <a:r>
              <a:rPr lang="en-US" sz="2400" dirty="0">
                <a:sym typeface="Wingdings" panose="05000000000000000000" pitchFamily="2" charset="2"/>
              </a:rPr>
              <a:t>Your required influent, effluent, and biosolids monitoring frequencies have changed!  Check out R2-2021-0028</a:t>
            </a:r>
          </a:p>
          <a:p>
            <a:pPr marL="457200" indent="-457200">
              <a:buFont typeface="Arial" panose="020B0604020202020204" pitchFamily="34" charset="0"/>
              <a:buChar char="•"/>
            </a:pPr>
            <a:r>
              <a:rPr lang="en-US" sz="2400" dirty="0">
                <a:sym typeface="Wingdings" panose="05000000000000000000" pitchFamily="2" charset="2"/>
              </a:rPr>
              <a:t>If you have any questions, ask Mary (mcousins@bacwa.org)</a:t>
            </a:r>
          </a:p>
        </p:txBody>
      </p:sp>
      <p:sp>
        <p:nvSpPr>
          <p:cNvPr id="8" name="TextBox 7">
            <a:extLst>
              <a:ext uri="{FF2B5EF4-FFF2-40B4-BE49-F238E27FC236}">
                <a16:creationId xmlns:a16="http://schemas.microsoft.com/office/drawing/2014/main" id="{05DBC223-BCDC-73A5-089E-C224A629CD1A}"/>
              </a:ext>
            </a:extLst>
          </p:cNvPr>
          <p:cNvSpPr txBox="1"/>
          <p:nvPr/>
        </p:nvSpPr>
        <p:spPr>
          <a:xfrm>
            <a:off x="4198444" y="119525"/>
            <a:ext cx="1723933" cy="584775"/>
          </a:xfrm>
          <a:prstGeom prst="rect">
            <a:avLst/>
          </a:prstGeom>
          <a:noFill/>
        </p:spPr>
        <p:txBody>
          <a:bodyPr wrap="none" rtlCol="0">
            <a:spAutoFit/>
          </a:bodyPr>
          <a:lstStyle/>
          <a:p>
            <a:r>
              <a:rPr lang="en-US" sz="3200" b="1" dirty="0">
                <a:solidFill>
                  <a:schemeClr val="accent6"/>
                </a:solidFill>
                <a:latin typeface="+mj-lt"/>
              </a:rPr>
              <a:t>Summary</a:t>
            </a:r>
          </a:p>
        </p:txBody>
      </p:sp>
      <p:pic>
        <p:nvPicPr>
          <p:cNvPr id="9" name="Content Placeholder 4">
            <a:extLst>
              <a:ext uri="{FF2B5EF4-FFF2-40B4-BE49-F238E27FC236}">
                <a16:creationId xmlns:a16="http://schemas.microsoft.com/office/drawing/2014/main" id="{8CD76639-7BA8-81A5-1A78-D063B3A976F2}"/>
              </a:ext>
            </a:extLst>
          </p:cNvPr>
          <p:cNvPicPr>
            <a:picLocks noGrp="1" noChangeAspect="1"/>
          </p:cNvPicPr>
          <p:nvPr>
            <p:ph idx="1"/>
          </p:nvPr>
        </p:nvPicPr>
        <p:blipFill>
          <a:blip r:embed="rId3"/>
          <a:stretch>
            <a:fillRect/>
          </a:stretch>
        </p:blipFill>
        <p:spPr>
          <a:xfrm>
            <a:off x="5060410" y="1818064"/>
            <a:ext cx="5908492" cy="4023360"/>
          </a:xfrm>
        </p:spPr>
      </p:pic>
      <p:pic>
        <p:nvPicPr>
          <p:cNvPr id="4" name="Picture 3">
            <a:extLst>
              <a:ext uri="{FF2B5EF4-FFF2-40B4-BE49-F238E27FC236}">
                <a16:creationId xmlns:a16="http://schemas.microsoft.com/office/drawing/2014/main" id="{59CA0FE0-188A-F882-3F62-E8B117346A3A}"/>
              </a:ext>
            </a:extLst>
          </p:cNvPr>
          <p:cNvPicPr>
            <a:picLocks noChangeAspect="1"/>
          </p:cNvPicPr>
          <p:nvPr/>
        </p:nvPicPr>
        <p:blipFill rotWithShape="1">
          <a:blip r:embed="rId4"/>
          <a:srcRect b="35044"/>
          <a:stretch/>
        </p:blipFill>
        <p:spPr>
          <a:xfrm>
            <a:off x="5228406" y="5595619"/>
            <a:ext cx="5503205" cy="1200329"/>
          </a:xfrm>
          <a:prstGeom prst="rect">
            <a:avLst/>
          </a:prstGeom>
        </p:spPr>
      </p:pic>
    </p:spTree>
    <p:extLst>
      <p:ext uri="{BB962C8B-B14F-4D97-AF65-F5344CB8AC3E}">
        <p14:creationId xmlns:p14="http://schemas.microsoft.com/office/powerpoint/2010/main" val="40644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9123F2-418A-4206-A355-F206799AE9DD}"/>
              </a:ext>
            </a:extLst>
          </p:cNvPr>
          <p:cNvSpPr>
            <a:spLocks noGrp="1"/>
          </p:cNvSpPr>
          <p:nvPr>
            <p:ph type="title"/>
          </p:nvPr>
        </p:nvSpPr>
        <p:spPr>
          <a:xfrm>
            <a:off x="333809" y="353678"/>
            <a:ext cx="3197013" cy="2743200"/>
          </a:xfrm>
        </p:spPr>
        <p:txBody>
          <a:bodyPr anchor="t">
            <a:normAutofit fontScale="90000"/>
          </a:bodyPr>
          <a:lstStyle/>
          <a:p>
            <a:pPr algn="ctr"/>
            <a:r>
              <a:rPr lang="en-US" sz="4800" b="1" dirty="0">
                <a:solidFill>
                  <a:schemeClr val="bg1"/>
                </a:solidFill>
              </a:rPr>
              <a:t>b. PFAS Regional Study</a:t>
            </a:r>
            <a:br>
              <a:rPr lang="en-US" sz="4800" b="1" dirty="0">
                <a:solidFill>
                  <a:schemeClr val="bg1"/>
                </a:solidFill>
              </a:rPr>
            </a:br>
            <a:br>
              <a:rPr lang="en-US" sz="4800" b="1" dirty="0">
                <a:solidFill>
                  <a:schemeClr val="bg1"/>
                </a:solidFill>
              </a:rPr>
            </a:br>
            <a:endParaRPr lang="en-US" sz="4800" b="1" dirty="0">
              <a:solidFill>
                <a:schemeClr val="bg1"/>
              </a:solidFill>
            </a:endParaRPr>
          </a:p>
        </p:txBody>
      </p:sp>
      <p:pic>
        <p:nvPicPr>
          <p:cNvPr id="4" name="Picture 3">
            <a:extLst>
              <a:ext uri="{FF2B5EF4-FFF2-40B4-BE49-F238E27FC236}">
                <a16:creationId xmlns:a16="http://schemas.microsoft.com/office/drawing/2014/main" id="{B4256271-0E92-093E-67BB-AF06AA366CD2}"/>
              </a:ext>
            </a:extLst>
          </p:cNvPr>
          <p:cNvPicPr>
            <a:picLocks noChangeAspect="1"/>
          </p:cNvPicPr>
          <p:nvPr/>
        </p:nvPicPr>
        <p:blipFill>
          <a:blip r:embed="rId3"/>
          <a:stretch>
            <a:fillRect/>
          </a:stretch>
        </p:blipFill>
        <p:spPr>
          <a:xfrm>
            <a:off x="4487201" y="919524"/>
            <a:ext cx="6749541" cy="377855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4EE7DCE-6F95-84FC-57E8-C18C7D376EAE}"/>
              </a:ext>
            </a:extLst>
          </p:cNvPr>
          <p:cNvSpPr txBox="1"/>
          <p:nvPr/>
        </p:nvSpPr>
        <p:spPr>
          <a:xfrm>
            <a:off x="4487201" y="550192"/>
            <a:ext cx="6096000" cy="369332"/>
          </a:xfrm>
          <a:prstGeom prst="rect">
            <a:avLst/>
          </a:prstGeom>
          <a:noFill/>
        </p:spPr>
        <p:txBody>
          <a:bodyPr wrap="square">
            <a:spAutoFit/>
          </a:bodyPr>
          <a:lstStyle/>
          <a:p>
            <a:r>
              <a:rPr lang="en-US" sz="1800" dirty="0">
                <a:sym typeface="Wingdings" panose="05000000000000000000" pitchFamily="2" charset="2"/>
              </a:rPr>
              <a:t>Excerpts from</a:t>
            </a:r>
            <a:endParaRPr lang="en-US" dirty="0"/>
          </a:p>
        </p:txBody>
      </p:sp>
    </p:spTree>
    <p:extLst>
      <p:ext uri="{BB962C8B-B14F-4D97-AF65-F5344CB8AC3E}">
        <p14:creationId xmlns:p14="http://schemas.microsoft.com/office/powerpoint/2010/main" val="304414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txBox="1"/>
          <p:nvPr/>
        </p:nvSpPr>
        <p:spPr>
          <a:xfrm>
            <a:off x="-27836" y="2890767"/>
            <a:ext cx="12220000" cy="1662400"/>
          </a:xfrm>
          <a:prstGeom prst="rect">
            <a:avLst/>
          </a:prstGeom>
          <a:noFill/>
          <a:ln>
            <a:noFill/>
          </a:ln>
        </p:spPr>
        <p:txBody>
          <a:bodyPr spcFirstLastPara="1" wrap="square" lIns="121900" tIns="60933" rIns="121900" bIns="60933" anchor="ctr" anchorCtr="1">
            <a:noAutofit/>
          </a:bodyPr>
          <a:lstStyle/>
          <a:p>
            <a:pPr lvl="0" algn="ctr">
              <a:lnSpc>
                <a:spcPct val="90000"/>
              </a:lnSpc>
              <a:buClr>
                <a:schemeClr val="dk1"/>
              </a:buClr>
              <a:buSzPts val="2400"/>
            </a:pPr>
            <a:r>
              <a:rPr lang="en-US" sz="2800" b="1" dirty="0">
                <a:solidFill>
                  <a:srgbClr val="07597E"/>
                </a:solidFill>
              </a:rPr>
              <a:t>BACWA Hot Topics</a:t>
            </a:r>
            <a:endParaRPr lang="en-US" sz="4000" b="1" dirty="0">
              <a:solidFill>
                <a:srgbClr val="07597E"/>
              </a:solidFill>
            </a:endParaRPr>
          </a:p>
          <a:p>
            <a:pPr lvl="0" algn="ctr">
              <a:lnSpc>
                <a:spcPct val="90000"/>
              </a:lnSpc>
              <a:buClr>
                <a:schemeClr val="dk1"/>
              </a:buClr>
              <a:buSzPts val="2400"/>
            </a:pPr>
            <a:r>
              <a:rPr lang="en-US" sz="4000" b="1" dirty="0">
                <a:solidFill>
                  <a:srgbClr val="07597E"/>
                </a:solidFill>
              </a:rPr>
              <a:t>PFAS Study: </a:t>
            </a:r>
          </a:p>
          <a:p>
            <a:pPr lvl="0" algn="ctr">
              <a:lnSpc>
                <a:spcPct val="90000"/>
              </a:lnSpc>
              <a:buClr>
                <a:schemeClr val="dk1"/>
              </a:buClr>
              <a:buSzPts val="2400"/>
            </a:pPr>
            <a:r>
              <a:rPr lang="en-US" sz="4000" b="1" dirty="0">
                <a:solidFill>
                  <a:srgbClr val="07597E"/>
                </a:solidFill>
              </a:rPr>
              <a:t>Phase 1 Results and Phase 2 Goals</a:t>
            </a:r>
            <a:endParaRPr sz="4000" b="1" dirty="0">
              <a:solidFill>
                <a:srgbClr val="07597E"/>
              </a:solidFill>
              <a:latin typeface="Arial"/>
              <a:ea typeface="Arial"/>
              <a:cs typeface="Arial"/>
              <a:sym typeface="Arial"/>
            </a:endParaRPr>
          </a:p>
        </p:txBody>
      </p:sp>
      <p:pic>
        <p:nvPicPr>
          <p:cNvPr id="68" name="Google Shape;68;p16"/>
          <p:cNvPicPr preferRelativeResize="0"/>
          <p:nvPr/>
        </p:nvPicPr>
        <p:blipFill rotWithShape="1">
          <a:blip r:embed="rId3">
            <a:alphaModFix/>
          </a:blip>
          <a:srcRect t="14379" b="41951"/>
          <a:stretch/>
        </p:blipFill>
        <p:spPr>
          <a:xfrm>
            <a:off x="-27835" y="2"/>
            <a:ext cx="12247673" cy="2673049"/>
          </a:xfrm>
          <a:prstGeom prst="rect">
            <a:avLst/>
          </a:prstGeom>
          <a:noFill/>
          <a:ln>
            <a:noFill/>
          </a:ln>
        </p:spPr>
      </p:pic>
      <p:sp>
        <p:nvSpPr>
          <p:cNvPr id="69" name="Google Shape;69;p16"/>
          <p:cNvSpPr txBox="1"/>
          <p:nvPr/>
        </p:nvSpPr>
        <p:spPr>
          <a:xfrm>
            <a:off x="1199367" y="4644867"/>
            <a:ext cx="9765600" cy="1276400"/>
          </a:xfrm>
          <a:prstGeom prst="rect">
            <a:avLst/>
          </a:prstGeom>
          <a:noFill/>
          <a:ln>
            <a:noFill/>
          </a:ln>
        </p:spPr>
        <p:txBody>
          <a:bodyPr spcFirstLastPara="1" wrap="square" lIns="121900" tIns="60933" rIns="121900" bIns="60933" anchor="t" anchorCtr="0">
            <a:noAutofit/>
          </a:bodyPr>
          <a:lstStyle/>
          <a:p>
            <a:pPr algn="ctr">
              <a:lnSpc>
                <a:spcPct val="90000"/>
              </a:lnSpc>
              <a:buClr>
                <a:srgbClr val="678AA0"/>
              </a:buClr>
              <a:buSzPts val="2200"/>
            </a:pPr>
            <a:r>
              <a:rPr lang="en" sz="2400" dirty="0">
                <a:solidFill>
                  <a:srgbClr val="678AA0"/>
                </a:solidFill>
              </a:rPr>
              <a:t>Diana Lin and Miguel Mendez</a:t>
            </a:r>
            <a:endParaRPr dirty="0"/>
          </a:p>
          <a:p>
            <a:pPr algn="ctr">
              <a:lnSpc>
                <a:spcPct val="90000"/>
              </a:lnSpc>
              <a:buClr>
                <a:srgbClr val="678AA0"/>
              </a:buClr>
              <a:buSzPts val="2200"/>
            </a:pPr>
            <a:r>
              <a:rPr lang="en" sz="2400" dirty="0">
                <a:solidFill>
                  <a:srgbClr val="678AA0"/>
                </a:solidFill>
                <a:sym typeface="Arial"/>
              </a:rPr>
              <a:t>BACWA Annual Meeting</a:t>
            </a:r>
          </a:p>
          <a:p>
            <a:pPr algn="ctr">
              <a:lnSpc>
                <a:spcPct val="90000"/>
              </a:lnSpc>
              <a:buClr>
                <a:srgbClr val="678AA0"/>
              </a:buClr>
              <a:buSzPts val="2200"/>
            </a:pPr>
            <a:r>
              <a:rPr lang="en" sz="2400" dirty="0">
                <a:solidFill>
                  <a:srgbClr val="678AA0"/>
                </a:solidFill>
                <a:sym typeface="Arial"/>
              </a:rPr>
              <a:t>May 6</a:t>
            </a:r>
            <a:r>
              <a:rPr lang="en" sz="2400" dirty="0">
                <a:solidFill>
                  <a:srgbClr val="678AA0"/>
                </a:solidFill>
                <a:latin typeface="Arial"/>
                <a:ea typeface="Arial"/>
                <a:cs typeface="Arial"/>
                <a:sym typeface="Arial"/>
              </a:rPr>
              <a:t>, 202</a:t>
            </a:r>
            <a:r>
              <a:rPr lang="en" sz="2400" dirty="0">
                <a:solidFill>
                  <a:srgbClr val="678AA0"/>
                </a:solidFill>
              </a:rPr>
              <a:t>2</a:t>
            </a:r>
            <a:endParaRPr sz="2400" dirty="0">
              <a:solidFill>
                <a:srgbClr val="678AA0"/>
              </a:solidFill>
              <a:latin typeface="Arial"/>
              <a:ea typeface="Arial"/>
              <a:cs typeface="Arial"/>
              <a:sym typeface="Arial"/>
            </a:endParaRPr>
          </a:p>
          <a:p>
            <a:pPr marL="304792" indent="-67732" algn="ctr">
              <a:lnSpc>
                <a:spcPct val="90000"/>
              </a:lnSpc>
              <a:spcBef>
                <a:spcPts val="1333"/>
              </a:spcBef>
              <a:buClr>
                <a:schemeClr val="dk1"/>
              </a:buClr>
              <a:buSzPts val="2800"/>
            </a:pPr>
            <a:endParaRPr sz="3200" dirty="0">
              <a:solidFill>
                <a:srgbClr val="678AA0"/>
              </a:solidFill>
              <a:latin typeface="Arial"/>
              <a:ea typeface="Arial"/>
              <a:cs typeface="Arial"/>
              <a:sym typeface="Arial"/>
            </a:endParaRPr>
          </a:p>
          <a:p>
            <a:pPr marL="304792" indent="-67732" algn="ctr">
              <a:lnSpc>
                <a:spcPct val="90000"/>
              </a:lnSpc>
              <a:spcBef>
                <a:spcPts val="1333"/>
              </a:spcBef>
              <a:buClr>
                <a:schemeClr val="dk1"/>
              </a:buClr>
              <a:buSzPts val="2800"/>
            </a:pPr>
            <a:endParaRPr sz="3200" dirty="0">
              <a:solidFill>
                <a:srgbClr val="678AA0"/>
              </a:solidFill>
              <a:latin typeface="Arial"/>
              <a:ea typeface="Arial"/>
              <a:cs typeface="Arial"/>
              <a:sym typeface="Arial"/>
            </a:endParaRPr>
          </a:p>
        </p:txBody>
      </p:sp>
      <p:sp>
        <p:nvSpPr>
          <p:cNvPr id="70" name="Google Shape;70;p16"/>
          <p:cNvSpPr txBox="1">
            <a:spLocks noGrp="1"/>
          </p:cNvSpPr>
          <p:nvPr>
            <p:ph type="sldNum" idx="4294967295"/>
          </p:nvPr>
        </p:nvSpPr>
        <p:spPr>
          <a:xfrm>
            <a:off x="11409045" y="6333135"/>
            <a:ext cx="731600" cy="524800"/>
          </a:xfrm>
          <a:prstGeom prst="rect">
            <a:avLst/>
          </a:prstGeom>
        </p:spPr>
        <p:txBody>
          <a:bodyPr spcFirstLastPara="1" wrap="square" lIns="121900" tIns="121900" rIns="121900" bIns="121900" anchor="t" anchorCtr="0">
            <a:normAutofit/>
          </a:bodyPr>
          <a:lstStyle/>
          <a:p>
            <a:pPr algn="r"/>
            <a:fld id="{00000000-1234-1234-1234-123412341234}" type="slidenum">
              <a:rPr lang="en"/>
              <a:pPr algn="r"/>
              <a:t>6</a:t>
            </a:f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132" y="5592838"/>
            <a:ext cx="2999375" cy="1197306"/>
          </a:xfrm>
          <a:prstGeom prst="rect">
            <a:avLst/>
          </a:prstGeom>
        </p:spPr>
      </p:pic>
    </p:spTree>
    <p:extLst>
      <p:ext uri="{BB962C8B-B14F-4D97-AF65-F5344CB8AC3E}">
        <p14:creationId xmlns:p14="http://schemas.microsoft.com/office/powerpoint/2010/main" val="319743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prstGeom prst="rect">
            <a:avLst/>
          </a:prstGeom>
          <a:noFill/>
          <a:ln>
            <a:noFill/>
          </a:ln>
        </p:spPr>
        <p:txBody>
          <a:bodyPr spcFirstLastPara="1" vert="horz" wrap="square" lIns="121900" tIns="60933" rIns="121900" bIns="60933" rtlCol="0" anchor="ctr" anchorCtr="0">
            <a:normAutofit/>
          </a:bodyPr>
          <a:lstStyle/>
          <a:p>
            <a:pPr>
              <a:spcBef>
                <a:spcPts val="0"/>
              </a:spcBef>
              <a:buClr>
                <a:srgbClr val="D88E04"/>
              </a:buClr>
              <a:buSzPts val="3600"/>
            </a:pPr>
            <a:r>
              <a:rPr lang="en" sz="4000" dirty="0"/>
              <a:t>SWB requires PFAS sampling in California</a:t>
            </a:r>
            <a:endParaRPr sz="4000" dirty="0"/>
          </a:p>
        </p:txBody>
      </p:sp>
      <p:sp>
        <p:nvSpPr>
          <p:cNvPr id="77" name="Google Shape;77;p17"/>
          <p:cNvSpPr txBox="1">
            <a:spLocks noGrp="1"/>
          </p:cNvSpPr>
          <p:nvPr>
            <p:ph idx="1"/>
          </p:nvPr>
        </p:nvSpPr>
        <p:spPr>
          <a:prstGeom prst="rect">
            <a:avLst/>
          </a:prstGeom>
          <a:noFill/>
          <a:ln>
            <a:noFill/>
          </a:ln>
        </p:spPr>
        <p:txBody>
          <a:bodyPr spcFirstLastPara="1" vert="horz" wrap="square" lIns="121900" tIns="0" rIns="121900" bIns="0" rtlCol="0" anchor="t" anchorCtr="0">
            <a:normAutofit/>
          </a:bodyPr>
          <a:lstStyle/>
          <a:p>
            <a:pPr>
              <a:buClr>
                <a:schemeClr val="tx1"/>
              </a:buClr>
              <a:buSzPct val="100000"/>
            </a:pPr>
            <a:r>
              <a:rPr lang="en" sz="2400" dirty="0">
                <a:solidFill>
                  <a:srgbClr val="000000"/>
                </a:solidFill>
              </a:rPr>
              <a:t>State Water Board has issued 13267/13383 Orders to:</a:t>
            </a:r>
            <a:endParaRPr sz="2400" dirty="0">
              <a:solidFill>
                <a:srgbClr val="000000"/>
              </a:solidFill>
            </a:endParaRPr>
          </a:p>
          <a:p>
            <a:pPr>
              <a:buClr>
                <a:schemeClr val="tx1"/>
              </a:buClr>
              <a:buSzPct val="100000"/>
            </a:pPr>
            <a:r>
              <a:rPr lang="en" sz="2400" dirty="0">
                <a:solidFill>
                  <a:srgbClr val="000000"/>
                </a:solidFill>
              </a:rPr>
              <a:t>Drinking water systems (&amp; drinking water near military facilities</a:t>
            </a:r>
            <a:endParaRPr sz="2400" dirty="0">
              <a:solidFill>
                <a:srgbClr val="000000"/>
              </a:solidFill>
            </a:endParaRPr>
          </a:p>
          <a:p>
            <a:pPr>
              <a:buClr>
                <a:schemeClr val="tx1"/>
              </a:buClr>
              <a:buSzPct val="100000"/>
            </a:pPr>
            <a:r>
              <a:rPr lang="en" sz="2400" dirty="0">
                <a:solidFill>
                  <a:srgbClr val="000000"/>
                </a:solidFill>
              </a:rPr>
              <a:t>Airports and Landfills</a:t>
            </a:r>
            <a:endParaRPr sz="2400" dirty="0">
              <a:solidFill>
                <a:srgbClr val="000000"/>
              </a:solidFill>
            </a:endParaRPr>
          </a:p>
          <a:p>
            <a:pPr>
              <a:buClr>
                <a:schemeClr val="tx1"/>
              </a:buClr>
              <a:buSzPct val="100000"/>
            </a:pPr>
            <a:r>
              <a:rPr lang="en" sz="2400" dirty="0">
                <a:solidFill>
                  <a:srgbClr val="000000"/>
                </a:solidFill>
              </a:rPr>
              <a:t>Chrome platers</a:t>
            </a:r>
            <a:endParaRPr sz="2400" dirty="0">
              <a:solidFill>
                <a:srgbClr val="000000"/>
              </a:solidFill>
            </a:endParaRPr>
          </a:p>
          <a:p>
            <a:pPr>
              <a:buClr>
                <a:schemeClr val="tx1"/>
              </a:buClr>
              <a:buSzPct val="100000"/>
            </a:pPr>
            <a:r>
              <a:rPr lang="en" sz="2400" dirty="0">
                <a:solidFill>
                  <a:srgbClr val="000000"/>
                </a:solidFill>
              </a:rPr>
              <a:t>Bulk fuel terminals/refineries</a:t>
            </a:r>
            <a:endParaRPr sz="2400" dirty="0">
              <a:solidFill>
                <a:srgbClr val="000000"/>
              </a:solidFill>
            </a:endParaRPr>
          </a:p>
          <a:p>
            <a:pPr>
              <a:buClr>
                <a:schemeClr val="tx1"/>
              </a:buClr>
              <a:buSzPct val="100000"/>
            </a:pPr>
            <a:r>
              <a:rPr lang="en" sz="2400" dirty="0">
                <a:solidFill>
                  <a:srgbClr val="000000"/>
                </a:solidFill>
              </a:rPr>
              <a:t>POTWs: 4x influent, effluent, and </a:t>
            </a:r>
            <a:r>
              <a:rPr lang="en" sz="2400" dirty="0"/>
              <a:t>biosolids ⇒ </a:t>
            </a:r>
            <a:r>
              <a:rPr lang="en" sz="2400" dirty="0">
                <a:solidFill>
                  <a:srgbClr val="00B050"/>
                </a:solidFill>
              </a:rPr>
              <a:t>except in Region 2</a:t>
            </a:r>
            <a:endParaRPr sz="2400" dirty="0"/>
          </a:p>
          <a:p>
            <a:pPr marL="0" indent="0">
              <a:lnSpc>
                <a:spcPct val="100000"/>
              </a:lnSpc>
              <a:spcBef>
                <a:spcPts val="0"/>
              </a:spcBef>
              <a:buClr>
                <a:srgbClr val="07597E"/>
              </a:buClr>
              <a:buSzPts val="3200"/>
              <a:buNone/>
            </a:pPr>
            <a:r>
              <a:rPr lang="en" sz="2400" dirty="0"/>
              <a:t> </a:t>
            </a:r>
            <a:endParaRPr sz="2400" dirty="0"/>
          </a:p>
        </p:txBody>
      </p:sp>
      <p:sp>
        <p:nvSpPr>
          <p:cNvPr id="78" name="Google Shape;78;p17"/>
          <p:cNvSpPr txBox="1">
            <a:spLocks noGrp="1"/>
          </p:cNvSpPr>
          <p:nvPr>
            <p:ph type="sldNum" sz="quarter" idx="12"/>
          </p:nvPr>
        </p:nvSpPr>
        <p:spPr>
          <a:prstGeom prst="rect">
            <a:avLst/>
          </a:prstGeom>
        </p:spPr>
        <p:txBody>
          <a:bodyPr spcFirstLastPara="1" vert="horz" wrap="square" lIns="121900" tIns="121900" rIns="121900" bIns="121900" rtlCol="0" anchor="ctr" anchorCtr="0">
            <a:normAutofit fontScale="77500" lnSpcReduction="20000"/>
          </a:bodyPr>
          <a:lstStyle/>
          <a:p>
            <a:fld id="{00000000-1234-1234-1234-123412341234}" type="slidenum">
              <a:rPr lang="en"/>
              <a:pPr/>
              <a:t>7</a:t>
            </a:fld>
            <a:endParaRPr/>
          </a:p>
        </p:txBody>
      </p:sp>
      <p:pic>
        <p:nvPicPr>
          <p:cNvPr id="5" name="Google Shape;16;p29" descr="download.png"/>
          <p:cNvPicPr preferRelativeResize="0"/>
          <p:nvPr/>
        </p:nvPicPr>
        <p:blipFill rotWithShape="1">
          <a:blip r:embed="rId3">
            <a:alphaModFix/>
          </a:blip>
          <a:srcRect/>
          <a:stretch/>
        </p:blipFill>
        <p:spPr>
          <a:xfrm>
            <a:off x="149702" y="6040769"/>
            <a:ext cx="2351439" cy="692495"/>
          </a:xfrm>
          <a:prstGeom prst="rect">
            <a:avLst/>
          </a:prstGeom>
          <a:noFill/>
          <a:ln>
            <a:noFill/>
          </a:ln>
        </p:spPr>
      </p:pic>
      <p:pic>
        <p:nvPicPr>
          <p:cNvPr id="6" name="Google Shape;17;p29"/>
          <p:cNvPicPr preferRelativeResize="0"/>
          <p:nvPr/>
        </p:nvPicPr>
        <p:blipFill rotWithShape="1">
          <a:blip r:embed="rId4">
            <a:alphaModFix/>
          </a:blip>
          <a:srcRect/>
          <a:stretch/>
        </p:blipFill>
        <p:spPr>
          <a:xfrm>
            <a:off x="5321523" y="5577553"/>
            <a:ext cx="915008" cy="1148546"/>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5958" y="5916025"/>
            <a:ext cx="2040775" cy="814647"/>
          </a:xfrm>
          <a:prstGeom prst="rect">
            <a:avLst/>
          </a:prstGeom>
        </p:spPr>
      </p:pic>
    </p:spTree>
    <p:extLst>
      <p:ext uri="{BB962C8B-B14F-4D97-AF65-F5344CB8AC3E}">
        <p14:creationId xmlns:p14="http://schemas.microsoft.com/office/powerpoint/2010/main" val="258341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Title 1"/>
          <p:cNvSpPr txBox="1">
            <a:spLocks/>
          </p:cNvSpPr>
          <p:nvPr/>
        </p:nvSpPr>
        <p:spPr>
          <a:xfrm>
            <a:off x="2042168" y="1157514"/>
            <a:ext cx="7787633" cy="1259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BB1"/>
                </a:solidFill>
                <a:latin typeface="Arial" panose="020B0604020202020204" pitchFamily="34" charset="0"/>
                <a:ea typeface="+mj-ea"/>
                <a:cs typeface="Arial" panose="020B0604020202020204" pitchFamily="34" charset="0"/>
              </a:defRPr>
            </a:lvl1pPr>
          </a:lstStyle>
          <a:p>
            <a:pPr algn="ctr">
              <a:lnSpc>
                <a:spcPct val="110000"/>
              </a:lnSpc>
            </a:pPr>
            <a:endParaRPr lang="en-US" sz="2800" dirty="0">
              <a:solidFill>
                <a:srgbClr val="000000"/>
              </a:solidFill>
              <a:latin typeface="Franklin Gothic Book" panose="020B0503020102020204" pitchFamily="34" charset="0"/>
            </a:endParaRPr>
          </a:p>
        </p:txBody>
      </p:sp>
      <p:pic>
        <p:nvPicPr>
          <p:cNvPr id="17" name="Picture 16"/>
          <p:cNvPicPr>
            <a:picLocks noChangeAspect="1"/>
          </p:cNvPicPr>
          <p:nvPr/>
        </p:nvPicPr>
        <p:blipFill>
          <a:blip r:embed="rId3"/>
          <a:stretch>
            <a:fillRect/>
          </a:stretch>
        </p:blipFill>
        <p:spPr>
          <a:xfrm>
            <a:off x="4797277" y="3754018"/>
            <a:ext cx="2277414" cy="670694"/>
          </a:xfrm>
          <a:prstGeom prst="rect">
            <a:avLst/>
          </a:prstGeom>
        </p:spPr>
      </p:pic>
      <p:sp>
        <p:nvSpPr>
          <p:cNvPr id="18" name="Title 1"/>
          <p:cNvSpPr txBox="1">
            <a:spLocks/>
          </p:cNvSpPr>
          <p:nvPr/>
        </p:nvSpPr>
        <p:spPr>
          <a:xfrm>
            <a:off x="4577716" y="2920368"/>
            <a:ext cx="2918096" cy="9693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6BB1"/>
                </a:solidFill>
                <a:latin typeface="Arial" panose="020B0604020202020204" pitchFamily="34" charset="0"/>
                <a:ea typeface="+mj-ea"/>
                <a:cs typeface="Arial" panose="020B0604020202020204" pitchFamily="34" charset="0"/>
              </a:defRPr>
            </a:lvl1pPr>
          </a:lstStyle>
          <a:p>
            <a:pPr>
              <a:lnSpc>
                <a:spcPct val="110000"/>
              </a:lnSpc>
            </a:pPr>
            <a:r>
              <a:rPr lang="en-US" sz="2800" dirty="0">
                <a:solidFill>
                  <a:srgbClr val="000000"/>
                </a:solidFill>
              </a:rPr>
              <a:t>Implemented by</a:t>
            </a:r>
          </a:p>
        </p:txBody>
      </p:sp>
      <p:graphicFrame>
        <p:nvGraphicFramePr>
          <p:cNvPr id="16" name="Diagram 15"/>
          <p:cNvGraphicFramePr/>
          <p:nvPr/>
        </p:nvGraphicFramePr>
        <p:xfrm>
          <a:off x="-367393" y="2479230"/>
          <a:ext cx="64770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a:spLocks noGrp="1"/>
          </p:cNvSpPr>
          <p:nvPr>
            <p:ph type="title"/>
          </p:nvPr>
        </p:nvSpPr>
        <p:spPr/>
        <p:txBody>
          <a:bodyPr>
            <a:noAutofit/>
          </a:bodyPr>
          <a:lstStyle/>
          <a:p>
            <a:pPr algn="l"/>
            <a:r>
              <a:rPr lang="en-US" sz="4000" dirty="0"/>
              <a:t>Regional Monitoring Program (RMP) </a:t>
            </a:r>
          </a:p>
        </p:txBody>
      </p:sp>
      <p:sp>
        <p:nvSpPr>
          <p:cNvPr id="2" name="Content Placeholder 1"/>
          <p:cNvSpPr>
            <a:spLocks noGrp="1"/>
          </p:cNvSpPr>
          <p:nvPr>
            <p:ph idx="1"/>
          </p:nvPr>
        </p:nvSpPr>
        <p:spPr/>
        <p:txBody>
          <a:bodyPr>
            <a:normAutofit/>
          </a:bodyPr>
          <a:lstStyle/>
          <a:p>
            <a:r>
              <a:rPr lang="en-US" sz="2400" dirty="0">
                <a:solidFill>
                  <a:srgbClr val="000000"/>
                </a:solidFill>
              </a:rPr>
              <a:t>Partnership to monitor the health of San Francisco Bay in support of management decisions</a:t>
            </a:r>
          </a:p>
          <a:p>
            <a:endParaRPr lang="en-US" dirty="0"/>
          </a:p>
        </p:txBody>
      </p:sp>
    </p:spTree>
    <p:extLst>
      <p:ext uri="{BB962C8B-B14F-4D97-AF65-F5344CB8AC3E}">
        <p14:creationId xmlns:p14="http://schemas.microsoft.com/office/powerpoint/2010/main" val="135641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Monitoring San Francisco Bay</a:t>
            </a:r>
          </a:p>
        </p:txBody>
      </p:sp>
      <p:pic>
        <p:nvPicPr>
          <p:cNvPr id="3" name="Picture 2" descr="wa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01356" y="1679432"/>
            <a:ext cx="2114295" cy="2099405"/>
          </a:xfrm>
          <a:prstGeom prst="rect">
            <a:avLst/>
          </a:prstGeom>
        </p:spPr>
      </p:pic>
      <p:pic>
        <p:nvPicPr>
          <p:cNvPr id="4" name="Picture 3" descr="sediment.png"/>
          <p:cNvPicPr>
            <a:picLocks noChangeAspect="1"/>
          </p:cNvPicPr>
          <p:nvPr/>
        </p:nvPicPr>
        <p:blipFill>
          <a:blip r:embed="rId4" cstate="print">
            <a:alphaModFix amt="91000"/>
            <a:extLst>
              <a:ext uri="{28A0092B-C50C-407E-A947-70E740481C1C}">
                <a14:useLocalDpi xmlns:a14="http://schemas.microsoft.com/office/drawing/2010/main"/>
              </a:ext>
            </a:extLst>
          </a:blip>
          <a:stretch>
            <a:fillRect/>
          </a:stretch>
        </p:blipFill>
        <p:spPr>
          <a:xfrm>
            <a:off x="6184467" y="1714553"/>
            <a:ext cx="2045242" cy="2011870"/>
          </a:xfrm>
          <a:prstGeom prst="rect">
            <a:avLst/>
          </a:prstGeom>
        </p:spPr>
      </p:pic>
      <p:sp>
        <p:nvSpPr>
          <p:cNvPr id="5" name="TextBox 4"/>
          <p:cNvSpPr txBox="1"/>
          <p:nvPr/>
        </p:nvSpPr>
        <p:spPr>
          <a:xfrm>
            <a:off x="4449099" y="2478977"/>
            <a:ext cx="1028497" cy="461665"/>
          </a:xfrm>
          <a:prstGeom prst="rect">
            <a:avLst/>
          </a:prstGeom>
          <a:noFill/>
        </p:spPr>
        <p:txBody>
          <a:bodyPr wrap="none" rtlCol="0">
            <a:spAutoFit/>
          </a:bodyPr>
          <a:lstStyle/>
          <a:p>
            <a:pPr algn="ctr"/>
            <a:r>
              <a:rPr lang="en-US" sz="2400" b="1" dirty="0">
                <a:solidFill>
                  <a:schemeClr val="bg1"/>
                </a:solidFill>
                <a:latin typeface="Helvetica"/>
                <a:cs typeface="Helvetica"/>
              </a:rPr>
              <a:t>Water</a:t>
            </a:r>
          </a:p>
        </p:txBody>
      </p:sp>
      <p:sp>
        <p:nvSpPr>
          <p:cNvPr id="6" name="TextBox 5"/>
          <p:cNvSpPr txBox="1"/>
          <p:nvPr/>
        </p:nvSpPr>
        <p:spPr>
          <a:xfrm>
            <a:off x="6442487" y="2486417"/>
            <a:ext cx="1569961" cy="461665"/>
          </a:xfrm>
          <a:prstGeom prst="rect">
            <a:avLst/>
          </a:prstGeom>
          <a:noFill/>
        </p:spPr>
        <p:txBody>
          <a:bodyPr wrap="none" rtlCol="0">
            <a:spAutoFit/>
          </a:bodyPr>
          <a:lstStyle/>
          <a:p>
            <a:pPr algn="ctr"/>
            <a:r>
              <a:rPr lang="en-US" sz="2400" b="1" dirty="0">
                <a:solidFill>
                  <a:schemeClr val="bg1"/>
                </a:solidFill>
                <a:latin typeface="Helvetica"/>
                <a:cs typeface="Helvetica"/>
              </a:rPr>
              <a:t>Sediment</a:t>
            </a:r>
          </a:p>
        </p:txBody>
      </p:sp>
      <p:pic>
        <p:nvPicPr>
          <p:cNvPr id="7" name="Picture 6" descr="seal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8662" y="3776730"/>
            <a:ext cx="2027995" cy="2010611"/>
          </a:xfrm>
          <a:prstGeom prst="rect">
            <a:avLst/>
          </a:prstGeom>
        </p:spPr>
      </p:pic>
      <p:pic>
        <p:nvPicPr>
          <p:cNvPr id="8" name="Picture 7" descr="mussels-419052_1920.jpg"/>
          <p:cNvPicPr>
            <a:picLocks noChangeAspect="1"/>
          </p:cNvPicPr>
          <p:nvPr/>
        </p:nvPicPr>
        <p:blipFill rotWithShape="1">
          <a:blip r:embed="rId6" cstate="print">
            <a:extLst>
              <a:ext uri="{28A0092B-C50C-407E-A947-70E740481C1C}">
                <a14:useLocalDpi xmlns:a14="http://schemas.microsoft.com/office/drawing/2010/main" val="0"/>
              </a:ext>
            </a:extLst>
          </a:blip>
          <a:srcRect l="15812" r="17521"/>
          <a:stretch/>
        </p:blipFill>
        <p:spPr>
          <a:xfrm>
            <a:off x="1798103" y="3990073"/>
            <a:ext cx="1870364" cy="1870363"/>
          </a:xfrm>
          <a:prstGeom prst="ellipse">
            <a:avLst/>
          </a:prstGeom>
        </p:spPr>
      </p:pic>
      <p:pic>
        <p:nvPicPr>
          <p:cNvPr id="9" name="Picture 8" descr="birdeggs.png"/>
          <p:cNvPicPr>
            <a:picLocks noChangeAspect="1"/>
          </p:cNvPicPr>
          <p:nvPr/>
        </p:nvPicPr>
        <p:blipFill>
          <a:blip r:embed="rId7" cstate="print">
            <a:alphaModFix amt="91000"/>
            <a:extLst>
              <a:ext uri="{28A0092B-C50C-407E-A947-70E740481C1C}">
                <a14:useLocalDpi xmlns:a14="http://schemas.microsoft.com/office/drawing/2010/main" val="0"/>
              </a:ext>
            </a:extLst>
          </a:blip>
          <a:stretch>
            <a:fillRect/>
          </a:stretch>
        </p:blipFill>
        <p:spPr>
          <a:xfrm>
            <a:off x="5669335" y="3744211"/>
            <a:ext cx="3022600" cy="2266950"/>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43928" r="10888" b="50392"/>
          <a:stretch/>
        </p:blipFill>
        <p:spPr>
          <a:xfrm rot="5400000">
            <a:off x="3984928" y="3934292"/>
            <a:ext cx="1937801" cy="1937801"/>
          </a:xfrm>
          <a:prstGeom prst="ellipse">
            <a:avLst/>
          </a:prstGeom>
          <a:ln w="12700">
            <a:noFill/>
          </a:ln>
        </p:spPr>
      </p:pic>
      <p:sp>
        <p:nvSpPr>
          <p:cNvPr id="12" name="TextBox 11"/>
          <p:cNvSpPr txBox="1"/>
          <p:nvPr/>
        </p:nvSpPr>
        <p:spPr>
          <a:xfrm>
            <a:off x="1985554" y="6018703"/>
            <a:ext cx="1332416" cy="461665"/>
          </a:xfrm>
          <a:prstGeom prst="rect">
            <a:avLst/>
          </a:prstGeom>
          <a:noFill/>
        </p:spPr>
        <p:txBody>
          <a:bodyPr wrap="none" rtlCol="0">
            <a:spAutoFit/>
          </a:bodyPr>
          <a:lstStyle/>
          <a:p>
            <a:pPr algn="ctr"/>
            <a:r>
              <a:rPr lang="en-US" sz="2400" dirty="0">
                <a:latin typeface="Helvetica"/>
                <a:cs typeface="Helvetica"/>
              </a:rPr>
              <a:t>Bivalves</a:t>
            </a:r>
          </a:p>
        </p:txBody>
      </p:sp>
      <p:sp>
        <p:nvSpPr>
          <p:cNvPr id="13" name="TextBox 12"/>
          <p:cNvSpPr txBox="1"/>
          <p:nvPr/>
        </p:nvSpPr>
        <p:spPr>
          <a:xfrm>
            <a:off x="4580068" y="6018703"/>
            <a:ext cx="766557" cy="461665"/>
          </a:xfrm>
          <a:prstGeom prst="rect">
            <a:avLst/>
          </a:prstGeom>
          <a:noFill/>
        </p:spPr>
        <p:txBody>
          <a:bodyPr wrap="none" rtlCol="0">
            <a:spAutoFit/>
          </a:bodyPr>
          <a:lstStyle/>
          <a:p>
            <a:pPr algn="ctr"/>
            <a:r>
              <a:rPr lang="en-US" sz="2400" dirty="0">
                <a:latin typeface="Helvetica"/>
                <a:cs typeface="Helvetica"/>
              </a:rPr>
              <a:t>Fish</a:t>
            </a:r>
          </a:p>
        </p:txBody>
      </p:sp>
      <p:sp>
        <p:nvSpPr>
          <p:cNvPr id="14" name="TextBox 13"/>
          <p:cNvSpPr txBox="1"/>
          <p:nvPr/>
        </p:nvSpPr>
        <p:spPr>
          <a:xfrm>
            <a:off x="6524169" y="6018703"/>
            <a:ext cx="1519968" cy="461665"/>
          </a:xfrm>
          <a:prstGeom prst="rect">
            <a:avLst/>
          </a:prstGeom>
          <a:noFill/>
        </p:spPr>
        <p:txBody>
          <a:bodyPr wrap="none" rtlCol="0">
            <a:spAutoFit/>
          </a:bodyPr>
          <a:lstStyle/>
          <a:p>
            <a:pPr algn="ctr"/>
            <a:r>
              <a:rPr lang="en-US" sz="2400" dirty="0">
                <a:latin typeface="Helvetica"/>
                <a:cs typeface="Helvetica"/>
              </a:rPr>
              <a:t>Bird Eggs</a:t>
            </a:r>
          </a:p>
        </p:txBody>
      </p:sp>
      <p:sp>
        <p:nvSpPr>
          <p:cNvPr id="15" name="TextBox 14"/>
          <p:cNvSpPr txBox="1"/>
          <p:nvPr/>
        </p:nvSpPr>
        <p:spPr>
          <a:xfrm>
            <a:off x="8730625" y="6018703"/>
            <a:ext cx="1519968" cy="461665"/>
          </a:xfrm>
          <a:prstGeom prst="rect">
            <a:avLst/>
          </a:prstGeom>
          <a:noFill/>
        </p:spPr>
        <p:txBody>
          <a:bodyPr wrap="none" rtlCol="0">
            <a:spAutoFit/>
          </a:bodyPr>
          <a:lstStyle/>
          <a:p>
            <a:pPr algn="ctr"/>
            <a:r>
              <a:rPr lang="en-US" sz="2400" dirty="0">
                <a:latin typeface="Helvetica"/>
                <a:cs typeface="Helvetica"/>
              </a:rPr>
              <a:t>Mammals</a:t>
            </a:r>
          </a:p>
        </p:txBody>
      </p:sp>
    </p:spTree>
    <p:extLst>
      <p:ext uri="{BB962C8B-B14F-4D97-AF65-F5344CB8AC3E}">
        <p14:creationId xmlns:p14="http://schemas.microsoft.com/office/powerpoint/2010/main" val="2687154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4059</TotalTime>
  <Words>3180</Words>
  <Application>Microsoft Office PowerPoint</Application>
  <PresentationFormat>Widescreen</PresentationFormat>
  <Paragraphs>365</Paragraphs>
  <Slides>32</Slides>
  <Notes>27</Notes>
  <HiddenSlides>14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Century Gothic</vt:lpstr>
      <vt:lpstr>Franklin Gothic Book</vt:lpstr>
      <vt:lpstr>Helvetica</vt:lpstr>
      <vt:lpstr>Helvetica Neue</vt:lpstr>
      <vt:lpstr>Office Theme</vt:lpstr>
      <vt:lpstr>Pretreatment Committee Update</vt:lpstr>
      <vt:lpstr>a. Blanket NPDES Permit Amendment   for  Monitoring and Reporting Programs</vt:lpstr>
      <vt:lpstr>a. Blanket NPDES Permit Amendment   for  Monitoring and Reporting Programs</vt:lpstr>
      <vt:lpstr>a. Blanket NPDES Permit Amendment   for  Monitoring and Reporting Programs</vt:lpstr>
      <vt:lpstr>b. PFAS Regional Study  </vt:lpstr>
      <vt:lpstr>PowerPoint Presentation</vt:lpstr>
      <vt:lpstr>SWB requires PFAS sampling in California</vt:lpstr>
      <vt:lpstr>Regional Monitoring Program (RMP) </vt:lpstr>
      <vt:lpstr>Monitoring San Francisco Bay</vt:lpstr>
      <vt:lpstr>Advantages of R2/RMP Combined Study</vt:lpstr>
      <vt:lpstr>Why is the R2/RMP study important?</vt:lpstr>
      <vt:lpstr>Project Overview </vt:lpstr>
      <vt:lpstr>Phase 1 Study Design: Sampling and Analysis </vt:lpstr>
      <vt:lpstr>PFAS Analytical Methods</vt:lpstr>
      <vt:lpstr>Influent Concentration (Target method) </vt:lpstr>
      <vt:lpstr>Influent Concentration (TOP method)</vt:lpstr>
      <vt:lpstr>Effluent Concentration (Target method)</vt:lpstr>
      <vt:lpstr>Biosolid Concentration (Target Method)</vt:lpstr>
      <vt:lpstr>TOP results in Biosolids</vt:lpstr>
      <vt:lpstr>Main Takeaways from Phase 1 </vt:lpstr>
      <vt:lpstr>Reporting </vt:lpstr>
      <vt:lpstr>Phase 2 Priority Study Questions to Inform Management of PFAS Entering Sewershed</vt:lpstr>
      <vt:lpstr>Are residential flows an important source of PFAS to participating POTWs?  </vt:lpstr>
      <vt:lpstr>Can specific industries be identified as discharging higher than average concentrations of PFAS to POTWs? </vt:lpstr>
      <vt:lpstr>PFAS Analytical Methods</vt:lpstr>
      <vt:lpstr>Adsorbable Organofluorine (AOF)</vt:lpstr>
      <vt:lpstr>Secondary study questions </vt:lpstr>
      <vt:lpstr>Project Timeline</vt:lpstr>
      <vt:lpstr>Relevant RMP CEC Project Updates</vt:lpstr>
      <vt:lpstr>Thank you</vt:lpstr>
      <vt:lpstr>c. EPA Pretreatment Memo for PFAS </vt:lpstr>
      <vt:lpstr>c. EPA Pretreatment Memo for PFAS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SSS-WDR Slides</dc:title>
  <dc:creator>Mary Cousins</dc:creator>
  <cp:lastModifiedBy>Mary Cousins</cp:lastModifiedBy>
  <cp:revision>89</cp:revision>
  <dcterms:created xsi:type="dcterms:W3CDTF">2020-11-13T23:07:04Z</dcterms:created>
  <dcterms:modified xsi:type="dcterms:W3CDTF">2022-05-26T23:03:48Z</dcterms:modified>
</cp:coreProperties>
</file>