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0716"/>
    <a:srgbClr val="1550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0344" autoAdjust="0"/>
  </p:normalViewPr>
  <p:slideViewPr>
    <p:cSldViewPr snapToGrid="0">
      <p:cViewPr varScale="1">
        <p:scale>
          <a:sx n="56" d="100"/>
          <a:sy n="56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DF676-ADAF-4A1E-A0F5-8C0FA4643545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29B84-7DFB-431A-8724-97FD67B87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648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2337C-FEE6-4A9B-8BF3-94F1143F5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9662A4-D44A-4A3B-814F-9B6741A3A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5DC53-2B4C-4874-B682-EB38CEBA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D67E1A-4855-4701-883E-64DA5B484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EE60-A886-41FC-B063-E3553B73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50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221A2-1517-43E6-A01B-F5DC5CC9D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142736-2570-48CB-94CD-2EF227B58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44780-BC0F-4B31-B9E0-30BC2FA3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35228-46E9-4E1B-9786-C09A0EA8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25156-7988-478C-8A1F-C543468E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8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E8E8A2-04D5-4F3B-9300-49294EE340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CADD4-4996-47A3-9868-9CE807E42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0EBD9-B642-4E15-BDA0-1437657EF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9F677-5E55-4E54-AE41-962B244B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EC497-CB9F-4CB1-A045-82D04D840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0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1486-69DA-4808-83E8-FEA066582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5159F-C1F1-4D1A-9C80-76B08F2BF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06C1-D072-4DFC-91A5-E0D0D2C9F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CB85A-D62A-4158-956E-3D342626B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25750-D8C2-4700-87F3-221D79367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19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EE3F4-4410-4B17-AA40-67588CAA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DF596-5756-4DBB-A3AB-F65678102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CB944-7A35-4836-990D-166B3A5C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A7C01-3612-4FC0-9EB1-6C51C627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15D5F-A4F8-4E02-AB5A-1D806FFC2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17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5499B-3477-4770-9005-7682EA168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9C066-E337-4E0C-A1FD-24CEA2E66B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EF8F8-CCF2-4E9E-998B-835054BE9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90E666-EA8F-40EC-A11C-CB3FF4C71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258F5-EB9E-4CF6-852B-7923465BD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B9EEC-CAAC-42FD-BF86-48FD790AB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5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0E94D-AA30-4BE2-9F94-9D1F05130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5A184-717A-4A88-967F-341F0A6A0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06B8D-0472-4347-ACE7-699CC51D8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F5AE13-8CB9-4D59-9E8E-943915F35B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CB81BE-1286-40C7-938E-0F25C1EA7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DB543F-1291-4E99-A392-21BA43FE7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220C53-8862-40D6-BF7C-54AB1D160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D2AD9E-122C-4FB0-B150-17ACBD01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5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A491C-801A-4CFE-998D-B9F72B1EE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AC318E-6D92-4C88-B4EF-2D9188DD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6D8F73-D695-4DCA-93A9-D7A1E6F9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BC755-B877-475D-AF1B-462BEFA2A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75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3F405-D9DD-49F6-89DE-A41F26687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299C72-FC9F-4B99-897C-078A455D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57D1B-265D-49F5-A08E-CE53C08BA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4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4AA1A-AF97-46CF-BE9C-2097F039D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80AA9-9491-4E1D-BDB8-C52CF3952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03E949-4B65-44E6-9A87-EF6B2966B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8E0DB-F916-45BA-BE7A-4D3AA153B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0F75F-85E1-4751-BF7A-060D5577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FC24F0-8AA7-40ED-8D5A-61CA8054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81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19F2D-888B-4CE7-A715-7EC22F211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24297-ADF0-4D66-BB54-37C6B10C3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557408-36F1-4C2B-A18B-C50292147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48274-A81F-4A97-B9B6-4A7FA6C4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BA60E-A277-43ED-ADBB-6F6263861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1E8E8C-0408-4642-98C8-E395AF6A7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1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ACE76-04BF-48AE-B83E-865B4E37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FCD2B-70AA-47B5-B6EB-58BD4D19E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543C9-2072-449F-B0C7-170DE82F3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B40FC-C432-4694-AB17-26891E19DA8E}" type="datetimeFigureOut">
              <a:rPr lang="en-US" smtClean="0"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DBA8B-AF5B-475A-B3F1-00635456A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6401B-2B86-46FB-82C0-DD00296270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7B30B-93BF-4384-A38F-7B670BC2A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8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dlawver@qasolutions-llc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26B901A-0053-40C9-BCDD-F86CD88A1EA9}"/>
              </a:ext>
            </a:extLst>
          </p:cNvPr>
          <p:cNvSpPr/>
          <p:nvPr/>
        </p:nvSpPr>
        <p:spPr>
          <a:xfrm>
            <a:off x="0" y="100535"/>
            <a:ext cx="4267200" cy="2011680"/>
          </a:xfrm>
          <a:prstGeom prst="rect">
            <a:avLst/>
          </a:prstGeom>
          <a:solidFill>
            <a:srgbClr val="1550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2AF72F-BF52-4C50-8373-FED9A1512FC7}"/>
              </a:ext>
            </a:extLst>
          </p:cNvPr>
          <p:cNvSpPr/>
          <p:nvPr/>
        </p:nvSpPr>
        <p:spPr>
          <a:xfrm>
            <a:off x="3438762" y="97254"/>
            <a:ext cx="8758989" cy="2011680"/>
          </a:xfrm>
          <a:prstGeom prst="rect">
            <a:avLst/>
          </a:prstGeom>
          <a:solidFill>
            <a:srgbClr val="15509B"/>
          </a:solidFill>
          <a:ln>
            <a:solidFill>
              <a:srgbClr val="1550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venir Next LT Pro" panose="020B0504020202020204" pitchFamily="34" charset="0"/>
              </a:rPr>
              <a:t>TNI Training Sessions </a:t>
            </a:r>
          </a:p>
          <a:p>
            <a:pPr algn="ctr"/>
            <a:r>
              <a:rPr lang="en-US" b="1" dirty="0">
                <a:latin typeface="Avenir Next LT Pro" panose="020B0504020202020204" pitchFamily="34" charset="0"/>
              </a:rPr>
              <a:t>Hosted by the</a:t>
            </a:r>
          </a:p>
          <a:p>
            <a:pPr algn="ctr"/>
            <a:r>
              <a:rPr lang="en-US" sz="3600" b="1" dirty="0">
                <a:latin typeface="Avenir Next LT Pro" panose="020B0504020202020204" pitchFamily="34" charset="0"/>
              </a:rPr>
              <a:t>BACWA Laboratory Committee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CB606B-03F2-4FC9-97FC-F9A24E729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4445" y="368425"/>
            <a:ext cx="3414070" cy="1365628"/>
          </a:xfrm>
          <a:prstGeom prst="rect">
            <a:avLst/>
          </a:prstGeom>
          <a:noFill/>
        </p:spPr>
      </p:pic>
      <p:pic>
        <p:nvPicPr>
          <p:cNvPr id="1032" name="Picture 8" descr="Free Icon Png, Vector, PSD, and Clipart With Transparent Background for Free  Download | Pngtree">
            <a:extLst>
              <a:ext uri="{FF2B5EF4-FFF2-40B4-BE49-F238E27FC236}">
                <a16:creationId xmlns:a16="http://schemas.microsoft.com/office/drawing/2014/main" id="{F0900AB4-1BF6-42B5-96B6-F09A92558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1095" y="3417939"/>
            <a:ext cx="2481627" cy="248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1CC0F6-A6ED-4258-9352-5B88F2A669D2}"/>
              </a:ext>
            </a:extLst>
          </p:cNvPr>
          <p:cNvSpPr txBox="1"/>
          <p:nvPr/>
        </p:nvSpPr>
        <p:spPr>
          <a:xfrm>
            <a:off x="2566377" y="2185046"/>
            <a:ext cx="64441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venir Next LT Pro" panose="020B0504020202020204" pitchFamily="34" charset="0"/>
              </a:rPr>
              <a:t>Training provided by Diane Lawver, </a:t>
            </a:r>
            <a:br>
              <a:rPr lang="en-US" sz="2800" b="1" dirty="0">
                <a:latin typeface="Avenir Next LT Pro" panose="020B0504020202020204" pitchFamily="34" charset="0"/>
              </a:rPr>
            </a:br>
            <a:r>
              <a:rPr lang="en-US" sz="2800" b="1" dirty="0">
                <a:latin typeface="Avenir Next LT Pro" panose="020B0504020202020204" pitchFamily="34" charset="0"/>
              </a:rPr>
              <a:t>Quality Assurance Solutions, LLC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55B473-1D36-4CDE-A044-45FD233E40CE}"/>
              </a:ext>
            </a:extLst>
          </p:cNvPr>
          <p:cNvSpPr txBox="1"/>
          <p:nvPr/>
        </p:nvSpPr>
        <p:spPr>
          <a:xfrm>
            <a:off x="2436475" y="3143584"/>
            <a:ext cx="6917177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Avenir Next LT Pro" panose="020B0504020202020204" pitchFamily="34" charset="0"/>
              </a:rPr>
              <a:t>Get your questions answered about </a:t>
            </a:r>
            <a:br>
              <a:rPr lang="en-US" sz="2600" dirty="0">
                <a:latin typeface="Avenir Next LT Pro" panose="020B0504020202020204" pitchFamily="34" charset="0"/>
              </a:rPr>
            </a:br>
            <a:r>
              <a:rPr lang="en-US" sz="2600" dirty="0">
                <a:latin typeface="Avenir Next LT Pro" panose="020B0504020202020204" pitchFamily="34" charset="0"/>
              </a:rPr>
              <a:t>the TNI 2016 Standard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Next LT Pro" panose="020B0504020202020204" pitchFamily="34" charset="0"/>
              </a:rPr>
              <a:t>Practical Tips and Q&amp;A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>
                <a:latin typeface="Avenir Next LT Pro" panose="020B0504020202020204" pitchFamily="34" charset="0"/>
              </a:rPr>
              <a:t>Submit your questions to Diane ahead of time (</a:t>
            </a:r>
            <a:r>
              <a:rPr lang="en-US" sz="2600" dirty="0">
                <a:latin typeface="Avenir Next LT Pro" panose="020B0504020202020204" pitchFamily="34" charset="0"/>
                <a:hlinkClick r:id="rId4"/>
              </a:rPr>
              <a:t>dlawver@qasolutions-llc.com</a:t>
            </a:r>
            <a:r>
              <a:rPr lang="en-US" sz="2600" dirty="0">
                <a:latin typeface="Avenir Next LT Pro" panose="020B0504020202020204" pitchFamily="34" charset="0"/>
              </a:rPr>
              <a:t>) or during the meeting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>
              <a:latin typeface="Avenir Next LT Pro" panose="020B05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9CD4B2-7310-464B-9CCB-CC3E88122561}"/>
              </a:ext>
            </a:extLst>
          </p:cNvPr>
          <p:cNvSpPr txBox="1"/>
          <p:nvPr/>
        </p:nvSpPr>
        <p:spPr>
          <a:xfrm>
            <a:off x="354445" y="5650554"/>
            <a:ext cx="12234338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Avenir Next LT Pro" panose="020B0504020202020204" pitchFamily="34" charset="0"/>
              </a:rPr>
              <a:t>Free for BACWA and CVCWA members!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Avenir Next LT Pro" panose="020B0504020202020204" pitchFamily="34" charset="0"/>
              </a:rPr>
              <a:t>Your laboratory must hold a valid copy of the 2016 Standard, Rev. 2.1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39C099-BA9A-4046-8C60-0CEA850D777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 descr="Free Icon Png, Vector, PSD, and Clipart With Transparent Background for Free  Download | Pngtree">
            <a:extLst>
              <a:ext uri="{FF2B5EF4-FFF2-40B4-BE49-F238E27FC236}">
                <a16:creationId xmlns:a16="http://schemas.microsoft.com/office/drawing/2014/main" id="{7F65A8F9-FDF6-C9C9-1D2F-AE00901AAD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976373">
            <a:off x="395193" y="2038443"/>
            <a:ext cx="2481627" cy="248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6F5038F7-1EBA-258F-79F8-DFC9E428880C}"/>
              </a:ext>
            </a:extLst>
          </p:cNvPr>
          <p:cNvSpPr/>
          <p:nvPr/>
        </p:nvSpPr>
        <p:spPr>
          <a:xfrm>
            <a:off x="1211948" y="2677905"/>
            <a:ext cx="845452" cy="1202701"/>
          </a:xfrm>
          <a:prstGeom prst="ellipse">
            <a:avLst/>
          </a:prstGeom>
          <a:solidFill>
            <a:srgbClr val="D407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5F1380-F954-C484-BD5E-6BC2CEBBE9A7}"/>
              </a:ext>
            </a:extLst>
          </p:cNvPr>
          <p:cNvSpPr txBox="1"/>
          <p:nvPr/>
        </p:nvSpPr>
        <p:spPr>
          <a:xfrm rot="649300">
            <a:off x="973065" y="2890677"/>
            <a:ext cx="12362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762000">
                    <a:srgbClr val="D40716">
                      <a:alpha val="40000"/>
                    </a:srgbClr>
                  </a:glow>
                </a:effectLst>
                <a:latin typeface="Eras Bold ITC" panose="020B0907030504020204" pitchFamily="34" charset="0"/>
              </a:rPr>
              <a:t>ASK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762000">
                    <a:srgbClr val="D40716">
                      <a:alpha val="40000"/>
                    </a:srgbClr>
                  </a:glow>
                </a:effectLst>
                <a:latin typeface="Eras Bold ITC" panose="020B0907030504020204" pitchFamily="34" charset="0"/>
              </a:rPr>
              <a:t>DIANE</a:t>
            </a:r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BE43980-F013-4E71-8718-1FB4B0AAB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231705"/>
              </p:ext>
            </p:extLst>
          </p:nvPr>
        </p:nvGraphicFramePr>
        <p:xfrm>
          <a:off x="9438395" y="2273483"/>
          <a:ext cx="2346345" cy="36880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346345">
                  <a:extLst>
                    <a:ext uri="{9D8B030D-6E8A-4147-A177-3AD203B41FA5}">
                      <a16:colId xmlns:a16="http://schemas.microsoft.com/office/drawing/2014/main" val="28524450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Upcoming Dates (3</a:t>
                      </a:r>
                      <a:r>
                        <a:rPr lang="en-US" sz="1800" baseline="30000" dirty="0">
                          <a:latin typeface="Avenir Next LT Pro" panose="020B0504020202020204" pitchFamily="34" charset="0"/>
                        </a:rPr>
                        <a:t>rd</a:t>
                      </a:r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 Tuesdays)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71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Aug.15</a:t>
                      </a:r>
                      <a:r>
                        <a:rPr lang="en-US" sz="1800" baseline="0" dirty="0">
                          <a:latin typeface="Avenir Next LT Pro" panose="020B0504020202020204" pitchFamily="34" charset="0"/>
                        </a:rPr>
                        <a:t>, 2023</a:t>
                      </a:r>
                      <a:endParaRPr lang="en-US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155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Oct. 17,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93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Dec. 19,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902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Feb. 20,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902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Apr. 16,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904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venir Next LT Pro" panose="020B0504020202020204" pitchFamily="34" charset="0"/>
                        </a:rPr>
                        <a:t>Jun. 18,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889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>
                          <a:latin typeface="Avenir Next LT Pro" panose="020B0504020202020204" pitchFamily="34" charset="0"/>
                        </a:rPr>
                        <a:t>All dates are one week after BACWA Lab Committee Meetings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646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8403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126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Next LT Pro</vt:lpstr>
      <vt:lpstr>Calibri</vt:lpstr>
      <vt:lpstr>Calibri Light</vt:lpstr>
      <vt:lpstr>Eras Bold ITC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Cousins</dc:creator>
  <cp:lastModifiedBy>Mary Cousins</cp:lastModifiedBy>
  <cp:revision>24</cp:revision>
  <cp:lastPrinted>2021-03-30T21:19:25Z</cp:lastPrinted>
  <dcterms:created xsi:type="dcterms:W3CDTF">2021-03-23T18:10:19Z</dcterms:created>
  <dcterms:modified xsi:type="dcterms:W3CDTF">2023-06-20T17:08:02Z</dcterms:modified>
</cp:coreProperties>
</file>