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28" r:id="rId2"/>
    <p:sldId id="525" r:id="rId3"/>
    <p:sldId id="799" r:id="rId4"/>
    <p:sldId id="756" r:id="rId5"/>
    <p:sldId id="809" r:id="rId6"/>
    <p:sldId id="764" r:id="rId7"/>
    <p:sldId id="780" r:id="rId8"/>
    <p:sldId id="792" r:id="rId9"/>
    <p:sldId id="748" r:id="rId10"/>
    <p:sldId id="776" r:id="rId11"/>
    <p:sldId id="802" r:id="rId12"/>
    <p:sldId id="806" r:id="rId13"/>
    <p:sldId id="797" r:id="rId14"/>
    <p:sldId id="486" r:id="rId15"/>
    <p:sldId id="770" r:id="rId16"/>
    <p:sldId id="516" r:id="rId17"/>
    <p:sldId id="517" r:id="rId18"/>
    <p:sldId id="518" r:id="rId19"/>
    <p:sldId id="474" r:id="rId20"/>
    <p:sldId id="494" r:id="rId21"/>
    <p:sldId id="769" r:id="rId22"/>
    <p:sldId id="481" r:id="rId23"/>
    <p:sldId id="485" r:id="rId24"/>
    <p:sldId id="520" r:id="rId25"/>
    <p:sldId id="796" r:id="rId26"/>
    <p:sldId id="370" r:id="rId27"/>
    <p:sldId id="810" r:id="rId28"/>
    <p:sldId id="804" r:id="rId29"/>
    <p:sldId id="355" r:id="rId30"/>
    <p:sldId id="811" r:id="rId31"/>
    <p:sldId id="488" r:id="rId32"/>
    <p:sldId id="777" r:id="rId33"/>
    <p:sldId id="801" r:id="rId34"/>
    <p:sldId id="510" r:id="rId35"/>
    <p:sldId id="513" r:id="rId36"/>
    <p:sldId id="521" r:id="rId37"/>
    <p:sldId id="497" r:id="rId38"/>
    <p:sldId id="498" r:id="rId39"/>
    <p:sldId id="503" r:id="rId40"/>
    <p:sldId id="800"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ghes" initials="SEH" lastIdx="21" clrIdx="0">
    <p:extLst>
      <p:ext uri="{19B8F6BF-5375-455C-9EA6-DF929625EA0E}">
        <p15:presenceInfo xmlns:p15="http://schemas.microsoft.com/office/powerpoint/2012/main" userId="SHugh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61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09" autoAdjust="0"/>
    <p:restoredTop sz="87246" autoAdjust="0"/>
  </p:normalViewPr>
  <p:slideViewPr>
    <p:cSldViewPr snapToGrid="0" snapToObjects="1">
      <p:cViewPr varScale="1">
        <p:scale>
          <a:sx n="96" d="100"/>
          <a:sy n="96" d="100"/>
        </p:scale>
        <p:origin x="828" y="72"/>
      </p:cViewPr>
      <p:guideLst>
        <p:guide orient="horz" pos="2160"/>
        <p:guide pos="3840"/>
      </p:guideLst>
    </p:cSldViewPr>
  </p:slideViewPr>
  <p:outlineViewPr>
    <p:cViewPr>
      <p:scale>
        <a:sx n="33" d="100"/>
        <a:sy n="33" d="100"/>
      </p:scale>
      <p:origin x="0" y="-408"/>
    </p:cViewPr>
  </p:outlineViewPr>
  <p:notesTextViewPr>
    <p:cViewPr>
      <p:scale>
        <a:sx n="3" d="2"/>
        <a:sy n="3" d="2"/>
      </p:scale>
      <p:origin x="0" y="0"/>
    </p:cViewPr>
  </p:notesTextViewPr>
  <p:sorterViewPr>
    <p:cViewPr>
      <p:scale>
        <a:sx n="80" d="100"/>
        <a:sy n="80" d="100"/>
      </p:scale>
      <p:origin x="0" y="-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DC49B6-9D2C-479A-B446-8F1DDE9D2939}" type="doc">
      <dgm:prSet loTypeId="urn:microsoft.com/office/officeart/2005/8/layout/process1" loCatId="process" qsTypeId="urn:microsoft.com/office/officeart/2005/8/quickstyle/simple1" qsCatId="simple" csTypeId="urn:microsoft.com/office/officeart/2005/8/colors/accent1_2" csCatId="accent1" phldr="1"/>
      <dgm:spPr/>
    </dgm:pt>
    <dgm:pt modelId="{2E88F607-CB18-4568-A08B-89B5E81263D4}">
      <dgm:prSet phldrT="[Text]" custT="1"/>
      <dgm:spPr/>
      <dgm:t>
        <a:bodyPr/>
        <a:lstStyle/>
        <a:p>
          <a:r>
            <a:rPr lang="en-US" sz="2400" dirty="0"/>
            <a:t>Indoor pet flea/tick control product </a:t>
          </a:r>
        </a:p>
      </dgm:t>
    </dgm:pt>
    <dgm:pt modelId="{D178727A-51BF-4656-9F7D-92B2F310AFE8}" type="parTrans" cxnId="{1B3FB1B5-316B-47A8-91A9-64512A3F0916}">
      <dgm:prSet/>
      <dgm:spPr/>
      <dgm:t>
        <a:bodyPr/>
        <a:lstStyle/>
        <a:p>
          <a:endParaRPr lang="en-US" sz="2400"/>
        </a:p>
      </dgm:t>
    </dgm:pt>
    <dgm:pt modelId="{E316DB58-B179-435D-9438-2F259F1E3A21}" type="sibTrans" cxnId="{1B3FB1B5-316B-47A8-91A9-64512A3F0916}">
      <dgm:prSet custT="1"/>
      <dgm:spPr/>
      <dgm:t>
        <a:bodyPr/>
        <a:lstStyle/>
        <a:p>
          <a:endParaRPr lang="en-US" sz="1800"/>
        </a:p>
      </dgm:t>
    </dgm:pt>
    <dgm:pt modelId="{A1F4E851-1C80-4F8E-AC6D-070D55576C24}">
      <dgm:prSet phldrT="[Text]" custT="1"/>
      <dgm:spPr/>
      <dgm:t>
        <a:bodyPr/>
        <a:lstStyle/>
        <a:p>
          <a:r>
            <a:rPr lang="en-US" sz="2400"/>
            <a:t>Washing of pets, hands, pet bedding, floors, carpets, and  clothing</a:t>
          </a:r>
        </a:p>
      </dgm:t>
    </dgm:pt>
    <dgm:pt modelId="{671B109E-A248-4305-AC9F-BCF11A2B0464}" type="parTrans" cxnId="{A7E25378-FCB5-4B6C-868B-E7B8F8F44615}">
      <dgm:prSet/>
      <dgm:spPr/>
      <dgm:t>
        <a:bodyPr/>
        <a:lstStyle/>
        <a:p>
          <a:endParaRPr lang="en-US" sz="2400"/>
        </a:p>
      </dgm:t>
    </dgm:pt>
    <dgm:pt modelId="{890D7166-1E53-4363-94CA-55549C835E18}" type="sibTrans" cxnId="{A7E25378-FCB5-4B6C-868B-E7B8F8F44615}">
      <dgm:prSet custT="1"/>
      <dgm:spPr/>
      <dgm:t>
        <a:bodyPr/>
        <a:lstStyle/>
        <a:p>
          <a:endParaRPr lang="en-US" sz="1800"/>
        </a:p>
      </dgm:t>
    </dgm:pt>
    <dgm:pt modelId="{328F5717-BCF6-483F-9B18-21EE161AF73A}">
      <dgm:prSet phldrT="[Text]" custT="1"/>
      <dgm:spPr/>
      <dgm:t>
        <a:bodyPr/>
        <a:lstStyle/>
        <a:p>
          <a:r>
            <a:rPr lang="en-US" sz="2400" dirty="0"/>
            <a:t>Transport to sanitary sewer system</a:t>
          </a:r>
        </a:p>
      </dgm:t>
    </dgm:pt>
    <dgm:pt modelId="{FCFCD386-F188-48C0-B4AB-B8E9DF0C4633}" type="parTrans" cxnId="{9C92C453-08D5-4414-8BA1-8D8D123C3B22}">
      <dgm:prSet/>
      <dgm:spPr/>
      <dgm:t>
        <a:bodyPr/>
        <a:lstStyle/>
        <a:p>
          <a:endParaRPr lang="en-US" sz="2400"/>
        </a:p>
      </dgm:t>
    </dgm:pt>
    <dgm:pt modelId="{11CAFB84-490B-406C-BAF6-00019D208CE3}" type="sibTrans" cxnId="{9C92C453-08D5-4414-8BA1-8D8D123C3B22}">
      <dgm:prSet custT="1"/>
      <dgm:spPr/>
      <dgm:t>
        <a:bodyPr/>
        <a:lstStyle/>
        <a:p>
          <a:endParaRPr lang="en-US" sz="1800"/>
        </a:p>
      </dgm:t>
    </dgm:pt>
    <dgm:pt modelId="{7CC0969B-ECAA-41F7-9869-778405E6D8E5}">
      <dgm:prSet custT="1"/>
      <dgm:spPr/>
      <dgm:t>
        <a:bodyPr/>
        <a:lstStyle/>
        <a:p>
          <a:r>
            <a:rPr lang="en-US" sz="2400" dirty="0"/>
            <a:t>Discharge to water body, recycled water, and/or biosolids</a:t>
          </a:r>
        </a:p>
      </dgm:t>
    </dgm:pt>
    <dgm:pt modelId="{956BCB69-7520-4B54-BED4-F02D75FCB1F1}" type="parTrans" cxnId="{5D3A9D47-0B1D-4C56-AF49-4DC2146D1951}">
      <dgm:prSet/>
      <dgm:spPr/>
      <dgm:t>
        <a:bodyPr/>
        <a:lstStyle/>
        <a:p>
          <a:endParaRPr lang="en-US" sz="2400"/>
        </a:p>
      </dgm:t>
    </dgm:pt>
    <dgm:pt modelId="{C0E42EA1-8F19-4DBB-B116-00E0474C7268}" type="sibTrans" cxnId="{5D3A9D47-0B1D-4C56-AF49-4DC2146D1951}">
      <dgm:prSet/>
      <dgm:spPr/>
      <dgm:t>
        <a:bodyPr/>
        <a:lstStyle/>
        <a:p>
          <a:endParaRPr lang="en-US" sz="2400"/>
        </a:p>
      </dgm:t>
    </dgm:pt>
    <dgm:pt modelId="{EAF97874-63A3-4A7C-92FA-02620A20045B}" type="pres">
      <dgm:prSet presAssocID="{2FDC49B6-9D2C-479A-B446-8F1DDE9D2939}" presName="Name0" presStyleCnt="0">
        <dgm:presLayoutVars>
          <dgm:dir/>
          <dgm:resizeHandles val="exact"/>
        </dgm:presLayoutVars>
      </dgm:prSet>
      <dgm:spPr/>
    </dgm:pt>
    <dgm:pt modelId="{B5B86F13-E691-4034-89E9-64906E6DD5BE}" type="pres">
      <dgm:prSet presAssocID="{2E88F607-CB18-4568-A08B-89B5E81263D4}" presName="node" presStyleLbl="node1" presStyleIdx="0" presStyleCnt="4">
        <dgm:presLayoutVars>
          <dgm:bulletEnabled val="1"/>
        </dgm:presLayoutVars>
      </dgm:prSet>
      <dgm:spPr/>
    </dgm:pt>
    <dgm:pt modelId="{664260B4-2A4F-4ABE-B55E-AB8BF5A84604}" type="pres">
      <dgm:prSet presAssocID="{E316DB58-B179-435D-9438-2F259F1E3A21}" presName="sibTrans" presStyleLbl="sibTrans2D1" presStyleIdx="0" presStyleCnt="3"/>
      <dgm:spPr/>
    </dgm:pt>
    <dgm:pt modelId="{144CBC43-3EEB-472D-8FAD-00495CF1CACB}" type="pres">
      <dgm:prSet presAssocID="{E316DB58-B179-435D-9438-2F259F1E3A21}" presName="connectorText" presStyleLbl="sibTrans2D1" presStyleIdx="0" presStyleCnt="3"/>
      <dgm:spPr/>
    </dgm:pt>
    <dgm:pt modelId="{55B9EE93-AF60-4777-9629-AFC766B76E44}" type="pres">
      <dgm:prSet presAssocID="{A1F4E851-1C80-4F8E-AC6D-070D55576C24}" presName="node" presStyleLbl="node1" presStyleIdx="1" presStyleCnt="4">
        <dgm:presLayoutVars>
          <dgm:bulletEnabled val="1"/>
        </dgm:presLayoutVars>
      </dgm:prSet>
      <dgm:spPr/>
    </dgm:pt>
    <dgm:pt modelId="{8053941A-38A9-4BAF-827F-C60D20D7104F}" type="pres">
      <dgm:prSet presAssocID="{890D7166-1E53-4363-94CA-55549C835E18}" presName="sibTrans" presStyleLbl="sibTrans2D1" presStyleIdx="1" presStyleCnt="3"/>
      <dgm:spPr/>
    </dgm:pt>
    <dgm:pt modelId="{94CA9946-CA25-4221-916F-CB5D3EBEDB9D}" type="pres">
      <dgm:prSet presAssocID="{890D7166-1E53-4363-94CA-55549C835E18}" presName="connectorText" presStyleLbl="sibTrans2D1" presStyleIdx="1" presStyleCnt="3"/>
      <dgm:spPr/>
    </dgm:pt>
    <dgm:pt modelId="{02C5CCCB-E6B5-4905-B018-9F1E378D3D95}" type="pres">
      <dgm:prSet presAssocID="{328F5717-BCF6-483F-9B18-21EE161AF73A}" presName="node" presStyleLbl="node1" presStyleIdx="2" presStyleCnt="4">
        <dgm:presLayoutVars>
          <dgm:bulletEnabled val="1"/>
        </dgm:presLayoutVars>
      </dgm:prSet>
      <dgm:spPr/>
    </dgm:pt>
    <dgm:pt modelId="{EE4E6562-AA45-4AAE-840D-E307EDDD8F2A}" type="pres">
      <dgm:prSet presAssocID="{11CAFB84-490B-406C-BAF6-00019D208CE3}" presName="sibTrans" presStyleLbl="sibTrans2D1" presStyleIdx="2" presStyleCnt="3"/>
      <dgm:spPr/>
    </dgm:pt>
    <dgm:pt modelId="{36103CBD-F303-4885-9705-660E0DC4BA7F}" type="pres">
      <dgm:prSet presAssocID="{11CAFB84-490B-406C-BAF6-00019D208CE3}" presName="connectorText" presStyleLbl="sibTrans2D1" presStyleIdx="2" presStyleCnt="3"/>
      <dgm:spPr/>
    </dgm:pt>
    <dgm:pt modelId="{980624BB-9B88-4AA0-A037-DC6B004282D5}" type="pres">
      <dgm:prSet presAssocID="{7CC0969B-ECAA-41F7-9869-778405E6D8E5}" presName="node" presStyleLbl="node1" presStyleIdx="3" presStyleCnt="4">
        <dgm:presLayoutVars>
          <dgm:bulletEnabled val="1"/>
        </dgm:presLayoutVars>
      </dgm:prSet>
      <dgm:spPr/>
    </dgm:pt>
  </dgm:ptLst>
  <dgm:cxnLst>
    <dgm:cxn modelId="{AE38550C-E636-4E4B-BA7E-555BD8A8A72A}" type="presOf" srcId="{11CAFB84-490B-406C-BAF6-00019D208CE3}" destId="{EE4E6562-AA45-4AAE-840D-E307EDDD8F2A}" srcOrd="0" destOrd="0" presId="urn:microsoft.com/office/officeart/2005/8/layout/process1"/>
    <dgm:cxn modelId="{D0E3BA0D-008B-4247-A58C-419707531931}" type="presOf" srcId="{890D7166-1E53-4363-94CA-55549C835E18}" destId="{8053941A-38A9-4BAF-827F-C60D20D7104F}" srcOrd="0" destOrd="0" presId="urn:microsoft.com/office/officeart/2005/8/layout/process1"/>
    <dgm:cxn modelId="{F7D66D14-0054-47A3-AC51-B3DFC511A971}" type="presOf" srcId="{890D7166-1E53-4363-94CA-55549C835E18}" destId="{94CA9946-CA25-4221-916F-CB5D3EBEDB9D}" srcOrd="1" destOrd="0" presId="urn:microsoft.com/office/officeart/2005/8/layout/process1"/>
    <dgm:cxn modelId="{4C5B4326-FE9B-44BC-9BAA-4A6F563F5E7C}" type="presOf" srcId="{E316DB58-B179-435D-9438-2F259F1E3A21}" destId="{144CBC43-3EEB-472D-8FAD-00495CF1CACB}" srcOrd="1" destOrd="0" presId="urn:microsoft.com/office/officeart/2005/8/layout/process1"/>
    <dgm:cxn modelId="{A6F18E29-6842-4B6A-8D8D-EB4C80CEEC11}" type="presOf" srcId="{A1F4E851-1C80-4F8E-AC6D-070D55576C24}" destId="{55B9EE93-AF60-4777-9629-AFC766B76E44}" srcOrd="0" destOrd="0" presId="urn:microsoft.com/office/officeart/2005/8/layout/process1"/>
    <dgm:cxn modelId="{C954F066-E85C-433B-8F05-082C0E86E225}" type="presOf" srcId="{328F5717-BCF6-483F-9B18-21EE161AF73A}" destId="{02C5CCCB-E6B5-4905-B018-9F1E378D3D95}" srcOrd="0" destOrd="0" presId="urn:microsoft.com/office/officeart/2005/8/layout/process1"/>
    <dgm:cxn modelId="{5D3A9D47-0B1D-4C56-AF49-4DC2146D1951}" srcId="{2FDC49B6-9D2C-479A-B446-8F1DDE9D2939}" destId="{7CC0969B-ECAA-41F7-9869-778405E6D8E5}" srcOrd="3" destOrd="0" parTransId="{956BCB69-7520-4B54-BED4-F02D75FCB1F1}" sibTransId="{C0E42EA1-8F19-4DBB-B116-00E0474C7268}"/>
    <dgm:cxn modelId="{9C92C453-08D5-4414-8BA1-8D8D123C3B22}" srcId="{2FDC49B6-9D2C-479A-B446-8F1DDE9D2939}" destId="{328F5717-BCF6-483F-9B18-21EE161AF73A}" srcOrd="2" destOrd="0" parTransId="{FCFCD386-F188-48C0-B4AB-B8E9DF0C4633}" sibTransId="{11CAFB84-490B-406C-BAF6-00019D208CE3}"/>
    <dgm:cxn modelId="{D3EED377-8883-4CC5-811F-2832A110D2F0}" type="presOf" srcId="{7CC0969B-ECAA-41F7-9869-778405E6D8E5}" destId="{980624BB-9B88-4AA0-A037-DC6B004282D5}" srcOrd="0" destOrd="0" presId="urn:microsoft.com/office/officeart/2005/8/layout/process1"/>
    <dgm:cxn modelId="{A7E25378-FCB5-4B6C-868B-E7B8F8F44615}" srcId="{2FDC49B6-9D2C-479A-B446-8F1DDE9D2939}" destId="{A1F4E851-1C80-4F8E-AC6D-070D55576C24}" srcOrd="1" destOrd="0" parTransId="{671B109E-A248-4305-AC9F-BCF11A2B0464}" sibTransId="{890D7166-1E53-4363-94CA-55549C835E18}"/>
    <dgm:cxn modelId="{7414E37B-23EB-4941-A7F6-34DBC81EF3B3}" type="presOf" srcId="{2E88F607-CB18-4568-A08B-89B5E81263D4}" destId="{B5B86F13-E691-4034-89E9-64906E6DD5BE}" srcOrd="0" destOrd="0" presId="urn:microsoft.com/office/officeart/2005/8/layout/process1"/>
    <dgm:cxn modelId="{449FFB8D-FF7B-439A-94D6-4C372B2915E3}" type="presOf" srcId="{2FDC49B6-9D2C-479A-B446-8F1DDE9D2939}" destId="{EAF97874-63A3-4A7C-92FA-02620A20045B}" srcOrd="0" destOrd="0" presId="urn:microsoft.com/office/officeart/2005/8/layout/process1"/>
    <dgm:cxn modelId="{024059A9-55F4-4EA0-8A67-D55358E5219A}" type="presOf" srcId="{E316DB58-B179-435D-9438-2F259F1E3A21}" destId="{664260B4-2A4F-4ABE-B55E-AB8BF5A84604}" srcOrd="0" destOrd="0" presId="urn:microsoft.com/office/officeart/2005/8/layout/process1"/>
    <dgm:cxn modelId="{1B3FB1B5-316B-47A8-91A9-64512A3F0916}" srcId="{2FDC49B6-9D2C-479A-B446-8F1DDE9D2939}" destId="{2E88F607-CB18-4568-A08B-89B5E81263D4}" srcOrd="0" destOrd="0" parTransId="{D178727A-51BF-4656-9F7D-92B2F310AFE8}" sibTransId="{E316DB58-B179-435D-9438-2F259F1E3A21}"/>
    <dgm:cxn modelId="{75FFDBD8-DA45-47D7-AF99-4D1B0104A70D}" type="presOf" srcId="{11CAFB84-490B-406C-BAF6-00019D208CE3}" destId="{36103CBD-F303-4885-9705-660E0DC4BA7F}" srcOrd="1" destOrd="0" presId="urn:microsoft.com/office/officeart/2005/8/layout/process1"/>
    <dgm:cxn modelId="{F7DA468F-4A89-43D3-9B67-9E3CECBAB336}" type="presParOf" srcId="{EAF97874-63A3-4A7C-92FA-02620A20045B}" destId="{B5B86F13-E691-4034-89E9-64906E6DD5BE}" srcOrd="0" destOrd="0" presId="urn:microsoft.com/office/officeart/2005/8/layout/process1"/>
    <dgm:cxn modelId="{40F777F8-0118-453C-938F-496AD069C0AD}" type="presParOf" srcId="{EAF97874-63A3-4A7C-92FA-02620A20045B}" destId="{664260B4-2A4F-4ABE-B55E-AB8BF5A84604}" srcOrd="1" destOrd="0" presId="urn:microsoft.com/office/officeart/2005/8/layout/process1"/>
    <dgm:cxn modelId="{0E2A66D5-5E09-4CFA-9479-42C12B248530}" type="presParOf" srcId="{664260B4-2A4F-4ABE-B55E-AB8BF5A84604}" destId="{144CBC43-3EEB-472D-8FAD-00495CF1CACB}" srcOrd="0" destOrd="0" presId="urn:microsoft.com/office/officeart/2005/8/layout/process1"/>
    <dgm:cxn modelId="{2B197E3D-ECF5-4205-9AC1-64DAE82D2207}" type="presParOf" srcId="{EAF97874-63A3-4A7C-92FA-02620A20045B}" destId="{55B9EE93-AF60-4777-9629-AFC766B76E44}" srcOrd="2" destOrd="0" presId="urn:microsoft.com/office/officeart/2005/8/layout/process1"/>
    <dgm:cxn modelId="{1CCAAB5D-A8DE-4812-8521-1F4AF8F05BD9}" type="presParOf" srcId="{EAF97874-63A3-4A7C-92FA-02620A20045B}" destId="{8053941A-38A9-4BAF-827F-C60D20D7104F}" srcOrd="3" destOrd="0" presId="urn:microsoft.com/office/officeart/2005/8/layout/process1"/>
    <dgm:cxn modelId="{AABFA608-6A5B-4FEF-84B7-5AA1D9FA3DCA}" type="presParOf" srcId="{8053941A-38A9-4BAF-827F-C60D20D7104F}" destId="{94CA9946-CA25-4221-916F-CB5D3EBEDB9D}" srcOrd="0" destOrd="0" presId="urn:microsoft.com/office/officeart/2005/8/layout/process1"/>
    <dgm:cxn modelId="{A4270C50-81FE-477C-BD35-25E4E5B5E1C1}" type="presParOf" srcId="{EAF97874-63A3-4A7C-92FA-02620A20045B}" destId="{02C5CCCB-E6B5-4905-B018-9F1E378D3D95}" srcOrd="4" destOrd="0" presId="urn:microsoft.com/office/officeart/2005/8/layout/process1"/>
    <dgm:cxn modelId="{2D823333-8882-4BD9-814B-2B0C5C09083D}" type="presParOf" srcId="{EAF97874-63A3-4A7C-92FA-02620A20045B}" destId="{EE4E6562-AA45-4AAE-840D-E307EDDD8F2A}" srcOrd="5" destOrd="0" presId="urn:microsoft.com/office/officeart/2005/8/layout/process1"/>
    <dgm:cxn modelId="{777F7B2F-CC03-4C74-ADB9-EB6129397330}" type="presParOf" srcId="{EE4E6562-AA45-4AAE-840D-E307EDDD8F2A}" destId="{36103CBD-F303-4885-9705-660E0DC4BA7F}" srcOrd="0" destOrd="0" presId="urn:microsoft.com/office/officeart/2005/8/layout/process1"/>
    <dgm:cxn modelId="{E28E1375-D3CB-4FE9-8281-AF96E163C9A0}" type="presParOf" srcId="{EAF97874-63A3-4A7C-92FA-02620A20045B}" destId="{980624BB-9B88-4AA0-A037-DC6B004282D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86F13-E691-4034-89E9-64906E6DD5BE}">
      <dsp:nvSpPr>
        <dsp:cNvPr id="0" name=""/>
        <dsp:cNvSpPr/>
      </dsp:nvSpPr>
      <dsp:spPr>
        <a:xfrm>
          <a:off x="4169" y="369254"/>
          <a:ext cx="1822800" cy="2666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Indoor pet flea/tick control product </a:t>
          </a:r>
        </a:p>
      </dsp:txBody>
      <dsp:txXfrm>
        <a:off x="57557" y="422642"/>
        <a:ext cx="1716024" cy="2560137"/>
      </dsp:txXfrm>
    </dsp:sp>
    <dsp:sp modelId="{664260B4-2A4F-4ABE-B55E-AB8BF5A84604}">
      <dsp:nvSpPr>
        <dsp:cNvPr id="0" name=""/>
        <dsp:cNvSpPr/>
      </dsp:nvSpPr>
      <dsp:spPr>
        <a:xfrm>
          <a:off x="2009249" y="1476683"/>
          <a:ext cx="386433" cy="452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009249" y="1567094"/>
        <a:ext cx="270503" cy="271232"/>
      </dsp:txXfrm>
    </dsp:sp>
    <dsp:sp modelId="{55B9EE93-AF60-4777-9629-AFC766B76E44}">
      <dsp:nvSpPr>
        <dsp:cNvPr id="0" name=""/>
        <dsp:cNvSpPr/>
      </dsp:nvSpPr>
      <dsp:spPr>
        <a:xfrm>
          <a:off x="2556089" y="369254"/>
          <a:ext cx="1822800" cy="2666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Washing of pets, hands, pet bedding, floors, carpets, and  clothing</a:t>
          </a:r>
        </a:p>
      </dsp:txBody>
      <dsp:txXfrm>
        <a:off x="2609477" y="422642"/>
        <a:ext cx="1716024" cy="2560137"/>
      </dsp:txXfrm>
    </dsp:sp>
    <dsp:sp modelId="{8053941A-38A9-4BAF-827F-C60D20D7104F}">
      <dsp:nvSpPr>
        <dsp:cNvPr id="0" name=""/>
        <dsp:cNvSpPr/>
      </dsp:nvSpPr>
      <dsp:spPr>
        <a:xfrm>
          <a:off x="4561169" y="1476683"/>
          <a:ext cx="386433" cy="452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561169" y="1567094"/>
        <a:ext cx="270503" cy="271232"/>
      </dsp:txXfrm>
    </dsp:sp>
    <dsp:sp modelId="{02C5CCCB-E6B5-4905-B018-9F1E378D3D95}">
      <dsp:nvSpPr>
        <dsp:cNvPr id="0" name=""/>
        <dsp:cNvSpPr/>
      </dsp:nvSpPr>
      <dsp:spPr>
        <a:xfrm>
          <a:off x="5108010" y="369254"/>
          <a:ext cx="1822800" cy="2666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Transport to sanitary sewer system</a:t>
          </a:r>
        </a:p>
      </dsp:txBody>
      <dsp:txXfrm>
        <a:off x="5161398" y="422642"/>
        <a:ext cx="1716024" cy="2560137"/>
      </dsp:txXfrm>
    </dsp:sp>
    <dsp:sp modelId="{EE4E6562-AA45-4AAE-840D-E307EDDD8F2A}">
      <dsp:nvSpPr>
        <dsp:cNvPr id="0" name=""/>
        <dsp:cNvSpPr/>
      </dsp:nvSpPr>
      <dsp:spPr>
        <a:xfrm>
          <a:off x="7113090" y="1476683"/>
          <a:ext cx="386433" cy="452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113090" y="1567094"/>
        <a:ext cx="270503" cy="271232"/>
      </dsp:txXfrm>
    </dsp:sp>
    <dsp:sp modelId="{980624BB-9B88-4AA0-A037-DC6B004282D5}">
      <dsp:nvSpPr>
        <dsp:cNvPr id="0" name=""/>
        <dsp:cNvSpPr/>
      </dsp:nvSpPr>
      <dsp:spPr>
        <a:xfrm>
          <a:off x="7659930" y="369254"/>
          <a:ext cx="1822800" cy="2666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Discharge to water body, recycled water, and/or biosolids</a:t>
          </a:r>
        </a:p>
      </dsp:txBody>
      <dsp:txXfrm>
        <a:off x="7713318" y="422642"/>
        <a:ext cx="1716024" cy="25601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3"/>
            <a:ext cx="3169920" cy="481727"/>
          </a:xfrm>
          <a:prstGeom prst="rect">
            <a:avLst/>
          </a:prstGeom>
        </p:spPr>
        <p:txBody>
          <a:bodyPr vert="horz" lIns="96653" tIns="48327" rIns="96653" bIns="48327" rtlCol="0"/>
          <a:lstStyle>
            <a:lvl1pPr algn="r">
              <a:defRPr sz="1200"/>
            </a:lvl1pPr>
          </a:lstStyle>
          <a:p>
            <a:fld id="{6720420C-D604-442C-BE09-D7CF30F7A586}" type="datetimeFigureOut">
              <a:rPr lang="en-US" smtClean="0"/>
              <a:t>2/5/2024</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BC31B6E3-DE63-4D85-AA45-A1D5EADBEA70}" type="slidenum">
              <a:rPr lang="en-US" smtClean="0"/>
              <a:t>‹#›</a:t>
            </a:fld>
            <a:endParaRPr lang="en-US"/>
          </a:p>
        </p:txBody>
      </p:sp>
    </p:spTree>
    <p:extLst>
      <p:ext uri="{BB962C8B-B14F-4D97-AF65-F5344CB8AC3E}">
        <p14:creationId xmlns:p14="http://schemas.microsoft.com/office/powerpoint/2010/main" val="1786617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C908A30-92D5-5C48-90D0-4433B5BE596A}" type="datetimeFigureOut">
              <a:rPr lang="en-US" smtClean="0"/>
              <a:t>2/5/2024</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BA3F9804-AFBE-5A4C-B300-0C03192EF820}" type="slidenum">
              <a:rPr lang="en-US" smtClean="0"/>
              <a:t>‹#›</a:t>
            </a:fld>
            <a:endParaRPr lang="en-US"/>
          </a:p>
        </p:txBody>
      </p:sp>
    </p:spTree>
    <p:extLst>
      <p:ext uri="{BB962C8B-B14F-4D97-AF65-F5344CB8AC3E}">
        <p14:creationId xmlns:p14="http://schemas.microsoft.com/office/powerpoint/2010/main" val="8193081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pa.gov/pesticide-science-and-assessing-pesticide-risks/aquatic-life-benchmarks-and-ecological-ris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pa.gov/pets/controlling-fleas-and-ticks-around-your-hom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Abstract from City</a:t>
            </a:r>
            <a:r>
              <a:rPr lang="en-US" sz="1200" kern="1200" baseline="0" dirty="0">
                <a:solidFill>
                  <a:schemeClr val="tx1"/>
                </a:solidFill>
                <a:effectLst/>
                <a:latin typeface="+mn-lt"/>
                <a:ea typeface="+mn-ea"/>
                <a:cs typeface="+mn-cs"/>
              </a:rPr>
              <a:t> of Santa Clara Library event:</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Pesticides from flea and tick control products (such as spot-</a:t>
            </a:r>
            <a:r>
              <a:rPr lang="en-US" sz="1200" kern="1200" dirty="0" err="1">
                <a:solidFill>
                  <a:schemeClr val="tx1"/>
                </a:solidFill>
                <a:effectLst/>
                <a:latin typeface="+mn-lt"/>
                <a:ea typeface="+mn-ea"/>
                <a:cs typeface="+mn-cs"/>
              </a:rPr>
              <a:t>ons</a:t>
            </a:r>
            <a:r>
              <a:rPr lang="en-US" sz="1200" kern="1200" dirty="0">
                <a:solidFill>
                  <a:schemeClr val="tx1"/>
                </a:solidFill>
                <a:effectLst/>
                <a:latin typeface="+mn-lt"/>
                <a:ea typeface="+mn-ea"/>
                <a:cs typeface="+mn-cs"/>
              </a:rPr>
              <a:t>, collars, foggers and sprays) can travel around our homes. When we clean treated surfaces, bedding, clothing, people, and our pets, these pesticides wash down the drain to a wastewater treatment plant. Because wastewater treatment plants are not designed to remove such pesticides, these chemicals are released into our local waterways, sometimes at concentrations that exceed USEPA aquatic toxicity benchmarks. Further, there is evidence that the active ingredient in many common pet spot-on </a:t>
            </a:r>
            <a:r>
              <a:rPr lang="en-US" sz="1200" kern="1200" dirty="0" err="1">
                <a:solidFill>
                  <a:schemeClr val="tx1"/>
                </a:solidFill>
                <a:effectLst/>
                <a:latin typeface="+mn-lt"/>
                <a:ea typeface="+mn-ea"/>
                <a:cs typeface="+mn-cs"/>
              </a:rPr>
              <a:t>topicals</a:t>
            </a:r>
            <a:r>
              <a:rPr lang="en-US" sz="1200" kern="1200" dirty="0">
                <a:solidFill>
                  <a:schemeClr val="tx1"/>
                </a:solidFill>
                <a:effectLst/>
                <a:latin typeface="+mn-lt"/>
                <a:ea typeface="+mn-ea"/>
                <a:cs typeface="+mn-cs"/>
              </a:rPr>
              <a:t> poses human health risks when used as directed. Come learn about the issue and ways you can control fleas and ticks while reducing risks to your household and to San Francisco Bay.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A3F9804-AFBE-5A4C-B300-0C03192EF820}" type="slidenum">
              <a:rPr lang="en-US" smtClean="0"/>
              <a:t>1</a:t>
            </a:fld>
            <a:endParaRPr lang="en-US"/>
          </a:p>
        </p:txBody>
      </p:sp>
    </p:spTree>
    <p:extLst>
      <p:ext uri="{BB962C8B-B14F-4D97-AF65-F5344CB8AC3E}">
        <p14:creationId xmlns:p14="http://schemas.microsoft.com/office/powerpoint/2010/main" val="2920314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An “adulticide” </a:t>
            </a:r>
            <a:r>
              <a:rPr lang="en-US" sz="1200" dirty="0"/>
              <a:t>- an active ingredient that kills the adults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An “insect growth regulator” </a:t>
            </a:r>
            <a:r>
              <a:rPr lang="en-US" sz="1200" dirty="0"/>
              <a:t>– an active ingredient that minimizes number or viability of eggs or larvae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To my knowledge, </a:t>
            </a:r>
            <a:r>
              <a:rPr lang="en-US" sz="1200" b="1" dirty="0"/>
              <a:t>no</a:t>
            </a:r>
            <a:r>
              <a:rPr lang="en-US" sz="1200" dirty="0"/>
              <a:t> active ingredients penetrate the shell and kill the pupae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11</a:t>
            </a:fld>
            <a:endParaRPr lang="en-US"/>
          </a:p>
        </p:txBody>
      </p:sp>
    </p:spTree>
    <p:extLst>
      <p:ext uri="{BB962C8B-B14F-4D97-AF65-F5344CB8AC3E}">
        <p14:creationId xmlns:p14="http://schemas.microsoft.com/office/powerpoint/2010/main" val="317690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12</a:t>
            </a:fld>
            <a:endParaRPr lang="en-US"/>
          </a:p>
        </p:txBody>
      </p:sp>
    </p:spTree>
    <p:extLst>
      <p:ext uri="{BB962C8B-B14F-4D97-AF65-F5344CB8AC3E}">
        <p14:creationId xmlns:p14="http://schemas.microsoft.com/office/powerpoint/2010/main" val="339685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3F9804-AFBE-5A4C-B300-0C03192EF820}" type="slidenum">
              <a:rPr lang="en-US" smtClean="0"/>
              <a:t>13</a:t>
            </a:fld>
            <a:endParaRPr lang="en-US"/>
          </a:p>
        </p:txBody>
      </p:sp>
    </p:spTree>
    <p:extLst>
      <p:ext uri="{BB962C8B-B14F-4D97-AF65-F5344CB8AC3E}">
        <p14:creationId xmlns:p14="http://schemas.microsoft.com/office/powerpoint/2010/main" val="287909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a:t>
            </a:r>
            <a:r>
              <a:rPr lang="en-US" baseline="0" dirty="0"/>
              <a:t> at the top of this pyramid, the higher risk options and examine that risk. </a:t>
            </a:r>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14</a:t>
            </a:fld>
            <a:endParaRPr lang="en-US"/>
          </a:p>
        </p:txBody>
      </p:sp>
    </p:spTree>
    <p:extLst>
      <p:ext uri="{BB962C8B-B14F-4D97-AF65-F5344CB8AC3E}">
        <p14:creationId xmlns:p14="http://schemas.microsoft.com/office/powerpoint/2010/main" val="2393683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r>
              <a:rPr lang="en-US" dirty="0">
                <a:latin typeface="Times New Roman" panose="02020603050405020304" pitchFamily="18" charset="0"/>
                <a:ea typeface="Times New Roman" panose="02020603050405020304" pitchFamily="18" charset="0"/>
                <a:cs typeface="Times New Roman" panose="02020603050405020304" pitchFamily="18" charset="0"/>
              </a:rPr>
              <a:t>In 1990, the California Department of Food and Agriculture published a dermal contact study presenting findings regarding the transfer of residue to people and their clothing following a chlorpyrifos/allethrin fogger treatment in carpeted rooms. The rooms were all located in a new hotel so as to eliminate background pesticide residue and to provide repeatability from room to room. </a:t>
            </a:r>
          </a:p>
          <a:p>
            <a:endParaRPr lang="en-US" dirty="0"/>
          </a:p>
          <a:p>
            <a:pPr>
              <a:spcBef>
                <a:spcPts val="0"/>
              </a:spcBef>
            </a:pPr>
            <a:r>
              <a:rPr lang="en-US" sz="1200" dirty="0">
                <a:effectLst/>
                <a:ea typeface="Times New Roman" panose="02020603050405020304" pitchFamily="18" charset="0"/>
                <a:cs typeface="Times New Roman" panose="02020603050405020304" pitchFamily="18" charset="0"/>
              </a:rPr>
              <a:t>Foggers (containing </a:t>
            </a:r>
            <a:r>
              <a:rPr lang="en-US" sz="1200" dirty="0" err="1">
                <a:ea typeface="Times New Roman" panose="02020603050405020304" pitchFamily="18" charset="0"/>
                <a:cs typeface="Times New Roman" panose="02020603050405020304" pitchFamily="18" charset="0"/>
              </a:rPr>
              <a:t>allethrin</a:t>
            </a:r>
            <a:r>
              <a:rPr lang="en-US" sz="1200" dirty="0">
                <a:ea typeface="Times New Roman" panose="02020603050405020304" pitchFamily="18" charset="0"/>
                <a:cs typeface="Times New Roman" panose="02020603050405020304" pitchFamily="18" charset="0"/>
              </a:rPr>
              <a:t> and </a:t>
            </a:r>
            <a:r>
              <a:rPr lang="en-US" sz="1200" dirty="0" err="1">
                <a:ea typeface="Times New Roman" panose="02020603050405020304" pitchFamily="18" charset="0"/>
                <a:cs typeface="Times New Roman" panose="02020603050405020304" pitchFamily="18" charset="0"/>
              </a:rPr>
              <a:t>chlorpyrifos</a:t>
            </a:r>
            <a:r>
              <a:rPr lang="en-US" sz="1200" dirty="0">
                <a:ea typeface="Times New Roman" panose="02020603050405020304" pitchFamily="18" charset="0"/>
                <a:cs typeface="Times New Roman" panose="02020603050405020304" pitchFamily="18" charset="0"/>
              </a:rPr>
              <a:t>) </a:t>
            </a:r>
            <a:r>
              <a:rPr lang="en-US" sz="1200" dirty="0">
                <a:effectLst/>
                <a:ea typeface="Times New Roman" panose="02020603050405020304" pitchFamily="18" charset="0"/>
                <a:cs typeface="Times New Roman" panose="02020603050405020304" pitchFamily="18" charset="0"/>
              </a:rPr>
              <a:t>were set up per label instructions</a:t>
            </a:r>
          </a:p>
          <a:p>
            <a:pPr>
              <a:spcBef>
                <a:spcPts val="0"/>
              </a:spcBef>
            </a:pPr>
            <a:r>
              <a:rPr lang="en-US" sz="1200" dirty="0">
                <a:ea typeface="Times New Roman" panose="02020603050405020304" pitchFamily="18" charset="0"/>
                <a:cs typeface="Times New Roman" panose="02020603050405020304" pitchFamily="18" charset="0"/>
              </a:rPr>
              <a:t>Following room ventilation, p</a:t>
            </a:r>
            <a:r>
              <a:rPr lang="en-US" sz="1200" dirty="0">
                <a:effectLst/>
                <a:ea typeface="Times New Roman" panose="02020603050405020304" pitchFamily="18" charset="0"/>
                <a:cs typeface="Times New Roman" panose="02020603050405020304" pitchFamily="18" charset="0"/>
              </a:rPr>
              <a:t>articipants conducted a standardized exercise routine in specific locations </a:t>
            </a:r>
          </a:p>
          <a:p>
            <a:pPr>
              <a:spcBef>
                <a:spcPts val="0"/>
              </a:spcBef>
            </a:pPr>
            <a:r>
              <a:rPr lang="en-US" sz="1200" dirty="0">
                <a:effectLst/>
                <a:ea typeface="Times New Roman" panose="02020603050405020304" pitchFamily="18" charset="0"/>
                <a:cs typeface="Times New Roman" panose="02020603050405020304" pitchFamily="18" charset="0"/>
              </a:rPr>
              <a:t>Shirts, tights, gloves and socks were subsequently collected </a:t>
            </a:r>
            <a:r>
              <a:rPr lang="en-US" sz="1200" dirty="0">
                <a:ea typeface="Times New Roman" panose="02020603050405020304" pitchFamily="18" charset="0"/>
                <a:cs typeface="Times New Roman" panose="02020603050405020304" pitchFamily="18" charset="0"/>
              </a:rPr>
              <a:t>for analysis.</a:t>
            </a:r>
          </a:p>
          <a:p>
            <a:pPr>
              <a:spcBef>
                <a:spcPts val="0"/>
              </a:spcBef>
            </a:pPr>
            <a:r>
              <a:rPr lang="en-US" sz="1200" dirty="0">
                <a:ea typeface="Times New Roman" panose="02020603050405020304" pitchFamily="18" charset="0"/>
                <a:cs typeface="Times New Roman" panose="02020603050405020304" pitchFamily="18" charset="0"/>
              </a:rPr>
              <a:t>Both pesticides were detected in </a:t>
            </a:r>
            <a:r>
              <a:rPr lang="en-US" sz="1200" u="sng" dirty="0">
                <a:ea typeface="Times New Roman" panose="02020603050405020304" pitchFamily="18" charset="0"/>
                <a:cs typeface="Times New Roman" panose="02020603050405020304" pitchFamily="18" charset="0"/>
              </a:rPr>
              <a:t>all</a:t>
            </a:r>
            <a:r>
              <a:rPr lang="en-US" sz="1200" dirty="0">
                <a:ea typeface="Times New Roman" panose="02020603050405020304" pitchFamily="18" charset="0"/>
                <a:cs typeface="Times New Roman" panose="02020603050405020304" pitchFamily="18" charset="0"/>
              </a:rPr>
              <a:t> exposed clothing samples </a:t>
            </a:r>
          </a:p>
          <a:p>
            <a:pPr>
              <a:spcBef>
                <a:spcPts val="0"/>
              </a:spcBef>
            </a:pPr>
            <a:r>
              <a:rPr lang="en-US" sz="1200" dirty="0">
                <a:ea typeface="Times New Roman" panose="02020603050405020304" pitchFamily="18" charset="0"/>
                <a:cs typeface="Times New Roman" panose="02020603050405020304" pitchFamily="18" charset="0"/>
              </a:rPr>
              <a:t>When the volunteer participants showered, the residue on their heads and other bare skin transferred to the sewer</a:t>
            </a:r>
          </a:p>
          <a:p>
            <a:endParaRPr lang="en-US" sz="1200" dirty="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rPr>
              <a:t>Ross, J., T. </a:t>
            </a:r>
            <a:r>
              <a:rPr lang="en-US" sz="1200" dirty="0" err="1">
                <a:effectLst/>
                <a:ea typeface="Calibri" panose="020F0502020204030204" pitchFamily="34" charset="0"/>
              </a:rPr>
              <a:t>Thongsinthusak</a:t>
            </a:r>
            <a:r>
              <a:rPr lang="en-US" sz="1200" dirty="0">
                <a:effectLst/>
                <a:ea typeface="Calibri" panose="020F0502020204030204" pitchFamily="34" charset="0"/>
              </a:rPr>
              <a:t>, H.R. Fong, S. </a:t>
            </a:r>
            <a:r>
              <a:rPr lang="en-US" sz="1200" dirty="0" err="1">
                <a:effectLst/>
                <a:ea typeface="Calibri" panose="020F0502020204030204" pitchFamily="34" charset="0"/>
              </a:rPr>
              <a:t>Margetich</a:t>
            </a:r>
            <a:r>
              <a:rPr lang="en-US" sz="1200" dirty="0">
                <a:effectLst/>
                <a:ea typeface="Calibri" panose="020F0502020204030204" pitchFamily="34" charset="0"/>
              </a:rPr>
              <a:t>, R. Krieger, California Department of Food and Agriculture, “Measuring Potential Dermal Transfer of Surface Pesticide Residue Generated from Indoor Fogger Use: An Interim Report,” Chemosphere, Vol.20, Nos.3/4, pp 349-360, 1990.</a:t>
            </a:r>
            <a:endParaRPr lang="en-US" sz="1200" dirty="0"/>
          </a:p>
          <a:p>
            <a:endParaRPr lang="en-US" dirty="0"/>
          </a:p>
        </p:txBody>
      </p:sp>
      <p:sp>
        <p:nvSpPr>
          <p:cNvPr id="4" name="Slide Number Placeholder 3"/>
          <p:cNvSpPr>
            <a:spLocks noGrp="1"/>
          </p:cNvSpPr>
          <p:nvPr>
            <p:ph type="sldNum" sz="quarter" idx="5"/>
          </p:nvPr>
        </p:nvSpPr>
        <p:spPr/>
        <p:txBody>
          <a:bodyPr/>
          <a:lstStyle/>
          <a:p>
            <a:fld id="{BA3F9804-AFBE-5A4C-B300-0C03192EF820}" type="slidenum">
              <a:rPr lang="en-US" smtClean="0"/>
              <a:t>15</a:t>
            </a:fld>
            <a:endParaRPr lang="en-US"/>
          </a:p>
        </p:txBody>
      </p:sp>
    </p:spTree>
    <p:extLst>
      <p:ext uri="{BB962C8B-B14F-4D97-AF65-F5344CB8AC3E}">
        <p14:creationId xmlns:p14="http://schemas.microsoft.com/office/powerpoint/2010/main" val="3696526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Majority only include an “</a:t>
            </a:r>
            <a:r>
              <a:rPr lang="en-US" sz="1200" dirty="0" err="1"/>
              <a:t>adulticide</a:t>
            </a:r>
            <a:r>
              <a:rPr lang="en-US" sz="1200" dirty="0"/>
              <a:t>” as the active ingredient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Typically last 6-8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Some studies indicate that the pet dander is </a:t>
            </a:r>
            <a:r>
              <a:rPr lang="en-US" sz="1200" dirty="0" err="1">
                <a:latin typeface="Franklin Gothic Book" panose="020B0503020102020204" pitchFamily="34" charset="0"/>
              </a:rPr>
              <a:t>larvecidal</a:t>
            </a:r>
            <a:endParaRPr lang="en-US" sz="1200" dirty="0">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An “</a:t>
            </a:r>
            <a:r>
              <a:rPr lang="en-US" sz="1200" b="1" dirty="0" err="1"/>
              <a:t>adulticide</a:t>
            </a:r>
            <a:r>
              <a:rPr lang="en-US" sz="1200" b="1" dirty="0"/>
              <a:t>” </a:t>
            </a:r>
            <a:r>
              <a:rPr lang="en-US" sz="1200" dirty="0"/>
              <a:t>- an active ingredient that kills the adults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An “insect growth regulator” </a:t>
            </a:r>
            <a:r>
              <a:rPr lang="en-US" sz="1200" dirty="0"/>
              <a:t>– an active ingredient that minimizes number or viability of eggs or larvae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501217">
              <a:defRPr/>
            </a:pPr>
            <a:fld id="{BA3F9804-AFBE-5A4C-B300-0C03192EF820}" type="slidenum">
              <a:rPr lang="en-US">
                <a:solidFill>
                  <a:prstClr val="black"/>
                </a:solidFill>
                <a:latin typeface="Calibri"/>
              </a:rPr>
              <a:pPr defTabSz="501217">
                <a:defRPr/>
              </a:pPr>
              <a:t>16</a:t>
            </a:fld>
            <a:endParaRPr lang="en-US">
              <a:solidFill>
                <a:prstClr val="black"/>
              </a:solidFill>
              <a:latin typeface="Calibri"/>
            </a:endParaRPr>
          </a:p>
        </p:txBody>
      </p:sp>
    </p:spTree>
    <p:extLst>
      <p:ext uri="{BB962C8B-B14F-4D97-AF65-F5344CB8AC3E}">
        <p14:creationId xmlns:p14="http://schemas.microsoft.com/office/powerpoint/2010/main" val="3403637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often used and</a:t>
            </a:r>
            <a:r>
              <a:rPr lang="en-US" baseline="0" dirty="0"/>
              <a:t> bought at the store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An “</a:t>
            </a:r>
            <a:r>
              <a:rPr lang="en-US" sz="1200" b="1" dirty="0" err="1"/>
              <a:t>adulticide</a:t>
            </a:r>
            <a:r>
              <a:rPr lang="en-US" sz="1200" b="1" dirty="0"/>
              <a:t>” </a:t>
            </a:r>
            <a:r>
              <a:rPr lang="en-US" sz="1200" dirty="0"/>
              <a:t>- an active ingredient that kills the adults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An “insect growth regulator” </a:t>
            </a:r>
            <a:r>
              <a:rPr lang="en-US" sz="1200" dirty="0"/>
              <a:t>– an active ingredient that minimizes number or viability of eggs or larvae</a:t>
            </a:r>
          </a:p>
          <a:p>
            <a:endParaRPr lang="en-US" dirty="0"/>
          </a:p>
        </p:txBody>
      </p:sp>
      <p:sp>
        <p:nvSpPr>
          <p:cNvPr id="4" name="Slide Number Placeholder 3"/>
          <p:cNvSpPr>
            <a:spLocks noGrp="1"/>
          </p:cNvSpPr>
          <p:nvPr>
            <p:ph type="sldNum" sz="quarter" idx="10"/>
          </p:nvPr>
        </p:nvSpPr>
        <p:spPr/>
        <p:txBody>
          <a:bodyPr/>
          <a:lstStyle/>
          <a:p>
            <a:fld id="{48C53BBC-E144-D547-8233-A92F1034D6D2}" type="slidenum">
              <a:rPr lang="en-US" smtClean="0"/>
              <a:pPr/>
              <a:t>17</a:t>
            </a:fld>
            <a:endParaRPr lang="en-US"/>
          </a:p>
        </p:txBody>
      </p:sp>
    </p:spTree>
    <p:extLst>
      <p:ext uri="{BB962C8B-B14F-4D97-AF65-F5344CB8AC3E}">
        <p14:creationId xmlns:p14="http://schemas.microsoft.com/office/powerpoint/2010/main" val="111391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900"/>
              </a:spcAft>
            </a:pPr>
            <a:r>
              <a:rPr lang="en-US" sz="1200" dirty="0">
                <a:latin typeface="Franklin Gothic Book" panose="020B0503020102020204" pitchFamily="34" charset="0"/>
              </a:rPr>
              <a:t>Because it is a systemic treatment it is considered a pharmaceutical rather than a pesticide and is regulated by FDA instead of EPA and requires a prescription</a:t>
            </a:r>
            <a:endParaRPr lang="en-US" sz="1200" dirty="0"/>
          </a:p>
        </p:txBody>
      </p:sp>
      <p:sp>
        <p:nvSpPr>
          <p:cNvPr id="4" name="Slide Number Placeholder 3"/>
          <p:cNvSpPr>
            <a:spLocks noGrp="1"/>
          </p:cNvSpPr>
          <p:nvPr>
            <p:ph type="sldNum" sz="quarter" idx="10"/>
          </p:nvPr>
        </p:nvSpPr>
        <p:spPr/>
        <p:txBody>
          <a:bodyPr/>
          <a:lstStyle/>
          <a:p>
            <a:fld id="{48C53BBC-E144-D547-8233-A92F1034D6D2}" type="slidenum">
              <a:rPr lang="en-US" smtClean="0"/>
              <a:pPr/>
              <a:t>18</a:t>
            </a:fld>
            <a:endParaRPr lang="en-US"/>
          </a:p>
        </p:txBody>
      </p:sp>
    </p:spTree>
    <p:extLst>
      <p:ext uri="{BB962C8B-B14F-4D97-AF65-F5344CB8AC3E}">
        <p14:creationId xmlns:p14="http://schemas.microsoft.com/office/powerpoint/2010/main" val="310840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483265">
              <a:defRPr/>
            </a:pPr>
            <a:r>
              <a:rPr lang="en-US" dirty="0">
                <a:solidFill>
                  <a:srgbClr val="000000"/>
                </a:solidFill>
                <a:latin typeface="Calibri Light" panose="020F0302020204030204" pitchFamily="34" charset="0"/>
                <a:ea typeface="Calibri" panose="020F0502020204030204" pitchFamily="34" charset="0"/>
              </a:rPr>
              <a:t>The photos above are part of a study where researchers incorporated a fluorescent dye into the spot treatment to photograph the spread. </a:t>
            </a:r>
            <a:endParaRPr lang="en-US" altLang="en-US" b="1" dirty="0">
              <a:latin typeface="Arial" panose="020B0604020202020204" pitchFamily="34" charset="0"/>
              <a:ea typeface="Calibri" panose="020F0502020204030204" pitchFamily="34" charset="0"/>
              <a:cs typeface="Times New Roman" panose="02020603050405020304" pitchFamily="18" charset="0"/>
            </a:endParaRPr>
          </a:p>
          <a:p>
            <a:pPr defTabSz="483265">
              <a:defRPr/>
            </a:pPr>
            <a:endParaRPr lang="en-US" altLang="en-US" sz="800" dirty="0">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19</a:t>
            </a:fld>
            <a:endParaRPr lang="en-US"/>
          </a:p>
        </p:txBody>
      </p:sp>
    </p:spTree>
    <p:extLst>
      <p:ext uri="{BB962C8B-B14F-4D97-AF65-F5344CB8AC3E}">
        <p14:creationId xmlns:p14="http://schemas.microsoft.com/office/powerpoint/2010/main" val="255796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labels on spot-on products say they are waterproof, the next slide will showcase a study by California’s Dept of Pesticide Regulation in which they washed dogs following spot-on application.</a:t>
            </a:r>
          </a:p>
        </p:txBody>
      </p:sp>
      <p:sp>
        <p:nvSpPr>
          <p:cNvPr id="4" name="Slide Number Placeholder 3"/>
          <p:cNvSpPr>
            <a:spLocks noGrp="1"/>
          </p:cNvSpPr>
          <p:nvPr>
            <p:ph type="sldNum" sz="quarter" idx="10"/>
          </p:nvPr>
        </p:nvSpPr>
        <p:spPr/>
        <p:txBody>
          <a:bodyPr/>
          <a:lstStyle/>
          <a:p>
            <a:fld id="{48C53BBC-E144-D547-8233-A92F1034D6D2}" type="slidenum">
              <a:rPr lang="en-US" smtClean="0"/>
              <a:pPr/>
              <a:t>20</a:t>
            </a:fld>
            <a:endParaRPr lang="en-US"/>
          </a:p>
        </p:txBody>
      </p:sp>
    </p:spTree>
    <p:extLst>
      <p:ext uri="{BB962C8B-B14F-4D97-AF65-F5344CB8AC3E}">
        <p14:creationId xmlns:p14="http://schemas.microsoft.com/office/powerpoint/2010/main" val="19252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3F9804-AFBE-5A4C-B300-0C03192EF820}" type="slidenum">
              <a:rPr lang="en-US" smtClean="0"/>
              <a:t>2</a:t>
            </a:fld>
            <a:endParaRPr lang="en-US"/>
          </a:p>
        </p:txBody>
      </p:sp>
    </p:spTree>
    <p:extLst>
      <p:ext uri="{BB962C8B-B14F-4D97-AF65-F5344CB8AC3E}">
        <p14:creationId xmlns:p14="http://schemas.microsoft.com/office/powerpoint/2010/main" val="2279246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mn-lt"/>
              </a:rPr>
              <a:t>DPR conducted a study in which they washed volunteer dogs 2, 7, or 28 days post application.</a:t>
            </a:r>
          </a:p>
          <a:p>
            <a:r>
              <a:rPr lang="en-US" dirty="0"/>
              <a:t>The wash off continued</a:t>
            </a:r>
            <a:r>
              <a:rPr lang="en-US" baseline="0" dirty="0"/>
              <a:t> even after 28 days.</a:t>
            </a:r>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21</a:t>
            </a:fld>
            <a:endParaRPr lang="en-US"/>
          </a:p>
        </p:txBody>
      </p:sp>
    </p:spTree>
    <p:extLst>
      <p:ext uri="{BB962C8B-B14F-4D97-AF65-F5344CB8AC3E}">
        <p14:creationId xmlns:p14="http://schemas.microsoft.com/office/powerpoint/2010/main" val="2707094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22</a:t>
            </a:fld>
            <a:endParaRPr lang="en-US"/>
          </a:p>
        </p:txBody>
      </p:sp>
    </p:spTree>
    <p:extLst>
      <p:ext uri="{BB962C8B-B14F-4D97-AF65-F5344CB8AC3E}">
        <p14:creationId xmlns:p14="http://schemas.microsoft.com/office/powerpoint/2010/main" val="3719228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these examples: </a:t>
            </a:r>
          </a:p>
          <a:p>
            <a:r>
              <a:rPr lang="en-US" dirty="0"/>
              <a:t>Frontline products have fipronil</a:t>
            </a:r>
          </a:p>
          <a:p>
            <a:r>
              <a:rPr lang="en-US" dirty="0"/>
              <a:t>Advantage and Advantix have imidacloprid</a:t>
            </a:r>
          </a:p>
          <a:p>
            <a:r>
              <a:rPr lang="en-US" dirty="0" err="1"/>
              <a:t>Seresto</a:t>
            </a:r>
            <a:r>
              <a:rPr lang="en-US" dirty="0"/>
              <a:t> collar has has </a:t>
            </a:r>
            <a:r>
              <a:rPr lang="en-US" sz="1200" b="0" i="0" kern="1200" dirty="0" err="1">
                <a:solidFill>
                  <a:schemeClr val="tx1"/>
                </a:solidFill>
                <a:effectLst/>
                <a:latin typeface="+mn-lt"/>
                <a:ea typeface="+mn-ea"/>
                <a:cs typeface="+mn-cs"/>
              </a:rPr>
              <a:t>Flumethrin</a:t>
            </a:r>
            <a:r>
              <a:rPr lang="en-US" sz="1200" b="0" i="0" kern="1200" dirty="0">
                <a:solidFill>
                  <a:schemeClr val="tx1"/>
                </a:solidFill>
                <a:effectLst/>
                <a:latin typeface="+mn-lt"/>
                <a:ea typeface="+mn-ea"/>
                <a:cs typeface="+mn-cs"/>
              </a:rPr>
              <a:t> (a pyrethroid) 4.5% and  Imidacloprid 10.0%</a:t>
            </a:r>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23</a:t>
            </a:fld>
            <a:endParaRPr lang="en-US"/>
          </a:p>
        </p:txBody>
      </p:sp>
    </p:spTree>
    <p:extLst>
      <p:ext uri="{BB962C8B-B14F-4D97-AF65-F5344CB8AC3E}">
        <p14:creationId xmlns:p14="http://schemas.microsoft.com/office/powerpoint/2010/main" val="3707490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8507" rtl="0" eaLnBrk="1" fontAlgn="auto" latinLnBrk="0" hangingPunct="1">
              <a:lnSpc>
                <a:spcPct val="100000"/>
              </a:lnSpc>
              <a:spcBef>
                <a:spcPts val="0"/>
              </a:spcBef>
              <a:spcAft>
                <a:spcPts val="0"/>
              </a:spcAft>
              <a:buClrTx/>
              <a:buSzTx/>
              <a:buFontTx/>
              <a:buNone/>
              <a:tabLst/>
              <a:defRPr/>
            </a:pPr>
            <a:r>
              <a:rPr lang="en-US" kern="0" dirty="0"/>
              <a:t>Point out at least one location. NOTE that</a:t>
            </a:r>
            <a:r>
              <a:rPr lang="en-US" kern="0" baseline="0" dirty="0"/>
              <a:t> in the Bay Area this effluent is diluted once the water mixes with the Bay water. </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kern="0" dirty="0"/>
          </a:p>
          <a:p>
            <a:pPr marL="0" marR="0" lvl="0" indent="0" algn="l" defTabSz="948507" rtl="0" eaLnBrk="1" fontAlgn="auto" latinLnBrk="0" hangingPunct="1">
              <a:lnSpc>
                <a:spcPct val="100000"/>
              </a:lnSpc>
              <a:spcBef>
                <a:spcPts val="0"/>
              </a:spcBef>
              <a:spcAft>
                <a:spcPts val="0"/>
              </a:spcAft>
              <a:buClrTx/>
              <a:buSzTx/>
              <a:buFontTx/>
              <a:buNone/>
              <a:tabLst/>
              <a:defRPr/>
            </a:pPr>
            <a:r>
              <a:rPr lang="en-US" kern="0" dirty="0"/>
              <a:t>Fipronil = 11 and </a:t>
            </a:r>
            <a:r>
              <a:rPr lang="en-US" kern="0" dirty="0" err="1"/>
              <a:t>Imid</a:t>
            </a:r>
            <a:r>
              <a:rPr lang="en-US" kern="0" dirty="0"/>
              <a:t> = 10 (estimated values below which not expected to be a risk to aquatic life)</a:t>
            </a:r>
          </a:p>
          <a:p>
            <a:pPr defTabSz="948507"/>
            <a:endParaRPr lang="en-US" u="sng" kern="0" dirty="0"/>
          </a:p>
          <a:p>
            <a:pPr defTabSz="948507"/>
            <a:r>
              <a:rPr lang="en-US" u="sng" kern="0" dirty="0"/>
              <a:t>Fipronil &amp; imidacloprid data are the data shown</a:t>
            </a:r>
            <a:r>
              <a:rPr lang="en-US" kern="0" dirty="0"/>
              <a:t>: RMP special study </a:t>
            </a:r>
            <a:r>
              <a:rPr lang="en-US" i="1" kern="0" dirty="0"/>
              <a:t>BACWA/DPR partnership</a:t>
            </a:r>
          </a:p>
          <a:p>
            <a:endParaRPr lang="en-US" u="sng" kern="0" dirty="0"/>
          </a:p>
          <a:p>
            <a:r>
              <a:rPr lang="en-US" u="sng" kern="0" dirty="0"/>
              <a:t>Pyrethroids data (not shown)</a:t>
            </a:r>
            <a:r>
              <a:rPr lang="en-US" kern="0" dirty="0"/>
              <a:t>: POTW Pyrethroids Survey (</a:t>
            </a:r>
            <a:r>
              <a:rPr lang="en-US" i="1" kern="0" dirty="0"/>
              <a:t>DPR, CASA, Pyrethroids Working Group partnership</a:t>
            </a:r>
            <a:r>
              <a:rPr lang="en-US" kern="0" dirty="0"/>
              <a:t>) &amp; Las Gallinas</a:t>
            </a:r>
          </a:p>
          <a:p>
            <a:endParaRPr lang="en-US" kern="0" dirty="0"/>
          </a:p>
          <a:p>
            <a:r>
              <a:rPr lang="en-US" dirty="0">
                <a:hlinkClick r:id="rId3"/>
              </a:rPr>
              <a:t>https://www.epa.gov/pesticide-science-and-assessing-pesticide-risks/aquatic-life-benchmarks-and-ecological-risk</a:t>
            </a:r>
            <a:endParaRPr lang="en-US" kern="0" dirty="0"/>
          </a:p>
          <a:p>
            <a:endParaRPr lang="en-US" kern="0" dirty="0"/>
          </a:p>
          <a:p>
            <a:endParaRPr lang="en-US" kern="0" dirty="0"/>
          </a:p>
          <a:p>
            <a:r>
              <a:rPr lang="en-US" kern="0" dirty="0"/>
              <a:t>(The LC50 for salt water crustacean is 140 for fipronil)</a:t>
            </a:r>
            <a:endParaRPr lang="en-US" dirty="0"/>
          </a:p>
        </p:txBody>
      </p:sp>
      <p:sp>
        <p:nvSpPr>
          <p:cNvPr id="4" name="Slide Number Placeholder 3"/>
          <p:cNvSpPr>
            <a:spLocks noGrp="1"/>
          </p:cNvSpPr>
          <p:nvPr>
            <p:ph type="sldNum" sz="quarter" idx="5"/>
          </p:nvPr>
        </p:nvSpPr>
        <p:spPr/>
        <p:txBody>
          <a:bodyPr/>
          <a:lstStyle/>
          <a:p>
            <a:fld id="{BA3F9804-AFBE-5A4C-B300-0C03192EF820}" type="slidenum">
              <a:rPr lang="en-US" smtClean="0"/>
              <a:t>24</a:t>
            </a:fld>
            <a:endParaRPr lang="en-US"/>
          </a:p>
        </p:txBody>
      </p:sp>
    </p:spTree>
    <p:extLst>
      <p:ext uri="{BB962C8B-B14F-4D97-AF65-F5344CB8AC3E}">
        <p14:creationId xmlns:p14="http://schemas.microsoft.com/office/powerpoint/2010/main" val="3795838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Technical jargon</a:t>
            </a:r>
            <a:r>
              <a:rPr lang="en-US" baseline="0" dirty="0"/>
              <a:t> but because it is a scientific study about human health risk I didn’t want to alter the language lest I inadvertently change the meaning. </a:t>
            </a:r>
            <a:r>
              <a:rPr lang="en-US" dirty="0"/>
              <a:t>Note: turf granules are outdoor uses for termite</a:t>
            </a:r>
            <a:r>
              <a:rPr lang="en-US" baseline="0" dirty="0"/>
              <a:t> control</a:t>
            </a:r>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25</a:t>
            </a:fld>
            <a:endParaRPr lang="en-US"/>
          </a:p>
        </p:txBody>
      </p:sp>
    </p:spTree>
    <p:extLst>
      <p:ext uri="{BB962C8B-B14F-4D97-AF65-F5344CB8AC3E}">
        <p14:creationId xmlns:p14="http://schemas.microsoft.com/office/powerpoint/2010/main" val="3217834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483265">
              <a:defRPr/>
            </a:pPr>
            <a:r>
              <a:rPr lang="en-US" i="1" dirty="0"/>
              <a:t>These discharges may compromise wastewater effluent quality to the Bay and impact agency compliance with the Clean Water Act. </a:t>
            </a:r>
            <a:endParaRPr lang="en-US" altLang="en-US" sz="1500" i="1" dirty="0"/>
          </a:p>
          <a:p>
            <a:endParaRPr lang="en-US" dirty="0"/>
          </a:p>
          <a:p>
            <a:r>
              <a:rPr lang="en-US" dirty="0"/>
              <a:t>These active ingredients exhibit aquatic toxicity and persist in the environment:</a:t>
            </a:r>
          </a:p>
          <a:p>
            <a:pPr lvl="1">
              <a:buFont typeface="Wingdings" panose="05000000000000000000" pitchFamily="2" charset="2"/>
              <a:buChar char="§"/>
            </a:pPr>
            <a:r>
              <a:rPr lang="en-US" dirty="0">
                <a:ea typeface="MS Mincho"/>
                <a:cs typeface="Times New Roman" panose="02020603050405020304" pitchFamily="18" charset="0"/>
              </a:rPr>
              <a:t>Bifenthrin</a:t>
            </a:r>
          </a:p>
          <a:p>
            <a:pPr lvl="1">
              <a:buFont typeface="Wingdings" panose="05000000000000000000" pitchFamily="2" charset="2"/>
              <a:buChar char="§"/>
            </a:pPr>
            <a:r>
              <a:rPr lang="en-US" dirty="0" err="1">
                <a:ea typeface="MS Mincho"/>
                <a:cs typeface="Times New Roman" panose="02020603050405020304" pitchFamily="18" charset="0"/>
              </a:rPr>
              <a:t>Deltamethrin</a:t>
            </a:r>
            <a:endParaRPr lang="en-US" dirty="0">
              <a:ea typeface="MS Mincho"/>
              <a:cs typeface="Times New Roman" panose="02020603050405020304" pitchFamily="18" charset="0"/>
            </a:endParaRPr>
          </a:p>
          <a:p>
            <a:pPr lvl="1">
              <a:buFont typeface="Wingdings" panose="05000000000000000000" pitchFamily="2" charset="2"/>
              <a:buChar char="§"/>
            </a:pPr>
            <a:r>
              <a:rPr lang="en-US" dirty="0">
                <a:ea typeface="MS Mincho"/>
                <a:cs typeface="Times New Roman" panose="02020603050405020304" pitchFamily="18" charset="0"/>
              </a:rPr>
              <a:t>Fipronil * </a:t>
            </a:r>
          </a:p>
          <a:p>
            <a:pPr lvl="1">
              <a:buFont typeface="Wingdings" panose="05000000000000000000" pitchFamily="2" charset="2"/>
              <a:buChar char="§"/>
            </a:pPr>
            <a:r>
              <a:rPr lang="en-US" dirty="0">
                <a:ea typeface="MS Mincho"/>
                <a:cs typeface="Times New Roman" panose="02020603050405020304" pitchFamily="18" charset="0"/>
              </a:rPr>
              <a:t>Imidacloprid</a:t>
            </a:r>
          </a:p>
          <a:p>
            <a:pPr lvl="1">
              <a:buFont typeface="Wingdings" panose="05000000000000000000" pitchFamily="2" charset="2"/>
              <a:buChar char="§"/>
            </a:pPr>
            <a:r>
              <a:rPr lang="en-US" dirty="0">
                <a:ea typeface="MS Mincho"/>
                <a:cs typeface="Times New Roman" panose="02020603050405020304" pitchFamily="18" charset="0"/>
              </a:rPr>
              <a:t>Indoxacarb</a:t>
            </a:r>
          </a:p>
          <a:p>
            <a:pPr lvl="1">
              <a:buFont typeface="Wingdings" panose="05000000000000000000" pitchFamily="2" charset="2"/>
              <a:buChar char="§"/>
            </a:pPr>
            <a:r>
              <a:rPr lang="en-US" dirty="0">
                <a:ea typeface="MS Mincho"/>
                <a:cs typeface="Times New Roman" panose="02020603050405020304" pitchFamily="18" charset="0"/>
              </a:rPr>
              <a:t>Permethrin </a:t>
            </a:r>
          </a:p>
          <a:p>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26</a:t>
            </a:fld>
            <a:endParaRPr lang="en-US"/>
          </a:p>
        </p:txBody>
      </p:sp>
    </p:spTree>
    <p:extLst>
      <p:ext uri="{BB962C8B-B14F-4D97-AF65-F5344CB8AC3E}">
        <p14:creationId xmlns:p14="http://schemas.microsoft.com/office/powerpoint/2010/main" val="2601502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If you kill the adult fleas and do not kill the eggs, larvae and pupae, your pet will become </a:t>
            </a:r>
            <a:r>
              <a:rPr lang="en-US" i="1" dirty="0" err="1"/>
              <a:t>reinfested</a:t>
            </a:r>
            <a:r>
              <a:rPr lang="en-US" i="1" dirty="0"/>
              <a:t> when these fleas become adults and the cycle will start all over again. </a:t>
            </a:r>
            <a:endParaRPr lang="en-US" dirty="0"/>
          </a:p>
          <a:p>
            <a:r>
              <a:rPr lang="en-US" dirty="0"/>
              <a:t>Use the fleas biological cycle to our advantage; all animals need a habitat/shelter and source of food. So if you can take</a:t>
            </a:r>
            <a:r>
              <a:rPr lang="en-US" baseline="0" dirty="0"/>
              <a:t> it away.</a:t>
            </a:r>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28</a:t>
            </a:fld>
            <a:endParaRPr lang="en-US"/>
          </a:p>
        </p:txBody>
      </p:sp>
    </p:spTree>
    <p:extLst>
      <p:ext uri="{BB962C8B-B14F-4D97-AF65-F5344CB8AC3E}">
        <p14:creationId xmlns:p14="http://schemas.microsoft.com/office/powerpoint/2010/main" val="2687349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American Veterinary Medical Association concurs that treating the pet is not enough. Must vacuum and reduce the overall reservoir of fleas in the home. </a:t>
            </a:r>
            <a:endParaRPr lang="en-US" dirty="0"/>
          </a:p>
        </p:txBody>
      </p:sp>
      <p:sp>
        <p:nvSpPr>
          <p:cNvPr id="4" name="Slide Number Placeholder 3"/>
          <p:cNvSpPr>
            <a:spLocks noGrp="1"/>
          </p:cNvSpPr>
          <p:nvPr>
            <p:ph type="sldNum" sz="quarter" idx="5"/>
          </p:nvPr>
        </p:nvSpPr>
        <p:spPr/>
        <p:txBody>
          <a:bodyPr/>
          <a:lstStyle/>
          <a:p>
            <a:fld id="{BA3F9804-AFBE-5A4C-B300-0C03192EF820}" type="slidenum">
              <a:rPr lang="en-US" smtClean="0"/>
              <a:t>29</a:t>
            </a:fld>
            <a:endParaRPr lang="en-US"/>
          </a:p>
        </p:txBody>
      </p:sp>
    </p:spTree>
    <p:extLst>
      <p:ext uri="{BB962C8B-B14F-4D97-AF65-F5344CB8AC3E}">
        <p14:creationId xmlns:p14="http://schemas.microsoft.com/office/powerpoint/2010/main" val="1489607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a:t>
            </a:r>
            <a:r>
              <a:rPr lang="en-US" baseline="0" dirty="0"/>
              <a:t> at the top of this pyramid, the higher risk options and examine that risk. </a:t>
            </a:r>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30</a:t>
            </a:fld>
            <a:endParaRPr lang="en-US"/>
          </a:p>
        </p:txBody>
      </p:sp>
    </p:spTree>
    <p:extLst>
      <p:ext uri="{BB962C8B-B14F-4D97-AF65-F5344CB8AC3E}">
        <p14:creationId xmlns:p14="http://schemas.microsoft.com/office/powerpoint/2010/main" val="3393374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soapy water in the bowl and place a light over it at night. Count the dead fleas</a:t>
            </a:r>
            <a:r>
              <a:rPr lang="en-US" baseline="0" dirty="0"/>
              <a:t> in the morning. Very satisfying and gives a sense of the infestation.</a:t>
            </a:r>
          </a:p>
          <a:p>
            <a:endParaRPr lang="en-US" baseline="0" dirty="0"/>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a:rPr>
              <a:t>Environmental Protection Agency</a:t>
            </a:r>
            <a:r>
              <a:rPr lang="en-US" sz="1200" b="0" i="0" kern="1200" dirty="0">
                <a:solidFill>
                  <a:schemeClr val="tx1"/>
                </a:solidFill>
                <a:effectLst/>
                <a:latin typeface="+mn-lt"/>
                <a:ea typeface="+mn-ea"/>
                <a:cs typeface="+mn-cs"/>
              </a:rPr>
              <a:t> (EPA) recommends the following cleaning approaches:</a:t>
            </a:r>
          </a:p>
          <a:p>
            <a:r>
              <a:rPr lang="en-US" sz="1200" b="1" i="0" kern="1200" dirty="0">
                <a:solidFill>
                  <a:schemeClr val="tx1"/>
                </a:solidFill>
                <a:effectLst/>
                <a:latin typeface="+mn-lt"/>
                <a:ea typeface="+mn-ea"/>
                <a:cs typeface="+mn-cs"/>
              </a:rPr>
              <a:t>Use a powerful vacuum</a:t>
            </a:r>
            <a:r>
              <a:rPr lang="en-US" sz="1200" b="0" i="0" kern="1200" dirty="0">
                <a:solidFill>
                  <a:schemeClr val="tx1"/>
                </a:solidFill>
                <a:effectLst/>
                <a:latin typeface="+mn-lt"/>
                <a:ea typeface="+mn-ea"/>
                <a:cs typeface="+mn-cs"/>
              </a:rPr>
              <a:t> on any floors, upholstery, and mattresses. Cracks and other tight spaces are usually good hiding places for fleas and their cohort of eggs, larvae, and cocoons. If you can, use a vacuum with a bag you can dispose of without coming into contact with its contents.</a:t>
            </a:r>
          </a:p>
          <a:p>
            <a:r>
              <a:rPr lang="en-US" sz="1200" b="1" i="0" kern="1200" dirty="0">
                <a:solidFill>
                  <a:schemeClr val="tx1"/>
                </a:solidFill>
                <a:effectLst/>
                <a:latin typeface="+mn-lt"/>
                <a:ea typeface="+mn-ea"/>
                <a:cs typeface="+mn-cs"/>
              </a:rPr>
              <a:t>Employ a steam cleaner</a:t>
            </a:r>
            <a:r>
              <a:rPr lang="en-US" sz="1200" b="0" i="0" kern="1200" dirty="0">
                <a:solidFill>
                  <a:schemeClr val="tx1"/>
                </a:solidFill>
                <a:effectLst/>
                <a:latin typeface="+mn-lt"/>
                <a:ea typeface="+mn-ea"/>
                <a:cs typeface="+mn-cs"/>
              </a:rPr>
              <a:t> for carpets and upholstery, including pet beds. The combination of high heat and soap is the enemy of fleas in all stages of life. Pay special attention to any spots where your pet usually lies down or spends a lot of time.</a:t>
            </a:r>
          </a:p>
          <a:p>
            <a:r>
              <a:rPr lang="en-US" sz="1200" b="1" i="0" kern="1200" dirty="0">
                <a:solidFill>
                  <a:schemeClr val="tx1"/>
                </a:solidFill>
                <a:effectLst/>
                <a:latin typeface="+mn-lt"/>
                <a:ea typeface="+mn-ea"/>
                <a:cs typeface="+mn-cs"/>
              </a:rPr>
              <a:t>Wash all bedding</a:t>
            </a:r>
            <a:r>
              <a:rPr lang="en-US" sz="1200" b="0" i="0" kern="1200" dirty="0">
                <a:solidFill>
                  <a:schemeClr val="tx1"/>
                </a:solidFill>
                <a:effectLst/>
                <a:latin typeface="+mn-lt"/>
                <a:ea typeface="+mn-ea"/>
                <a:cs typeface="+mn-cs"/>
              </a:rPr>
              <a:t>, including your pet’s, in hot water and detergent. Dry it at the highest heat setting. If the infestation is severe, consider getting rid of old bedding and starting anew.</a:t>
            </a:r>
          </a:p>
          <a:p>
            <a:r>
              <a:rPr lang="en-US" dirty="0"/>
              <a:t>https://www.healthline.com/health/healthy-home-guide/how-to-get-rid-of-fleas#indoor-flea-removal</a:t>
            </a:r>
          </a:p>
          <a:p>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31</a:t>
            </a:fld>
            <a:endParaRPr lang="en-US"/>
          </a:p>
        </p:txBody>
      </p:sp>
    </p:spTree>
    <p:extLst>
      <p:ext uri="{BB962C8B-B14F-4D97-AF65-F5344CB8AC3E}">
        <p14:creationId xmlns:p14="http://schemas.microsoft.com/office/powerpoint/2010/main" val="169018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local</a:t>
            </a:r>
            <a:r>
              <a:rPr lang="en-US" baseline="0" dirty="0"/>
              <a:t> </a:t>
            </a:r>
            <a:r>
              <a:rPr lang="en-US" baseline="0" dirty="0" err="1"/>
              <a:t>govt</a:t>
            </a:r>
            <a:r>
              <a:rPr lang="en-US" baseline="0" dirty="0"/>
              <a:t> agencies as well as the SFEI – a non profit that conducts research re the health of SF Bay</a:t>
            </a:r>
            <a:endParaRPr lang="en-US" dirty="0"/>
          </a:p>
        </p:txBody>
      </p:sp>
      <p:sp>
        <p:nvSpPr>
          <p:cNvPr id="4" name="Slide Number Placeholder 3"/>
          <p:cNvSpPr>
            <a:spLocks noGrp="1"/>
          </p:cNvSpPr>
          <p:nvPr>
            <p:ph type="sldNum" sz="quarter" idx="5"/>
          </p:nvPr>
        </p:nvSpPr>
        <p:spPr/>
        <p:txBody>
          <a:bodyPr/>
          <a:lstStyle/>
          <a:p>
            <a:fld id="{BA3F9804-AFBE-5A4C-B300-0C03192EF820}" type="slidenum">
              <a:rPr lang="en-US" smtClean="0"/>
              <a:t>3</a:t>
            </a:fld>
            <a:endParaRPr lang="en-US"/>
          </a:p>
        </p:txBody>
      </p:sp>
    </p:spTree>
    <p:extLst>
      <p:ext uri="{BB962C8B-B14F-4D97-AF65-F5344CB8AC3E}">
        <p14:creationId xmlns:p14="http://schemas.microsoft.com/office/powerpoint/2010/main" val="3861995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Again, removing the </a:t>
            </a:r>
            <a:r>
              <a:rPr lang="en-US" baseline="0" dirty="0"/>
              <a:t>food source; removing shelter/habitat</a:t>
            </a:r>
          </a:p>
          <a:p>
            <a:pPr marL="0" indent="0">
              <a:buFont typeface="+mj-lt"/>
              <a:buNone/>
            </a:pPr>
            <a:endParaRPr lang="en-US" dirty="0"/>
          </a:p>
          <a:p>
            <a:pPr marL="514350" indent="-514350">
              <a:buFont typeface="+mj-lt"/>
              <a:buAutoNum type="arabicPeriod"/>
            </a:pPr>
            <a:r>
              <a:rPr lang="en-US" dirty="0"/>
              <a:t>If possible, </a:t>
            </a:r>
            <a:r>
              <a:rPr lang="en-US" b="1" dirty="0"/>
              <a:t>keep your dog’s coat short</a:t>
            </a:r>
            <a:r>
              <a:rPr lang="en-US" dirty="0"/>
              <a:t> </a:t>
            </a:r>
            <a:endParaRPr lang="en-US" sz="1100" dirty="0"/>
          </a:p>
          <a:p>
            <a:pPr marL="514350" indent="-514350">
              <a:buFont typeface="+mj-lt"/>
              <a:buAutoNum type="arabicPeriod"/>
            </a:pPr>
            <a:r>
              <a:rPr lang="en-US" b="1" dirty="0"/>
              <a:t>Try to keep out of the brush.</a:t>
            </a:r>
            <a:r>
              <a:rPr lang="en-US" dirty="0"/>
              <a:t> Seek to walk in the center of trails and use shorter leashes.</a:t>
            </a:r>
            <a:endParaRPr lang="en-US" sz="1100" dirty="0"/>
          </a:p>
          <a:p>
            <a:pPr marL="514350" indent="-514350">
              <a:buFont typeface="+mj-lt"/>
              <a:buAutoNum type="arabicPeriod"/>
            </a:pPr>
            <a:r>
              <a:rPr lang="en-US" b="1" dirty="0"/>
              <a:t>Thoroughly inspect your pet</a:t>
            </a:r>
            <a:r>
              <a:rPr lang="en-US" dirty="0"/>
              <a:t> after walks before ticks have time to attach. Pay particular attention to the nose, mouth, eyes, ears (inside too), around tails and under the collar. </a:t>
            </a:r>
          </a:p>
          <a:p>
            <a:pPr marL="514350" indent="-514350">
              <a:buFont typeface="+mj-lt"/>
              <a:buAutoNum type="arabicPeriod"/>
            </a:pPr>
            <a:r>
              <a:rPr lang="en-US" b="1" dirty="0"/>
              <a:t>Seek to create a tick-free zone in your yard</a:t>
            </a:r>
            <a:r>
              <a:rPr lang="en-US" dirty="0"/>
              <a:t>, controlling brush or tall grass. Consider providing a 3-foot wide barrier (e.g., wood chips or gravel) between lawns and wooded areas to restrict tick movement. Keep play and deck equipment away from yard edges. Keep outside areas neat to discourage rodents or other wildlife</a:t>
            </a:r>
          </a:p>
          <a:p>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32</a:t>
            </a:fld>
            <a:endParaRPr lang="en-US"/>
          </a:p>
        </p:txBody>
      </p:sp>
    </p:spTree>
    <p:extLst>
      <p:ext uri="{BB962C8B-B14F-4D97-AF65-F5344CB8AC3E}">
        <p14:creationId xmlns:p14="http://schemas.microsoft.com/office/powerpoint/2010/main" val="12059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understand that not everyone</a:t>
            </a:r>
            <a:r>
              <a:rPr lang="en-US" baseline="0" dirty="0"/>
              <a:t> can do this, so if you can use these options… </a:t>
            </a:r>
          </a:p>
          <a:p>
            <a:r>
              <a:rPr lang="en-US" baseline="0" dirty="0"/>
              <a:t>If you can’t, we understand. Holistic approaches are good to consider. These can be more expensive route than </a:t>
            </a:r>
            <a:r>
              <a:rPr lang="en-US" baseline="0" dirty="0" err="1"/>
              <a:t>topicals</a:t>
            </a:r>
            <a:r>
              <a:rPr lang="en-US" baseline="0" dirty="0"/>
              <a:t> so might not be accessible to everyone.</a:t>
            </a:r>
            <a:endParaRPr lang="en-US" dirty="0"/>
          </a:p>
        </p:txBody>
      </p:sp>
      <p:sp>
        <p:nvSpPr>
          <p:cNvPr id="4" name="Slide Number Placeholder 3"/>
          <p:cNvSpPr>
            <a:spLocks noGrp="1"/>
          </p:cNvSpPr>
          <p:nvPr>
            <p:ph type="sldNum" sz="quarter" idx="10"/>
          </p:nvPr>
        </p:nvSpPr>
        <p:spPr/>
        <p:txBody>
          <a:bodyPr/>
          <a:lstStyle/>
          <a:p>
            <a:fld id="{BA3F9804-AFBE-5A4C-B300-0C03192EF820}" type="slidenum">
              <a:rPr lang="en-US" smtClean="0"/>
              <a:t>33</a:t>
            </a:fld>
            <a:endParaRPr lang="en-US"/>
          </a:p>
        </p:txBody>
      </p:sp>
    </p:spTree>
    <p:extLst>
      <p:ext uri="{BB962C8B-B14F-4D97-AF65-F5344CB8AC3E}">
        <p14:creationId xmlns:p14="http://schemas.microsoft.com/office/powerpoint/2010/main" val="146674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As</a:t>
            </a:r>
            <a:r>
              <a:rPr lang="en-US" sz="1200" baseline="0" dirty="0">
                <a:latin typeface="Franklin Gothic Book" panose="020B0503020102020204" pitchFamily="34" charset="0"/>
              </a:rPr>
              <a:t> an aside for WWT: </a:t>
            </a:r>
            <a:r>
              <a:rPr lang="en-US" sz="1200" dirty="0">
                <a:latin typeface="Franklin Gothic Book" panose="020B0503020102020204" pitchFamily="34" charset="0"/>
              </a:rPr>
              <a:t>also regulated</a:t>
            </a:r>
            <a:r>
              <a:rPr lang="en-US" sz="1200" baseline="0" dirty="0">
                <a:latin typeface="Franklin Gothic Book" panose="020B0503020102020204" pitchFamily="34" charset="0"/>
              </a:rPr>
              <a:t> </a:t>
            </a:r>
            <a:r>
              <a:rPr lang="en-US" sz="1200" dirty="0">
                <a:latin typeface="Franklin Gothic Book" panose="020B0503020102020204" pitchFamily="34" charset="0"/>
              </a:rPr>
              <a:t>by FDA, not EPA.</a:t>
            </a:r>
            <a:r>
              <a:rPr lang="en-US" sz="1200" baseline="0" dirty="0">
                <a:latin typeface="Franklin Gothic Book" panose="020B05030201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Although rare, adverse reactions can include vomiting, lethargy – this can also happen with </a:t>
            </a:r>
            <a:r>
              <a:rPr lang="en-US" sz="1200" dirty="0" err="1">
                <a:latin typeface="Franklin Gothic Book" panose="020B0503020102020204" pitchFamily="34" charset="0"/>
              </a:rPr>
              <a:t>topicals</a:t>
            </a:r>
            <a:r>
              <a:rPr lang="en-US" sz="1200" baseline="0" dirty="0">
                <a:latin typeface="Franklin Gothic Book" panose="020B0503020102020204" pitchFamily="34" charset="0"/>
              </a:rPr>
              <a:t> and collars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The active ingredient in Program is an insect growth regulator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Franklin Gothic Book" panose="020B0503020102020204" pitchFamily="34" charset="0"/>
            </a:endParaRPr>
          </a:p>
          <a:p>
            <a:endParaRPr lang="en-US" dirty="0"/>
          </a:p>
        </p:txBody>
      </p:sp>
      <p:sp>
        <p:nvSpPr>
          <p:cNvPr id="4" name="Slide Number Placeholder 3"/>
          <p:cNvSpPr>
            <a:spLocks noGrp="1"/>
          </p:cNvSpPr>
          <p:nvPr>
            <p:ph type="sldNum" sz="quarter" idx="10"/>
          </p:nvPr>
        </p:nvSpPr>
        <p:spPr/>
        <p:txBody>
          <a:bodyPr/>
          <a:lstStyle/>
          <a:p>
            <a:fld id="{48C53BBC-E144-D547-8233-A92F1034D6D2}" type="slidenum">
              <a:rPr lang="en-US" smtClean="0"/>
              <a:pPr/>
              <a:t>34</a:t>
            </a:fld>
            <a:endParaRPr lang="en-US"/>
          </a:p>
        </p:txBody>
      </p:sp>
    </p:spTree>
    <p:extLst>
      <p:ext uri="{BB962C8B-B14F-4D97-AF65-F5344CB8AC3E}">
        <p14:creationId xmlns:p14="http://schemas.microsoft.com/office/powerpoint/2010/main" val="2534095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0741" rtl="0" eaLnBrk="1" fontAlgn="auto" latinLnBrk="0" hangingPunct="1">
              <a:lnSpc>
                <a:spcPct val="100000"/>
              </a:lnSpc>
              <a:spcBef>
                <a:spcPts val="0"/>
              </a:spcBef>
              <a:spcAft>
                <a:spcPts val="0"/>
              </a:spcAft>
              <a:buClrTx/>
              <a:buSzTx/>
              <a:buFontTx/>
              <a:buNone/>
              <a:tabLst/>
              <a:defRPr/>
            </a:pPr>
            <a:r>
              <a:rPr lang="en-US" sz="1200" i="1" dirty="0"/>
              <a:t>"In this study systemically acting insecticides such as </a:t>
            </a:r>
            <a:r>
              <a:rPr lang="en-US" sz="1200" i="1" dirty="0" err="1"/>
              <a:t>nitenpyram</a:t>
            </a:r>
            <a:r>
              <a:rPr lang="en-US" sz="1200" i="1" dirty="0"/>
              <a:t>, and the topically applied but systemically active insecticide </a:t>
            </a:r>
            <a:r>
              <a:rPr lang="en-US" sz="1200" i="1" dirty="0" err="1"/>
              <a:t>selamectin</a:t>
            </a:r>
            <a:r>
              <a:rPr lang="en-US" sz="1200" i="1" dirty="0"/>
              <a:t>, were </a:t>
            </a:r>
            <a:r>
              <a:rPr lang="en-US" sz="1200" b="1" i="1" dirty="0"/>
              <a:t>more effective </a:t>
            </a:r>
            <a:r>
              <a:rPr lang="en-US" sz="1200" i="1" dirty="0"/>
              <a:t>in interfering with flea blood feeding </a:t>
            </a:r>
            <a:r>
              <a:rPr lang="en-US" sz="1200" b="1" i="1" dirty="0"/>
              <a:t>than were imidacloprid and fipronil</a:t>
            </a:r>
            <a:r>
              <a:rPr lang="en-US" sz="1200" i="1" dirty="0"/>
              <a:t>.”</a:t>
            </a:r>
          </a:p>
          <a:p>
            <a:pPr defTabSz="510741">
              <a:defRPr/>
            </a:pPr>
            <a:endParaRPr lang="en-US" dirty="0"/>
          </a:p>
          <a:p>
            <a:pPr defTabSz="510741">
              <a:defRPr/>
            </a:pPr>
            <a:r>
              <a:rPr lang="en-US" dirty="0"/>
              <a:t>While the systemic-acting ingredients require the animal to be bitten, there is evidence that there is less biting of the animal using these orals than with the topical treatments </a:t>
            </a:r>
          </a:p>
          <a:p>
            <a:endParaRPr lang="en-US" dirty="0"/>
          </a:p>
        </p:txBody>
      </p:sp>
      <p:sp>
        <p:nvSpPr>
          <p:cNvPr id="4" name="Slide Number Placeholder 3"/>
          <p:cNvSpPr>
            <a:spLocks noGrp="1"/>
          </p:cNvSpPr>
          <p:nvPr>
            <p:ph type="sldNum" sz="quarter" idx="10"/>
          </p:nvPr>
        </p:nvSpPr>
        <p:spPr/>
        <p:txBody>
          <a:bodyPr/>
          <a:lstStyle/>
          <a:p>
            <a:pPr defTabSz="501217">
              <a:defRPr/>
            </a:pPr>
            <a:fld id="{BA3F9804-AFBE-5A4C-B300-0C03192EF820}" type="slidenum">
              <a:rPr lang="en-US">
                <a:solidFill>
                  <a:prstClr val="black"/>
                </a:solidFill>
                <a:latin typeface="Calibri"/>
              </a:rPr>
              <a:pPr defTabSz="501217">
                <a:defRPr/>
              </a:pPr>
              <a:t>35</a:t>
            </a:fld>
            <a:endParaRPr lang="en-US">
              <a:solidFill>
                <a:prstClr val="black"/>
              </a:solidFill>
              <a:latin typeface="Calibri"/>
            </a:endParaRPr>
          </a:p>
        </p:txBody>
      </p:sp>
    </p:spTree>
    <p:extLst>
      <p:ext uri="{BB962C8B-B14F-4D97-AF65-F5344CB8AC3E}">
        <p14:creationId xmlns:p14="http://schemas.microsoft.com/office/powerpoint/2010/main" val="259456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53BBC-E144-D547-8233-A92F1034D6D2}" type="slidenum">
              <a:rPr lang="en-US" smtClean="0"/>
              <a:pPr/>
              <a:t>36</a:t>
            </a:fld>
            <a:endParaRPr lang="en-US"/>
          </a:p>
        </p:txBody>
      </p:sp>
    </p:spTree>
    <p:extLst>
      <p:ext uri="{BB962C8B-B14F-4D97-AF65-F5344CB8AC3E}">
        <p14:creationId xmlns:p14="http://schemas.microsoft.com/office/powerpoint/2010/main" val="1163579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C53BBC-E144-D547-8233-A92F1034D6D2}" type="slidenum">
              <a:rPr lang="en-US" smtClean="0"/>
              <a:pPr/>
              <a:t>37</a:t>
            </a:fld>
            <a:endParaRPr lang="en-US"/>
          </a:p>
        </p:txBody>
      </p:sp>
    </p:spTree>
    <p:extLst>
      <p:ext uri="{BB962C8B-B14F-4D97-AF65-F5344CB8AC3E}">
        <p14:creationId xmlns:p14="http://schemas.microsoft.com/office/powerpoint/2010/main" val="410452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C53BBC-E144-D547-8233-A92F1034D6D2}" type="slidenum">
              <a:rPr lang="en-US" smtClean="0"/>
              <a:pPr/>
              <a:t>38</a:t>
            </a:fld>
            <a:endParaRPr lang="en-US"/>
          </a:p>
        </p:txBody>
      </p:sp>
    </p:spTree>
    <p:extLst>
      <p:ext uri="{BB962C8B-B14F-4D97-AF65-F5344CB8AC3E}">
        <p14:creationId xmlns:p14="http://schemas.microsoft.com/office/powerpoint/2010/main" val="245383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53BBC-E144-D547-8233-A92F1034D6D2}" type="slidenum">
              <a:rPr lang="en-US" smtClean="0"/>
              <a:pPr/>
              <a:t>39</a:t>
            </a:fld>
            <a:endParaRPr lang="en-US"/>
          </a:p>
        </p:txBody>
      </p:sp>
    </p:spTree>
    <p:extLst>
      <p:ext uri="{BB962C8B-B14F-4D97-AF65-F5344CB8AC3E}">
        <p14:creationId xmlns:p14="http://schemas.microsoft.com/office/powerpoint/2010/main" val="2830414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C53BBC-E144-D547-8233-A92F1034D6D2}" type="slidenum">
              <a:rPr lang="en-US" smtClean="0"/>
              <a:pPr/>
              <a:t>40</a:t>
            </a:fld>
            <a:endParaRPr lang="en-US"/>
          </a:p>
        </p:txBody>
      </p:sp>
    </p:spTree>
    <p:extLst>
      <p:ext uri="{BB962C8B-B14F-4D97-AF65-F5344CB8AC3E}">
        <p14:creationId xmlns:p14="http://schemas.microsoft.com/office/powerpoint/2010/main" val="3878225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r>
              <a:rPr lang="en-US" dirty="0"/>
              <a:t>Insights as to which pesticides are of greatest concern (for human health and aquatic toxicity)</a:t>
            </a:r>
          </a:p>
          <a:p>
            <a:endParaRPr lang="en-US" dirty="0"/>
          </a:p>
          <a:p>
            <a:pPr lvl="1"/>
            <a:r>
              <a:rPr lang="en-US" dirty="0"/>
              <a:t>Transfer of pesticides around the home and onto people</a:t>
            </a:r>
          </a:p>
          <a:p>
            <a:pPr lvl="1"/>
            <a:r>
              <a:rPr lang="en-US" dirty="0"/>
              <a:t>On-pet and indoor treatments as sources to the sewer</a:t>
            </a:r>
          </a:p>
          <a:p>
            <a:endParaRPr lang="en-US" dirty="0"/>
          </a:p>
        </p:txBody>
      </p:sp>
      <p:sp>
        <p:nvSpPr>
          <p:cNvPr id="4" name="Slide Number Placeholder 3"/>
          <p:cNvSpPr>
            <a:spLocks noGrp="1"/>
          </p:cNvSpPr>
          <p:nvPr>
            <p:ph type="sldNum" sz="quarter" idx="5"/>
          </p:nvPr>
        </p:nvSpPr>
        <p:spPr/>
        <p:txBody>
          <a:bodyPr/>
          <a:lstStyle/>
          <a:p>
            <a:fld id="{BA3F9804-AFBE-5A4C-B300-0C03192EF820}" type="slidenum">
              <a:rPr lang="en-US" smtClean="0"/>
              <a:t>4</a:t>
            </a:fld>
            <a:endParaRPr lang="en-US"/>
          </a:p>
        </p:txBody>
      </p:sp>
    </p:spTree>
    <p:extLst>
      <p:ext uri="{BB962C8B-B14F-4D97-AF65-F5344CB8AC3E}">
        <p14:creationId xmlns:p14="http://schemas.microsoft.com/office/powerpoint/2010/main" val="378139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4294967295"/>
          </p:nvPr>
        </p:nvSpPr>
        <p:spPr bwMode="auto">
          <a:xfrm>
            <a:off x="4279692" y="9516408"/>
            <a:ext cx="3274102"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3" tIns="47413" rIns="94823" bIns="47413"/>
          <a:lstStyle>
            <a:lvl1pPr defTabSz="1004495">
              <a:spcBef>
                <a:spcPct val="30000"/>
              </a:spcBef>
              <a:defRPr sz="1200">
                <a:solidFill>
                  <a:schemeClr val="tx1"/>
                </a:solidFill>
                <a:latin typeface="Times New Roman" panose="02020603050405020304" pitchFamily="18" charset="0"/>
              </a:defRPr>
            </a:lvl1pPr>
            <a:lvl2pPr marL="770662" indent="-296408" defTabSz="1004495">
              <a:spcBef>
                <a:spcPct val="30000"/>
              </a:spcBef>
              <a:defRPr sz="1200">
                <a:solidFill>
                  <a:schemeClr val="tx1"/>
                </a:solidFill>
                <a:latin typeface="Times New Roman" panose="02020603050405020304" pitchFamily="18" charset="0"/>
              </a:defRPr>
            </a:lvl2pPr>
            <a:lvl3pPr marL="1185634" indent="-237127" defTabSz="1004495">
              <a:spcBef>
                <a:spcPct val="30000"/>
              </a:spcBef>
              <a:defRPr sz="1200">
                <a:solidFill>
                  <a:schemeClr val="tx1"/>
                </a:solidFill>
                <a:latin typeface="Times New Roman" panose="02020603050405020304" pitchFamily="18" charset="0"/>
              </a:defRPr>
            </a:lvl3pPr>
            <a:lvl4pPr marL="1659887" indent="-237127" defTabSz="1004495">
              <a:spcBef>
                <a:spcPct val="30000"/>
              </a:spcBef>
              <a:defRPr sz="1200">
                <a:solidFill>
                  <a:schemeClr val="tx1"/>
                </a:solidFill>
                <a:latin typeface="Times New Roman" panose="02020603050405020304" pitchFamily="18" charset="0"/>
              </a:defRPr>
            </a:lvl4pPr>
            <a:lvl5pPr marL="2134141" indent="-237127" defTabSz="1004495">
              <a:spcBef>
                <a:spcPct val="30000"/>
              </a:spcBef>
              <a:defRPr sz="1200">
                <a:solidFill>
                  <a:schemeClr val="tx1"/>
                </a:solidFill>
                <a:latin typeface="Times New Roman" panose="02020603050405020304" pitchFamily="18" charset="0"/>
              </a:defRPr>
            </a:lvl5pPr>
            <a:lvl6pPr marL="2608395" indent="-237127" defTabSz="1004495" eaLnBrk="0" fontAlgn="base" hangingPunct="0">
              <a:spcBef>
                <a:spcPct val="30000"/>
              </a:spcBef>
              <a:spcAft>
                <a:spcPct val="0"/>
              </a:spcAft>
              <a:defRPr sz="1200">
                <a:solidFill>
                  <a:schemeClr val="tx1"/>
                </a:solidFill>
                <a:latin typeface="Times New Roman" panose="02020603050405020304" pitchFamily="18" charset="0"/>
              </a:defRPr>
            </a:lvl6pPr>
            <a:lvl7pPr marL="3082648" indent="-237127" defTabSz="1004495" eaLnBrk="0" fontAlgn="base" hangingPunct="0">
              <a:spcBef>
                <a:spcPct val="30000"/>
              </a:spcBef>
              <a:spcAft>
                <a:spcPct val="0"/>
              </a:spcAft>
              <a:defRPr sz="1200">
                <a:solidFill>
                  <a:schemeClr val="tx1"/>
                </a:solidFill>
                <a:latin typeface="Times New Roman" panose="02020603050405020304" pitchFamily="18" charset="0"/>
              </a:defRPr>
            </a:lvl7pPr>
            <a:lvl8pPr marL="3556902" indent="-237127" defTabSz="1004495" eaLnBrk="0" fontAlgn="base" hangingPunct="0">
              <a:spcBef>
                <a:spcPct val="30000"/>
              </a:spcBef>
              <a:spcAft>
                <a:spcPct val="0"/>
              </a:spcAft>
              <a:defRPr sz="1200">
                <a:solidFill>
                  <a:schemeClr val="tx1"/>
                </a:solidFill>
                <a:latin typeface="Times New Roman" panose="02020603050405020304" pitchFamily="18" charset="0"/>
              </a:defRPr>
            </a:lvl8pPr>
            <a:lvl9pPr marL="4031155" indent="-237127" defTabSz="1004495"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E93C26D-1A0D-4AD5-8F30-FB2CC3EC3F11}" type="slidenum">
              <a:rPr lang="en-US" altLang="en-US" sz="2200"/>
              <a:pPr eaLnBrk="1" hangingPunct="1">
                <a:spcBef>
                  <a:spcPct val="0"/>
                </a:spcBef>
              </a:pPr>
              <a:t>6</a:t>
            </a:fld>
            <a:endParaRPr lang="en-US" altLang="en-US" sz="2200"/>
          </a:p>
        </p:txBody>
      </p:sp>
      <p:sp>
        <p:nvSpPr>
          <p:cNvPr id="32771" name="Rectangle 2"/>
          <p:cNvSpPr>
            <a:spLocks noGrp="1" noRot="1" noChangeAspect="1" noChangeArrowheads="1" noTextEdit="1"/>
          </p:cNvSpPr>
          <p:nvPr>
            <p:ph type="sldImg"/>
          </p:nvPr>
        </p:nvSpPr>
        <p:spPr>
          <a:xfrm>
            <a:off x="436563" y="747713"/>
            <a:ext cx="6683375" cy="3760787"/>
          </a:xfrm>
          <a:ln/>
        </p:spPr>
      </p:sp>
      <p:sp>
        <p:nvSpPr>
          <p:cNvPr id="327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a:p>
            <a:r>
              <a:rPr lang="en-US" altLang="en-US" dirty="0"/>
              <a:t>(Insert aerial photo of plant in your service area if your have one.)</a:t>
            </a:r>
          </a:p>
          <a:p>
            <a:endParaRPr lang="en-US" altLang="en-US" dirty="0"/>
          </a:p>
        </p:txBody>
      </p:sp>
    </p:spTree>
    <p:extLst>
      <p:ext uri="{BB962C8B-B14F-4D97-AF65-F5344CB8AC3E}">
        <p14:creationId xmlns:p14="http://schemas.microsoft.com/office/powerpoint/2010/main" val="147003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your agency photos</a:t>
            </a:r>
          </a:p>
        </p:txBody>
      </p:sp>
      <p:sp>
        <p:nvSpPr>
          <p:cNvPr id="4" name="Slide Number Placeholder 3"/>
          <p:cNvSpPr>
            <a:spLocks noGrp="1"/>
          </p:cNvSpPr>
          <p:nvPr>
            <p:ph type="sldNum" sz="quarter" idx="10"/>
          </p:nvPr>
        </p:nvSpPr>
        <p:spPr/>
        <p:txBody>
          <a:bodyPr/>
          <a:lstStyle/>
          <a:p>
            <a:fld id="{BA3F9804-AFBE-5A4C-B300-0C03192EF820}" type="slidenum">
              <a:rPr lang="en-US" smtClean="0"/>
              <a:t>7</a:t>
            </a:fld>
            <a:endParaRPr lang="en-US"/>
          </a:p>
        </p:txBody>
      </p:sp>
    </p:spTree>
    <p:extLst>
      <p:ext uri="{BB962C8B-B14F-4D97-AF65-F5344CB8AC3E}">
        <p14:creationId xmlns:p14="http://schemas.microsoft.com/office/powerpoint/2010/main" val="4022053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3F9804-AFBE-5A4C-B300-0C03192EF820}" type="slidenum">
              <a:rPr lang="en-US" smtClean="0"/>
              <a:t>8</a:t>
            </a:fld>
            <a:endParaRPr lang="en-US"/>
          </a:p>
        </p:txBody>
      </p:sp>
    </p:spTree>
    <p:extLst>
      <p:ext uri="{BB962C8B-B14F-4D97-AF65-F5344CB8AC3E}">
        <p14:creationId xmlns:p14="http://schemas.microsoft.com/office/powerpoint/2010/main" val="65649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Numerous pesticides pass through POTWs. This scientific paper reviewed US monitoring data for several dozen common conventional pesticides.  Key findings quoted.</a:t>
            </a:r>
          </a:p>
          <a:p>
            <a:r>
              <a:rPr lang="en-US" dirty="0"/>
              <a:t>Meanwhile, it is not realistic to change the treatment</a:t>
            </a:r>
            <a:r>
              <a:rPr lang="en-US" baseline="0" dirty="0"/>
              <a:t> plant processes – due to cost and energy demands. Plus there are hundreds of pesticides.</a:t>
            </a:r>
            <a:endParaRPr lang="en-US" dirty="0"/>
          </a:p>
        </p:txBody>
      </p:sp>
      <p:sp>
        <p:nvSpPr>
          <p:cNvPr id="4" name="Slide Number Placeholder 3"/>
          <p:cNvSpPr>
            <a:spLocks noGrp="1"/>
          </p:cNvSpPr>
          <p:nvPr>
            <p:ph type="sldNum" sz="quarter" idx="5"/>
          </p:nvPr>
        </p:nvSpPr>
        <p:spPr/>
        <p:txBody>
          <a:bodyPr/>
          <a:lstStyle/>
          <a:p>
            <a:fld id="{701EF4DA-B8CC-DA4C-B4ED-5DC4780B7BA0}" type="slidenum">
              <a:rPr lang="en-US" smtClean="0"/>
              <a:t>9</a:t>
            </a:fld>
            <a:endParaRPr lang="en-US" dirty="0"/>
          </a:p>
        </p:txBody>
      </p:sp>
    </p:spTree>
    <p:extLst>
      <p:ext uri="{BB962C8B-B14F-4D97-AF65-F5344CB8AC3E}">
        <p14:creationId xmlns:p14="http://schemas.microsoft.com/office/powerpoint/2010/main" val="358504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3F9804-AFBE-5A4C-B300-0C03192EF820}" type="slidenum">
              <a:rPr lang="en-US" smtClean="0"/>
              <a:t>10</a:t>
            </a:fld>
            <a:endParaRPr lang="en-US"/>
          </a:p>
        </p:txBody>
      </p:sp>
    </p:spTree>
    <p:extLst>
      <p:ext uri="{BB962C8B-B14F-4D97-AF65-F5344CB8AC3E}">
        <p14:creationId xmlns:p14="http://schemas.microsoft.com/office/powerpoint/2010/main" val="4144167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109DB9-25E7-4F2A-806C-5C87B632F712}" type="datetime1">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3109686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009B5-44F0-4729-9E8C-CF053769C3B2}" type="datetime1">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3685435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656DBC-ED2F-403A-828A-EC7932183BC0}" type="datetime1">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3282641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184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311BC-E8BB-42A6-8CD0-2088EF5BA40E}" type="datetime1">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277556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9CEB5A-7F39-4DC5-9410-18392B293104}" type="datetime1">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119634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7D4A8-8E98-481D-89DE-094E12151276}" type="datetime1">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217681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5046B-AEE5-43A9-A793-C2E1326CE621}" type="datetime1">
              <a:rPr lang="en-US" smtClean="0"/>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130235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002EF4-17A4-4852-8E02-686CD740C9A9}" type="datetime1">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263618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27D01-E98F-42B7-A8FB-89C80994711D}" type="datetime1">
              <a:rPr lang="en-US" smtClean="0"/>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89379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941D5-379E-4BA6-AE2B-1B872CA58599}" type="datetime1">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298589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AD54F8-95D5-472F-9749-E2829CF5F463}" type="datetime1">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7963A6-BB76-3A4A-B9DC-1556923BC871}" type="slidenum">
              <a:rPr lang="en-US" smtClean="0"/>
              <a:t>‹#›</a:t>
            </a:fld>
            <a:endParaRPr lang="en-US"/>
          </a:p>
        </p:txBody>
      </p:sp>
    </p:spTree>
    <p:extLst>
      <p:ext uri="{BB962C8B-B14F-4D97-AF65-F5344CB8AC3E}">
        <p14:creationId xmlns:p14="http://schemas.microsoft.com/office/powerpoint/2010/main" val="1081255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7B3A6-7270-4C59-A475-72395A21D9F4}" type="datetime1">
              <a:rPr lang="en-US" smtClean="0"/>
              <a:t>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7963A6-BB76-3A4A-B9DC-1556923BC871}" type="slidenum">
              <a:rPr lang="en-US" smtClean="0"/>
              <a:t>‹#›</a:t>
            </a:fld>
            <a:endParaRPr lang="en-US"/>
          </a:p>
        </p:txBody>
      </p:sp>
    </p:spTree>
    <p:extLst>
      <p:ext uri="{BB962C8B-B14F-4D97-AF65-F5344CB8AC3E}">
        <p14:creationId xmlns:p14="http://schemas.microsoft.com/office/powerpoint/2010/main" val="2345760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hyperlink" Target="http://www.baywise.org/"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LIov6AbVaEU"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886"/>
          <a:stretch/>
        </p:blipFill>
        <p:spPr>
          <a:xfrm>
            <a:off x="2318582" y="4501067"/>
            <a:ext cx="7825187" cy="4440638"/>
          </a:xfrm>
          <a:prstGeom prst="rect">
            <a:avLst/>
          </a:prstGeom>
        </p:spPr>
      </p:pic>
      <p:sp>
        <p:nvSpPr>
          <p:cNvPr id="2" name="Title 1"/>
          <p:cNvSpPr>
            <a:spLocks noGrp="1"/>
          </p:cNvSpPr>
          <p:nvPr>
            <p:ph type="ctrTitle"/>
          </p:nvPr>
        </p:nvSpPr>
        <p:spPr>
          <a:xfrm>
            <a:off x="1809925" y="598501"/>
            <a:ext cx="8954602" cy="1470025"/>
          </a:xfrm>
        </p:spPr>
        <p:txBody>
          <a:bodyPr>
            <a:normAutofit fontScale="90000"/>
          </a:bodyPr>
          <a:lstStyle/>
          <a:p>
            <a:r>
              <a:rPr lang="en-US" b="1" dirty="0"/>
              <a:t>Pet owners: Control fleas and ticks while protecting your family and the Bay</a:t>
            </a:r>
            <a:endParaRPr lang="en-US" dirty="0"/>
          </a:p>
        </p:txBody>
      </p:sp>
      <p:sp>
        <p:nvSpPr>
          <p:cNvPr id="7" name="TextBox 6"/>
          <p:cNvSpPr txBox="1"/>
          <p:nvPr/>
        </p:nvSpPr>
        <p:spPr>
          <a:xfrm>
            <a:off x="2567318" y="2223525"/>
            <a:ext cx="7327894" cy="2000548"/>
          </a:xfrm>
          <a:prstGeom prst="rect">
            <a:avLst/>
          </a:prstGeom>
          <a:noFill/>
        </p:spPr>
        <p:txBody>
          <a:bodyPr wrap="square" rtlCol="0">
            <a:spAutoFit/>
          </a:bodyPr>
          <a:lstStyle/>
          <a:p>
            <a:pPr algn="ctr"/>
            <a:r>
              <a:rPr lang="en-US" sz="2800" dirty="0"/>
              <a:t>Stephanie Hughes and David Robertson</a:t>
            </a:r>
          </a:p>
          <a:p>
            <a:pPr algn="ctr"/>
            <a:endParaRPr lang="en-US" sz="2400" dirty="0"/>
          </a:p>
          <a:p>
            <a:pPr algn="ctr"/>
            <a:r>
              <a:rPr lang="en-US" sz="2400" dirty="0"/>
              <a:t>Santa Clara City Library</a:t>
            </a:r>
          </a:p>
          <a:p>
            <a:pPr algn="ctr"/>
            <a:r>
              <a:rPr lang="en-US" sz="2400" dirty="0"/>
              <a:t>November 3, 2022</a:t>
            </a:r>
          </a:p>
          <a:p>
            <a:pPr algn="ctr"/>
            <a:endParaRPr lang="en-US" sz="2400" dirty="0"/>
          </a:p>
        </p:txBody>
      </p:sp>
      <p:pic>
        <p:nvPicPr>
          <p:cNvPr id="4" name="Picture 3" descr="Advanced Quantitative Precipitation Information (AQPI): NOAA Physical  Sciences Laboratory">
            <a:extLst>
              <a:ext uri="{FF2B5EF4-FFF2-40B4-BE49-F238E27FC236}">
                <a16:creationId xmlns:a16="http://schemas.microsoft.com/office/drawing/2014/main" id="{7E99E3FF-8900-443B-9B9E-9B04E6A581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866" y="4566537"/>
            <a:ext cx="2184355" cy="782729"/>
          </a:xfrm>
          <a:prstGeom prst="rect">
            <a:avLst/>
          </a:prstGeom>
          <a:solidFill>
            <a:schemeClr val="bg1"/>
          </a:solidFill>
          <a:ln w="73025">
            <a:solidFill>
              <a:schemeClr val="bg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6726" y="3873429"/>
            <a:ext cx="2783185" cy="2783185"/>
          </a:xfrm>
          <a:prstGeom prst="rect">
            <a:avLst/>
          </a:prstGeom>
        </p:spPr>
      </p:pic>
    </p:spTree>
    <p:extLst>
      <p:ext uri="{BB962C8B-B14F-4D97-AF65-F5344CB8AC3E}">
        <p14:creationId xmlns:p14="http://schemas.microsoft.com/office/powerpoint/2010/main" val="283506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A672-07DF-4FBE-BF48-72A774BDB805}"/>
              </a:ext>
            </a:extLst>
          </p:cNvPr>
          <p:cNvSpPr>
            <a:spLocks noGrp="1"/>
          </p:cNvSpPr>
          <p:nvPr>
            <p:ph type="title"/>
          </p:nvPr>
        </p:nvSpPr>
        <p:spPr/>
        <p:txBody>
          <a:bodyPr anchor="b">
            <a:normAutofit/>
          </a:bodyPr>
          <a:lstStyle/>
          <a:p>
            <a:r>
              <a:rPr lang="en-US" b="1" dirty="0"/>
              <a:t>Questions?</a:t>
            </a:r>
          </a:p>
        </p:txBody>
      </p:sp>
      <p:sp>
        <p:nvSpPr>
          <p:cNvPr id="7" name="Content Placeholder 6"/>
          <p:cNvSpPr>
            <a:spLocks noGrp="1"/>
          </p:cNvSpPr>
          <p:nvPr>
            <p:ph idx="1"/>
          </p:nvPr>
        </p:nvSpPr>
        <p:spPr>
          <a:xfrm>
            <a:off x="2315936" y="5494924"/>
            <a:ext cx="7560128" cy="1722853"/>
          </a:xfrm>
        </p:spPr>
        <p:txBody>
          <a:bodyPr/>
          <a:lstStyle/>
          <a:p>
            <a:pPr marL="0" indent="0">
              <a:buNone/>
            </a:pPr>
            <a:r>
              <a:rPr lang="en-US" i="1" dirty="0"/>
              <a:t>Then we’ll return to protecting our pets! </a:t>
            </a:r>
          </a:p>
          <a:p>
            <a:endParaRPr lang="en-US" i="1" dirty="0"/>
          </a:p>
        </p:txBody>
      </p:sp>
      <p:sp>
        <p:nvSpPr>
          <p:cNvPr id="6" name="Slide Number Placeholder 5">
            <a:extLst>
              <a:ext uri="{FF2B5EF4-FFF2-40B4-BE49-F238E27FC236}">
                <a16:creationId xmlns:a16="http://schemas.microsoft.com/office/drawing/2014/main" id="{4C156723-DDE3-4B83-9EE4-140E959F3BD8}"/>
              </a:ext>
            </a:extLst>
          </p:cNvPr>
          <p:cNvSpPr>
            <a:spLocks noGrp="1"/>
          </p:cNvSpPr>
          <p:nvPr>
            <p:ph type="sldNum" sz="quarter" idx="12"/>
          </p:nvPr>
        </p:nvSpPr>
        <p:spPr/>
        <p:txBody>
          <a:bodyPr/>
          <a:lstStyle/>
          <a:p>
            <a:fld id="{067963A6-BB76-3A4A-B9DC-1556923BC871}" type="slidenum">
              <a:rPr lang="en-US" smtClean="0"/>
              <a:t>10</a:t>
            </a:fld>
            <a:endParaRPr lang="en-US"/>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3977871" y="1692642"/>
            <a:ext cx="3959976" cy="312488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573181" y="2084972"/>
            <a:ext cx="3138643" cy="235398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5497" y="1678880"/>
            <a:ext cx="2300842" cy="3152404"/>
          </a:xfrm>
          <a:prstGeom prst="rect">
            <a:avLst/>
          </a:prstGeom>
        </p:spPr>
      </p:pic>
    </p:spTree>
    <p:extLst>
      <p:ext uri="{BB962C8B-B14F-4D97-AF65-F5344CB8AC3E}">
        <p14:creationId xmlns:p14="http://schemas.microsoft.com/office/powerpoint/2010/main" val="93697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esticideresearch.com/site/wp-content/uploads/2012/08/FleasLifeCycle.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7255" y="639214"/>
            <a:ext cx="8186276" cy="5486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6169" y="431948"/>
            <a:ext cx="10972800" cy="1143000"/>
          </a:xfrm>
        </p:spPr>
        <p:txBody>
          <a:bodyPr/>
          <a:lstStyle/>
          <a:p>
            <a:r>
              <a:rPr lang="en-US" b="1" dirty="0"/>
              <a:t>Let’s focus on the flea cycle</a:t>
            </a:r>
          </a:p>
        </p:txBody>
      </p:sp>
      <p:sp>
        <p:nvSpPr>
          <p:cNvPr id="4" name="Rectangle 3"/>
          <p:cNvSpPr/>
          <p:nvPr/>
        </p:nvSpPr>
        <p:spPr>
          <a:xfrm>
            <a:off x="1981200" y="6333430"/>
            <a:ext cx="5983357" cy="369332"/>
          </a:xfrm>
          <a:prstGeom prst="rect">
            <a:avLst/>
          </a:prstGeom>
        </p:spPr>
        <p:txBody>
          <a:bodyPr wrap="square">
            <a:spAutoFit/>
          </a:bodyPr>
          <a:lstStyle/>
          <a:p>
            <a:r>
              <a:rPr lang="en-US" dirty="0"/>
              <a:t>https://www.pesticideresearch.com/site/?page_id=2933</a:t>
            </a:r>
          </a:p>
        </p:txBody>
      </p:sp>
    </p:spTree>
    <p:extLst>
      <p:ext uri="{BB962C8B-B14F-4D97-AF65-F5344CB8AC3E}">
        <p14:creationId xmlns:p14="http://schemas.microsoft.com/office/powerpoint/2010/main" val="1056781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b="1" dirty="0"/>
              <a:t>What options are available for flea control?</a:t>
            </a:r>
          </a:p>
        </p:txBody>
      </p:sp>
      <p:sp>
        <p:nvSpPr>
          <p:cNvPr id="3" name="Content Placeholder 2"/>
          <p:cNvSpPr>
            <a:spLocks noGrp="1"/>
          </p:cNvSpPr>
          <p:nvPr>
            <p:ph idx="1"/>
          </p:nvPr>
        </p:nvSpPr>
        <p:spPr>
          <a:xfrm>
            <a:off x="4950680" y="2321802"/>
            <a:ext cx="6129379" cy="4034549"/>
          </a:xfrm>
        </p:spPr>
        <p:txBody>
          <a:bodyPr>
            <a:normAutofit fontScale="92500" lnSpcReduction="10000"/>
          </a:bodyPr>
          <a:lstStyle/>
          <a:p>
            <a:pPr marL="0" indent="0" algn="ctr">
              <a:buNone/>
            </a:pPr>
            <a:r>
              <a:rPr lang="en-US" sz="3600" dirty="0"/>
              <a:t>If in person, talk to the person next to you. Then we’ll ask what you talked about. </a:t>
            </a:r>
          </a:p>
          <a:p>
            <a:pPr marL="0" indent="0" algn="ctr">
              <a:buNone/>
            </a:pPr>
            <a:endParaRPr lang="en-US" sz="3600" dirty="0"/>
          </a:p>
          <a:p>
            <a:pPr marL="0" indent="0" algn="ctr">
              <a:buNone/>
            </a:pPr>
            <a:r>
              <a:rPr lang="en-US" sz="3600" dirty="0"/>
              <a:t>If a Zoom meeting, please type in the chat some methods you have used or are aware of for flea control.</a:t>
            </a:r>
          </a:p>
        </p:txBody>
      </p:sp>
      <p:sp>
        <p:nvSpPr>
          <p:cNvPr id="4" name="Slide Number Placeholder 3"/>
          <p:cNvSpPr>
            <a:spLocks noGrp="1"/>
          </p:cNvSpPr>
          <p:nvPr>
            <p:ph type="sldNum" sz="quarter" idx="12"/>
          </p:nvPr>
        </p:nvSpPr>
        <p:spPr/>
        <p:txBody>
          <a:bodyPr/>
          <a:lstStyle/>
          <a:p>
            <a:fld id="{067963A6-BB76-3A4A-B9DC-1556923BC871}" type="slidenum">
              <a:rPr lang="en-US" smtClean="0"/>
              <a:t>12</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79078" y="2317267"/>
            <a:ext cx="4357556" cy="3091830"/>
          </a:xfrm>
          <a:prstGeom prst="rect">
            <a:avLst/>
          </a:prstGeom>
        </p:spPr>
      </p:pic>
    </p:spTree>
    <p:extLst>
      <p:ext uri="{BB962C8B-B14F-4D97-AF65-F5344CB8AC3E}">
        <p14:creationId xmlns:p14="http://schemas.microsoft.com/office/powerpoint/2010/main" val="267746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523" y="157917"/>
            <a:ext cx="9906000" cy="1143000"/>
          </a:xfrm>
        </p:spPr>
        <p:txBody>
          <a:bodyPr>
            <a:normAutofit fontScale="90000"/>
          </a:bodyPr>
          <a:lstStyle/>
          <a:p>
            <a:r>
              <a:rPr lang="en-US" b="1" dirty="0"/>
              <a:t>There is a powerful concept for indoor pest control: integrated pest management (IPM) </a:t>
            </a:r>
          </a:p>
        </p:txBody>
      </p:sp>
      <p:sp>
        <p:nvSpPr>
          <p:cNvPr id="4" name="Slide Number Placeholder 3"/>
          <p:cNvSpPr>
            <a:spLocks noGrp="1"/>
          </p:cNvSpPr>
          <p:nvPr>
            <p:ph type="sldNum" sz="quarter" idx="12"/>
          </p:nvPr>
        </p:nvSpPr>
        <p:spPr/>
        <p:txBody>
          <a:bodyPr/>
          <a:lstStyle/>
          <a:p>
            <a:fld id="{067963A6-BB76-3A4A-B9DC-1556923BC871}" type="slidenum">
              <a:rPr lang="en-US" smtClean="0"/>
              <a:t>13</a:t>
            </a:fld>
            <a:endParaRPr lang="en-US"/>
          </a:p>
        </p:txBody>
      </p:sp>
      <p:pic>
        <p:nvPicPr>
          <p:cNvPr id="5" name="Picture 4"/>
          <p:cNvPicPr>
            <a:picLocks noChangeAspect="1"/>
          </p:cNvPicPr>
          <p:nvPr/>
        </p:nvPicPr>
        <p:blipFill>
          <a:blip r:embed="rId3"/>
          <a:stretch>
            <a:fillRect/>
          </a:stretch>
        </p:blipFill>
        <p:spPr>
          <a:xfrm>
            <a:off x="1430818" y="1472901"/>
            <a:ext cx="8979275" cy="5015767"/>
          </a:xfrm>
          <a:prstGeom prst="rect">
            <a:avLst/>
          </a:prstGeom>
        </p:spPr>
      </p:pic>
      <p:sp>
        <p:nvSpPr>
          <p:cNvPr id="6" name="Rectangle 5"/>
          <p:cNvSpPr/>
          <p:nvPr/>
        </p:nvSpPr>
        <p:spPr>
          <a:xfrm>
            <a:off x="2684585" y="6488668"/>
            <a:ext cx="7725508" cy="369332"/>
          </a:xfrm>
          <a:prstGeom prst="rect">
            <a:avLst/>
          </a:prstGeom>
        </p:spPr>
        <p:txBody>
          <a:bodyPr wrap="square">
            <a:spAutoFit/>
          </a:bodyPr>
          <a:lstStyle/>
          <a:p>
            <a:r>
              <a:rPr lang="en-US" dirty="0"/>
              <a:t>https://ento.psu.edu/outreach/extension/ipm/english/about-1/what-is-ipm</a:t>
            </a:r>
          </a:p>
        </p:txBody>
      </p:sp>
    </p:spTree>
    <p:extLst>
      <p:ext uri="{BB962C8B-B14F-4D97-AF65-F5344CB8AC3E}">
        <p14:creationId xmlns:p14="http://schemas.microsoft.com/office/powerpoint/2010/main" val="2543516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783609" y="4597864"/>
            <a:ext cx="2323121" cy="1621524"/>
            <a:chOff x="7058966" y="2505940"/>
            <a:chExt cx="2596920" cy="1812634"/>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8966" y="2733614"/>
              <a:ext cx="2590800" cy="1584960"/>
            </a:xfrm>
            <a:prstGeom prst="rect">
              <a:avLst/>
            </a:prstGeom>
          </p:spPr>
        </p:pic>
        <p:sp>
          <p:nvSpPr>
            <p:cNvPr id="13" name="Rectangle 12"/>
            <p:cNvSpPr/>
            <p:nvPr/>
          </p:nvSpPr>
          <p:spPr>
            <a:xfrm rot="16200000">
              <a:off x="8621195" y="3202077"/>
              <a:ext cx="1730828" cy="338554"/>
            </a:xfrm>
            <a:prstGeom prst="rect">
              <a:avLst/>
            </a:prstGeom>
          </p:spPr>
          <p:txBody>
            <a:bodyPr wrap="square">
              <a:spAutoFit/>
            </a:bodyPr>
            <a:lstStyle/>
            <a:p>
              <a:r>
                <a:rPr lang="en-US" sz="800" dirty="0">
                  <a:solidFill>
                    <a:schemeClr val="bg1"/>
                  </a:solidFill>
                </a:rPr>
                <a:t>https://www.k9ofmine.com/best-short-dog-leashes-for-training/</a:t>
              </a:r>
            </a:p>
          </p:txBody>
        </p:sp>
      </p:grpSp>
      <p:sp>
        <p:nvSpPr>
          <p:cNvPr id="2" name="Title 1"/>
          <p:cNvSpPr>
            <a:spLocks noGrp="1"/>
          </p:cNvSpPr>
          <p:nvPr>
            <p:ph type="title"/>
          </p:nvPr>
        </p:nvSpPr>
        <p:spPr>
          <a:xfrm>
            <a:off x="455596" y="799148"/>
            <a:ext cx="3692859" cy="1679194"/>
          </a:xfrm>
        </p:spPr>
        <p:txBody>
          <a:bodyPr>
            <a:noAutofit/>
          </a:bodyPr>
          <a:lstStyle/>
          <a:p>
            <a:r>
              <a:rPr lang="en-US" sz="3600" b="1" dirty="0"/>
              <a:t>In this context, what options do we have for flea and tick control?</a:t>
            </a:r>
          </a:p>
        </p:txBody>
      </p:sp>
      <p:sp>
        <p:nvSpPr>
          <p:cNvPr id="4" name="Slide Number Placeholder 3">
            <a:extLst>
              <a:ext uri="{FF2B5EF4-FFF2-40B4-BE49-F238E27FC236}">
                <a16:creationId xmlns:a16="http://schemas.microsoft.com/office/drawing/2014/main" id="{C5A11C41-331E-47B3-8B6A-FFD96E00243B}"/>
              </a:ext>
            </a:extLst>
          </p:cNvPr>
          <p:cNvSpPr>
            <a:spLocks noGrp="1"/>
          </p:cNvSpPr>
          <p:nvPr>
            <p:ph type="sldNum" sz="quarter" idx="12"/>
          </p:nvPr>
        </p:nvSpPr>
        <p:spPr/>
        <p:txBody>
          <a:bodyPr/>
          <a:lstStyle/>
          <a:p>
            <a:fld id="{067963A6-BB76-3A4A-B9DC-1556923BC871}" type="slidenum">
              <a:rPr lang="en-US" smtClean="0"/>
              <a:t>14</a:t>
            </a:fld>
            <a:endParaRPr lang="en-US"/>
          </a:p>
        </p:txBody>
      </p:sp>
      <p:pic>
        <p:nvPicPr>
          <p:cNvPr id="9" name="Picture 8" descr="Image result for frontl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870" y="2172519"/>
            <a:ext cx="1442660" cy="597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st Flea Foggers &amp; Bombs for Your Home, Workplace &amp; Workshop"/>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6589" r="19668"/>
          <a:stretch/>
        </p:blipFill>
        <p:spPr bwMode="auto">
          <a:xfrm>
            <a:off x="5371770" y="1185659"/>
            <a:ext cx="982899" cy="112350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513354" y="4775923"/>
            <a:ext cx="2113617" cy="1416773"/>
            <a:chOff x="7633346" y="1477161"/>
            <a:chExt cx="3399881" cy="2278966"/>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55143" y="1477161"/>
              <a:ext cx="3378084" cy="2278966"/>
            </a:xfrm>
            <a:prstGeom prst="rect">
              <a:avLst/>
            </a:prstGeom>
          </p:spPr>
        </p:pic>
        <p:sp>
          <p:nvSpPr>
            <p:cNvPr id="6" name="Rectangle 5"/>
            <p:cNvSpPr/>
            <p:nvPr/>
          </p:nvSpPr>
          <p:spPr>
            <a:xfrm>
              <a:off x="7633346" y="3483185"/>
              <a:ext cx="2526654" cy="261610"/>
            </a:xfrm>
            <a:prstGeom prst="rect">
              <a:avLst/>
            </a:prstGeom>
          </p:spPr>
          <p:txBody>
            <a:bodyPr wrap="none">
              <a:spAutoFit/>
            </a:bodyPr>
            <a:lstStyle/>
            <a:p>
              <a:r>
                <a:rPr lang="en-US" sz="1100" dirty="0">
                  <a:solidFill>
                    <a:schemeClr val="bg1"/>
                  </a:solidFill>
                </a:rPr>
                <a:t>http://npic.orst.edu/pest/homeipm.html</a:t>
              </a:r>
            </a:p>
          </p:txBody>
        </p:sp>
      </p:grpSp>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85786" y="3132534"/>
            <a:ext cx="1136116" cy="845631"/>
          </a:xfrm>
          <a:prstGeom prst="rect">
            <a:avLst/>
          </a:prstGeom>
        </p:spPr>
      </p:pic>
      <p:sp>
        <p:nvSpPr>
          <p:cNvPr id="15" name="Rectangle 14"/>
          <p:cNvSpPr/>
          <p:nvPr/>
        </p:nvSpPr>
        <p:spPr>
          <a:xfrm>
            <a:off x="8833944" y="4323945"/>
            <a:ext cx="3135602" cy="1446550"/>
          </a:xfrm>
          <a:prstGeom prst="rect">
            <a:avLst/>
          </a:prstGeom>
        </p:spPr>
        <p:txBody>
          <a:bodyPr wrap="none">
            <a:spAutoFit/>
          </a:bodyPr>
          <a:lstStyle/>
          <a:p>
            <a:r>
              <a:rPr lang="en-US" sz="2400" dirty="0"/>
              <a:t>Preventive measures</a:t>
            </a:r>
          </a:p>
          <a:p>
            <a:r>
              <a:rPr lang="en-US" sz="2400" dirty="0"/>
              <a:t>	</a:t>
            </a:r>
            <a:r>
              <a:rPr lang="en-US" sz="2000" dirty="0"/>
              <a:t>Vacuum; clean bedding</a:t>
            </a:r>
          </a:p>
          <a:p>
            <a:r>
              <a:rPr lang="en-US" sz="2000" dirty="0"/>
              <a:t>	Monitoring</a:t>
            </a:r>
          </a:p>
          <a:p>
            <a:r>
              <a:rPr lang="en-US" sz="2000" dirty="0"/>
              <a:t>	Keeping out of tall grass</a:t>
            </a:r>
          </a:p>
        </p:txBody>
      </p:sp>
      <p:sp>
        <p:nvSpPr>
          <p:cNvPr id="16" name="Rectangle 15"/>
          <p:cNvSpPr/>
          <p:nvPr/>
        </p:nvSpPr>
        <p:spPr>
          <a:xfrm>
            <a:off x="7955300" y="2966445"/>
            <a:ext cx="3660985" cy="769441"/>
          </a:xfrm>
          <a:prstGeom prst="rect">
            <a:avLst/>
          </a:prstGeom>
        </p:spPr>
        <p:txBody>
          <a:bodyPr wrap="square">
            <a:spAutoFit/>
          </a:bodyPr>
          <a:lstStyle/>
          <a:p>
            <a:r>
              <a:rPr lang="en-US" sz="2400" dirty="0"/>
              <a:t>Pet medications</a:t>
            </a:r>
          </a:p>
          <a:p>
            <a:pPr lvl="1"/>
            <a:r>
              <a:rPr lang="en-US" sz="2000" dirty="0"/>
              <a:t>Orals/</a:t>
            </a:r>
            <a:r>
              <a:rPr lang="en-US" sz="2000" dirty="0" err="1"/>
              <a:t>chewables</a:t>
            </a:r>
            <a:endParaRPr lang="en-US" sz="2000" dirty="0"/>
          </a:p>
        </p:txBody>
      </p:sp>
      <p:sp>
        <p:nvSpPr>
          <p:cNvPr id="17" name="Rectangle 16"/>
          <p:cNvSpPr/>
          <p:nvPr/>
        </p:nvSpPr>
        <p:spPr>
          <a:xfrm>
            <a:off x="7627141" y="1458238"/>
            <a:ext cx="2413605" cy="1077218"/>
          </a:xfrm>
          <a:prstGeom prst="rect">
            <a:avLst/>
          </a:prstGeom>
        </p:spPr>
        <p:txBody>
          <a:bodyPr wrap="square">
            <a:spAutoFit/>
          </a:bodyPr>
          <a:lstStyle/>
          <a:p>
            <a:r>
              <a:rPr lang="en-US" sz="2400" dirty="0"/>
              <a:t>Pesticides</a:t>
            </a:r>
          </a:p>
          <a:p>
            <a:pPr lvl="1"/>
            <a:r>
              <a:rPr lang="en-US" sz="2000" dirty="0"/>
              <a:t>Indoors</a:t>
            </a:r>
          </a:p>
          <a:p>
            <a:pPr lvl="1"/>
            <a:r>
              <a:rPr lang="en-US" sz="2000" dirty="0"/>
              <a:t>On-pet</a:t>
            </a:r>
          </a:p>
        </p:txBody>
      </p:sp>
      <p:sp>
        <p:nvSpPr>
          <p:cNvPr id="3" name="Isosceles Triangle 2"/>
          <p:cNvSpPr/>
          <p:nvPr/>
        </p:nvSpPr>
        <p:spPr>
          <a:xfrm>
            <a:off x="2281584" y="621792"/>
            <a:ext cx="7118448" cy="5683003"/>
          </a:xfrm>
          <a:prstGeom prst="triangl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descr="https://m.media-amazon.com/images/W/IMAGERENDERING_521856-T2/images/I/71IlJuNzevL._AC_SL1500_.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16200000" flipH="1">
            <a:off x="6640789" y="2101297"/>
            <a:ext cx="266910" cy="902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est Flea Foggers &amp; Bombs for Your Home, Workplace &amp; Workshop"/>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589" r="19668"/>
          <a:stretch/>
        </p:blipFill>
        <p:spPr bwMode="auto">
          <a:xfrm>
            <a:off x="7149207" y="1711368"/>
            <a:ext cx="1588393" cy="18156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ED907E-CCC3-4D27-93C1-D9DB72913C86}"/>
              </a:ext>
            </a:extLst>
          </p:cNvPr>
          <p:cNvSpPr>
            <a:spLocks noGrp="1"/>
          </p:cNvSpPr>
          <p:nvPr>
            <p:ph type="title"/>
          </p:nvPr>
        </p:nvSpPr>
        <p:spPr>
          <a:xfrm>
            <a:off x="609599" y="274638"/>
            <a:ext cx="11277601" cy="1143000"/>
          </a:xfrm>
        </p:spPr>
        <p:txBody>
          <a:bodyPr>
            <a:normAutofit fontScale="90000"/>
          </a:bodyPr>
          <a:lstStyle/>
          <a:p>
            <a:r>
              <a:rPr lang="en-US" b="1" dirty="0"/>
              <a:t>Using foggers exposes people to pesticide residue</a:t>
            </a:r>
          </a:p>
        </p:txBody>
      </p:sp>
      <p:sp>
        <p:nvSpPr>
          <p:cNvPr id="4" name="Slide Number Placeholder 3">
            <a:extLst>
              <a:ext uri="{FF2B5EF4-FFF2-40B4-BE49-F238E27FC236}">
                <a16:creationId xmlns:a16="http://schemas.microsoft.com/office/drawing/2014/main" id="{4C905A3E-D972-4519-AC39-9A5EF2DD7253}"/>
              </a:ext>
            </a:extLst>
          </p:cNvPr>
          <p:cNvSpPr>
            <a:spLocks noGrp="1"/>
          </p:cNvSpPr>
          <p:nvPr>
            <p:ph type="sldNum" sz="quarter" idx="12"/>
          </p:nvPr>
        </p:nvSpPr>
        <p:spPr/>
        <p:txBody>
          <a:bodyPr/>
          <a:lstStyle/>
          <a:p>
            <a:fld id="{067963A6-BB76-3A4A-B9DC-1556923BC871}" type="slidenum">
              <a:rPr lang="en-US" smtClean="0"/>
              <a:t>15</a:t>
            </a:fld>
            <a:endParaRPr lang="en-US"/>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13221" y="3864902"/>
            <a:ext cx="7868722" cy="2856574"/>
          </a:xfrm>
          <a:prstGeom prst="rect">
            <a:avLst/>
          </a:prstGeom>
          <a:ln>
            <a:solidFill>
              <a:schemeClr val="accent2">
                <a:lumMod val="75000"/>
              </a:schemeClr>
            </a:solidFill>
          </a:ln>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8358" y="1733460"/>
            <a:ext cx="5962963" cy="2599241"/>
          </a:xfrm>
          <a:prstGeom prst="rect">
            <a:avLst/>
          </a:prstGeom>
          <a:ln>
            <a:solidFill>
              <a:schemeClr val="accent2">
                <a:lumMod val="75000"/>
              </a:schemeClr>
            </a:solidFill>
          </a:ln>
        </p:spPr>
      </p:pic>
    </p:spTree>
    <p:extLst>
      <p:ext uri="{BB962C8B-B14F-4D97-AF65-F5344CB8AC3E}">
        <p14:creationId xmlns:p14="http://schemas.microsoft.com/office/powerpoint/2010/main" val="1425357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155" y="299352"/>
            <a:ext cx="7018063" cy="1639437"/>
          </a:xfrm>
        </p:spPr>
        <p:txBody>
          <a:bodyPr>
            <a:normAutofit/>
          </a:bodyPr>
          <a:lstStyle/>
          <a:p>
            <a:pPr algn="l"/>
            <a:r>
              <a:rPr lang="en-US" b="1" dirty="0">
                <a:latin typeface="+mn-lt"/>
              </a:rPr>
              <a:t>Collars work topically</a:t>
            </a:r>
          </a:p>
        </p:txBody>
      </p:sp>
      <p:sp>
        <p:nvSpPr>
          <p:cNvPr id="3" name="Content Placeholder 2"/>
          <p:cNvSpPr>
            <a:spLocks noGrp="1"/>
          </p:cNvSpPr>
          <p:nvPr>
            <p:ph idx="1"/>
          </p:nvPr>
        </p:nvSpPr>
        <p:spPr>
          <a:xfrm>
            <a:off x="557155" y="2049354"/>
            <a:ext cx="10345307" cy="4143552"/>
          </a:xfrm>
        </p:spPr>
        <p:txBody>
          <a:bodyPr>
            <a:noAutofit/>
          </a:bodyPr>
          <a:lstStyle/>
          <a:p>
            <a:r>
              <a:rPr lang="en-US" sz="2800" dirty="0"/>
              <a:t>Work topically on the fur/skin</a:t>
            </a:r>
          </a:p>
          <a:p>
            <a:r>
              <a:rPr lang="en-US" sz="2800" dirty="0"/>
              <a:t>The active ingredient permeates slowly out of the collar over time </a:t>
            </a:r>
          </a:p>
          <a:p>
            <a:pPr lvl="1"/>
            <a:r>
              <a:rPr lang="en-US" sz="2400" dirty="0"/>
              <a:t>Collars may release the active ingredient during storage so that when it is first applied to the pet, it initially exposes the pet to a large initial dose of the active ingredient.</a:t>
            </a:r>
          </a:p>
          <a:p>
            <a:pPr marL="0" indent="0">
              <a:buNone/>
            </a:pPr>
            <a:endParaRPr lang="en-US" sz="2800" dirty="0"/>
          </a:p>
          <a:p>
            <a:endParaRPr lang="en-US" sz="2800" dirty="0"/>
          </a:p>
        </p:txBody>
      </p:sp>
      <p:sp>
        <p:nvSpPr>
          <p:cNvPr id="5" name="Rounded Rectangle 4"/>
          <p:cNvSpPr/>
          <p:nvPr/>
        </p:nvSpPr>
        <p:spPr>
          <a:xfrm>
            <a:off x="748665" y="3052872"/>
            <a:ext cx="10189837" cy="1217447"/>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Rectangle 3"/>
          <p:cNvSpPr/>
          <p:nvPr/>
        </p:nvSpPr>
        <p:spPr>
          <a:xfrm>
            <a:off x="748665" y="6049618"/>
            <a:ext cx="9397221" cy="523220"/>
          </a:xfrm>
          <a:prstGeom prst="rect">
            <a:avLst/>
          </a:prstGeom>
        </p:spPr>
        <p:txBody>
          <a:bodyPr wrap="square">
            <a:spAutoFit/>
          </a:bodyPr>
          <a:lstStyle/>
          <a:p>
            <a:pPr>
              <a:defRPr/>
            </a:pPr>
            <a:r>
              <a:rPr lang="en-US" sz="1400" dirty="0">
                <a:solidFill>
                  <a:prstClr val="black"/>
                </a:solidFill>
                <a:latin typeface="Calibri"/>
              </a:rPr>
              <a:t>"Long-Acting Control of </a:t>
            </a:r>
            <a:r>
              <a:rPr lang="en-US" sz="1400" dirty="0" err="1">
                <a:solidFill>
                  <a:prstClr val="black"/>
                </a:solidFill>
                <a:latin typeface="Calibri"/>
              </a:rPr>
              <a:t>Ectoparasites</a:t>
            </a:r>
            <a:r>
              <a:rPr lang="en-US" sz="1400" dirty="0">
                <a:solidFill>
                  <a:prstClr val="black"/>
                </a:solidFill>
                <a:latin typeface="Calibri"/>
              </a:rPr>
              <a:t>: A Review of Collar Technologies for Companion Animals," </a:t>
            </a:r>
            <a:r>
              <a:rPr lang="en-US" sz="1400" dirty="0" err="1">
                <a:solidFill>
                  <a:prstClr val="black"/>
                </a:solidFill>
                <a:latin typeface="Calibri"/>
              </a:rPr>
              <a:t>Witchey-Lakshmanan</a:t>
            </a:r>
            <a:r>
              <a:rPr lang="en-US" sz="1400" dirty="0">
                <a:solidFill>
                  <a:prstClr val="black"/>
                </a:solidFill>
                <a:latin typeface="Calibri"/>
              </a:rPr>
              <a:t>, L., Advanced Drug Delivery Reviews, 1999, Vol 38, pp 113–122.</a:t>
            </a:r>
          </a:p>
        </p:txBody>
      </p:sp>
      <p:sp>
        <p:nvSpPr>
          <p:cNvPr id="6" name="Slide Number Placeholder 5">
            <a:extLst>
              <a:ext uri="{FF2B5EF4-FFF2-40B4-BE49-F238E27FC236}">
                <a16:creationId xmlns:a16="http://schemas.microsoft.com/office/drawing/2014/main" id="{39DEDC90-FB7F-42BE-98B5-D6FDE955BDFD}"/>
              </a:ext>
            </a:extLst>
          </p:cNvPr>
          <p:cNvSpPr>
            <a:spLocks noGrp="1"/>
          </p:cNvSpPr>
          <p:nvPr>
            <p:ph type="sldNum" sz="quarter" idx="12"/>
          </p:nvPr>
        </p:nvSpPr>
        <p:spPr/>
        <p:txBody>
          <a:bodyPr/>
          <a:lstStyle/>
          <a:p>
            <a:fld id="{067963A6-BB76-3A4A-B9DC-1556923BC871}" type="slidenum">
              <a:rPr lang="en-US" smtClean="0"/>
              <a:t>16</a:t>
            </a:fld>
            <a:endParaRPr lang="en-US"/>
          </a:p>
        </p:txBody>
      </p:sp>
      <p:pic>
        <p:nvPicPr>
          <p:cNvPr id="9" name="Picture 2" descr="https://m.media-amazon.com/images/W/IMAGERENDERING_521856-T2/images/I/71IlJuNzevL._AC_SL1500_.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flipH="1">
            <a:off x="9977474" y="-204411"/>
            <a:ext cx="735253" cy="2485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flea coll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3838" y="299352"/>
            <a:ext cx="1573762" cy="157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0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337081"/>
            <a:ext cx="8689807" cy="1143000"/>
          </a:xfrm>
        </p:spPr>
        <p:txBody>
          <a:bodyPr>
            <a:noAutofit/>
          </a:bodyPr>
          <a:lstStyle/>
          <a:p>
            <a:r>
              <a:rPr lang="en-US" b="1" dirty="0">
                <a:latin typeface="+mn-lt"/>
              </a:rPr>
              <a:t>How (Most) Topical Spot-</a:t>
            </a:r>
            <a:r>
              <a:rPr lang="en-US" b="1" dirty="0" err="1">
                <a:latin typeface="+mn-lt"/>
              </a:rPr>
              <a:t>Ons</a:t>
            </a:r>
            <a:r>
              <a:rPr lang="en-US" b="1" dirty="0">
                <a:latin typeface="+mn-lt"/>
              </a:rPr>
              <a:t> Work</a:t>
            </a:r>
          </a:p>
        </p:txBody>
      </p:sp>
      <p:sp>
        <p:nvSpPr>
          <p:cNvPr id="3" name="Content Placeholder 2"/>
          <p:cNvSpPr>
            <a:spLocks noGrp="1"/>
          </p:cNvSpPr>
          <p:nvPr>
            <p:ph idx="1"/>
          </p:nvPr>
        </p:nvSpPr>
        <p:spPr>
          <a:xfrm>
            <a:off x="742950" y="1828800"/>
            <a:ext cx="9148682" cy="4293393"/>
          </a:xfrm>
        </p:spPr>
        <p:txBody>
          <a:bodyPr>
            <a:normAutofit/>
          </a:bodyPr>
          <a:lstStyle/>
          <a:p>
            <a:r>
              <a:rPr lang="en-US" dirty="0"/>
              <a:t>Work topically on the fur/skin </a:t>
            </a:r>
          </a:p>
          <a:p>
            <a:r>
              <a:rPr lang="en-US" dirty="0"/>
              <a:t>Often 2 or 3 active ingredients</a:t>
            </a:r>
          </a:p>
          <a:p>
            <a:r>
              <a:rPr lang="en-US" dirty="0"/>
              <a:t>According to manufacturers, they don’t wash off</a:t>
            </a:r>
          </a:p>
          <a:p>
            <a:pPr lvl="1"/>
            <a:r>
              <a:rPr lang="en-US" dirty="0"/>
              <a:t>But they do!</a:t>
            </a:r>
          </a:p>
        </p:txBody>
      </p:sp>
      <p:pic>
        <p:nvPicPr>
          <p:cNvPr id="3078" name="Picture 6" descr="Image result for frontlin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0146560" y="5206759"/>
            <a:ext cx="2045440" cy="31400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frontl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7005" y="5598451"/>
            <a:ext cx="2395120" cy="99181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ntry Fiproguard Plus Squeeze-On for Dogs, 45-88 Pounds, 6 Count"/>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0195264" y="-112057"/>
            <a:ext cx="1828799" cy="35265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vantage II for Cats (4-pack)"/>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043449" y="3074328"/>
            <a:ext cx="2132431" cy="213243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437F857-3FAC-4D33-A680-1407BBA8184F}"/>
              </a:ext>
            </a:extLst>
          </p:cNvPr>
          <p:cNvSpPr>
            <a:spLocks noGrp="1"/>
          </p:cNvSpPr>
          <p:nvPr>
            <p:ph type="sldNum" sz="quarter" idx="12"/>
          </p:nvPr>
        </p:nvSpPr>
        <p:spPr>
          <a:xfrm>
            <a:off x="10511635" y="6275145"/>
            <a:ext cx="2844800" cy="365125"/>
          </a:xfrm>
        </p:spPr>
        <p:txBody>
          <a:bodyPr/>
          <a:lstStyle/>
          <a:p>
            <a:fld id="{067963A6-BB76-3A4A-B9DC-1556923BC871}" type="slidenum">
              <a:rPr lang="en-US" smtClean="0"/>
              <a:t>17</a:t>
            </a:fld>
            <a:endParaRPr lang="en-US"/>
          </a:p>
        </p:txBody>
      </p:sp>
    </p:spTree>
    <p:extLst>
      <p:ext uri="{BB962C8B-B14F-4D97-AF65-F5344CB8AC3E}">
        <p14:creationId xmlns:p14="http://schemas.microsoft.com/office/powerpoint/2010/main" val="373805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67" y="426445"/>
            <a:ext cx="8128000" cy="1256707"/>
          </a:xfrm>
        </p:spPr>
        <p:txBody>
          <a:bodyPr>
            <a:noAutofit/>
          </a:bodyPr>
          <a:lstStyle/>
          <a:p>
            <a:r>
              <a:rPr lang="en-US" sz="3600" b="1" dirty="0">
                <a:latin typeface="Calibri" panose="020F0502020204030204" pitchFamily="34" charset="0"/>
                <a:cs typeface="Calibri" panose="020F0502020204030204" pitchFamily="34" charset="0"/>
              </a:rPr>
              <a:t>Revolution is an example of a topical treatment that works systemically</a:t>
            </a:r>
          </a:p>
        </p:txBody>
      </p:sp>
      <p:sp>
        <p:nvSpPr>
          <p:cNvPr id="3" name="Content Placeholder 2"/>
          <p:cNvSpPr>
            <a:spLocks noGrp="1"/>
          </p:cNvSpPr>
          <p:nvPr>
            <p:ph idx="1"/>
          </p:nvPr>
        </p:nvSpPr>
        <p:spPr>
          <a:xfrm>
            <a:off x="1266629" y="2384028"/>
            <a:ext cx="6813942" cy="4848726"/>
          </a:xfrm>
        </p:spPr>
        <p:txBody>
          <a:bodyPr>
            <a:noAutofit/>
          </a:bodyPr>
          <a:lstStyle/>
          <a:p>
            <a:pPr>
              <a:spcBef>
                <a:spcPts val="0"/>
              </a:spcBef>
              <a:spcAft>
                <a:spcPts val="900"/>
              </a:spcAft>
            </a:pPr>
            <a:r>
              <a:rPr lang="en-US" sz="2800" dirty="0"/>
              <a:t>It is </a:t>
            </a:r>
            <a:r>
              <a:rPr lang="en-US" sz="2800" b="1" dirty="0"/>
              <a:t>applied topically </a:t>
            </a:r>
            <a:r>
              <a:rPr lang="en-US" sz="2800" dirty="0"/>
              <a:t>but </a:t>
            </a:r>
            <a:r>
              <a:rPr lang="en-US" sz="2800" b="1" dirty="0"/>
              <a:t>works as a systemic </a:t>
            </a:r>
            <a:r>
              <a:rPr lang="en-US" sz="2800" dirty="0"/>
              <a:t>(like oral medications)</a:t>
            </a:r>
          </a:p>
          <a:p>
            <a:pPr lvl="1">
              <a:spcBef>
                <a:spcPts val="0"/>
              </a:spcBef>
              <a:spcAft>
                <a:spcPts val="900"/>
              </a:spcAft>
            </a:pPr>
            <a:r>
              <a:rPr lang="en-US" sz="2400" dirty="0"/>
              <a:t>Also protects against some internal parasites</a:t>
            </a:r>
          </a:p>
          <a:p>
            <a:pPr>
              <a:spcBef>
                <a:spcPts val="0"/>
              </a:spcBef>
              <a:spcAft>
                <a:spcPts val="900"/>
              </a:spcAft>
            </a:pPr>
            <a:r>
              <a:rPr lang="en-US" sz="2800" dirty="0"/>
              <a:t>Some of the active ingredient remains on the skin/ fur (and has topical / contact impact)</a:t>
            </a:r>
          </a:p>
        </p:txBody>
      </p:sp>
      <p:pic>
        <p:nvPicPr>
          <p:cNvPr id="1026" name="Picture 2" descr="Revolution® Topical for All Dogs &amp; up to 5lb Cats (Prescription)"/>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415267" y="426445"/>
            <a:ext cx="3489466" cy="2833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olution® Topical for 5-22lb Cats (Prescription)"/>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8415267" y="3785259"/>
            <a:ext cx="3489467" cy="204626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9859E2C-A3C1-4B5A-BC0D-1965097CE57B}"/>
              </a:ext>
            </a:extLst>
          </p:cNvPr>
          <p:cNvSpPr>
            <a:spLocks noGrp="1"/>
          </p:cNvSpPr>
          <p:nvPr>
            <p:ph type="sldNum" sz="quarter" idx="12"/>
          </p:nvPr>
        </p:nvSpPr>
        <p:spPr/>
        <p:txBody>
          <a:bodyPr/>
          <a:lstStyle/>
          <a:p>
            <a:fld id="{067963A6-BB76-3A4A-B9DC-1556923BC871}" type="slidenum">
              <a:rPr lang="en-US" smtClean="0"/>
              <a:t>18</a:t>
            </a:fld>
            <a:endParaRPr lang="en-US"/>
          </a:p>
        </p:txBody>
      </p:sp>
    </p:spTree>
    <p:extLst>
      <p:ext uri="{BB962C8B-B14F-4D97-AF65-F5344CB8AC3E}">
        <p14:creationId xmlns:p14="http://schemas.microsoft.com/office/powerpoint/2010/main" val="3251425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Topical treatments do not remain on the pet</a:t>
            </a:r>
          </a:p>
        </p:txBody>
      </p:sp>
      <p:sp>
        <p:nvSpPr>
          <p:cNvPr id="7" name="Rectangle 3"/>
          <p:cNvSpPr>
            <a:spLocks noChangeArrowheads="1"/>
          </p:cNvSpPr>
          <p:nvPr/>
        </p:nvSpPr>
        <p:spPr bwMode="auto">
          <a:xfrm>
            <a:off x="-1975104" y="5562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Dyk_2012 fipronil fate on pets and residences.pdf - Adobe Acrobat Pro"/>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90227" y="1309647"/>
            <a:ext cx="4897945" cy="4529679"/>
          </a:xfrm>
          <a:prstGeom prst="rect">
            <a:avLst/>
          </a:prstGeom>
          <a:ln>
            <a:noFill/>
          </a:ln>
        </p:spPr>
      </p:pic>
      <p:sp>
        <p:nvSpPr>
          <p:cNvPr id="10" name="Rectangle 9"/>
          <p:cNvSpPr/>
          <p:nvPr/>
        </p:nvSpPr>
        <p:spPr>
          <a:xfrm>
            <a:off x="1600805" y="6245201"/>
            <a:ext cx="8990390" cy="584775"/>
          </a:xfrm>
          <a:prstGeom prst="rect">
            <a:avLst/>
          </a:prstGeom>
        </p:spPr>
        <p:txBody>
          <a:bodyPr wrap="square">
            <a:spAutoFit/>
          </a:bodyPr>
          <a:lstStyle/>
          <a:p>
            <a:r>
              <a:rPr lang="en-US" sz="1600" dirty="0"/>
              <a:t>“Fate and Distribution of Fipronil on Companion Animals and in Their Indoor Residences Following Spot-On Flea Treatments," Bigelow </a:t>
            </a:r>
            <a:r>
              <a:rPr lang="en-US" sz="1600" dirty="0" err="1"/>
              <a:t>Dyk</a:t>
            </a:r>
            <a:r>
              <a:rPr lang="en-US" sz="1600" dirty="0"/>
              <a:t>, M., et al., J. of </a:t>
            </a:r>
            <a:r>
              <a:rPr lang="en-US" sz="1600" dirty="0" err="1"/>
              <a:t>Env</a:t>
            </a:r>
            <a:r>
              <a:rPr lang="en-US" sz="1600" dirty="0"/>
              <a:t> Science and Health, Part B, 2012, Vol 47, pp 913-924.</a:t>
            </a:r>
          </a:p>
        </p:txBody>
      </p:sp>
      <p:pic>
        <p:nvPicPr>
          <p:cNvPr id="11" name="Picture 10"/>
          <p:cNvPicPr/>
          <p:nvPr/>
        </p:nvPicPr>
        <p:blipFill rotWithShape="1">
          <a:blip r:embed="rId4" cstate="email">
            <a:extLst>
              <a:ext uri="{28A0092B-C50C-407E-A947-70E740481C1C}">
                <a14:useLocalDpi xmlns:a14="http://schemas.microsoft.com/office/drawing/2010/main"/>
              </a:ext>
            </a:extLst>
          </a:blip>
          <a:srcRect/>
          <a:stretch/>
        </p:blipFill>
        <p:spPr bwMode="auto">
          <a:xfrm>
            <a:off x="1068001" y="1272096"/>
            <a:ext cx="5027999" cy="333419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015537" y="4675541"/>
            <a:ext cx="5374690" cy="1200329"/>
          </a:xfrm>
          <a:prstGeom prst="rect">
            <a:avLst/>
          </a:prstGeom>
        </p:spPr>
        <p:txBody>
          <a:bodyPr wrap="square">
            <a:spAutoFit/>
          </a:bodyPr>
          <a:lstStyle/>
          <a:p>
            <a:r>
              <a:rPr lang="en-US" sz="2400" dirty="0">
                <a:ea typeface="Times New Roman" panose="02020603050405020304" pitchFamily="18" charset="0"/>
              </a:rPr>
              <a:t>Researchers incorporated a fluorescent dye into the spot treatment to photograph the spread.</a:t>
            </a:r>
            <a:endParaRPr lang="en-US" sz="2400" dirty="0"/>
          </a:p>
        </p:txBody>
      </p:sp>
      <p:sp>
        <p:nvSpPr>
          <p:cNvPr id="3" name="Slide Number Placeholder 2">
            <a:extLst>
              <a:ext uri="{FF2B5EF4-FFF2-40B4-BE49-F238E27FC236}">
                <a16:creationId xmlns:a16="http://schemas.microsoft.com/office/drawing/2014/main" id="{B8E7FCB5-947E-4E27-8B56-D4E6B6112324}"/>
              </a:ext>
            </a:extLst>
          </p:cNvPr>
          <p:cNvSpPr>
            <a:spLocks noGrp="1"/>
          </p:cNvSpPr>
          <p:nvPr>
            <p:ph type="sldNum" sz="quarter" idx="12"/>
          </p:nvPr>
        </p:nvSpPr>
        <p:spPr/>
        <p:txBody>
          <a:bodyPr/>
          <a:lstStyle/>
          <a:p>
            <a:fld id="{067963A6-BB76-3A4A-B9DC-1556923BC871}" type="slidenum">
              <a:rPr lang="en-US" smtClean="0"/>
              <a:t>19</a:t>
            </a:fld>
            <a:endParaRPr lang="en-US"/>
          </a:p>
        </p:txBody>
      </p:sp>
    </p:spTree>
    <p:extLst>
      <p:ext uri="{BB962C8B-B14F-4D97-AF65-F5344CB8AC3E}">
        <p14:creationId xmlns:p14="http://schemas.microsoft.com/office/powerpoint/2010/main" val="775376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E9B2-ED6F-4D98-AD6C-FCBAD718CCF9}"/>
              </a:ext>
            </a:extLst>
          </p:cNvPr>
          <p:cNvSpPr>
            <a:spLocks noGrp="1"/>
          </p:cNvSpPr>
          <p:nvPr>
            <p:ph type="title"/>
          </p:nvPr>
        </p:nvSpPr>
        <p:spPr>
          <a:xfrm>
            <a:off x="609600" y="0"/>
            <a:ext cx="10972800" cy="1143000"/>
          </a:xfrm>
        </p:spPr>
        <p:txBody>
          <a:bodyPr/>
          <a:lstStyle/>
          <a:p>
            <a:r>
              <a:rPr lang="en-US" dirty="0"/>
              <a:t>Introduction to Your Speakers</a:t>
            </a:r>
          </a:p>
        </p:txBody>
      </p:sp>
      <p:sp>
        <p:nvSpPr>
          <p:cNvPr id="4" name="Content Placeholder 3">
            <a:extLst>
              <a:ext uri="{FF2B5EF4-FFF2-40B4-BE49-F238E27FC236}">
                <a16:creationId xmlns:a16="http://schemas.microsoft.com/office/drawing/2014/main" id="{6BD64530-52C6-41A8-B3A3-4257EB516CAF}"/>
              </a:ext>
            </a:extLst>
          </p:cNvPr>
          <p:cNvSpPr>
            <a:spLocks noGrp="1"/>
          </p:cNvSpPr>
          <p:nvPr>
            <p:ph sz="half" idx="1"/>
          </p:nvPr>
        </p:nvSpPr>
        <p:spPr>
          <a:xfrm>
            <a:off x="3856181" y="1373190"/>
            <a:ext cx="6956197" cy="4983161"/>
          </a:xfrm>
        </p:spPr>
        <p:txBody>
          <a:bodyPr>
            <a:normAutofit/>
          </a:bodyPr>
          <a:lstStyle/>
          <a:p>
            <a:pPr marL="0" indent="0">
              <a:buNone/>
            </a:pPr>
            <a:r>
              <a:rPr lang="en-US" sz="2000" b="1" dirty="0"/>
              <a:t>Stephanie Hughes </a:t>
            </a:r>
            <a:r>
              <a:rPr lang="en-US" sz="2000" dirty="0"/>
              <a:t>is a registered professional Chemical Engineer with more than 25 years of experience in chemical fate and transport, water quality, and regulatory compliance. Stephanie provides consulting services and technical support to California local government agencies and is a Senior Lecturer in Environmental Science at Santa Clara University.</a:t>
            </a:r>
          </a:p>
          <a:p>
            <a:pPr marL="0" indent="0">
              <a:buNone/>
            </a:pPr>
            <a:endParaRPr lang="en-US" sz="2000" dirty="0"/>
          </a:p>
          <a:p>
            <a:pPr marL="0" indent="0">
              <a:buNone/>
            </a:pPr>
            <a:endParaRPr lang="en-US" sz="2000" dirty="0"/>
          </a:p>
          <a:p>
            <a:pPr marL="0" indent="0">
              <a:buNone/>
            </a:pPr>
            <a:r>
              <a:rPr lang="en-US" sz="2000" b="1" dirty="0"/>
              <a:t>David Robertson </a:t>
            </a:r>
            <a:r>
              <a:rPr lang="en-US" sz="2000" dirty="0"/>
              <a:t>is the Associate Environmental Services Specialist in the Sustainability and Compliance Division of the San José-Santa Clara Regional Wastewater Facility. David has a BS in Environmental Systems from UC San Diego. </a:t>
            </a:r>
          </a:p>
        </p:txBody>
      </p:sp>
      <p:sp>
        <p:nvSpPr>
          <p:cNvPr id="3" name="Slide Number Placeholder 2">
            <a:extLst>
              <a:ext uri="{FF2B5EF4-FFF2-40B4-BE49-F238E27FC236}">
                <a16:creationId xmlns:a16="http://schemas.microsoft.com/office/drawing/2014/main" id="{1182C7F8-5A05-419E-9833-F2BC0173C16B}"/>
              </a:ext>
            </a:extLst>
          </p:cNvPr>
          <p:cNvSpPr>
            <a:spLocks noGrp="1"/>
          </p:cNvSpPr>
          <p:nvPr>
            <p:ph type="sldNum" sz="quarter" idx="12"/>
          </p:nvPr>
        </p:nvSpPr>
        <p:spPr/>
        <p:txBody>
          <a:bodyPr/>
          <a:lstStyle/>
          <a:p>
            <a:fld id="{067963A6-BB76-3A4A-B9DC-1556923BC871}" type="slidenum">
              <a:rPr lang="en-US" smtClean="0"/>
              <a:t>2</a:t>
            </a:fld>
            <a:endParaRPr lang="en-US"/>
          </a:p>
        </p:txBody>
      </p:sp>
      <p:pic>
        <p:nvPicPr>
          <p:cNvPr id="7" name="Picture 6" descr="A dog in a garden&#10;&#10;Description automatically generated">
            <a:extLst>
              <a:ext uri="{FF2B5EF4-FFF2-40B4-BE49-F238E27FC236}">
                <a16:creationId xmlns:a16="http://schemas.microsoft.com/office/drawing/2014/main" id="{5F19E134-F376-4D75-9699-6EF01BFA79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8352" y="1370278"/>
            <a:ext cx="2089726" cy="236138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8352" y="3864770"/>
            <a:ext cx="2089726" cy="2882862"/>
          </a:xfrm>
          <a:prstGeom prst="rect">
            <a:avLst/>
          </a:prstGeom>
        </p:spPr>
      </p:pic>
      <p:sp>
        <p:nvSpPr>
          <p:cNvPr id="6" name="TextBox 5"/>
          <p:cNvSpPr txBox="1"/>
          <p:nvPr/>
        </p:nvSpPr>
        <p:spPr>
          <a:xfrm>
            <a:off x="1730079" y="3393236"/>
            <a:ext cx="1600053" cy="276999"/>
          </a:xfrm>
          <a:prstGeom prst="rect">
            <a:avLst/>
          </a:prstGeom>
          <a:noFill/>
        </p:spPr>
        <p:txBody>
          <a:bodyPr wrap="none" rtlCol="0">
            <a:spAutoFit/>
          </a:bodyPr>
          <a:lstStyle/>
          <a:p>
            <a:r>
              <a:rPr lang="en-US" sz="1200" b="1" i="1" dirty="0">
                <a:solidFill>
                  <a:schemeClr val="bg1"/>
                </a:solidFill>
              </a:rPr>
              <a:t>Stephanie’s dog, Beau</a:t>
            </a:r>
          </a:p>
        </p:txBody>
      </p:sp>
      <p:sp>
        <p:nvSpPr>
          <p:cNvPr id="8" name="TextBox 7"/>
          <p:cNvSpPr txBox="1"/>
          <p:nvPr/>
        </p:nvSpPr>
        <p:spPr>
          <a:xfrm>
            <a:off x="2014036" y="6216821"/>
            <a:ext cx="1258358" cy="276999"/>
          </a:xfrm>
          <a:prstGeom prst="rect">
            <a:avLst/>
          </a:prstGeom>
          <a:noFill/>
        </p:spPr>
        <p:txBody>
          <a:bodyPr wrap="none" rtlCol="0">
            <a:spAutoFit/>
          </a:bodyPr>
          <a:lstStyle/>
          <a:p>
            <a:r>
              <a:rPr lang="en-US" sz="1200" b="1" i="1" dirty="0">
                <a:solidFill>
                  <a:schemeClr val="bg1"/>
                </a:solidFill>
              </a:rPr>
              <a:t>David’s dog, Ellis</a:t>
            </a:r>
          </a:p>
        </p:txBody>
      </p:sp>
    </p:spTree>
    <p:extLst>
      <p:ext uri="{BB962C8B-B14F-4D97-AF65-F5344CB8AC3E}">
        <p14:creationId xmlns:p14="http://schemas.microsoft.com/office/powerpoint/2010/main" val="2143253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841" y="274638"/>
            <a:ext cx="8128000" cy="1143000"/>
          </a:xfrm>
        </p:spPr>
        <p:txBody>
          <a:bodyPr/>
          <a:lstStyle/>
          <a:p>
            <a:r>
              <a:rPr lang="en-US" sz="3200" b="1" dirty="0"/>
              <a:t>Spot-on products typically state that they are waterproof once dry</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83507">
            <a:off x="2013132" y="2349061"/>
            <a:ext cx="3780690" cy="1502950"/>
          </a:xfrm>
          <a:prstGeom prst="rect">
            <a:avLst/>
          </a:prstGeom>
        </p:spPr>
      </p:pic>
      <p:sp>
        <p:nvSpPr>
          <p:cNvPr id="5" name="Slide Number Placeholder 4">
            <a:extLst>
              <a:ext uri="{FF2B5EF4-FFF2-40B4-BE49-F238E27FC236}">
                <a16:creationId xmlns:a16="http://schemas.microsoft.com/office/drawing/2014/main" id="{7909C8A5-76ED-4670-A60D-3EAA9D3E3E38}"/>
              </a:ext>
            </a:extLst>
          </p:cNvPr>
          <p:cNvSpPr>
            <a:spLocks noGrp="1"/>
          </p:cNvSpPr>
          <p:nvPr>
            <p:ph type="sldNum" sz="quarter" idx="12"/>
          </p:nvPr>
        </p:nvSpPr>
        <p:spPr/>
        <p:txBody>
          <a:bodyPr/>
          <a:lstStyle/>
          <a:p>
            <a:fld id="{067963A6-BB76-3A4A-B9DC-1556923BC871}" type="slidenum">
              <a:rPr lang="en-US" smtClean="0"/>
              <a:t>20</a:t>
            </a:fld>
            <a:endParaRPr lang="en-US"/>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79963" y="1850105"/>
            <a:ext cx="3091831" cy="2500863"/>
          </a:xfrm>
          <a:prstGeom prst="rect">
            <a:avLst/>
          </a:prstGeom>
        </p:spPr>
      </p:pic>
    </p:spTree>
    <p:extLst>
      <p:ext uri="{BB962C8B-B14F-4D97-AF65-F5344CB8AC3E}">
        <p14:creationId xmlns:p14="http://schemas.microsoft.com/office/powerpoint/2010/main" val="2383013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067963A6-BB76-3A4A-B9DC-1556923BC871}" type="slidenum">
              <a:rPr lang="en-US" smtClean="0"/>
              <a:t>21</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080" y="274638"/>
            <a:ext cx="9656466" cy="2006338"/>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04664" y="2585024"/>
            <a:ext cx="7387336" cy="3294564"/>
          </a:xfrm>
          <a:prstGeom prst="rect">
            <a:avLst/>
          </a:prstGeom>
        </p:spPr>
      </p:pic>
      <p:sp>
        <p:nvSpPr>
          <p:cNvPr id="18" name="Rectangle 17"/>
          <p:cNvSpPr/>
          <p:nvPr/>
        </p:nvSpPr>
        <p:spPr>
          <a:xfrm>
            <a:off x="432079" y="6444477"/>
            <a:ext cx="10570865" cy="276999"/>
          </a:xfrm>
          <a:prstGeom prst="rect">
            <a:avLst/>
          </a:prstGeom>
        </p:spPr>
        <p:txBody>
          <a:bodyPr wrap="square">
            <a:spAutoFit/>
          </a:bodyPr>
          <a:lstStyle/>
          <a:p>
            <a:r>
              <a:rPr lang="en-US" sz="1200" dirty="0">
                <a:latin typeface="Times New Roman" panose="02020603050405020304" pitchFamily="18" charset="0"/>
                <a:ea typeface="Calibri" panose="020F0502020204030204" pitchFamily="34" charset="0"/>
              </a:rPr>
              <a:t>Source: </a:t>
            </a:r>
            <a:r>
              <a:rPr lang="en-US" sz="1200" dirty="0" err="1">
                <a:latin typeface="Times New Roman" panose="02020603050405020304" pitchFamily="18" charset="0"/>
                <a:ea typeface="Calibri" panose="020F0502020204030204" pitchFamily="34" charset="0"/>
              </a:rPr>
              <a:t>Teerlink</a:t>
            </a:r>
            <a:r>
              <a:rPr lang="en-US" sz="1200" dirty="0">
                <a:latin typeface="Times New Roman" panose="02020603050405020304" pitchFamily="18" charset="0"/>
                <a:ea typeface="Calibri" panose="020F0502020204030204" pitchFamily="34" charset="0"/>
              </a:rPr>
              <a:t>, J., J Hernandez, R Budd. 2017. Fiproni</a:t>
            </a:r>
            <a:r>
              <a:rPr lang="en-US" sz="1100" dirty="0">
                <a:latin typeface="Times New Roman" panose="02020603050405020304" pitchFamily="18" charset="0"/>
                <a:ea typeface="Calibri" panose="020F0502020204030204" pitchFamily="34" charset="0"/>
              </a:rPr>
              <a:t>l </a:t>
            </a:r>
            <a:r>
              <a:rPr lang="en-US" sz="1200" dirty="0" err="1">
                <a:latin typeface="Times New Roman" panose="02020603050405020304" pitchFamily="18" charset="0"/>
                <a:ea typeface="Calibri" panose="020F0502020204030204" pitchFamily="34" charset="0"/>
              </a:rPr>
              <a:t>washoff</a:t>
            </a:r>
            <a:r>
              <a:rPr lang="en-US" sz="1200" dirty="0">
                <a:latin typeface="Times New Roman" panose="02020603050405020304" pitchFamily="18" charset="0"/>
                <a:ea typeface="Calibri" panose="020F0502020204030204" pitchFamily="34" charset="0"/>
              </a:rPr>
              <a:t> to municipal wastewater from dogs treated with spot-on products. </a:t>
            </a:r>
            <a:r>
              <a:rPr lang="en-US" sz="1200" dirty="0" err="1">
                <a:latin typeface="Times New Roman" panose="02020603050405020304" pitchFamily="18" charset="0"/>
                <a:ea typeface="Calibri" panose="020F0502020204030204" pitchFamily="34" charset="0"/>
              </a:rPr>
              <a:t>Sci</a:t>
            </a:r>
            <a:r>
              <a:rPr lang="en-US" sz="1200" dirty="0">
                <a:latin typeface="Times New Roman" panose="02020603050405020304" pitchFamily="18" charset="0"/>
                <a:ea typeface="Calibri" panose="020F0502020204030204" pitchFamily="34" charset="0"/>
              </a:rPr>
              <a:t> Total Environ 599-600: 960-966.</a:t>
            </a:r>
            <a:endParaRPr lang="en-US" sz="1200" dirty="0"/>
          </a:p>
        </p:txBody>
      </p:sp>
      <p:sp>
        <p:nvSpPr>
          <p:cNvPr id="19" name="Rectangle 18"/>
          <p:cNvSpPr/>
          <p:nvPr/>
        </p:nvSpPr>
        <p:spPr>
          <a:xfrm>
            <a:off x="4808327" y="3792918"/>
            <a:ext cx="219932" cy="369332"/>
          </a:xfrm>
          <a:prstGeom prst="rect">
            <a:avLst/>
          </a:prstGeom>
        </p:spPr>
        <p:txBody>
          <a:bodyPr wrap="none">
            <a:spAutoFit/>
          </a:bodyPr>
          <a:lstStyle/>
          <a:p>
            <a:r>
              <a:rPr lang="en-US" baseline="30000" dirty="0"/>
              <a:t> </a:t>
            </a:r>
            <a:endParaRPr lang="en-US" dirty="0"/>
          </a:p>
        </p:txBody>
      </p:sp>
      <p:sp>
        <p:nvSpPr>
          <p:cNvPr id="20" name="Rectangle 19"/>
          <p:cNvSpPr/>
          <p:nvPr/>
        </p:nvSpPr>
        <p:spPr>
          <a:xfrm>
            <a:off x="4808327" y="3792918"/>
            <a:ext cx="219932" cy="369332"/>
          </a:xfrm>
          <a:prstGeom prst="rect">
            <a:avLst/>
          </a:prstGeom>
        </p:spPr>
        <p:txBody>
          <a:bodyPr wrap="none">
            <a:spAutoFit/>
          </a:bodyPr>
          <a:lstStyle/>
          <a:p>
            <a:r>
              <a:rPr lang="en-US" baseline="30000" dirty="0"/>
              <a:t> </a:t>
            </a:r>
            <a:endParaRPr lang="en-US" dirty="0"/>
          </a:p>
        </p:txBody>
      </p:sp>
      <p:sp>
        <p:nvSpPr>
          <p:cNvPr id="21" name="Rectangle 20"/>
          <p:cNvSpPr/>
          <p:nvPr/>
        </p:nvSpPr>
        <p:spPr>
          <a:xfrm>
            <a:off x="4808327" y="3792918"/>
            <a:ext cx="219932" cy="369332"/>
          </a:xfrm>
          <a:prstGeom prst="rect">
            <a:avLst/>
          </a:prstGeom>
        </p:spPr>
        <p:txBody>
          <a:bodyPr wrap="none">
            <a:spAutoFit/>
          </a:bodyPr>
          <a:lstStyle/>
          <a:p>
            <a:r>
              <a:rPr lang="en-US" b="1" baseline="30000" dirty="0"/>
              <a:t> </a:t>
            </a:r>
            <a:endParaRPr lang="en-US" dirty="0"/>
          </a:p>
        </p:txBody>
      </p:sp>
      <p:sp>
        <p:nvSpPr>
          <p:cNvPr id="22" name="Rectangle 21"/>
          <p:cNvSpPr/>
          <p:nvPr/>
        </p:nvSpPr>
        <p:spPr>
          <a:xfrm>
            <a:off x="4808327" y="3792918"/>
            <a:ext cx="219932" cy="369332"/>
          </a:xfrm>
          <a:prstGeom prst="rect">
            <a:avLst/>
          </a:prstGeom>
        </p:spPr>
        <p:txBody>
          <a:bodyPr wrap="none">
            <a:spAutoFit/>
          </a:bodyPr>
          <a:lstStyle/>
          <a:p>
            <a:r>
              <a:rPr lang="en-US" b="1" baseline="30000" dirty="0"/>
              <a:t> </a:t>
            </a:r>
            <a:endParaRPr lang="en-US" dirty="0"/>
          </a:p>
        </p:txBody>
      </p:sp>
      <p:sp>
        <p:nvSpPr>
          <p:cNvPr id="23" name="Rectangle 22"/>
          <p:cNvSpPr/>
          <p:nvPr/>
        </p:nvSpPr>
        <p:spPr>
          <a:xfrm>
            <a:off x="4808327" y="3792918"/>
            <a:ext cx="219932" cy="369332"/>
          </a:xfrm>
          <a:prstGeom prst="rect">
            <a:avLst/>
          </a:prstGeom>
        </p:spPr>
        <p:txBody>
          <a:bodyPr wrap="none">
            <a:spAutoFit/>
          </a:bodyPr>
          <a:lstStyle/>
          <a:p>
            <a:r>
              <a:rPr lang="en-US" b="1" baseline="30000" dirty="0"/>
              <a:t> </a:t>
            </a:r>
            <a:endParaRPr lang="en-US" dirty="0"/>
          </a:p>
        </p:txBody>
      </p:sp>
      <p:sp>
        <p:nvSpPr>
          <p:cNvPr id="24" name="Rectangle 23"/>
          <p:cNvSpPr/>
          <p:nvPr/>
        </p:nvSpPr>
        <p:spPr>
          <a:xfrm>
            <a:off x="4808327" y="3792918"/>
            <a:ext cx="219932" cy="369332"/>
          </a:xfrm>
          <a:prstGeom prst="rect">
            <a:avLst/>
          </a:prstGeom>
        </p:spPr>
        <p:txBody>
          <a:bodyPr wrap="none">
            <a:spAutoFit/>
          </a:bodyPr>
          <a:lstStyle/>
          <a:p>
            <a:r>
              <a:rPr lang="en-US" b="1" baseline="30000" dirty="0"/>
              <a:t> </a:t>
            </a:r>
            <a:endParaRPr lang="en-US" dirty="0"/>
          </a:p>
        </p:txBody>
      </p:sp>
      <p:sp>
        <p:nvSpPr>
          <p:cNvPr id="25" name="Rectangle 24"/>
          <p:cNvSpPr/>
          <p:nvPr/>
        </p:nvSpPr>
        <p:spPr>
          <a:xfrm>
            <a:off x="4808327" y="3792918"/>
            <a:ext cx="219932" cy="369332"/>
          </a:xfrm>
          <a:prstGeom prst="rect">
            <a:avLst/>
          </a:prstGeom>
        </p:spPr>
        <p:txBody>
          <a:bodyPr wrap="none">
            <a:spAutoFit/>
          </a:bodyPr>
          <a:lstStyle/>
          <a:p>
            <a:r>
              <a:rPr lang="en-US" b="1" baseline="30000" dirty="0"/>
              <a:t> </a:t>
            </a:r>
            <a:endParaRPr lang="en-US" dirty="0"/>
          </a:p>
        </p:txBody>
      </p:sp>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857" y="2675981"/>
            <a:ext cx="4198727" cy="3373491"/>
          </a:xfrm>
          <a:prstGeom prst="rect">
            <a:avLst/>
          </a:prstGeom>
        </p:spPr>
      </p:pic>
      <p:sp>
        <p:nvSpPr>
          <p:cNvPr id="27" name="TextBox 26"/>
          <p:cNvSpPr txBox="1"/>
          <p:nvPr/>
        </p:nvSpPr>
        <p:spPr>
          <a:xfrm rot="16200000">
            <a:off x="-990237" y="3989993"/>
            <a:ext cx="2596032" cy="307777"/>
          </a:xfrm>
          <a:prstGeom prst="rect">
            <a:avLst/>
          </a:prstGeom>
          <a:noFill/>
        </p:spPr>
        <p:txBody>
          <a:bodyPr wrap="none" rtlCol="0">
            <a:spAutoFit/>
          </a:bodyPr>
          <a:lstStyle/>
          <a:p>
            <a:r>
              <a:rPr lang="en-US" sz="1400" b="1" dirty="0"/>
              <a:t>Fraction applied that washed off</a:t>
            </a:r>
          </a:p>
        </p:txBody>
      </p:sp>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7600" y="1202311"/>
            <a:ext cx="1086392" cy="825659"/>
          </a:xfrm>
          <a:prstGeom prst="rect">
            <a:avLst/>
          </a:prstGeom>
        </p:spPr>
      </p:pic>
    </p:spTree>
    <p:extLst>
      <p:ext uri="{BB962C8B-B14F-4D97-AF65-F5344CB8AC3E}">
        <p14:creationId xmlns:p14="http://schemas.microsoft.com/office/powerpoint/2010/main" val="656558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1246" y="582267"/>
            <a:ext cx="8192914" cy="1077218"/>
          </a:xfrm>
          <a:prstGeom prst="rect">
            <a:avLst/>
          </a:prstGeom>
          <a:noFill/>
        </p:spPr>
        <p:txBody>
          <a:bodyPr wrap="square" rtlCol="0">
            <a:spAutoFit/>
          </a:bodyPr>
          <a:lstStyle/>
          <a:p>
            <a:pPr algn="ctr"/>
            <a:r>
              <a:rPr lang="en-US" sz="3200" b="1" dirty="0"/>
              <a:t>These On-Pet and Indoor Flea/Tick Treatments Travel to Sewer Systems and San Francisco Bay</a:t>
            </a:r>
          </a:p>
        </p:txBody>
      </p:sp>
      <p:sp>
        <p:nvSpPr>
          <p:cNvPr id="2"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Diagram 17"/>
          <p:cNvGraphicFramePr/>
          <p:nvPr>
            <p:extLst>
              <p:ext uri="{D42A27DB-BD31-4B8C-83A1-F6EECF244321}">
                <p14:modId xmlns:p14="http://schemas.microsoft.com/office/powerpoint/2010/main" val="2078898847"/>
              </p:ext>
            </p:extLst>
          </p:nvPr>
        </p:nvGraphicFramePr>
        <p:xfrm>
          <a:off x="1404257" y="2146292"/>
          <a:ext cx="9486900" cy="3405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A2582C7-B471-4951-BA38-82CBECC80438}"/>
              </a:ext>
            </a:extLst>
          </p:cNvPr>
          <p:cNvSpPr>
            <a:spLocks noGrp="1"/>
          </p:cNvSpPr>
          <p:nvPr>
            <p:ph type="sldNum" sz="quarter" idx="12"/>
          </p:nvPr>
        </p:nvSpPr>
        <p:spPr/>
        <p:txBody>
          <a:bodyPr/>
          <a:lstStyle/>
          <a:p>
            <a:fld id="{067963A6-BB76-3A4A-B9DC-1556923BC871}" type="slidenum">
              <a:rPr lang="en-US" smtClean="0"/>
              <a:t>22</a:t>
            </a:fld>
            <a:endParaRPr lang="en-US"/>
          </a:p>
        </p:txBody>
      </p:sp>
    </p:spTree>
    <p:extLst>
      <p:ext uri="{BB962C8B-B14F-4D97-AF65-F5344CB8AC3E}">
        <p14:creationId xmlns:p14="http://schemas.microsoft.com/office/powerpoint/2010/main" val="3774711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468BE84-152E-45AF-8241-E79BA8AF313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002647" y="3844869"/>
            <a:ext cx="2595703" cy="1900948"/>
          </a:xfrm>
          <a:prstGeom prst="rect">
            <a:avLst/>
          </a:prstGeom>
          <a:ln>
            <a:noFill/>
          </a:ln>
          <a:extLst>
            <a:ext uri="{53640926-AAD7-44D8-BBD7-CCE9431645EC}">
              <a14:shadowObscured xmlns:a14="http://schemas.microsoft.com/office/drawing/2010/main"/>
            </a:ext>
          </a:extLst>
        </p:spPr>
      </p:pic>
      <p:sp>
        <p:nvSpPr>
          <p:cNvPr id="3" name="Title 2"/>
          <p:cNvSpPr>
            <a:spLocks noGrp="1"/>
          </p:cNvSpPr>
          <p:nvPr>
            <p:ph type="title"/>
          </p:nvPr>
        </p:nvSpPr>
        <p:spPr>
          <a:xfrm>
            <a:off x="816429" y="274638"/>
            <a:ext cx="10123714" cy="1366854"/>
          </a:xfrm>
        </p:spPr>
        <p:txBody>
          <a:bodyPr>
            <a:normAutofit fontScale="90000"/>
          </a:bodyPr>
          <a:lstStyle/>
          <a:p>
            <a:r>
              <a:rPr lang="en-US" b="1" dirty="0"/>
              <a:t>Pesticides of concern are those that exhibit aquatic toxicity and persist in the environment</a:t>
            </a:r>
          </a:p>
        </p:txBody>
      </p:sp>
      <p:sp>
        <p:nvSpPr>
          <p:cNvPr id="2" name="Content Placeholder 1"/>
          <p:cNvSpPr>
            <a:spLocks noGrp="1"/>
          </p:cNvSpPr>
          <p:nvPr>
            <p:ph idx="1"/>
          </p:nvPr>
        </p:nvSpPr>
        <p:spPr>
          <a:xfrm>
            <a:off x="1670310" y="1699080"/>
            <a:ext cx="5726321" cy="4041331"/>
          </a:xfrm>
        </p:spPr>
        <p:txBody>
          <a:bodyPr/>
          <a:lstStyle/>
          <a:p>
            <a:r>
              <a:rPr lang="en-US" dirty="0">
                <a:ea typeface="MS Mincho"/>
                <a:cs typeface="Times New Roman" panose="02020603050405020304" pitchFamily="18" charset="0"/>
              </a:rPr>
              <a:t>Fipronil</a:t>
            </a:r>
          </a:p>
          <a:p>
            <a:r>
              <a:rPr lang="en-US" dirty="0">
                <a:ea typeface="MS Mincho"/>
                <a:cs typeface="Times New Roman" panose="02020603050405020304" pitchFamily="18" charset="0"/>
              </a:rPr>
              <a:t>Imidacloprid</a:t>
            </a:r>
          </a:p>
          <a:p>
            <a:r>
              <a:rPr lang="en-US" dirty="0">
                <a:ea typeface="MS Mincho"/>
                <a:cs typeface="Times New Roman" panose="02020603050405020304" pitchFamily="18" charset="0"/>
              </a:rPr>
              <a:t>Bifenthrin</a:t>
            </a:r>
          </a:p>
          <a:p>
            <a:r>
              <a:rPr lang="en-US" dirty="0">
                <a:ea typeface="MS Mincho"/>
                <a:cs typeface="Times New Roman" panose="02020603050405020304" pitchFamily="18" charset="0"/>
              </a:rPr>
              <a:t>Deltamethrin</a:t>
            </a:r>
          </a:p>
          <a:p>
            <a:r>
              <a:rPr lang="en-US" dirty="0">
                <a:ea typeface="MS Mincho"/>
                <a:cs typeface="Times New Roman" panose="02020603050405020304" pitchFamily="18" charset="0"/>
              </a:rPr>
              <a:t>Indoxacarb</a:t>
            </a:r>
          </a:p>
          <a:p>
            <a:r>
              <a:rPr lang="en-US" dirty="0">
                <a:ea typeface="MS Mincho"/>
                <a:cs typeface="Times New Roman" panose="02020603050405020304" pitchFamily="18" charset="0"/>
              </a:rPr>
              <a:t>Permethrin</a:t>
            </a:r>
            <a:r>
              <a:rPr lang="en-US" sz="2800" dirty="0">
                <a:ea typeface="MS Mincho"/>
                <a:cs typeface="Times New Roman" panose="02020603050405020304" pitchFamily="18" charset="0"/>
              </a:rPr>
              <a:t> </a:t>
            </a:r>
          </a:p>
          <a:p>
            <a:endParaRPr lang="en-US" dirty="0"/>
          </a:p>
        </p:txBody>
      </p:sp>
      <p:sp>
        <p:nvSpPr>
          <p:cNvPr id="8" name="Slide Number Placeholder 7">
            <a:extLst>
              <a:ext uri="{FF2B5EF4-FFF2-40B4-BE49-F238E27FC236}">
                <a16:creationId xmlns:a16="http://schemas.microsoft.com/office/drawing/2014/main" id="{5A7ACCF6-98EF-4449-A57E-9C15967CADD3}"/>
              </a:ext>
            </a:extLst>
          </p:cNvPr>
          <p:cNvSpPr>
            <a:spLocks noGrp="1"/>
          </p:cNvSpPr>
          <p:nvPr>
            <p:ph type="sldNum" sz="quarter" idx="12"/>
          </p:nvPr>
        </p:nvSpPr>
        <p:spPr/>
        <p:txBody>
          <a:bodyPr/>
          <a:lstStyle/>
          <a:p>
            <a:fld id="{067963A6-BB76-3A4A-B9DC-1556923BC871}" type="slidenum">
              <a:rPr lang="en-US" smtClean="0"/>
              <a:t>23</a:t>
            </a:fld>
            <a:endParaRPr lang="en-US"/>
          </a:p>
        </p:txBody>
      </p:sp>
      <p:pic>
        <p:nvPicPr>
          <p:cNvPr id="13" name="Picture 12">
            <a:extLst>
              <a:ext uri="{FF2B5EF4-FFF2-40B4-BE49-F238E27FC236}">
                <a16:creationId xmlns:a16="http://schemas.microsoft.com/office/drawing/2014/main" id="{A927C452-8F7A-4D22-A6EE-4E118C43C393}"/>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10262036" y="3547640"/>
            <a:ext cx="1687795" cy="2246383"/>
          </a:xfrm>
          <a:prstGeom prst="rect">
            <a:avLst/>
          </a:prstGeom>
          <a:noFill/>
          <a:ln>
            <a:noFill/>
          </a:ln>
        </p:spPr>
      </p:pic>
      <p:pic>
        <p:nvPicPr>
          <p:cNvPr id="16" name="Picture 15">
            <a:extLst>
              <a:ext uri="{FF2B5EF4-FFF2-40B4-BE49-F238E27FC236}">
                <a16:creationId xmlns:a16="http://schemas.microsoft.com/office/drawing/2014/main" id="{DF781B65-5B5A-43E7-A034-E51F3CD08FBE}"/>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8737600" y="1573409"/>
            <a:ext cx="1985399" cy="2622465"/>
          </a:xfrm>
          <a:prstGeom prst="rect">
            <a:avLst/>
          </a:prstGeom>
          <a:noFill/>
          <a:ln>
            <a:noFill/>
          </a:ln>
        </p:spPr>
      </p:pic>
      <p:pic>
        <p:nvPicPr>
          <p:cNvPr id="19" name="Picture 18">
            <a:extLst>
              <a:ext uri="{FF2B5EF4-FFF2-40B4-BE49-F238E27FC236}">
                <a16:creationId xmlns:a16="http://schemas.microsoft.com/office/drawing/2014/main" id="{9551AA88-FD6B-4A6E-8137-2AAFFD0A10EF}"/>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6017394" y="1573409"/>
            <a:ext cx="1985399" cy="26003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32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7284"/>
          <a:stretch/>
        </p:blipFill>
        <p:spPr>
          <a:xfrm>
            <a:off x="6332709" y="65434"/>
            <a:ext cx="5443538" cy="6792566"/>
          </a:xfrm>
          <a:prstGeom prst="rect">
            <a:avLst/>
          </a:prstGeom>
        </p:spPr>
      </p:pic>
      <p:sp>
        <p:nvSpPr>
          <p:cNvPr id="6" name="Content Placeholder 2"/>
          <p:cNvSpPr>
            <a:spLocks noGrp="1"/>
          </p:cNvSpPr>
          <p:nvPr>
            <p:ph idx="1"/>
          </p:nvPr>
        </p:nvSpPr>
        <p:spPr>
          <a:xfrm>
            <a:off x="833725" y="706428"/>
            <a:ext cx="4732885" cy="4492058"/>
          </a:xfrm>
          <a:solidFill>
            <a:schemeClr val="bg1"/>
          </a:solidFill>
        </p:spPr>
        <p:txBody>
          <a:bodyPr>
            <a:noAutofit/>
          </a:bodyPr>
          <a:lstStyle/>
          <a:p>
            <a:pPr marL="0" indent="0">
              <a:buNone/>
            </a:pPr>
            <a:r>
              <a:rPr lang="en-US" dirty="0">
                <a:solidFill>
                  <a:schemeClr val="tx1">
                    <a:lumMod val="95000"/>
                    <a:lumOff val="5000"/>
                  </a:schemeClr>
                </a:solidFill>
                <a:cs typeface="Helvetica"/>
              </a:rPr>
              <a:t>We have evidence that on-pet pesticides pass through wastewater treatment at </a:t>
            </a:r>
            <a:r>
              <a:rPr lang="en-US" b="1" dirty="0">
                <a:solidFill>
                  <a:schemeClr val="tx1">
                    <a:lumMod val="95000"/>
                    <a:lumOff val="5000"/>
                  </a:schemeClr>
                </a:solidFill>
                <a:cs typeface="Helvetica"/>
              </a:rPr>
              <a:t>concentrations above toxicity thresholds </a:t>
            </a:r>
            <a:r>
              <a:rPr lang="en-US" dirty="0">
                <a:solidFill>
                  <a:schemeClr val="tx1">
                    <a:lumMod val="95000"/>
                    <a:lumOff val="5000"/>
                  </a:schemeClr>
                </a:solidFill>
                <a:cs typeface="Helvetica"/>
              </a:rPr>
              <a:t>for sensitive organisms</a:t>
            </a:r>
            <a:endParaRPr lang="en-US" dirty="0">
              <a:solidFill>
                <a:srgbClr val="376092"/>
              </a:solidFill>
              <a:cs typeface="Helvetica"/>
            </a:endParaRPr>
          </a:p>
          <a:p>
            <a:pPr marL="0" indent="0">
              <a:buNone/>
            </a:pPr>
            <a:endParaRPr lang="en-US" dirty="0"/>
          </a:p>
        </p:txBody>
      </p:sp>
      <p:sp>
        <p:nvSpPr>
          <p:cNvPr id="2" name="Rectangle 1"/>
          <p:cNvSpPr/>
          <p:nvPr/>
        </p:nvSpPr>
        <p:spPr>
          <a:xfrm rot="16200000">
            <a:off x="8879206" y="2814940"/>
            <a:ext cx="5738601" cy="738664"/>
          </a:xfrm>
          <a:prstGeom prst="rect">
            <a:avLst/>
          </a:prstGeom>
        </p:spPr>
        <p:txBody>
          <a:bodyPr wrap="square">
            <a:spAutoFit/>
          </a:bodyPr>
          <a:lstStyle/>
          <a:p>
            <a:pPr>
              <a:buSzPts val="1200"/>
            </a:pP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Sadaria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A.M. et al. 2017. Passage of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Fiproles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Imidacloprid from Urban Pest Control Uses Through Wastewater Treatment Plants in Northern California. </a:t>
            </a:r>
            <a:r>
              <a:rPr lang="en-US" sz="1400" i="1" dirty="0">
                <a:latin typeface="Times New Roman" panose="02020603050405020304" pitchFamily="18" charset="0"/>
                <a:ea typeface="Times New Roman" panose="02020603050405020304" pitchFamily="18" charset="0"/>
                <a:cs typeface="Times New Roman" panose="02020603050405020304" pitchFamily="18" charset="0"/>
              </a:rPr>
              <a:t>Environmental Toxicology and Chemistry</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36 (6), 1473-1482.</a:t>
            </a:r>
          </a:p>
        </p:txBody>
      </p:sp>
      <p:sp>
        <p:nvSpPr>
          <p:cNvPr id="3" name="Slide Number Placeholder 2">
            <a:extLst>
              <a:ext uri="{FF2B5EF4-FFF2-40B4-BE49-F238E27FC236}">
                <a16:creationId xmlns:a16="http://schemas.microsoft.com/office/drawing/2014/main" id="{678F60EF-F7DC-4F42-BC79-BD460B2D897E}"/>
              </a:ext>
            </a:extLst>
          </p:cNvPr>
          <p:cNvSpPr>
            <a:spLocks noGrp="1"/>
          </p:cNvSpPr>
          <p:nvPr>
            <p:ph type="sldNum" sz="quarter" idx="12"/>
          </p:nvPr>
        </p:nvSpPr>
        <p:spPr/>
        <p:txBody>
          <a:bodyPr/>
          <a:lstStyle/>
          <a:p>
            <a:fld id="{067963A6-BB76-3A4A-B9DC-1556923BC871}" type="slidenum">
              <a:rPr lang="en-US" smtClean="0"/>
              <a:t>24</a:t>
            </a:fld>
            <a:endParaRPr lang="en-US"/>
          </a:p>
        </p:txBody>
      </p:sp>
      <p:sp>
        <p:nvSpPr>
          <p:cNvPr id="5" name="TextBox 4"/>
          <p:cNvSpPr txBox="1"/>
          <p:nvPr/>
        </p:nvSpPr>
        <p:spPr>
          <a:xfrm>
            <a:off x="962063" y="4830752"/>
            <a:ext cx="5567074" cy="1015663"/>
          </a:xfrm>
          <a:prstGeom prst="rect">
            <a:avLst/>
          </a:prstGeom>
          <a:noFill/>
        </p:spPr>
        <p:txBody>
          <a:bodyPr wrap="square" rtlCol="0">
            <a:spAutoFit/>
          </a:bodyPr>
          <a:lstStyle/>
          <a:p>
            <a:r>
              <a:rPr lang="en-US" sz="2000" dirty="0"/>
              <a:t>Aquatic toxicity thresholds:</a:t>
            </a:r>
          </a:p>
          <a:p>
            <a:r>
              <a:rPr lang="en-US" sz="2000" dirty="0">
                <a:solidFill>
                  <a:srgbClr val="D4611A"/>
                </a:solidFill>
              </a:rPr>
              <a:t> 11 ng/L for fipronil</a:t>
            </a:r>
          </a:p>
          <a:p>
            <a:r>
              <a:rPr lang="en-US" sz="2000" dirty="0">
                <a:solidFill>
                  <a:srgbClr val="92D050"/>
                </a:solidFill>
              </a:rPr>
              <a:t>10 ng/L for imidacloprid</a:t>
            </a:r>
          </a:p>
        </p:txBody>
      </p:sp>
    </p:spTree>
    <p:extLst>
      <p:ext uri="{BB962C8B-B14F-4D97-AF65-F5344CB8AC3E}">
        <p14:creationId xmlns:p14="http://schemas.microsoft.com/office/powerpoint/2010/main" val="220846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632" y="462555"/>
            <a:ext cx="5967368" cy="1986491"/>
          </a:xfrm>
        </p:spPr>
        <p:txBody>
          <a:bodyPr>
            <a:noAutofit/>
          </a:bodyPr>
          <a:lstStyle/>
          <a:p>
            <a:pPr algn="l"/>
            <a:r>
              <a:rPr lang="en-US" sz="3200" dirty="0"/>
              <a:t>California’s Department of Pesticide Regulation is studying the human health risks associated with </a:t>
            </a:r>
            <a:r>
              <a:rPr lang="en-US" sz="3200" b="1" dirty="0"/>
              <a:t>fipronil</a:t>
            </a:r>
            <a:r>
              <a:rPr lang="en-US" sz="3200" dirty="0"/>
              <a:t> exposure</a:t>
            </a:r>
          </a:p>
        </p:txBody>
      </p:sp>
      <p:sp>
        <p:nvSpPr>
          <p:cNvPr id="3" name="Content Placeholder 2"/>
          <p:cNvSpPr>
            <a:spLocks noGrp="1"/>
          </p:cNvSpPr>
          <p:nvPr>
            <p:ph idx="1"/>
          </p:nvPr>
        </p:nvSpPr>
        <p:spPr>
          <a:xfrm>
            <a:off x="401773" y="2684379"/>
            <a:ext cx="11669486" cy="3915527"/>
          </a:xfrm>
        </p:spPr>
        <p:txBody>
          <a:bodyPr>
            <a:normAutofit fontScale="70000" lnSpcReduction="20000"/>
          </a:bodyPr>
          <a:lstStyle/>
          <a:p>
            <a:pPr marL="0" indent="0">
              <a:buNone/>
            </a:pPr>
            <a:endParaRPr lang="en-US" dirty="0"/>
          </a:p>
          <a:p>
            <a:pPr marL="0" indent="0">
              <a:buNone/>
            </a:pPr>
            <a:r>
              <a:rPr lang="en-US" i="1" dirty="0"/>
              <a:t>“Scenarios that pose a </a:t>
            </a:r>
            <a:r>
              <a:rPr lang="en-US" b="1" i="1" dirty="0"/>
              <a:t>potential risk </a:t>
            </a:r>
            <a:r>
              <a:rPr lang="en-US" i="1" dirty="0"/>
              <a:t>to home users include:</a:t>
            </a:r>
            <a:endParaRPr lang="en-US" dirty="0"/>
          </a:p>
          <a:p>
            <a:pPr lvl="1"/>
            <a:r>
              <a:rPr lang="en-US" i="1" dirty="0"/>
              <a:t>Acute </a:t>
            </a:r>
            <a:r>
              <a:rPr lang="en-US" b="1" i="1" dirty="0"/>
              <a:t>dermal exposure for users who apply pet spray </a:t>
            </a:r>
            <a:r>
              <a:rPr lang="en-US" i="1" dirty="0"/>
              <a:t>at home</a:t>
            </a:r>
            <a:endParaRPr lang="en-US" dirty="0"/>
          </a:p>
          <a:p>
            <a:pPr marL="0" indent="0">
              <a:buNone/>
            </a:pPr>
            <a:br>
              <a:rPr lang="en-US" dirty="0"/>
            </a:br>
            <a:r>
              <a:rPr lang="en-US" i="1" dirty="0"/>
              <a:t>Post-application </a:t>
            </a:r>
            <a:r>
              <a:rPr lang="en-US" b="1" i="1" dirty="0"/>
              <a:t>residential exposures for adults </a:t>
            </a:r>
            <a:r>
              <a:rPr lang="en-US" i="1" dirty="0"/>
              <a:t>considered to pose a </a:t>
            </a:r>
            <a:r>
              <a:rPr lang="en-US" b="1" i="1" dirty="0"/>
              <a:t>potential health risk</a:t>
            </a:r>
            <a:r>
              <a:rPr lang="en-US" b="1" dirty="0"/>
              <a:t> </a:t>
            </a:r>
            <a:r>
              <a:rPr lang="en-US" i="1" dirty="0"/>
              <a:t>include:</a:t>
            </a:r>
            <a:endParaRPr lang="en-US" dirty="0"/>
          </a:p>
          <a:p>
            <a:pPr lvl="1"/>
            <a:r>
              <a:rPr lang="en-US" i="1" dirty="0"/>
              <a:t>Seasonal </a:t>
            </a:r>
            <a:r>
              <a:rPr lang="en-US" b="1" i="1" dirty="0"/>
              <a:t>exposure to pet spray and pet spot-on products</a:t>
            </a:r>
            <a:endParaRPr lang="en-US" b="1" dirty="0"/>
          </a:p>
          <a:p>
            <a:pPr marL="0" indent="0">
              <a:buNone/>
            </a:pPr>
            <a:br>
              <a:rPr lang="en-US" dirty="0"/>
            </a:br>
            <a:r>
              <a:rPr lang="en-US" i="1" dirty="0"/>
              <a:t>Post-application residential exposure for </a:t>
            </a:r>
            <a:r>
              <a:rPr lang="en-US" b="1" i="1" dirty="0"/>
              <a:t>children</a:t>
            </a:r>
            <a:r>
              <a:rPr lang="en-US" i="1" dirty="0"/>
              <a:t> considered to pose a potential health risk</a:t>
            </a:r>
            <a:r>
              <a:rPr lang="en-US" dirty="0"/>
              <a:t> </a:t>
            </a:r>
            <a:r>
              <a:rPr lang="en-US" i="1" dirty="0"/>
              <a:t>include:</a:t>
            </a:r>
            <a:endParaRPr lang="en-US" dirty="0"/>
          </a:p>
          <a:p>
            <a:pPr marL="400050" lvl="1" indent="0">
              <a:buNone/>
            </a:pPr>
            <a:r>
              <a:rPr lang="en-US" i="1" dirty="0"/>
              <a:t>• Short-term oral exposure to turf granules</a:t>
            </a:r>
            <a:endParaRPr lang="en-US" dirty="0"/>
          </a:p>
          <a:p>
            <a:pPr marL="400050" lvl="1" indent="0">
              <a:buNone/>
            </a:pPr>
            <a:r>
              <a:rPr lang="en-US" i="1" dirty="0"/>
              <a:t>• Seasonal </a:t>
            </a:r>
            <a:r>
              <a:rPr lang="en-US" b="1" i="1" dirty="0"/>
              <a:t>oral</a:t>
            </a:r>
            <a:r>
              <a:rPr lang="en-US" i="1" dirty="0"/>
              <a:t> </a:t>
            </a:r>
            <a:r>
              <a:rPr lang="en-US" b="1" i="1" dirty="0"/>
              <a:t>exposure to pet products</a:t>
            </a:r>
            <a:endParaRPr lang="en-US" b="1" dirty="0"/>
          </a:p>
          <a:p>
            <a:pPr marL="400050" lvl="1" indent="0">
              <a:buNone/>
            </a:pPr>
            <a:r>
              <a:rPr lang="en-US" i="1" dirty="0"/>
              <a:t>• Seasonal </a:t>
            </a:r>
            <a:r>
              <a:rPr lang="en-US" b="1" i="1" dirty="0"/>
              <a:t>dermal exposure to pet products</a:t>
            </a:r>
            <a:r>
              <a:rPr lang="en-US" i="1" dirty="0"/>
              <a:t>”</a:t>
            </a:r>
          </a:p>
          <a:p>
            <a:pPr marL="0" indent="0">
              <a:buNone/>
            </a:pPr>
            <a:endParaRPr lang="en-US" dirty="0"/>
          </a:p>
        </p:txBody>
      </p:sp>
      <p:sp>
        <p:nvSpPr>
          <p:cNvPr id="4" name="Slide Number Placeholder 3"/>
          <p:cNvSpPr>
            <a:spLocks noGrp="1"/>
          </p:cNvSpPr>
          <p:nvPr>
            <p:ph type="sldNum" sz="quarter" idx="12"/>
          </p:nvPr>
        </p:nvSpPr>
        <p:spPr/>
        <p:txBody>
          <a:bodyPr/>
          <a:lstStyle/>
          <a:p>
            <a:fld id="{067963A6-BB76-3A4A-B9DC-1556923BC871}" type="slidenum">
              <a:rPr lang="en-US" smtClean="0"/>
              <a:t>25</a:t>
            </a:fld>
            <a:endParaRPr lang="en-US"/>
          </a:p>
        </p:txBody>
      </p:sp>
      <p:pic>
        <p:nvPicPr>
          <p:cNvPr id="1026" name="Picture 2" descr="https://lh3.googleusercontent.com/3OwaoWy2odVuqOoaNYFd1gR3scZ5orZfAWFPe4n0SzBB26kbEQnENofYBRykkZQL9R-1SL8ei0SiOBxBvphKDfcodlDpyzKmYgFqVNrfSKW29xqOvIUCh2vUUQ_fJBdFjOsz03f831jjpGzX0UgIEEEZdFcKz6s6069prYMrbXZAiyykONjU5mP5mw"/>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42747" y="134037"/>
            <a:ext cx="4820653" cy="2793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9632" y="6246525"/>
            <a:ext cx="10653668" cy="584775"/>
          </a:xfrm>
          <a:prstGeom prst="rect">
            <a:avLst/>
          </a:prstGeom>
          <a:noFill/>
        </p:spPr>
        <p:txBody>
          <a:bodyPr wrap="square" rtlCol="0">
            <a:spAutoFit/>
          </a:bodyPr>
          <a:lstStyle/>
          <a:p>
            <a:r>
              <a:rPr lang="en-US" sz="1600" b="1" dirty="0"/>
              <a:t>Fipronil Risk Characterization Document, Draft, </a:t>
            </a:r>
            <a:r>
              <a:rPr lang="en-US" sz="1600" dirty="0"/>
              <a:t>Human Health Assessment Branch, Department of Pesticide Regulation, California Environmental Protection Agency. January 2021.</a:t>
            </a:r>
          </a:p>
        </p:txBody>
      </p:sp>
    </p:spTree>
    <p:extLst>
      <p:ext uri="{BB962C8B-B14F-4D97-AF65-F5344CB8AC3E}">
        <p14:creationId xmlns:p14="http://schemas.microsoft.com/office/powerpoint/2010/main" val="58619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Concerns with Pesticides for Flea and Tick Control</a:t>
            </a:r>
          </a:p>
        </p:txBody>
      </p:sp>
      <p:sp>
        <p:nvSpPr>
          <p:cNvPr id="3" name="Content Placeholder 2"/>
          <p:cNvSpPr>
            <a:spLocks noGrp="1"/>
          </p:cNvSpPr>
          <p:nvPr>
            <p:ph idx="1"/>
          </p:nvPr>
        </p:nvSpPr>
        <p:spPr/>
        <p:txBody>
          <a:bodyPr>
            <a:normAutofit/>
          </a:bodyPr>
          <a:lstStyle/>
          <a:p>
            <a:r>
              <a:rPr lang="en-US" sz="3600" dirty="0"/>
              <a:t>Pesticides from common flea and tick control products are reaching the sewer systems. </a:t>
            </a:r>
          </a:p>
          <a:p>
            <a:r>
              <a:rPr lang="en-US" sz="3600" dirty="0"/>
              <a:t>Pesticides subsequently discharged into San Francisco Bay can exceed toxicity thresholds for aquatic life.</a:t>
            </a:r>
          </a:p>
          <a:p>
            <a:r>
              <a:rPr lang="en-US" sz="3600" dirty="0"/>
              <a:t>CA’s </a:t>
            </a:r>
            <a:r>
              <a:rPr lang="en-US" sz="3600" dirty="0" err="1"/>
              <a:t>Dept</a:t>
            </a:r>
            <a:r>
              <a:rPr lang="en-US" sz="3600" dirty="0"/>
              <a:t> of Pesticide Regulation has identified potential human health risks associated with fipronil, a common topical.</a:t>
            </a:r>
          </a:p>
          <a:p>
            <a:endParaRPr lang="en-US" sz="3600" dirty="0"/>
          </a:p>
        </p:txBody>
      </p:sp>
      <p:sp>
        <p:nvSpPr>
          <p:cNvPr id="6" name="Slide Number Placeholder 5">
            <a:extLst>
              <a:ext uri="{FF2B5EF4-FFF2-40B4-BE49-F238E27FC236}">
                <a16:creationId xmlns:a16="http://schemas.microsoft.com/office/drawing/2014/main" id="{EA14DF08-2F53-47F5-8381-CDDAB38E8D91}"/>
              </a:ext>
            </a:extLst>
          </p:cNvPr>
          <p:cNvSpPr>
            <a:spLocks noGrp="1"/>
          </p:cNvSpPr>
          <p:nvPr>
            <p:ph type="sldNum" sz="quarter" idx="12"/>
          </p:nvPr>
        </p:nvSpPr>
        <p:spPr/>
        <p:txBody>
          <a:bodyPr/>
          <a:lstStyle/>
          <a:p>
            <a:fld id="{067963A6-BB76-3A4A-B9DC-1556923BC871}" type="slidenum">
              <a:rPr lang="en-US" smtClean="0"/>
              <a:t>26</a:t>
            </a:fld>
            <a:endParaRPr lang="en-US"/>
          </a:p>
        </p:txBody>
      </p:sp>
    </p:spTree>
    <p:extLst>
      <p:ext uri="{BB962C8B-B14F-4D97-AF65-F5344CB8AC3E}">
        <p14:creationId xmlns:p14="http://schemas.microsoft.com/office/powerpoint/2010/main" val="4348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alternatives?</a:t>
            </a:r>
          </a:p>
        </p:txBody>
      </p:sp>
      <p:sp>
        <p:nvSpPr>
          <p:cNvPr id="4" name="Slide Number Placeholder 3"/>
          <p:cNvSpPr>
            <a:spLocks noGrp="1"/>
          </p:cNvSpPr>
          <p:nvPr>
            <p:ph type="sldNum" sz="quarter" idx="12"/>
          </p:nvPr>
        </p:nvSpPr>
        <p:spPr/>
        <p:txBody>
          <a:bodyPr/>
          <a:lstStyle/>
          <a:p>
            <a:fld id="{067963A6-BB76-3A4A-B9DC-1556923BC871}" type="slidenum">
              <a:rPr lang="en-US" smtClean="0"/>
              <a:t>27</a:t>
            </a:fld>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34864" y="2132552"/>
            <a:ext cx="3122271" cy="2841915"/>
          </a:xfrm>
          <a:prstGeom prst="rect">
            <a:avLst/>
          </a:prstGeom>
        </p:spPr>
      </p:pic>
    </p:spTree>
    <p:extLst>
      <p:ext uri="{BB962C8B-B14F-4D97-AF65-F5344CB8AC3E}">
        <p14:creationId xmlns:p14="http://schemas.microsoft.com/office/powerpoint/2010/main" val="1676434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amazonaws.com/static.organiclead.com/Site-76cf4e7f-a88e-4bc7-a12e-00098ea0f150/445173_ori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5117" y="2156301"/>
            <a:ext cx="6896693" cy="33007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a:t>Let’s look at the flea cycle another way</a:t>
            </a:r>
          </a:p>
        </p:txBody>
      </p:sp>
      <p:sp>
        <p:nvSpPr>
          <p:cNvPr id="5" name="Rectangle 4"/>
          <p:cNvSpPr/>
          <p:nvPr/>
        </p:nvSpPr>
        <p:spPr>
          <a:xfrm>
            <a:off x="6578676" y="6482389"/>
            <a:ext cx="4089325" cy="369332"/>
          </a:xfrm>
          <a:prstGeom prst="rect">
            <a:avLst/>
          </a:prstGeom>
        </p:spPr>
        <p:txBody>
          <a:bodyPr wrap="none">
            <a:spAutoFit/>
          </a:bodyPr>
          <a:lstStyle/>
          <a:p>
            <a:r>
              <a:rPr lang="en-US" dirty="0"/>
              <a:t>http://www.allcreaturesvet.biz/fleas.html</a:t>
            </a:r>
          </a:p>
        </p:txBody>
      </p:sp>
      <p:sp>
        <p:nvSpPr>
          <p:cNvPr id="3" name="Rectangle 2"/>
          <p:cNvSpPr/>
          <p:nvPr/>
        </p:nvSpPr>
        <p:spPr>
          <a:xfrm>
            <a:off x="2006675" y="5743726"/>
            <a:ext cx="4572000" cy="1015663"/>
          </a:xfrm>
          <a:prstGeom prst="rect">
            <a:avLst/>
          </a:prstGeom>
        </p:spPr>
        <p:txBody>
          <a:bodyPr>
            <a:spAutoFit/>
          </a:bodyPr>
          <a:lstStyle/>
          <a:p>
            <a:r>
              <a:rPr lang="en-US" sz="2000" b="1" i="1" dirty="0">
                <a:solidFill>
                  <a:srgbClr val="C00000"/>
                </a:solidFill>
              </a:rPr>
              <a:t>The majority of the flea cycle is the “environmental reservoir” within and throughout your home.</a:t>
            </a:r>
          </a:p>
        </p:txBody>
      </p:sp>
      <p:cxnSp>
        <p:nvCxnSpPr>
          <p:cNvPr id="7" name="Straight Arrow Connector 6"/>
          <p:cNvCxnSpPr/>
          <p:nvPr/>
        </p:nvCxnSpPr>
        <p:spPr>
          <a:xfrm flipV="1">
            <a:off x="3508905" y="4848424"/>
            <a:ext cx="1133853" cy="800122"/>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57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52" y="276224"/>
            <a:ext cx="7717736" cy="1143000"/>
          </a:xfrm>
        </p:spPr>
        <p:txBody>
          <a:bodyPr>
            <a:noAutofit/>
          </a:bodyPr>
          <a:lstStyle/>
          <a:p>
            <a:r>
              <a:rPr lang="en-US" sz="4000" b="1" dirty="0"/>
              <a:t>The American Veterinary Medical Association presents one solution</a:t>
            </a:r>
          </a:p>
        </p:txBody>
      </p:sp>
      <p:sp>
        <p:nvSpPr>
          <p:cNvPr id="3" name="Content Placeholder 2"/>
          <p:cNvSpPr>
            <a:spLocks noGrp="1"/>
          </p:cNvSpPr>
          <p:nvPr>
            <p:ph idx="1"/>
          </p:nvPr>
        </p:nvSpPr>
        <p:spPr>
          <a:xfrm>
            <a:off x="930728" y="1830388"/>
            <a:ext cx="6990185" cy="4525963"/>
          </a:xfrm>
        </p:spPr>
        <p:txBody>
          <a:bodyPr>
            <a:normAutofit fontScale="85000" lnSpcReduction="10000"/>
          </a:bodyPr>
          <a:lstStyle/>
          <a:p>
            <a:pPr marL="0" indent="0">
              <a:buNone/>
            </a:pPr>
            <a:r>
              <a:rPr lang="en-US" i="1" dirty="0"/>
              <a:t>“Because much of the flea’s life cycle is spent off of your pet, </a:t>
            </a:r>
            <a:r>
              <a:rPr lang="en-US" b="1" i="1" dirty="0"/>
              <a:t>treating only your pet will not eliminate the problem</a:t>
            </a:r>
            <a:r>
              <a:rPr lang="en-US" i="1" dirty="0"/>
              <a:t>. ….</a:t>
            </a:r>
          </a:p>
          <a:p>
            <a:pPr marL="0" indent="0">
              <a:buNone/>
            </a:pPr>
            <a:r>
              <a:rPr lang="en-US" i="1" dirty="0"/>
              <a:t>Therefore, in addition to treating your pet, </a:t>
            </a:r>
            <a:r>
              <a:rPr lang="en-US" b="1" i="1" dirty="0"/>
              <a:t>reduce the flea population in your house by thoroughly cleaning your pet’s sleeping quarters and vacuuming floors and furniture that your pet comes in contact with frequently. Careful and regular vacuuming/ cleaning of the pet’s living area helps to remove and kill flea eggs, larvae, and pupae</a:t>
            </a:r>
            <a:r>
              <a:rPr lang="en-US" i="1" dirty="0"/>
              <a:t>.”</a:t>
            </a:r>
          </a:p>
        </p:txBody>
      </p:sp>
      <p:sp>
        <p:nvSpPr>
          <p:cNvPr id="4" name="Rectangle 3"/>
          <p:cNvSpPr/>
          <p:nvPr/>
        </p:nvSpPr>
        <p:spPr>
          <a:xfrm>
            <a:off x="1021314" y="6155660"/>
            <a:ext cx="6809014" cy="646331"/>
          </a:xfrm>
          <a:prstGeom prst="rect">
            <a:avLst/>
          </a:prstGeom>
        </p:spPr>
        <p:txBody>
          <a:bodyPr wrap="square">
            <a:spAutoFit/>
          </a:bodyPr>
          <a:lstStyle/>
          <a:p>
            <a:r>
              <a:rPr lang="en-US" dirty="0"/>
              <a:t>American Veterinary Medical Association, "External Parasites" brochure from AVMA web site, January 2016.</a:t>
            </a:r>
          </a:p>
        </p:txBody>
      </p:sp>
      <p:sp>
        <p:nvSpPr>
          <p:cNvPr id="6" name="Slide Number Placeholder 5">
            <a:extLst>
              <a:ext uri="{FF2B5EF4-FFF2-40B4-BE49-F238E27FC236}">
                <a16:creationId xmlns:a16="http://schemas.microsoft.com/office/drawing/2014/main" id="{ACE663A9-3EBD-469E-A390-2372A91D6D37}"/>
              </a:ext>
            </a:extLst>
          </p:cNvPr>
          <p:cNvSpPr>
            <a:spLocks noGrp="1"/>
          </p:cNvSpPr>
          <p:nvPr>
            <p:ph type="sldNum" sz="quarter" idx="12"/>
          </p:nvPr>
        </p:nvSpPr>
        <p:spPr/>
        <p:txBody>
          <a:bodyPr/>
          <a:lstStyle/>
          <a:p>
            <a:fld id="{067963A6-BB76-3A4A-B9DC-1556923BC871}" type="slidenum">
              <a:rPr lang="en-US" smtClean="0"/>
              <a:t>29</a:t>
            </a:fld>
            <a:endParaRPr lang="en-US"/>
          </a:p>
        </p:txBody>
      </p:sp>
      <p:pic>
        <p:nvPicPr>
          <p:cNvPr id="8" name="Picture 7">
            <a:extLst>
              <a:ext uri="{FF2B5EF4-FFF2-40B4-BE49-F238E27FC236}">
                <a16:creationId xmlns:a16="http://schemas.microsoft.com/office/drawing/2014/main" id="{158B5A66-923D-4ECC-B1EF-F49E555D4A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28186" y="27602"/>
            <a:ext cx="2969661" cy="6755336"/>
          </a:xfrm>
          <a:prstGeom prst="rect">
            <a:avLst/>
          </a:prstGeom>
        </p:spPr>
      </p:pic>
    </p:spTree>
    <p:extLst>
      <p:ext uri="{BB962C8B-B14F-4D97-AF65-F5344CB8AC3E}">
        <p14:creationId xmlns:p14="http://schemas.microsoft.com/office/powerpoint/2010/main" val="26159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Organizations involved in this project</a:t>
            </a:r>
          </a:p>
        </p:txBody>
      </p:sp>
      <p:sp>
        <p:nvSpPr>
          <p:cNvPr id="4" name="Content Placeholder 3"/>
          <p:cNvSpPr>
            <a:spLocks noGrp="1"/>
          </p:cNvSpPr>
          <p:nvPr>
            <p:ph idx="1"/>
          </p:nvPr>
        </p:nvSpPr>
        <p:spPr>
          <a:xfrm>
            <a:off x="487135" y="1436935"/>
            <a:ext cx="7791451" cy="4525963"/>
          </a:xfrm>
        </p:spPr>
        <p:txBody>
          <a:bodyPr>
            <a:normAutofit/>
          </a:bodyPr>
          <a:lstStyle/>
          <a:p>
            <a:r>
              <a:rPr lang="en-US" dirty="0"/>
              <a:t>Bay Area Clean Water Agencies </a:t>
            </a:r>
            <a:r>
              <a:rPr lang="en-US" dirty="0">
                <a:solidFill>
                  <a:prstClr val="black"/>
                </a:solidFill>
              </a:rPr>
              <a:t>(BACWA)</a:t>
            </a:r>
            <a:endParaRPr lang="en-US" dirty="0"/>
          </a:p>
          <a:p>
            <a:r>
              <a:rPr lang="en-US" dirty="0"/>
              <a:t>City of Palo Alto</a:t>
            </a:r>
          </a:p>
          <a:p>
            <a:r>
              <a:rPr lang="en-US" dirty="0"/>
              <a:t>City of San Jose</a:t>
            </a:r>
          </a:p>
          <a:p>
            <a:r>
              <a:rPr lang="en-US" dirty="0"/>
              <a:t>San Francisco Estuary Institute</a:t>
            </a:r>
          </a:p>
          <a:p>
            <a:r>
              <a:rPr lang="en-US" dirty="0"/>
              <a:t>San Francisco </a:t>
            </a:r>
            <a:r>
              <a:rPr lang="en-US" dirty="0" err="1"/>
              <a:t>Dept</a:t>
            </a:r>
            <a:r>
              <a:rPr lang="en-US" dirty="0"/>
              <a:t> of Environment</a:t>
            </a:r>
          </a:p>
          <a:p>
            <a:r>
              <a:rPr lang="en-US" dirty="0"/>
              <a:t>San Francisco Public Utilities Commission</a:t>
            </a:r>
          </a:p>
        </p:txBody>
      </p:sp>
      <p:pic>
        <p:nvPicPr>
          <p:cNvPr id="5" name="Picture 4"/>
          <p:cNvPicPr>
            <a:picLocks noChangeAspect="1"/>
          </p:cNvPicPr>
          <p:nvPr/>
        </p:nvPicPr>
        <p:blipFill rotWithShape="1">
          <a:blip r:embed="rId3" cstate="screen">
            <a:lum bright="13000"/>
            <a:extLst>
              <a:ext uri="{28A0092B-C50C-407E-A947-70E740481C1C}">
                <a14:useLocalDpi xmlns:a14="http://schemas.microsoft.com/office/drawing/2010/main"/>
              </a:ext>
            </a:extLst>
          </a:blip>
          <a:srcRect l="-484"/>
          <a:stretch/>
        </p:blipFill>
        <p:spPr>
          <a:xfrm>
            <a:off x="8484763" y="1431170"/>
            <a:ext cx="3329700" cy="18288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8471421" y="3667257"/>
            <a:ext cx="3343042" cy="2262982"/>
          </a:xfrm>
          <a:prstGeom prst="rect">
            <a:avLst/>
          </a:prstGeom>
        </p:spPr>
      </p:pic>
      <p:sp>
        <p:nvSpPr>
          <p:cNvPr id="7" name="Slide Number Placeholder 6">
            <a:extLst>
              <a:ext uri="{FF2B5EF4-FFF2-40B4-BE49-F238E27FC236}">
                <a16:creationId xmlns:a16="http://schemas.microsoft.com/office/drawing/2014/main" id="{C4DF3403-7DAE-42AB-9AF3-BF9C38275F55}"/>
              </a:ext>
            </a:extLst>
          </p:cNvPr>
          <p:cNvSpPr>
            <a:spLocks noGrp="1"/>
          </p:cNvSpPr>
          <p:nvPr>
            <p:ph type="sldNum" sz="quarter" idx="12"/>
          </p:nvPr>
        </p:nvSpPr>
        <p:spPr/>
        <p:txBody>
          <a:bodyPr/>
          <a:lstStyle/>
          <a:p>
            <a:fld id="{067963A6-BB76-3A4A-B9DC-1556923BC871}" type="slidenum">
              <a:rPr lang="en-US" smtClean="0"/>
              <a:t>3</a:t>
            </a:fld>
            <a:endParaRPr lang="en-US"/>
          </a:p>
        </p:txBody>
      </p:sp>
    </p:spTree>
    <p:extLst>
      <p:ext uri="{BB962C8B-B14F-4D97-AF65-F5344CB8AC3E}">
        <p14:creationId xmlns:p14="http://schemas.microsoft.com/office/powerpoint/2010/main" val="488027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783609" y="4597864"/>
            <a:ext cx="2323121" cy="1621524"/>
            <a:chOff x="7058966" y="2505940"/>
            <a:chExt cx="2596920" cy="1812634"/>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8966" y="2733614"/>
              <a:ext cx="2590800" cy="1584960"/>
            </a:xfrm>
            <a:prstGeom prst="rect">
              <a:avLst/>
            </a:prstGeom>
          </p:spPr>
        </p:pic>
        <p:sp>
          <p:nvSpPr>
            <p:cNvPr id="13" name="Rectangle 12"/>
            <p:cNvSpPr/>
            <p:nvPr/>
          </p:nvSpPr>
          <p:spPr>
            <a:xfrm rot="16200000">
              <a:off x="8621195" y="3202077"/>
              <a:ext cx="1730828" cy="338554"/>
            </a:xfrm>
            <a:prstGeom prst="rect">
              <a:avLst/>
            </a:prstGeom>
          </p:spPr>
          <p:txBody>
            <a:bodyPr wrap="square">
              <a:spAutoFit/>
            </a:bodyPr>
            <a:lstStyle/>
            <a:p>
              <a:r>
                <a:rPr lang="en-US" sz="800" dirty="0">
                  <a:solidFill>
                    <a:schemeClr val="bg1"/>
                  </a:solidFill>
                </a:rPr>
                <a:t>https://www.k9ofmine.com/best-short-dog-leashes-for-training/</a:t>
              </a:r>
            </a:p>
          </p:txBody>
        </p:sp>
      </p:grpSp>
      <p:sp>
        <p:nvSpPr>
          <p:cNvPr id="2" name="Title 1"/>
          <p:cNvSpPr>
            <a:spLocks noGrp="1"/>
          </p:cNvSpPr>
          <p:nvPr>
            <p:ph type="title"/>
          </p:nvPr>
        </p:nvSpPr>
        <p:spPr>
          <a:xfrm>
            <a:off x="455596" y="799148"/>
            <a:ext cx="3692859" cy="1679194"/>
          </a:xfrm>
        </p:spPr>
        <p:txBody>
          <a:bodyPr>
            <a:noAutofit/>
          </a:bodyPr>
          <a:lstStyle/>
          <a:p>
            <a:r>
              <a:rPr lang="en-US" sz="3600" b="1" dirty="0"/>
              <a:t>That returns us to the IPM Pyramid</a:t>
            </a:r>
          </a:p>
        </p:txBody>
      </p:sp>
      <p:sp>
        <p:nvSpPr>
          <p:cNvPr id="4" name="Slide Number Placeholder 3">
            <a:extLst>
              <a:ext uri="{FF2B5EF4-FFF2-40B4-BE49-F238E27FC236}">
                <a16:creationId xmlns:a16="http://schemas.microsoft.com/office/drawing/2014/main" id="{C5A11C41-331E-47B3-8B6A-FFD96E00243B}"/>
              </a:ext>
            </a:extLst>
          </p:cNvPr>
          <p:cNvSpPr>
            <a:spLocks noGrp="1"/>
          </p:cNvSpPr>
          <p:nvPr>
            <p:ph type="sldNum" sz="quarter" idx="12"/>
          </p:nvPr>
        </p:nvSpPr>
        <p:spPr/>
        <p:txBody>
          <a:bodyPr/>
          <a:lstStyle/>
          <a:p>
            <a:fld id="{067963A6-BB76-3A4A-B9DC-1556923BC871}" type="slidenum">
              <a:rPr lang="en-US" smtClean="0"/>
              <a:t>30</a:t>
            </a:fld>
            <a:endParaRPr lang="en-US"/>
          </a:p>
        </p:txBody>
      </p:sp>
      <p:pic>
        <p:nvPicPr>
          <p:cNvPr id="9" name="Picture 8" descr="Image result for frontl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870" y="2172519"/>
            <a:ext cx="1442660" cy="597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st Flea Foggers &amp; Bombs for Your Home, Workplace &amp; Workshop"/>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6589" r="19668"/>
          <a:stretch/>
        </p:blipFill>
        <p:spPr bwMode="auto">
          <a:xfrm>
            <a:off x="5371770" y="1185659"/>
            <a:ext cx="982899" cy="112350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513354" y="4775923"/>
            <a:ext cx="2113617" cy="1416773"/>
            <a:chOff x="7633346" y="1477161"/>
            <a:chExt cx="3399881" cy="2278966"/>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55143" y="1477161"/>
              <a:ext cx="3378084" cy="2278966"/>
            </a:xfrm>
            <a:prstGeom prst="rect">
              <a:avLst/>
            </a:prstGeom>
          </p:spPr>
        </p:pic>
        <p:sp>
          <p:nvSpPr>
            <p:cNvPr id="6" name="Rectangle 5"/>
            <p:cNvSpPr/>
            <p:nvPr/>
          </p:nvSpPr>
          <p:spPr>
            <a:xfrm>
              <a:off x="7633346" y="3483185"/>
              <a:ext cx="2526654" cy="261610"/>
            </a:xfrm>
            <a:prstGeom prst="rect">
              <a:avLst/>
            </a:prstGeom>
          </p:spPr>
          <p:txBody>
            <a:bodyPr wrap="none">
              <a:spAutoFit/>
            </a:bodyPr>
            <a:lstStyle/>
            <a:p>
              <a:r>
                <a:rPr lang="en-US" sz="1100" dirty="0">
                  <a:solidFill>
                    <a:schemeClr val="bg1"/>
                  </a:solidFill>
                </a:rPr>
                <a:t>http://npic.orst.edu/pest/homeipm.html</a:t>
              </a:r>
            </a:p>
          </p:txBody>
        </p:sp>
      </p:grpSp>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85786" y="3132534"/>
            <a:ext cx="1136116" cy="845631"/>
          </a:xfrm>
          <a:prstGeom prst="rect">
            <a:avLst/>
          </a:prstGeom>
        </p:spPr>
      </p:pic>
      <p:sp>
        <p:nvSpPr>
          <p:cNvPr id="15" name="Rectangle 14"/>
          <p:cNvSpPr/>
          <p:nvPr/>
        </p:nvSpPr>
        <p:spPr>
          <a:xfrm>
            <a:off x="8833944" y="4323945"/>
            <a:ext cx="3135602" cy="1446550"/>
          </a:xfrm>
          <a:prstGeom prst="rect">
            <a:avLst/>
          </a:prstGeom>
        </p:spPr>
        <p:txBody>
          <a:bodyPr wrap="none">
            <a:spAutoFit/>
          </a:bodyPr>
          <a:lstStyle/>
          <a:p>
            <a:r>
              <a:rPr lang="en-US" sz="2400" dirty="0"/>
              <a:t>Preventive measures</a:t>
            </a:r>
          </a:p>
          <a:p>
            <a:r>
              <a:rPr lang="en-US" sz="2400" dirty="0"/>
              <a:t>	</a:t>
            </a:r>
            <a:r>
              <a:rPr lang="en-US" sz="2000" dirty="0"/>
              <a:t>Vacuum; clean bedding</a:t>
            </a:r>
          </a:p>
          <a:p>
            <a:r>
              <a:rPr lang="en-US" sz="2000" dirty="0"/>
              <a:t>	Monitor</a:t>
            </a:r>
          </a:p>
          <a:p>
            <a:r>
              <a:rPr lang="en-US" sz="2000" dirty="0"/>
              <a:t>	Keep out of tall grass</a:t>
            </a:r>
          </a:p>
        </p:txBody>
      </p:sp>
      <p:sp>
        <p:nvSpPr>
          <p:cNvPr id="16" name="Rectangle 15"/>
          <p:cNvSpPr/>
          <p:nvPr/>
        </p:nvSpPr>
        <p:spPr>
          <a:xfrm>
            <a:off x="7955300" y="2966445"/>
            <a:ext cx="3660985" cy="769441"/>
          </a:xfrm>
          <a:prstGeom prst="rect">
            <a:avLst/>
          </a:prstGeom>
        </p:spPr>
        <p:txBody>
          <a:bodyPr wrap="square">
            <a:spAutoFit/>
          </a:bodyPr>
          <a:lstStyle/>
          <a:p>
            <a:r>
              <a:rPr lang="en-US" sz="2400" dirty="0"/>
              <a:t>Pet medications</a:t>
            </a:r>
          </a:p>
          <a:p>
            <a:pPr lvl="1"/>
            <a:r>
              <a:rPr lang="en-US" sz="2000" dirty="0"/>
              <a:t>Orals/</a:t>
            </a:r>
            <a:r>
              <a:rPr lang="en-US" sz="2000" dirty="0" err="1"/>
              <a:t>chewables</a:t>
            </a:r>
            <a:endParaRPr lang="en-US" sz="2000" dirty="0"/>
          </a:p>
        </p:txBody>
      </p:sp>
      <p:sp>
        <p:nvSpPr>
          <p:cNvPr id="17" name="Rectangle 16"/>
          <p:cNvSpPr/>
          <p:nvPr/>
        </p:nvSpPr>
        <p:spPr>
          <a:xfrm>
            <a:off x="7627141" y="1458238"/>
            <a:ext cx="2413605" cy="1077218"/>
          </a:xfrm>
          <a:prstGeom prst="rect">
            <a:avLst/>
          </a:prstGeom>
        </p:spPr>
        <p:txBody>
          <a:bodyPr wrap="square">
            <a:spAutoFit/>
          </a:bodyPr>
          <a:lstStyle/>
          <a:p>
            <a:r>
              <a:rPr lang="en-US" sz="2400" dirty="0"/>
              <a:t>Pesticides</a:t>
            </a:r>
          </a:p>
          <a:p>
            <a:pPr lvl="1"/>
            <a:r>
              <a:rPr lang="en-US" sz="2000" dirty="0"/>
              <a:t>Indoors</a:t>
            </a:r>
          </a:p>
          <a:p>
            <a:pPr lvl="1"/>
            <a:r>
              <a:rPr lang="en-US" sz="2000" dirty="0"/>
              <a:t>On-pet</a:t>
            </a:r>
          </a:p>
        </p:txBody>
      </p:sp>
      <p:sp>
        <p:nvSpPr>
          <p:cNvPr id="3" name="Isosceles Triangle 2"/>
          <p:cNvSpPr/>
          <p:nvPr/>
        </p:nvSpPr>
        <p:spPr>
          <a:xfrm>
            <a:off x="2281584" y="621792"/>
            <a:ext cx="7118448" cy="5683003"/>
          </a:xfrm>
          <a:prstGeom prst="triangl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descr="https://m.media-amazon.com/images/W/IMAGERENDERING_521856-T2/images/I/71IlJuNzevL._AC_SL1500_.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16200000" flipH="1">
            <a:off x="6640789" y="2101297"/>
            <a:ext cx="266910" cy="902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191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536D-171D-4CE2-A628-78662ED46E90}"/>
              </a:ext>
            </a:extLst>
          </p:cNvPr>
          <p:cNvSpPr>
            <a:spLocks noGrp="1"/>
          </p:cNvSpPr>
          <p:nvPr>
            <p:ph type="title"/>
          </p:nvPr>
        </p:nvSpPr>
        <p:spPr/>
        <p:txBody>
          <a:bodyPr/>
          <a:lstStyle/>
          <a:p>
            <a:r>
              <a:rPr lang="en-US" b="1" dirty="0"/>
              <a:t>Using IPM for Flea Control</a:t>
            </a:r>
          </a:p>
        </p:txBody>
      </p:sp>
      <p:sp>
        <p:nvSpPr>
          <p:cNvPr id="3" name="TextBox 2">
            <a:extLst>
              <a:ext uri="{FF2B5EF4-FFF2-40B4-BE49-F238E27FC236}">
                <a16:creationId xmlns:a16="http://schemas.microsoft.com/office/drawing/2014/main" id="{1A470971-921C-4756-B4E1-87BD93FE2F3E}"/>
              </a:ext>
            </a:extLst>
          </p:cNvPr>
          <p:cNvSpPr txBox="1"/>
          <p:nvPr/>
        </p:nvSpPr>
        <p:spPr>
          <a:xfrm>
            <a:off x="723167" y="1247332"/>
            <a:ext cx="10859233" cy="1569660"/>
          </a:xfrm>
          <a:prstGeom prst="rect">
            <a:avLst/>
          </a:prstGeom>
          <a:noFill/>
        </p:spPr>
        <p:txBody>
          <a:bodyPr wrap="square" rtlCol="0">
            <a:spAutoFit/>
          </a:bodyPr>
          <a:lstStyle/>
          <a:p>
            <a:pPr marL="514350" indent="-514350">
              <a:buFont typeface="+mj-lt"/>
              <a:buAutoNum type="arabicPeriod"/>
            </a:pPr>
            <a:r>
              <a:rPr lang="en-US" sz="3200" b="1" dirty="0"/>
              <a:t>Prevent</a:t>
            </a:r>
            <a:r>
              <a:rPr lang="en-US" sz="3200" dirty="0"/>
              <a:t>: vacuum (everywhere and often!), wash bedding, steam clean</a:t>
            </a:r>
          </a:p>
          <a:p>
            <a:pPr marL="514350" indent="-514350">
              <a:buFont typeface="+mj-lt"/>
              <a:buAutoNum type="arabicPeriod"/>
            </a:pPr>
            <a:r>
              <a:rPr lang="en-US" sz="3200" b="1" dirty="0"/>
              <a:t>Monitor: </a:t>
            </a:r>
            <a:r>
              <a:rPr lang="en-US" sz="3200" dirty="0"/>
              <a:t>flea combs, flea traps</a:t>
            </a:r>
            <a:endParaRPr lang="en-US" sz="3200" b="1" dirty="0"/>
          </a:p>
        </p:txBody>
      </p:sp>
      <p:sp>
        <p:nvSpPr>
          <p:cNvPr id="4" name="AutoShape 2" descr="Image result for pets">
            <a:extLst>
              <a:ext uri="{FF2B5EF4-FFF2-40B4-BE49-F238E27FC236}">
                <a16:creationId xmlns:a16="http://schemas.microsoft.com/office/drawing/2014/main" id="{B0CF22C1-AF4E-4DE8-8EA2-0F791D45A0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pets">
            <a:extLst>
              <a:ext uri="{FF2B5EF4-FFF2-40B4-BE49-F238E27FC236}">
                <a16:creationId xmlns:a16="http://schemas.microsoft.com/office/drawing/2014/main" id="{7AA250C4-584C-4A94-94F3-1E466ADDB80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dogs and cats">
            <a:extLst>
              <a:ext uri="{FF2B5EF4-FFF2-40B4-BE49-F238E27FC236}">
                <a16:creationId xmlns:a16="http://schemas.microsoft.com/office/drawing/2014/main" id="{5C9DF8AB-517C-4A5F-A8FB-80CF54E9506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Simple Flea Tr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22274" y="3291980"/>
            <a:ext cx="3081237" cy="30012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758474" y="6285461"/>
            <a:ext cx="2850247" cy="523220"/>
          </a:xfrm>
          <a:prstGeom prst="rect">
            <a:avLst/>
          </a:prstGeom>
        </p:spPr>
        <p:txBody>
          <a:bodyPr wrap="square">
            <a:spAutoFit/>
          </a:bodyPr>
          <a:lstStyle/>
          <a:p>
            <a:r>
              <a:rPr lang="en-US" sz="1400" dirty="0"/>
              <a:t>https://www.instructables.com/Simple-Flea-Trap/</a:t>
            </a:r>
          </a:p>
        </p:txBody>
      </p:sp>
      <p:pic>
        <p:nvPicPr>
          <p:cNvPr id="6" name="Picture 2" descr="Flea on a flea comb - Exclusively Cats Veterinary Hospital, Waterford, M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37254" y="3291980"/>
            <a:ext cx="3998020" cy="29985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45116" y="6273225"/>
            <a:ext cx="3539052" cy="523220"/>
          </a:xfrm>
          <a:prstGeom prst="rect">
            <a:avLst/>
          </a:prstGeom>
        </p:spPr>
        <p:txBody>
          <a:bodyPr wrap="square">
            <a:spAutoFit/>
          </a:bodyPr>
          <a:lstStyle/>
          <a:p>
            <a:r>
              <a:rPr lang="en-US" sz="1400" dirty="0"/>
              <a:t>https://www.ecats.vet/siteSearch/view/225302_Fleas.pml</a:t>
            </a:r>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8444" y="3276599"/>
            <a:ext cx="3335081" cy="3013895"/>
          </a:xfrm>
          <a:prstGeom prst="rect">
            <a:avLst/>
          </a:prstGeom>
        </p:spPr>
      </p:pic>
      <p:sp>
        <p:nvSpPr>
          <p:cNvPr id="13" name="Rectangle 12"/>
          <p:cNvSpPr/>
          <p:nvPr/>
        </p:nvSpPr>
        <p:spPr>
          <a:xfrm>
            <a:off x="391264" y="6290495"/>
            <a:ext cx="3432262" cy="523220"/>
          </a:xfrm>
          <a:prstGeom prst="rect">
            <a:avLst/>
          </a:prstGeom>
        </p:spPr>
        <p:txBody>
          <a:bodyPr wrap="square">
            <a:spAutoFit/>
          </a:bodyPr>
          <a:lstStyle/>
          <a:p>
            <a:r>
              <a:rPr lang="en-US" sz="1400" dirty="0"/>
              <a:t>https://www.preventivevet.com/pets/how-to-get-rid-of-fleas-in-your-home</a:t>
            </a:r>
          </a:p>
        </p:txBody>
      </p:sp>
    </p:spTree>
    <p:extLst>
      <p:ext uri="{BB962C8B-B14F-4D97-AF65-F5344CB8AC3E}">
        <p14:creationId xmlns:p14="http://schemas.microsoft.com/office/powerpoint/2010/main" val="3758475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93" y="274638"/>
            <a:ext cx="8288215" cy="1143000"/>
          </a:xfrm>
        </p:spPr>
        <p:txBody>
          <a:bodyPr>
            <a:normAutofit fontScale="90000"/>
          </a:bodyPr>
          <a:lstStyle/>
          <a:p>
            <a:r>
              <a:rPr lang="en-US" b="1" dirty="0"/>
              <a:t>Similarly for ticks…prevention via physical control is the key</a:t>
            </a:r>
          </a:p>
        </p:txBody>
      </p:sp>
      <p:sp>
        <p:nvSpPr>
          <p:cNvPr id="3" name="Content Placeholder 2"/>
          <p:cNvSpPr>
            <a:spLocks noGrp="1"/>
          </p:cNvSpPr>
          <p:nvPr>
            <p:ph idx="1"/>
          </p:nvPr>
        </p:nvSpPr>
        <p:spPr>
          <a:xfrm>
            <a:off x="609600" y="1950719"/>
            <a:ext cx="10972800" cy="4607735"/>
          </a:xfrm>
        </p:spPr>
        <p:txBody>
          <a:bodyPr>
            <a:normAutofit/>
          </a:bodyPr>
          <a:lstStyle/>
          <a:p>
            <a:pPr marL="514350" indent="-514350">
              <a:buFont typeface="+mj-lt"/>
              <a:buAutoNum type="arabicPeriod"/>
            </a:pPr>
            <a:r>
              <a:rPr lang="en-US" dirty="0"/>
              <a:t>If possible, </a:t>
            </a:r>
            <a:r>
              <a:rPr lang="en-US" b="1" dirty="0"/>
              <a:t>keep your dog’s coat short</a:t>
            </a:r>
            <a:r>
              <a:rPr lang="en-US" dirty="0"/>
              <a:t>.</a:t>
            </a:r>
            <a:endParaRPr lang="en-US" sz="2800" dirty="0"/>
          </a:p>
          <a:p>
            <a:pPr marL="514350" indent="-514350">
              <a:buFont typeface="+mj-lt"/>
              <a:buAutoNum type="arabicPeriod"/>
            </a:pPr>
            <a:r>
              <a:rPr lang="en-US" b="1" dirty="0"/>
              <a:t>Try to keep out of the brush.</a:t>
            </a:r>
            <a:r>
              <a:rPr lang="en-US" dirty="0"/>
              <a:t> </a:t>
            </a:r>
          </a:p>
          <a:p>
            <a:pPr marL="514350" indent="-514350">
              <a:buFont typeface="+mj-lt"/>
              <a:buAutoNum type="arabicPeriod"/>
            </a:pPr>
            <a:r>
              <a:rPr lang="en-US" b="1" dirty="0"/>
              <a:t>Thoroughly inspect your pet</a:t>
            </a:r>
            <a:r>
              <a:rPr lang="en-US" dirty="0"/>
              <a:t> after walks. Pay particular attention to the nose, mouth, eyes, ears (inside too), around tails and under the collar. </a:t>
            </a:r>
          </a:p>
          <a:p>
            <a:pPr marL="514350" indent="-514350">
              <a:buFont typeface="+mj-lt"/>
              <a:buAutoNum type="arabicPeriod"/>
            </a:pPr>
            <a:r>
              <a:rPr lang="en-US" b="1" dirty="0"/>
              <a:t>Seek to create a tick-free zone in your yard</a:t>
            </a:r>
            <a:r>
              <a:rPr lang="en-US" dirty="0"/>
              <a:t>, controlling brush or tall grass. </a:t>
            </a:r>
          </a:p>
        </p:txBody>
      </p:sp>
      <p:sp>
        <p:nvSpPr>
          <p:cNvPr id="4" name="Slide Number Placeholder 3"/>
          <p:cNvSpPr>
            <a:spLocks noGrp="1"/>
          </p:cNvSpPr>
          <p:nvPr>
            <p:ph type="sldNum" sz="quarter" idx="12"/>
          </p:nvPr>
        </p:nvSpPr>
        <p:spPr/>
        <p:txBody>
          <a:bodyPr/>
          <a:lstStyle/>
          <a:p>
            <a:fld id="{067963A6-BB76-3A4A-B9DC-1556923BC871}" type="slidenum">
              <a:rPr lang="en-US" smtClean="0"/>
              <a:t>32</a:t>
            </a:fld>
            <a:endParaRPr lang="en-US"/>
          </a:p>
        </p:txBody>
      </p:sp>
    </p:spTree>
    <p:extLst>
      <p:ext uri="{BB962C8B-B14F-4D97-AF65-F5344CB8AC3E}">
        <p14:creationId xmlns:p14="http://schemas.microsoft.com/office/powerpoint/2010/main" val="1963067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536D-171D-4CE2-A628-78662ED46E90}"/>
              </a:ext>
            </a:extLst>
          </p:cNvPr>
          <p:cNvSpPr>
            <a:spLocks noGrp="1"/>
          </p:cNvSpPr>
          <p:nvPr>
            <p:ph type="title"/>
          </p:nvPr>
        </p:nvSpPr>
        <p:spPr/>
        <p:txBody>
          <a:bodyPr>
            <a:normAutofit fontScale="90000"/>
          </a:bodyPr>
          <a:lstStyle/>
          <a:p>
            <a:r>
              <a:rPr lang="en-US" b="1" dirty="0"/>
              <a:t>When prevention and monitoring are not enough</a:t>
            </a:r>
          </a:p>
        </p:txBody>
      </p:sp>
      <p:sp>
        <p:nvSpPr>
          <p:cNvPr id="3" name="TextBox 2">
            <a:extLst>
              <a:ext uri="{FF2B5EF4-FFF2-40B4-BE49-F238E27FC236}">
                <a16:creationId xmlns:a16="http://schemas.microsoft.com/office/drawing/2014/main" id="{1A470971-921C-4756-B4E1-87BD93FE2F3E}"/>
              </a:ext>
            </a:extLst>
          </p:cNvPr>
          <p:cNvSpPr txBox="1"/>
          <p:nvPr/>
        </p:nvSpPr>
        <p:spPr>
          <a:xfrm>
            <a:off x="651595" y="2749505"/>
            <a:ext cx="5596805" cy="2308324"/>
          </a:xfrm>
          <a:prstGeom prst="rect">
            <a:avLst/>
          </a:prstGeom>
          <a:noFill/>
        </p:spPr>
        <p:txBody>
          <a:bodyPr wrap="square" rtlCol="0">
            <a:spAutoFit/>
          </a:bodyPr>
          <a:lstStyle/>
          <a:p>
            <a:r>
              <a:rPr lang="en-US" sz="3600" b="1" dirty="0"/>
              <a:t>Consider</a:t>
            </a:r>
            <a:r>
              <a:rPr lang="en-US" sz="3600" dirty="0"/>
              <a:t> talking to your vet about oral medication</a:t>
            </a:r>
          </a:p>
          <a:p>
            <a:endParaRPr lang="en-US" sz="3600" b="1" dirty="0"/>
          </a:p>
          <a:p>
            <a:endParaRPr lang="en-US" sz="3600" b="1" dirty="0"/>
          </a:p>
        </p:txBody>
      </p:sp>
      <p:sp>
        <p:nvSpPr>
          <p:cNvPr id="4" name="AutoShape 2" descr="Image result for pets">
            <a:extLst>
              <a:ext uri="{FF2B5EF4-FFF2-40B4-BE49-F238E27FC236}">
                <a16:creationId xmlns:a16="http://schemas.microsoft.com/office/drawing/2014/main" id="{B0CF22C1-AF4E-4DE8-8EA2-0F791D45A0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pets">
            <a:extLst>
              <a:ext uri="{FF2B5EF4-FFF2-40B4-BE49-F238E27FC236}">
                <a16:creationId xmlns:a16="http://schemas.microsoft.com/office/drawing/2014/main" id="{7AA250C4-584C-4A94-94F3-1E466ADDB80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6ED82BE7-87E2-4C39-B1AE-009EC6D839D5}"/>
              </a:ext>
            </a:extLst>
          </p:cNvPr>
          <p:cNvSpPr txBox="1"/>
          <p:nvPr/>
        </p:nvSpPr>
        <p:spPr>
          <a:xfrm rot="10800000" flipV="1">
            <a:off x="546306" y="5218067"/>
            <a:ext cx="6707290" cy="45719"/>
          </a:xfrm>
          <a:prstGeom prst="rect">
            <a:avLst/>
          </a:prstGeom>
          <a:noFill/>
        </p:spPr>
        <p:txBody>
          <a:bodyPr wrap="square" rtlCol="0">
            <a:spAutoFit/>
          </a:bodyPr>
          <a:lstStyle/>
          <a:p>
            <a:endParaRPr lang="en-US" dirty="0"/>
          </a:p>
        </p:txBody>
      </p:sp>
      <p:sp>
        <p:nvSpPr>
          <p:cNvPr id="7" name="AutoShape 12" descr="Image result for dogs and cats">
            <a:extLst>
              <a:ext uri="{FF2B5EF4-FFF2-40B4-BE49-F238E27FC236}">
                <a16:creationId xmlns:a16="http://schemas.microsoft.com/office/drawing/2014/main" id="{5C9DF8AB-517C-4A5F-A8FB-80CF54E9506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BEA0AF04-F816-45BF-8035-8899560F27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0800" y="2218358"/>
            <a:ext cx="4750230" cy="3958525"/>
          </a:xfrm>
          <a:prstGeom prst="rect">
            <a:avLst/>
          </a:prstGeom>
        </p:spPr>
      </p:pic>
    </p:spTree>
    <p:extLst>
      <p:ext uri="{BB962C8B-B14F-4D97-AF65-F5344CB8AC3E}">
        <p14:creationId xmlns:p14="http://schemas.microsoft.com/office/powerpoint/2010/main" val="443320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On-Pet Controls: Oral Medications</a:t>
            </a:r>
          </a:p>
        </p:txBody>
      </p:sp>
      <p:sp>
        <p:nvSpPr>
          <p:cNvPr id="3" name="Content Placeholder 2"/>
          <p:cNvSpPr>
            <a:spLocks noGrp="1"/>
          </p:cNvSpPr>
          <p:nvPr>
            <p:ph idx="1"/>
          </p:nvPr>
        </p:nvSpPr>
        <p:spPr>
          <a:xfrm>
            <a:off x="1343025" y="1404783"/>
            <a:ext cx="7501706" cy="4868863"/>
          </a:xfrm>
        </p:spPr>
        <p:txBody>
          <a:bodyPr>
            <a:normAutofit/>
          </a:bodyPr>
          <a:lstStyle/>
          <a:p>
            <a:r>
              <a:rPr lang="en-US" sz="2800" dirty="0"/>
              <a:t>Systemic</a:t>
            </a:r>
          </a:p>
          <a:p>
            <a:pPr lvl="1"/>
            <a:r>
              <a:rPr lang="en-US" sz="2400" dirty="0"/>
              <a:t>Requires adult flea to bite the animal</a:t>
            </a:r>
          </a:p>
          <a:p>
            <a:r>
              <a:rPr lang="en-US" sz="2800" dirty="0"/>
              <a:t>Typically monthly or quarterly doses</a:t>
            </a:r>
          </a:p>
          <a:p>
            <a:r>
              <a:rPr lang="en-US" sz="2800" dirty="0"/>
              <a:t>Prescription rather than over the counter </a:t>
            </a:r>
          </a:p>
          <a:p>
            <a:r>
              <a:rPr lang="en-US" sz="2800" dirty="0"/>
              <a:t>Some also protect against heartworm and/or other internal parasites</a:t>
            </a:r>
          </a:p>
          <a:p>
            <a:pPr lvl="1"/>
            <a:r>
              <a:rPr lang="en-US" sz="2400" dirty="0"/>
              <a:t>Reducing number of monthly medications</a:t>
            </a:r>
          </a:p>
        </p:txBody>
      </p:sp>
      <p:sp>
        <p:nvSpPr>
          <p:cNvPr id="4" name="AutoShape 6" descr="Image result for comfortis"/>
          <p:cNvSpPr>
            <a:spLocks noChangeAspect="1" noChangeArrowheads="1"/>
          </p:cNvSpPr>
          <p:nvPr/>
        </p:nvSpPr>
        <p:spPr bwMode="auto">
          <a:xfrm>
            <a:off x="1679576" y="-1790700"/>
            <a:ext cx="4429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5" name="Slide Number Placeholder 4">
            <a:extLst>
              <a:ext uri="{FF2B5EF4-FFF2-40B4-BE49-F238E27FC236}">
                <a16:creationId xmlns:a16="http://schemas.microsoft.com/office/drawing/2014/main" id="{4E2BCE5D-340F-4ECD-A561-F12ABED09F55}"/>
              </a:ext>
            </a:extLst>
          </p:cNvPr>
          <p:cNvSpPr>
            <a:spLocks noGrp="1"/>
          </p:cNvSpPr>
          <p:nvPr>
            <p:ph type="sldNum" sz="quarter" idx="12"/>
          </p:nvPr>
        </p:nvSpPr>
        <p:spPr/>
        <p:txBody>
          <a:bodyPr/>
          <a:lstStyle/>
          <a:p>
            <a:fld id="{067963A6-BB76-3A4A-B9DC-1556923BC871}" type="slidenum">
              <a:rPr lang="en-US" smtClean="0"/>
              <a:t>34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44731" y="1606438"/>
            <a:ext cx="3140485" cy="199172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0084" y="3639518"/>
            <a:ext cx="1168558" cy="2754949"/>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0111" y="4309753"/>
            <a:ext cx="2312068" cy="2084715"/>
          </a:xfrm>
          <a:prstGeom prst="rect">
            <a:avLst/>
          </a:prstGeom>
        </p:spPr>
      </p:pic>
    </p:spTree>
    <p:extLst>
      <p:ext uri="{BB962C8B-B14F-4D97-AF65-F5344CB8AC3E}">
        <p14:creationId xmlns:p14="http://schemas.microsoft.com/office/powerpoint/2010/main" val="31121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194" y="324360"/>
            <a:ext cx="10408480" cy="1143000"/>
          </a:xfrm>
        </p:spPr>
        <p:txBody>
          <a:bodyPr>
            <a:noAutofit/>
          </a:bodyPr>
          <a:lstStyle/>
          <a:p>
            <a:r>
              <a:rPr lang="en-US" sz="4000" b="1" dirty="0">
                <a:latin typeface="+mn-lt"/>
              </a:rPr>
              <a:t>Evidence suggests that </a:t>
            </a:r>
            <a:r>
              <a:rPr lang="en-US" sz="4000" b="1" dirty="0" err="1">
                <a:latin typeface="+mn-lt"/>
              </a:rPr>
              <a:t>systemics</a:t>
            </a:r>
            <a:r>
              <a:rPr lang="en-US" sz="4000" b="1" dirty="0">
                <a:latin typeface="+mn-lt"/>
              </a:rPr>
              <a:t> may be more effective than </a:t>
            </a:r>
            <a:r>
              <a:rPr lang="en-US" sz="4000" b="1" dirty="0" err="1">
                <a:latin typeface="+mn-lt"/>
              </a:rPr>
              <a:t>topicals</a:t>
            </a:r>
            <a:endParaRPr lang="en-US" sz="4000" b="1" dirty="0">
              <a:latin typeface="+mn-lt"/>
            </a:endParaRPr>
          </a:p>
        </p:txBody>
      </p:sp>
      <p:sp>
        <p:nvSpPr>
          <p:cNvPr id="3" name="Content Placeholder 2"/>
          <p:cNvSpPr>
            <a:spLocks noGrp="1"/>
          </p:cNvSpPr>
          <p:nvPr>
            <p:ph idx="1"/>
          </p:nvPr>
        </p:nvSpPr>
        <p:spPr>
          <a:xfrm>
            <a:off x="994612" y="1848679"/>
            <a:ext cx="10411326" cy="3958564"/>
          </a:xfrm>
        </p:spPr>
        <p:txBody>
          <a:bodyPr>
            <a:normAutofit/>
          </a:bodyPr>
          <a:lstStyle/>
          <a:p>
            <a:r>
              <a:rPr lang="en-US" dirty="0"/>
              <a:t>Why? Hypotheses include:</a:t>
            </a:r>
          </a:p>
          <a:p>
            <a:pPr lvl="1"/>
            <a:r>
              <a:rPr lang="en-US" dirty="0"/>
              <a:t>More accurate application method</a:t>
            </a:r>
          </a:p>
          <a:p>
            <a:pPr lvl="1"/>
            <a:r>
              <a:rPr lang="en-US" dirty="0"/>
              <a:t>More direct approach (pest bites animal rather than happens upon the topical on the skin or fur)</a:t>
            </a:r>
          </a:p>
          <a:p>
            <a:pPr lvl="1"/>
            <a:r>
              <a:rPr lang="en-US" dirty="0"/>
              <a:t>The active ingredient is not being licked off or diluted around the home</a:t>
            </a:r>
          </a:p>
          <a:p>
            <a:endParaRPr lang="en-US" sz="3000" i="1" dirty="0"/>
          </a:p>
        </p:txBody>
      </p:sp>
      <p:sp>
        <p:nvSpPr>
          <p:cNvPr id="4" name="Rectangle 3"/>
          <p:cNvSpPr/>
          <p:nvPr/>
        </p:nvSpPr>
        <p:spPr>
          <a:xfrm>
            <a:off x="653973" y="5727855"/>
            <a:ext cx="11213432" cy="707886"/>
          </a:xfrm>
          <a:prstGeom prst="rect">
            <a:avLst/>
          </a:prstGeom>
        </p:spPr>
        <p:txBody>
          <a:bodyPr wrap="square">
            <a:spAutoFit/>
          </a:bodyPr>
          <a:lstStyle/>
          <a:p>
            <a:pPr>
              <a:defRPr/>
            </a:pPr>
            <a:r>
              <a:rPr lang="en-US" sz="2000" dirty="0">
                <a:solidFill>
                  <a:prstClr val="black"/>
                </a:solidFill>
                <a:latin typeface="Calibri"/>
              </a:rPr>
              <a:t>"Flea blood feeding patterns in cats treated with oral nitenpyram and the topical insecticides imidacloprid, fipronil and </a:t>
            </a:r>
            <a:r>
              <a:rPr lang="en-US" sz="2000" dirty="0" err="1">
                <a:solidFill>
                  <a:prstClr val="black"/>
                </a:solidFill>
                <a:latin typeface="Calibri"/>
              </a:rPr>
              <a:t>selamectin</a:t>
            </a:r>
            <a:r>
              <a:rPr lang="en-US" sz="2000" dirty="0">
                <a:solidFill>
                  <a:prstClr val="black"/>
                </a:solidFill>
                <a:latin typeface="Calibri"/>
              </a:rPr>
              <a:t>,"  McCoy, c., et al., Veterinary Parasitology, Vol. 156, pp 293-301, 2008.</a:t>
            </a:r>
          </a:p>
        </p:txBody>
      </p:sp>
      <p:sp>
        <p:nvSpPr>
          <p:cNvPr id="5" name="Slide Number Placeholder 4">
            <a:extLst>
              <a:ext uri="{FF2B5EF4-FFF2-40B4-BE49-F238E27FC236}">
                <a16:creationId xmlns:a16="http://schemas.microsoft.com/office/drawing/2014/main" id="{610C4C90-1E2C-4B41-987A-4F53D37DFD5C}"/>
              </a:ext>
            </a:extLst>
          </p:cNvPr>
          <p:cNvSpPr>
            <a:spLocks noGrp="1"/>
          </p:cNvSpPr>
          <p:nvPr>
            <p:ph type="sldNum" sz="quarter" idx="12"/>
          </p:nvPr>
        </p:nvSpPr>
        <p:spPr/>
        <p:txBody>
          <a:bodyPr/>
          <a:lstStyle/>
          <a:p>
            <a:fld id="{067963A6-BB76-3A4A-B9DC-1556923BC871}" type="slidenum">
              <a:rPr lang="en-US" smtClean="0"/>
              <a:t>35</a:t>
            </a:fld>
            <a:endParaRPr lang="en-US"/>
          </a:p>
        </p:txBody>
      </p:sp>
    </p:spTree>
    <p:extLst>
      <p:ext uri="{BB962C8B-B14F-4D97-AF65-F5344CB8AC3E}">
        <p14:creationId xmlns:p14="http://schemas.microsoft.com/office/powerpoint/2010/main" val="35712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871" y="241635"/>
            <a:ext cx="6477000" cy="1579905"/>
          </a:xfrm>
        </p:spPr>
        <p:txBody>
          <a:bodyPr>
            <a:normAutofit/>
          </a:bodyPr>
          <a:lstStyle/>
          <a:p>
            <a:r>
              <a:rPr lang="en-US" b="1" dirty="0">
                <a:latin typeface="+mn-lt"/>
              </a:rPr>
              <a:t>Summary</a:t>
            </a:r>
          </a:p>
        </p:txBody>
      </p:sp>
      <p:sp>
        <p:nvSpPr>
          <p:cNvPr id="3" name="Content Placeholder 2"/>
          <p:cNvSpPr>
            <a:spLocks noGrp="1"/>
          </p:cNvSpPr>
          <p:nvPr>
            <p:ph idx="4294967295"/>
          </p:nvPr>
        </p:nvSpPr>
        <p:spPr>
          <a:xfrm>
            <a:off x="533400" y="2386912"/>
            <a:ext cx="11658600" cy="4410415"/>
          </a:xfrm>
        </p:spPr>
        <p:txBody>
          <a:bodyPr>
            <a:noAutofit/>
          </a:bodyPr>
          <a:lstStyle/>
          <a:p>
            <a:r>
              <a:rPr lang="en-US" sz="2800" dirty="0"/>
              <a:t>Scientific evidence shows that pesticides from indoor flea treatments transport around the home (and wash off)</a:t>
            </a:r>
          </a:p>
          <a:p>
            <a:r>
              <a:rPr lang="en-US" sz="2800" dirty="0"/>
              <a:t>These pesticides travel through the sewer system and wastewater treatment plant </a:t>
            </a:r>
          </a:p>
          <a:p>
            <a:r>
              <a:rPr lang="en-US" sz="2800" dirty="0"/>
              <a:t>These pesticides have been observed in wastewater effluent at concentrations that exceed EPA aquatic toxicity thresholds</a:t>
            </a:r>
          </a:p>
          <a:p>
            <a:r>
              <a:rPr lang="en-US" sz="2800" dirty="0"/>
              <a:t>Indoor use of fipronil has been identified as a possible risk to human health</a:t>
            </a:r>
          </a:p>
          <a:p>
            <a:r>
              <a:rPr lang="en-US" sz="2800" dirty="0"/>
              <a:t>Better options are to prevent and monitor fleas/ticks and talk to your vet about </a:t>
            </a:r>
            <a:r>
              <a:rPr lang="en-US" sz="2800" dirty="0" err="1"/>
              <a:t>chewables</a:t>
            </a:r>
            <a:endParaRPr lang="en-US" sz="2800" dirty="0"/>
          </a:p>
        </p:txBody>
      </p:sp>
      <p:pic>
        <p:nvPicPr>
          <p:cNvPr id="7" name="Picture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535"/>
            <a:ext cx="2658291" cy="2062774"/>
          </a:xfrm>
          <a:prstGeom prst="rect">
            <a:avLst/>
          </a:prstGeom>
          <a:noFill/>
          <a:ln>
            <a:noFill/>
          </a:ln>
        </p:spPr>
      </p:pic>
      <p:sp>
        <p:nvSpPr>
          <p:cNvPr id="4" name="Slide Number Placeholder 3">
            <a:extLst>
              <a:ext uri="{FF2B5EF4-FFF2-40B4-BE49-F238E27FC236}">
                <a16:creationId xmlns:a16="http://schemas.microsoft.com/office/drawing/2014/main" id="{8CBBA300-1E80-4BC5-A833-1FE977504287}"/>
              </a:ext>
            </a:extLst>
          </p:cNvPr>
          <p:cNvSpPr>
            <a:spLocks noGrp="1"/>
          </p:cNvSpPr>
          <p:nvPr>
            <p:ph type="sldNum" sz="quarter" idx="12"/>
          </p:nvPr>
        </p:nvSpPr>
        <p:spPr>
          <a:xfrm>
            <a:off x="11049000" y="6356351"/>
            <a:ext cx="533400" cy="365125"/>
          </a:xfrm>
        </p:spPr>
        <p:txBody>
          <a:bodyPr/>
          <a:lstStyle/>
          <a:p>
            <a:fld id="{067963A6-BB76-3A4A-B9DC-1556923BC871}" type="slidenum">
              <a:rPr lang="en-US" smtClean="0"/>
              <a:t>36</a:t>
            </a:fld>
            <a:endParaRPr lang="en-US" dirty="0"/>
          </a:p>
        </p:txBody>
      </p:sp>
      <p:pic>
        <p:nvPicPr>
          <p:cNvPr id="5" name="Picture 4">
            <a:extLst>
              <a:ext uri="{FF2B5EF4-FFF2-40B4-BE49-F238E27FC236}">
                <a16:creationId xmlns:a16="http://schemas.microsoft.com/office/drawing/2014/main" id="{F6A2E29A-CC8E-46DC-9200-50AF54208D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1730" y="105418"/>
            <a:ext cx="2566073" cy="2138394"/>
          </a:xfrm>
          <a:prstGeom prst="rect">
            <a:avLst/>
          </a:prstGeom>
        </p:spPr>
      </p:pic>
    </p:spTree>
    <p:extLst>
      <p:ext uri="{BB962C8B-B14F-4D97-AF65-F5344CB8AC3E}">
        <p14:creationId xmlns:p14="http://schemas.microsoft.com/office/powerpoint/2010/main" val="114193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96CE-0B65-4B4A-8B33-4F9C3ED69ED4}"/>
              </a:ext>
            </a:extLst>
          </p:cNvPr>
          <p:cNvSpPr>
            <a:spLocks noGrp="1"/>
          </p:cNvSpPr>
          <p:nvPr>
            <p:ph type="title"/>
          </p:nvPr>
        </p:nvSpPr>
        <p:spPr/>
        <p:txBody>
          <a:bodyPr>
            <a:normAutofit/>
          </a:bodyPr>
          <a:lstStyle/>
          <a:p>
            <a:pPr algn="l"/>
            <a:r>
              <a:rPr lang="en-US" sz="3600" b="1" dirty="0">
                <a:solidFill>
                  <a:srgbClr val="7030A0"/>
                </a:solidFill>
                <a:cs typeface="Futura Medium" panose="020B0602020204020303"/>
              </a:rPr>
              <a:t>For more information: </a:t>
            </a:r>
            <a:r>
              <a:rPr lang="en-US" sz="3600" b="1" dirty="0">
                <a:solidFill>
                  <a:srgbClr val="7030A0"/>
                </a:solidFill>
                <a:cs typeface="Futura Medium" panose="020B0602020204020303"/>
                <a:hlinkClick r:id="rId3"/>
              </a:rPr>
              <a:t>www.baywise.org</a:t>
            </a:r>
            <a:r>
              <a:rPr lang="en-US" sz="3600" b="1" dirty="0">
                <a:solidFill>
                  <a:srgbClr val="7030A0"/>
                </a:solidFill>
                <a:cs typeface="Futura Medium" panose="020B0602020204020303"/>
              </a:rPr>
              <a:t>: </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7377" y="1417638"/>
            <a:ext cx="11797245" cy="4112281"/>
          </a:xfrm>
          <a:prstGeom prst="rect">
            <a:avLst/>
          </a:prstGeom>
        </p:spPr>
      </p:pic>
      <p:sp>
        <p:nvSpPr>
          <p:cNvPr id="4" name="Slide Number Placeholder 3">
            <a:extLst>
              <a:ext uri="{FF2B5EF4-FFF2-40B4-BE49-F238E27FC236}">
                <a16:creationId xmlns:a16="http://schemas.microsoft.com/office/drawing/2014/main" id="{2B4513ED-4AED-45E6-A3D5-D6A0FE9E95BF}"/>
              </a:ext>
            </a:extLst>
          </p:cNvPr>
          <p:cNvSpPr>
            <a:spLocks noGrp="1"/>
          </p:cNvSpPr>
          <p:nvPr>
            <p:ph type="sldNum" sz="quarter" idx="12"/>
          </p:nvPr>
        </p:nvSpPr>
        <p:spPr/>
        <p:txBody>
          <a:bodyPr/>
          <a:lstStyle/>
          <a:p>
            <a:fld id="{067963A6-BB76-3A4A-B9DC-1556923BC871}" type="slidenum">
              <a:rPr lang="en-US" smtClean="0"/>
              <a:t>37</a:t>
            </a:fld>
            <a:endParaRPr lang="en-US"/>
          </a:p>
        </p:txBody>
      </p:sp>
    </p:spTree>
    <p:extLst>
      <p:ext uri="{BB962C8B-B14F-4D97-AF65-F5344CB8AC3E}">
        <p14:creationId xmlns:p14="http://schemas.microsoft.com/office/powerpoint/2010/main" val="2513749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AA966C-947E-4C86-A4AD-92B22E30C1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73884"/>
            <a:ext cx="12375931" cy="5092263"/>
          </a:xfrm>
          <a:prstGeom prst="rect">
            <a:avLst/>
          </a:prstGeom>
        </p:spPr>
      </p:pic>
      <p:sp>
        <p:nvSpPr>
          <p:cNvPr id="7" name="Slide Number Placeholder 6">
            <a:extLst>
              <a:ext uri="{FF2B5EF4-FFF2-40B4-BE49-F238E27FC236}">
                <a16:creationId xmlns:a16="http://schemas.microsoft.com/office/drawing/2014/main" id="{10648F86-3AFD-43EC-896B-6D95D4773695}"/>
              </a:ext>
            </a:extLst>
          </p:cNvPr>
          <p:cNvSpPr>
            <a:spLocks noGrp="1"/>
          </p:cNvSpPr>
          <p:nvPr>
            <p:ph type="sldNum" sz="quarter" idx="12"/>
          </p:nvPr>
        </p:nvSpPr>
        <p:spPr/>
        <p:txBody>
          <a:bodyPr/>
          <a:lstStyle/>
          <a:p>
            <a:fld id="{067963A6-BB76-3A4A-B9DC-1556923BC871}" type="slidenum">
              <a:rPr lang="en-US" smtClean="0"/>
              <a:t>38</a:t>
            </a:fld>
            <a:endParaRPr lang="en-US"/>
          </a:p>
        </p:txBody>
      </p:sp>
      <p:sp>
        <p:nvSpPr>
          <p:cNvPr id="6" name="Rounded Rectangle 5"/>
          <p:cNvSpPr/>
          <p:nvPr/>
        </p:nvSpPr>
        <p:spPr>
          <a:xfrm>
            <a:off x="5210503" y="4701858"/>
            <a:ext cx="977462" cy="367999"/>
          </a:xfrm>
          <a:prstGeom prst="roundRect">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latin typeface="Franklin Gothic Book" panose="020B0503020102020204" pitchFamily="34" charset="0"/>
            </a:endParaRPr>
          </a:p>
        </p:txBody>
      </p:sp>
    </p:spTree>
    <p:extLst>
      <p:ext uri="{BB962C8B-B14F-4D97-AF65-F5344CB8AC3E}">
        <p14:creationId xmlns:p14="http://schemas.microsoft.com/office/powerpoint/2010/main" val="31686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84617" y="515635"/>
            <a:ext cx="10583055" cy="923421"/>
          </a:xfrm>
        </p:spPr>
        <p:txBody>
          <a:bodyPr>
            <a:normAutofit/>
          </a:bodyPr>
          <a:lstStyle/>
          <a:p>
            <a:r>
              <a:rPr lang="en-US" sz="5400" b="1" dirty="0"/>
              <a:t>Thank you for your attention!</a:t>
            </a:r>
          </a:p>
        </p:txBody>
      </p:sp>
      <p:sp>
        <p:nvSpPr>
          <p:cNvPr id="2" name="Slide Number Placeholder 1">
            <a:extLst>
              <a:ext uri="{FF2B5EF4-FFF2-40B4-BE49-F238E27FC236}">
                <a16:creationId xmlns:a16="http://schemas.microsoft.com/office/drawing/2014/main" id="{4877B129-0067-4B32-9892-B90C6526C519}"/>
              </a:ext>
            </a:extLst>
          </p:cNvPr>
          <p:cNvSpPr>
            <a:spLocks noGrp="1"/>
          </p:cNvSpPr>
          <p:nvPr>
            <p:ph type="sldNum" sz="quarter" idx="12"/>
          </p:nvPr>
        </p:nvSpPr>
        <p:spPr/>
        <p:txBody>
          <a:bodyPr/>
          <a:lstStyle/>
          <a:p>
            <a:fld id="{067963A6-BB76-3A4A-B9DC-1556923BC871}" type="slidenum">
              <a:rPr lang="en-US" smtClean="0"/>
              <a:t>39</a:t>
            </a:fld>
            <a:endParaRPr lang="en-US"/>
          </a:p>
        </p:txBody>
      </p:sp>
      <p:pic>
        <p:nvPicPr>
          <p:cNvPr id="7" name="Picture 6">
            <a:extLst>
              <a:ext uri="{FF2B5EF4-FFF2-40B4-BE49-F238E27FC236}">
                <a16:creationId xmlns:a16="http://schemas.microsoft.com/office/drawing/2014/main" id="{7E940528-A90B-405F-BFD9-AE65DC5B52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19332" y="1916141"/>
            <a:ext cx="4066185" cy="2797122"/>
          </a:xfrm>
          <a:prstGeom prst="rect">
            <a:avLst/>
          </a:prstGeom>
        </p:spPr>
      </p:pic>
      <p:sp>
        <p:nvSpPr>
          <p:cNvPr id="3" name="Rectangle 2"/>
          <p:cNvSpPr/>
          <p:nvPr/>
        </p:nvSpPr>
        <p:spPr>
          <a:xfrm>
            <a:off x="5419777" y="1856968"/>
            <a:ext cx="6635646" cy="3046988"/>
          </a:xfrm>
          <a:prstGeom prst="rect">
            <a:avLst/>
          </a:prstGeom>
        </p:spPr>
        <p:txBody>
          <a:bodyPr wrap="square">
            <a:spAutoFit/>
          </a:bodyPr>
          <a:lstStyle/>
          <a:p>
            <a:pPr fontAlgn="base"/>
            <a:r>
              <a:rPr lang="en-US" sz="2400" b="1" dirty="0"/>
              <a:t>David Robertson</a:t>
            </a:r>
            <a:r>
              <a:rPr lang="en-US" sz="2400" dirty="0"/>
              <a:t> </a:t>
            </a:r>
          </a:p>
          <a:p>
            <a:pPr fontAlgn="base"/>
            <a:r>
              <a:rPr lang="en-US" sz="2400" dirty="0"/>
              <a:t>San José-Santa Clara Regional Wastewater Facility </a:t>
            </a:r>
          </a:p>
          <a:p>
            <a:pPr fontAlgn="base"/>
            <a:r>
              <a:rPr lang="en-US" sz="2400" dirty="0"/>
              <a:t>David.Robertson@sanjoseca.gov</a:t>
            </a:r>
          </a:p>
          <a:p>
            <a:pPr fontAlgn="base"/>
            <a:r>
              <a:rPr lang="en-US" sz="2400" dirty="0"/>
              <a:t>408.635.4033 </a:t>
            </a:r>
          </a:p>
          <a:p>
            <a:pPr fontAlgn="base"/>
            <a:endParaRPr lang="en-US" sz="2400" dirty="0"/>
          </a:p>
          <a:p>
            <a:pPr fontAlgn="base"/>
            <a:r>
              <a:rPr lang="en-US" altLang="en-US" sz="2400" b="1" dirty="0"/>
              <a:t>Stephanie Hughes, P.E.</a:t>
            </a:r>
          </a:p>
          <a:p>
            <a:r>
              <a:rPr lang="en-US" altLang="en-US" sz="2400" dirty="0"/>
              <a:t>Santa Clara University</a:t>
            </a:r>
          </a:p>
          <a:p>
            <a:r>
              <a:rPr lang="en-US" altLang="en-US" sz="2400" dirty="0"/>
              <a:t>sehughes@scu.edu</a:t>
            </a:r>
          </a:p>
        </p:txBody>
      </p:sp>
    </p:spTree>
    <p:extLst>
      <p:ext uri="{BB962C8B-B14F-4D97-AF65-F5344CB8AC3E}">
        <p14:creationId xmlns:p14="http://schemas.microsoft.com/office/powerpoint/2010/main" val="104112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E783D-AC3F-4278-9E1B-DC0F724FA7FE}"/>
              </a:ext>
            </a:extLst>
          </p:cNvPr>
          <p:cNvSpPr>
            <a:spLocks noGrp="1"/>
          </p:cNvSpPr>
          <p:nvPr>
            <p:ph type="title"/>
          </p:nvPr>
        </p:nvSpPr>
        <p:spPr>
          <a:xfrm>
            <a:off x="170624" y="846138"/>
            <a:ext cx="8673573" cy="1143000"/>
          </a:xfrm>
        </p:spPr>
        <p:txBody>
          <a:bodyPr/>
          <a:lstStyle/>
          <a:p>
            <a:r>
              <a:rPr lang="en-US" b="1" dirty="0"/>
              <a:t>Today’s Topics</a:t>
            </a:r>
          </a:p>
        </p:txBody>
      </p:sp>
      <p:sp>
        <p:nvSpPr>
          <p:cNvPr id="3" name="Content Placeholder 2">
            <a:extLst>
              <a:ext uri="{FF2B5EF4-FFF2-40B4-BE49-F238E27FC236}">
                <a16:creationId xmlns:a16="http://schemas.microsoft.com/office/drawing/2014/main" id="{9CA2F5E1-E039-47ED-8316-75E16F517C74}"/>
              </a:ext>
            </a:extLst>
          </p:cNvPr>
          <p:cNvSpPr>
            <a:spLocks noGrp="1"/>
          </p:cNvSpPr>
          <p:nvPr>
            <p:ph idx="1"/>
          </p:nvPr>
        </p:nvSpPr>
        <p:spPr>
          <a:xfrm>
            <a:off x="1210498" y="2485751"/>
            <a:ext cx="7390370" cy="3512751"/>
          </a:xfrm>
        </p:spPr>
        <p:txBody>
          <a:bodyPr>
            <a:normAutofit/>
          </a:bodyPr>
          <a:lstStyle/>
          <a:p>
            <a:r>
              <a:rPr lang="en-US" dirty="0"/>
              <a:t>Intro to wastewater treatment</a:t>
            </a:r>
          </a:p>
          <a:p>
            <a:r>
              <a:rPr lang="en-US" dirty="0"/>
              <a:t>Your options for flea and tick control</a:t>
            </a:r>
          </a:p>
          <a:p>
            <a:r>
              <a:rPr lang="en-US" dirty="0"/>
              <a:t>Our concerns about </a:t>
            </a:r>
            <a:r>
              <a:rPr lang="en-US" dirty="0" err="1"/>
              <a:t>pesticidal</a:t>
            </a:r>
            <a:r>
              <a:rPr lang="en-US" dirty="0"/>
              <a:t> options</a:t>
            </a:r>
          </a:p>
          <a:p>
            <a:r>
              <a:rPr lang="en-US" dirty="0"/>
              <a:t>Alternatives to pesticides</a:t>
            </a:r>
          </a:p>
          <a:p>
            <a:r>
              <a:rPr lang="en-US" dirty="0"/>
              <a:t>Resources for follow-up information</a:t>
            </a:r>
          </a:p>
          <a:p>
            <a:endParaRPr lang="en-US" dirty="0"/>
          </a:p>
        </p:txBody>
      </p:sp>
      <p:sp>
        <p:nvSpPr>
          <p:cNvPr id="5" name="Slide Number Placeholder 4">
            <a:extLst>
              <a:ext uri="{FF2B5EF4-FFF2-40B4-BE49-F238E27FC236}">
                <a16:creationId xmlns:a16="http://schemas.microsoft.com/office/drawing/2014/main" id="{E786CAA3-C094-4799-94A2-C4FEBCCA1D94}"/>
              </a:ext>
            </a:extLst>
          </p:cNvPr>
          <p:cNvSpPr>
            <a:spLocks noGrp="1"/>
          </p:cNvSpPr>
          <p:nvPr>
            <p:ph type="sldNum" sz="quarter" idx="12"/>
          </p:nvPr>
        </p:nvSpPr>
        <p:spPr/>
        <p:txBody>
          <a:bodyPr/>
          <a:lstStyle/>
          <a:p>
            <a:fld id="{067963A6-BB76-3A4A-B9DC-1556923BC871}" type="slidenum">
              <a:rPr lang="en-US" smtClean="0"/>
              <a:t>4</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670573" y="725678"/>
            <a:ext cx="3009193" cy="2256894"/>
          </a:xfrm>
          <a:prstGeom prst="rect">
            <a:avLst/>
          </a:prstGeom>
        </p:spPr>
      </p:pic>
    </p:spTree>
    <p:extLst>
      <p:ext uri="{BB962C8B-B14F-4D97-AF65-F5344CB8AC3E}">
        <p14:creationId xmlns:p14="http://schemas.microsoft.com/office/powerpoint/2010/main" val="212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091359" y="92036"/>
            <a:ext cx="4298176" cy="906818"/>
          </a:xfrm>
        </p:spPr>
        <p:txBody>
          <a:bodyPr>
            <a:normAutofit/>
          </a:bodyPr>
          <a:lstStyle/>
          <a:p>
            <a:r>
              <a:rPr lang="en-US" sz="4800" b="1" dirty="0"/>
              <a:t>Questions?</a:t>
            </a:r>
          </a:p>
        </p:txBody>
      </p:sp>
      <p:sp>
        <p:nvSpPr>
          <p:cNvPr id="2" name="Slide Number Placeholder 1">
            <a:extLst>
              <a:ext uri="{FF2B5EF4-FFF2-40B4-BE49-F238E27FC236}">
                <a16:creationId xmlns:a16="http://schemas.microsoft.com/office/drawing/2014/main" id="{4877B129-0067-4B32-9892-B90C6526C519}"/>
              </a:ext>
            </a:extLst>
          </p:cNvPr>
          <p:cNvSpPr>
            <a:spLocks noGrp="1"/>
          </p:cNvSpPr>
          <p:nvPr>
            <p:ph type="sldNum" sz="quarter" idx="12"/>
          </p:nvPr>
        </p:nvSpPr>
        <p:spPr/>
        <p:txBody>
          <a:bodyPr/>
          <a:lstStyle/>
          <a:p>
            <a:fld id="{067963A6-BB76-3A4A-B9DC-1556923BC871}" type="slidenum">
              <a:rPr lang="en-US" smtClean="0"/>
              <a:t>40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885" y="998855"/>
            <a:ext cx="10900231" cy="5722622"/>
          </a:xfrm>
          <a:prstGeom prst="rect">
            <a:avLst/>
          </a:prstGeom>
        </p:spPr>
      </p:pic>
    </p:spTree>
    <p:extLst>
      <p:ext uri="{BB962C8B-B14F-4D97-AF65-F5344CB8AC3E}">
        <p14:creationId xmlns:p14="http://schemas.microsoft.com/office/powerpoint/2010/main" val="3397468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7963A6-BB76-3A4A-B9DC-1556923BC871}" type="slidenum">
              <a:rPr lang="en-US" smtClean="0"/>
              <a:t>5</a:t>
            </a:fld>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72125" y="0"/>
            <a:ext cx="8919412" cy="6863100"/>
          </a:xfrm>
          <a:prstGeom prst="rect">
            <a:avLst/>
          </a:prstGeom>
        </p:spPr>
      </p:pic>
    </p:spTree>
    <p:extLst>
      <p:ext uri="{BB962C8B-B14F-4D97-AF65-F5344CB8AC3E}">
        <p14:creationId xmlns:p14="http://schemas.microsoft.com/office/powerpoint/2010/main" val="26683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97041" y="386281"/>
            <a:ext cx="11794959" cy="591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rgbClr val="9BBB5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9BBB5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064A2"/>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lnSpc>
                <a:spcPct val="90000"/>
              </a:lnSpc>
              <a:buClr>
                <a:schemeClr val="hlink"/>
              </a:buClr>
              <a:buSzPct val="75000"/>
              <a:buFont typeface="Monotype Sorts"/>
              <a:buNone/>
            </a:pPr>
            <a:r>
              <a:rPr lang="en-US" altLang="en-US" sz="2800" dirty="0">
                <a:latin typeface="Arial" panose="020B0604020202020204" pitchFamily="34" charset="0"/>
              </a:rPr>
              <a:t>There are 39 municipal wastewater treatment facilities in the Bay Area…</a:t>
            </a:r>
          </a:p>
          <a:p>
            <a:pPr eaLnBrk="1" hangingPunct="1">
              <a:lnSpc>
                <a:spcPct val="90000"/>
              </a:lnSpc>
              <a:buClr>
                <a:schemeClr val="hlink"/>
              </a:buClr>
              <a:buSzPct val="75000"/>
              <a:buFont typeface="Monotype Sorts"/>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Tx/>
              <a:buNone/>
            </a:pPr>
            <a:endParaRPr lang="en-US" altLang="en-US" sz="2800" dirty="0">
              <a:latin typeface="Arial" panose="020B0604020202020204" pitchFamily="34" charset="0"/>
            </a:endParaRPr>
          </a:p>
          <a:p>
            <a:pPr eaLnBrk="1" hangingPunct="1">
              <a:lnSpc>
                <a:spcPct val="90000"/>
              </a:lnSpc>
              <a:buClr>
                <a:schemeClr val="hlink"/>
              </a:buClr>
              <a:buSzPct val="75000"/>
              <a:buFont typeface="Monotype Sorts"/>
              <a:buNone/>
            </a:pPr>
            <a:r>
              <a:rPr lang="en-US" altLang="en-US" sz="2800" dirty="0">
                <a:latin typeface="Arial" panose="020B0604020202020204" pitchFamily="34" charset="0"/>
              </a:rPr>
              <a:t>…that treat </a:t>
            </a:r>
            <a:r>
              <a:rPr lang="en-US" altLang="en-US" sz="2800" b="1" dirty="0">
                <a:latin typeface="Arial" panose="020B0604020202020204" pitchFamily="34" charset="0"/>
              </a:rPr>
              <a:t>500,000,000 gallons</a:t>
            </a:r>
            <a:r>
              <a:rPr lang="en-US" altLang="en-US" sz="2800" dirty="0">
                <a:latin typeface="Arial" panose="020B0604020202020204" pitchFamily="34" charset="0"/>
              </a:rPr>
              <a:t> of wastewater every </a:t>
            </a:r>
            <a:r>
              <a:rPr lang="en-US" altLang="en-US" sz="2800" b="1" dirty="0">
                <a:latin typeface="Arial" panose="020B0604020202020204" pitchFamily="34" charset="0"/>
              </a:rPr>
              <a:t>day</a:t>
            </a:r>
            <a:r>
              <a:rPr lang="en-US" altLang="en-US" sz="2800" dirty="0">
                <a:latin typeface="Arial" panose="020B0604020202020204" pitchFamily="34" charset="0"/>
              </a:rPr>
              <a:t> from homes, industry and businesses</a:t>
            </a:r>
          </a:p>
          <a:p>
            <a:pPr eaLnBrk="1" hangingPunct="1">
              <a:spcBef>
                <a:spcPct val="0"/>
              </a:spcBef>
              <a:buClrTx/>
              <a:buSzTx/>
              <a:buFontTx/>
              <a:buNone/>
            </a:pPr>
            <a:endParaRPr lang="en-US" altLang="en-US" sz="2000" dirty="0">
              <a:latin typeface="Times New Roman" panose="02020603050405020304" pitchFamily="18" charset="0"/>
            </a:endParaRPr>
          </a:p>
        </p:txBody>
      </p:sp>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52829" y="1923761"/>
            <a:ext cx="4313798" cy="28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food was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3501" y="2811275"/>
            <a:ext cx="2633487" cy="195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109272" y="6251733"/>
            <a:ext cx="1108272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i="1">
                <a:solidFill>
                  <a:schemeClr val="tx1"/>
                </a:solidFill>
                <a:latin typeface="Times New Roman" panose="02020603050405020304" pitchFamily="18" charset="0"/>
                <a:cs typeface="Arial" panose="020B0604020202020204" pitchFamily="34" charset="0"/>
              </a:defRPr>
            </a:lvl1pPr>
            <a:lvl2pPr marL="742950" indent="-285750">
              <a:defRPr sz="2000" i="1">
                <a:solidFill>
                  <a:schemeClr val="tx1"/>
                </a:solidFill>
                <a:latin typeface="Times New Roman" panose="02020603050405020304" pitchFamily="18" charset="0"/>
                <a:cs typeface="Arial" panose="020B0604020202020204" pitchFamily="34" charset="0"/>
              </a:defRPr>
            </a:lvl2pPr>
            <a:lvl3pPr marL="1143000" indent="-228600">
              <a:defRPr sz="2000" i="1">
                <a:solidFill>
                  <a:schemeClr val="tx1"/>
                </a:solidFill>
                <a:latin typeface="Times New Roman" panose="02020603050405020304" pitchFamily="18" charset="0"/>
                <a:cs typeface="Arial" panose="020B0604020202020204" pitchFamily="34" charset="0"/>
              </a:defRPr>
            </a:lvl3pPr>
            <a:lvl4pPr marL="1600200" indent="-228600">
              <a:defRPr sz="2000" i="1">
                <a:solidFill>
                  <a:schemeClr val="tx1"/>
                </a:solidFill>
                <a:latin typeface="Times New Roman" panose="02020603050405020304" pitchFamily="18" charset="0"/>
                <a:cs typeface="Arial" panose="020B0604020202020204" pitchFamily="34" charset="0"/>
              </a:defRPr>
            </a:lvl4pPr>
            <a:lvl5pPr marL="2057400" indent="-228600">
              <a:defRPr sz="2000"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i="1">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ct val="20000"/>
              </a:spcBef>
              <a:buClr>
                <a:schemeClr val="hlink"/>
              </a:buClr>
              <a:buSzPct val="75000"/>
              <a:buFont typeface="Monotype Sorts"/>
              <a:buNone/>
            </a:pPr>
            <a:r>
              <a:rPr lang="en-US" altLang="en-US" sz="2800" dirty="0">
                <a:latin typeface="Arial" panose="020B0604020202020204" pitchFamily="34" charset="0"/>
              </a:rPr>
              <a:t>…and discharge the treated water into </a:t>
            </a:r>
            <a:r>
              <a:rPr lang="en-US" altLang="en-US" sz="2800" b="1" dirty="0">
                <a:latin typeface="Arial" panose="020B0604020202020204" pitchFamily="34" charset="0"/>
              </a:rPr>
              <a:t>San Francisco Bay!</a:t>
            </a:r>
          </a:p>
        </p:txBody>
      </p:sp>
      <p:pic>
        <p:nvPicPr>
          <p:cNvPr id="7" name="Picture 2" descr="Rwqcp | Palo Alto RWQ"/>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09272" y="2811275"/>
            <a:ext cx="2809913" cy="1952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alo Alto Plans Major Upgrades, Brown &amp; Caldwell to Serve as Lead Designers  | California Water Environment Association"/>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09272" y="1047046"/>
            <a:ext cx="4239105" cy="1596217"/>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6" descr="Aerial view of the SBSA wastewater treatment plant in Redwood Shor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93076" y="1047046"/>
            <a:ext cx="1884459" cy="158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4540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627"/>
                                        </p:tgtEl>
                                        <p:attrNameLst>
                                          <p:attrName>style.visibility</p:attrName>
                                        </p:attrNameLst>
                                      </p:cBhvr>
                                      <p:to>
                                        <p:strVal val="visible"/>
                                      </p:to>
                                    </p:set>
                                    <p:anim calcmode="lin" valueType="num">
                                      <p:cBhvr additive="base">
                                        <p:cTn id="11" dur="500" fill="hold"/>
                                        <p:tgtEl>
                                          <p:spTgt spid="26627"/>
                                        </p:tgtEl>
                                        <p:attrNameLst>
                                          <p:attrName>ppt_x</p:attrName>
                                        </p:attrNameLst>
                                      </p:cBhvr>
                                      <p:tavLst>
                                        <p:tav tm="0">
                                          <p:val>
                                            <p:strVal val="1+#ppt_w/2"/>
                                          </p:val>
                                        </p:tav>
                                        <p:tav tm="100000">
                                          <p:val>
                                            <p:strVal val="#ppt_x"/>
                                          </p:val>
                                        </p:tav>
                                      </p:tavLst>
                                    </p:anim>
                                    <p:anim calcmode="lin" valueType="num">
                                      <p:cBhvr additive="base">
                                        <p:cTn id="12" dur="500" fill="hold"/>
                                        <p:tgtEl>
                                          <p:spTgt spid="26627"/>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116" y="1340803"/>
            <a:ext cx="4437135" cy="2405776"/>
          </a:xfrm>
          <a:prstGeom prst="rect">
            <a:avLst/>
          </a:prstGeom>
        </p:spPr>
      </p:pic>
      <p:sp>
        <p:nvSpPr>
          <p:cNvPr id="2" name="Title 1"/>
          <p:cNvSpPr>
            <a:spLocks noGrp="1"/>
          </p:cNvSpPr>
          <p:nvPr>
            <p:ph type="title"/>
          </p:nvPr>
        </p:nvSpPr>
        <p:spPr>
          <a:xfrm>
            <a:off x="469966" y="257714"/>
            <a:ext cx="11538930" cy="944562"/>
          </a:xfrm>
        </p:spPr>
        <p:txBody>
          <a:bodyPr>
            <a:noAutofit/>
          </a:bodyPr>
          <a:lstStyle/>
          <a:p>
            <a:r>
              <a:rPr lang="en-US" sz="3600" b="1" dirty="0">
                <a:latin typeface="+mn-lt"/>
              </a:rPr>
              <a:t>The San Jose – Santa Clara Regional Wastewater Facility</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0109" y="1310447"/>
            <a:ext cx="6544380" cy="4981543"/>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116" y="3801219"/>
            <a:ext cx="4437135" cy="2495889"/>
          </a:xfrm>
          <a:prstGeom prst="rect">
            <a:avLst/>
          </a:prstGeom>
        </p:spPr>
      </p:pic>
    </p:spTree>
    <p:extLst>
      <p:ext uri="{BB962C8B-B14F-4D97-AF65-F5344CB8AC3E}">
        <p14:creationId xmlns:p14="http://schemas.microsoft.com/office/powerpoint/2010/main" val="381354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brief primer on wastewater treatment</a:t>
            </a:r>
          </a:p>
        </p:txBody>
      </p:sp>
      <p:pic>
        <p:nvPicPr>
          <p:cNvPr id="5" name="LIov6AbVaEU"/>
          <p:cNvPicPr>
            <a:picLocks noGrp="1" noRot="1" noChangeAspect="1"/>
          </p:cNvPicPr>
          <p:nvPr>
            <p:ph idx="1"/>
            <a:videoFile r:link="rId1"/>
          </p:nvPr>
        </p:nvPicPr>
        <p:blipFill>
          <a:blip r:embed="rId4"/>
          <a:stretch>
            <a:fillRect/>
          </a:stretch>
        </p:blipFill>
        <p:spPr>
          <a:xfrm>
            <a:off x="2222744" y="1630017"/>
            <a:ext cx="7457785" cy="4195004"/>
          </a:xfrm>
          <a:prstGeom prst="rect">
            <a:avLst/>
          </a:prstGeom>
        </p:spPr>
      </p:pic>
      <p:sp>
        <p:nvSpPr>
          <p:cNvPr id="4" name="Slide Number Placeholder 3"/>
          <p:cNvSpPr>
            <a:spLocks noGrp="1"/>
          </p:cNvSpPr>
          <p:nvPr>
            <p:ph type="sldNum" sz="quarter" idx="12"/>
          </p:nvPr>
        </p:nvSpPr>
        <p:spPr/>
        <p:txBody>
          <a:bodyPr/>
          <a:lstStyle/>
          <a:p>
            <a:fld id="{067963A6-BB76-3A4A-B9DC-1556923BC871}" type="slidenum">
              <a:rPr lang="en-US" smtClean="0"/>
              <a:t>8</a:t>
            </a:fld>
            <a:endParaRPr lang="en-US"/>
          </a:p>
        </p:txBody>
      </p:sp>
      <p:sp>
        <p:nvSpPr>
          <p:cNvPr id="3" name="Rectangle 2">
            <a:extLst>
              <a:ext uri="{FF2B5EF4-FFF2-40B4-BE49-F238E27FC236}">
                <a16:creationId xmlns:a16="http://schemas.microsoft.com/office/drawing/2014/main" id="{FB6EE728-AA0F-487F-836D-910DAD604D1C}"/>
              </a:ext>
            </a:extLst>
          </p:cNvPr>
          <p:cNvSpPr/>
          <p:nvPr/>
        </p:nvSpPr>
        <p:spPr>
          <a:xfrm>
            <a:off x="2750042" y="6049436"/>
            <a:ext cx="6930487" cy="369332"/>
          </a:xfrm>
          <a:prstGeom prst="rect">
            <a:avLst/>
          </a:prstGeom>
        </p:spPr>
        <p:txBody>
          <a:bodyPr wrap="none">
            <a:spAutoFit/>
          </a:bodyPr>
          <a:lstStyle/>
          <a:p>
            <a:r>
              <a:rPr lang="en-US" b="1" dirty="0"/>
              <a:t>Video courtesy of San Jose – Santa Clara Regional Wastewater Facility</a:t>
            </a:r>
            <a:endParaRPr lang="en-US" dirty="0"/>
          </a:p>
        </p:txBody>
      </p:sp>
    </p:spTree>
    <p:extLst>
      <p:ext uri="{BB962C8B-B14F-4D97-AF65-F5344CB8AC3E}">
        <p14:creationId xmlns:p14="http://schemas.microsoft.com/office/powerpoint/2010/main" val="3080713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remove"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98657-CDB6-FD41-9094-966F5B7AC626}"/>
              </a:ext>
            </a:extLst>
          </p:cNvPr>
          <p:cNvSpPr/>
          <p:nvPr/>
        </p:nvSpPr>
        <p:spPr>
          <a:xfrm>
            <a:off x="1342985" y="1189064"/>
            <a:ext cx="9342782" cy="3539430"/>
          </a:xfrm>
          <a:prstGeom prst="rect">
            <a:avLst/>
          </a:prstGeom>
        </p:spPr>
        <p:txBody>
          <a:bodyPr wrap="square">
            <a:spAutoFit/>
          </a:bodyPr>
          <a:lstStyle/>
          <a:p>
            <a:r>
              <a:rPr lang="en-US" sz="2800" i="1" dirty="0">
                <a:solidFill>
                  <a:schemeClr val="accent1">
                    <a:lumMod val="75000"/>
                  </a:schemeClr>
                </a:solidFill>
              </a:rPr>
              <a:t>“Conventional </a:t>
            </a:r>
            <a:r>
              <a:rPr lang="en-US" sz="2800" b="1" i="1" dirty="0">
                <a:solidFill>
                  <a:schemeClr val="accent1">
                    <a:lumMod val="75000"/>
                  </a:schemeClr>
                </a:solidFill>
              </a:rPr>
              <a:t>wastewater treatment technologies are generally ineffective at removing pesticides from wastewater…”</a:t>
            </a:r>
          </a:p>
          <a:p>
            <a:endParaRPr lang="en-US" sz="2800" b="1" i="1" dirty="0">
              <a:solidFill>
                <a:schemeClr val="accent1">
                  <a:lumMod val="75000"/>
                </a:schemeClr>
              </a:solidFill>
            </a:endParaRPr>
          </a:p>
          <a:p>
            <a:r>
              <a:rPr lang="en-US" sz="2800" i="1" dirty="0">
                <a:solidFill>
                  <a:schemeClr val="accent1">
                    <a:lumMod val="75000"/>
                  </a:schemeClr>
                </a:solidFill>
              </a:rPr>
              <a:t>“seven compounds… were detected in treated wastewater effluent at </a:t>
            </a:r>
            <a:r>
              <a:rPr lang="en-US" sz="2800" b="1" i="1" dirty="0">
                <a:solidFill>
                  <a:schemeClr val="accent1">
                    <a:lumMod val="75000"/>
                  </a:schemeClr>
                </a:solidFill>
              </a:rPr>
              <a:t>levels exceeding </a:t>
            </a:r>
            <a:r>
              <a:rPr lang="en-US" sz="2800" i="1" dirty="0">
                <a:solidFill>
                  <a:schemeClr val="accent1">
                    <a:lumMod val="75000"/>
                  </a:schemeClr>
                </a:solidFill>
              </a:rPr>
              <a:t>U.S. Environmental Protection Agency (US EPA) </a:t>
            </a:r>
            <a:r>
              <a:rPr lang="en-US" sz="2800" b="1" i="1" dirty="0">
                <a:solidFill>
                  <a:schemeClr val="accent1">
                    <a:lumMod val="75000"/>
                  </a:schemeClr>
                </a:solidFill>
              </a:rPr>
              <a:t>aquatic life benchmarks for chronic exposure to invertebrates</a:t>
            </a:r>
            <a:r>
              <a:rPr lang="en-US" sz="2800" i="1" dirty="0">
                <a:solidFill>
                  <a:schemeClr val="accent1">
                    <a:lumMod val="75000"/>
                  </a:schemeClr>
                </a:solidFill>
              </a:rPr>
              <a:t>.”</a:t>
            </a:r>
          </a:p>
        </p:txBody>
      </p:sp>
      <p:sp>
        <p:nvSpPr>
          <p:cNvPr id="5" name="TextBox 4">
            <a:extLst>
              <a:ext uri="{FF2B5EF4-FFF2-40B4-BE49-F238E27FC236}">
                <a16:creationId xmlns:a16="http://schemas.microsoft.com/office/drawing/2014/main" id="{351E5F77-102B-FE4A-B761-040E8B842B4D}"/>
              </a:ext>
            </a:extLst>
          </p:cNvPr>
          <p:cNvSpPr txBox="1"/>
          <p:nvPr/>
        </p:nvSpPr>
        <p:spPr>
          <a:xfrm>
            <a:off x="1232453" y="5386429"/>
            <a:ext cx="9727094" cy="923330"/>
          </a:xfrm>
          <a:prstGeom prst="rect">
            <a:avLst/>
          </a:prstGeom>
          <a:noFill/>
        </p:spPr>
        <p:txBody>
          <a:bodyPr wrap="square" rtlCol="0">
            <a:spAutoFit/>
          </a:bodyPr>
          <a:lstStyle/>
          <a:p>
            <a:r>
              <a:rPr lang="en-US" dirty="0"/>
              <a:t>Sutton et al. (2019). “</a:t>
            </a:r>
            <a:r>
              <a:rPr lang="en-US" i="1" dirty="0"/>
              <a:t>Occurrence and Sources of Pesticides to Urban Wastewater and the Environment</a:t>
            </a:r>
            <a:r>
              <a:rPr lang="en-US" dirty="0"/>
              <a:t>” in Goh et al.; Pesticides in Surface Water: Monitoring, Modeling, Risk Assessment, and Management ACS Symposium Series; American Chemical Society: Washington, DC, 2019. </a:t>
            </a:r>
          </a:p>
        </p:txBody>
      </p:sp>
      <p:sp>
        <p:nvSpPr>
          <p:cNvPr id="2" name="Slide Number Placeholder 1">
            <a:extLst>
              <a:ext uri="{FF2B5EF4-FFF2-40B4-BE49-F238E27FC236}">
                <a16:creationId xmlns:a16="http://schemas.microsoft.com/office/drawing/2014/main" id="{850D007A-F8D0-0041-96D5-3DA1792CB1BC}"/>
              </a:ext>
            </a:extLst>
          </p:cNvPr>
          <p:cNvSpPr>
            <a:spLocks noGrp="1"/>
          </p:cNvSpPr>
          <p:nvPr>
            <p:ph type="sldNum" sz="quarter" idx="12"/>
          </p:nvPr>
        </p:nvSpPr>
        <p:spPr/>
        <p:txBody>
          <a:bodyPr/>
          <a:lstStyle/>
          <a:p>
            <a:fld id="{C3E5649B-F422-4BD4-ABAE-F876A42D9D80}" type="slidenum">
              <a:rPr lang="en-US" smtClean="0">
                <a:solidFill>
                  <a:schemeClr val="tx1"/>
                </a:solidFill>
              </a:rPr>
              <a:t>9</a:t>
            </a:fld>
            <a:endParaRPr lang="en-US" dirty="0">
              <a:solidFill>
                <a:schemeClr val="tx1"/>
              </a:solidFill>
            </a:endParaRPr>
          </a:p>
        </p:txBody>
      </p:sp>
    </p:spTree>
    <p:extLst>
      <p:ext uri="{BB962C8B-B14F-4D97-AF65-F5344CB8AC3E}">
        <p14:creationId xmlns:p14="http://schemas.microsoft.com/office/powerpoint/2010/main" val="1158968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7199</TotalTime>
  <Words>3404</Words>
  <Application>Microsoft Office PowerPoint</Application>
  <PresentationFormat>Widescreen</PresentationFormat>
  <Paragraphs>364</Paragraphs>
  <Slides>40</Slides>
  <Notes>38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MS Mincho</vt:lpstr>
      <vt:lpstr>Arial</vt:lpstr>
      <vt:lpstr>Calibri</vt:lpstr>
      <vt:lpstr>Calibri Light</vt:lpstr>
      <vt:lpstr>Franklin Gothic Book</vt:lpstr>
      <vt:lpstr>Futura Medium</vt:lpstr>
      <vt:lpstr>Helvetica</vt:lpstr>
      <vt:lpstr>Monotype Sorts</vt:lpstr>
      <vt:lpstr>Times New Roman</vt:lpstr>
      <vt:lpstr>Wingdings</vt:lpstr>
      <vt:lpstr>Office Theme</vt:lpstr>
      <vt:lpstr>Pet owners: Control fleas and ticks while protecting your family and the Bay</vt:lpstr>
      <vt:lpstr>Introduction to Your Speakers</vt:lpstr>
      <vt:lpstr>Organizations involved in this project</vt:lpstr>
      <vt:lpstr>Today’s Topics</vt:lpstr>
      <vt:lpstr>PowerPoint Presentation</vt:lpstr>
      <vt:lpstr>PowerPoint Presentation</vt:lpstr>
      <vt:lpstr>The San Jose – Santa Clara Regional Wastewater Facility</vt:lpstr>
      <vt:lpstr>A brief primer on wastewater treatment</vt:lpstr>
      <vt:lpstr>PowerPoint Presentation</vt:lpstr>
      <vt:lpstr>Questions?</vt:lpstr>
      <vt:lpstr>Let’s focus on the flea cycle</vt:lpstr>
      <vt:lpstr>What options are available for flea control?</vt:lpstr>
      <vt:lpstr>There is a powerful concept for indoor pest control: integrated pest management (IPM) </vt:lpstr>
      <vt:lpstr>In this context, what options do we have for flea and tick control?</vt:lpstr>
      <vt:lpstr>Using foggers exposes people to pesticide residue</vt:lpstr>
      <vt:lpstr>Collars work topically</vt:lpstr>
      <vt:lpstr>How (Most) Topical Spot-Ons Work</vt:lpstr>
      <vt:lpstr>Revolution is an example of a topical treatment that works systemically</vt:lpstr>
      <vt:lpstr>Topical treatments do not remain on the pet</vt:lpstr>
      <vt:lpstr>Spot-on products typically state that they are waterproof once dry</vt:lpstr>
      <vt:lpstr>PowerPoint Presentation</vt:lpstr>
      <vt:lpstr>PowerPoint Presentation</vt:lpstr>
      <vt:lpstr>Pesticides of concern are those that exhibit aquatic toxicity and persist in the environment</vt:lpstr>
      <vt:lpstr>PowerPoint Presentation</vt:lpstr>
      <vt:lpstr>California’s Department of Pesticide Regulation is studying the human health risks associated with fipronil exposure</vt:lpstr>
      <vt:lpstr>Concerns with Pesticides for Flea and Tick Control</vt:lpstr>
      <vt:lpstr>What are the alternatives?</vt:lpstr>
      <vt:lpstr>Let’s look at the flea cycle another way</vt:lpstr>
      <vt:lpstr>The American Veterinary Medical Association presents one solution</vt:lpstr>
      <vt:lpstr>That returns us to the IPM Pyramid</vt:lpstr>
      <vt:lpstr>Using IPM for Flea Control</vt:lpstr>
      <vt:lpstr>Similarly for ticks…prevention via physical control is the key</vt:lpstr>
      <vt:lpstr>When prevention and monitoring are not enough</vt:lpstr>
      <vt:lpstr>On-Pet Controls: Oral Medications</vt:lpstr>
      <vt:lpstr>Evidence suggests that systemics may be more effective than topicals</vt:lpstr>
      <vt:lpstr>Summary</vt:lpstr>
      <vt:lpstr>For more information: www.baywise.org: </vt:lpstr>
      <vt:lpstr>PowerPoint Presentation</vt:lpstr>
      <vt:lpstr>Thank you for your attention!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Link Between Consumer Flea and Tick Control and San Francisco Bay</dc:title>
  <dc:creator>Stephanie</dc:creator>
  <cp:lastModifiedBy>Mary Cousins</cp:lastModifiedBy>
  <cp:revision>211</cp:revision>
  <cp:lastPrinted>2022-11-03T21:05:10Z</cp:lastPrinted>
  <dcterms:created xsi:type="dcterms:W3CDTF">2020-08-11T19:46:59Z</dcterms:created>
  <dcterms:modified xsi:type="dcterms:W3CDTF">2024-02-05T20:59:06Z</dcterms:modified>
</cp:coreProperties>
</file>